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4" r:id="rId2"/>
    <p:sldId id="872" r:id="rId3"/>
    <p:sldId id="873" r:id="rId4"/>
    <p:sldId id="874" r:id="rId5"/>
    <p:sldId id="875" r:id="rId6"/>
    <p:sldId id="876" r:id="rId7"/>
    <p:sldId id="8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F71"/>
    <a:srgbClr val="4B858E"/>
    <a:srgbClr val="FEFEFE"/>
    <a:srgbClr val="F6D37A"/>
    <a:srgbClr val="F5CC65"/>
    <a:srgbClr val="F7D581"/>
    <a:srgbClr val="F4C95D"/>
    <a:srgbClr val="8AB0B5"/>
    <a:srgbClr val="578A95"/>
    <a:srgbClr val="D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D2CB45-48C3-41BF-87BA-904988DF0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28EB5-4430-4D6C-A285-7C5388AE95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1B72B-1AD5-4E52-8C47-23D648F0829C}" type="datetime1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8CB8B-7682-496D-8C02-9297B6A4CA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F4C5D-F9EC-42D3-AA46-89B7BEED2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F13BB-8805-4BC5-AE7E-26CA0C0B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107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DEFDB-621F-40AF-A86D-4048782C2D39}" type="datetime1">
              <a:rPr lang="en-IN" smtClean="0"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D9192-32FC-4B04-8483-A7E2B6772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0535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6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0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8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8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3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777B-75B6-44A8-A88E-27FD85E70C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0FE21-59FC-4BD0-9928-9F91E7BC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91E59F2-D7EF-4D2F-BA42-692AFA18F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4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D8F7-09C9-4D7C-8AD9-28EA089E8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CC79-3252-4E46-AF56-BAF899B9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EF033-0018-4FB3-B1BB-FE431019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2DE7534-E4FA-41D5-B5DB-2F7860C97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B73B-7325-4A9D-993A-4BC38170A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0E9E05A-D8B2-4176-B5F1-E8CE3B564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DFB8-0FEE-4EA8-8DF3-580C195E90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25579-1757-45A9-A0ED-18C04D547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9D0BC-E73A-4603-94DB-A0A435B7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CF5C024-381F-4AB7-B422-8E7864C23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8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891E-1CFE-4B0D-A4DD-68BA5800C3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C99A-84C9-466A-892B-8E3A424C0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A0FEB-214E-4905-AE88-B28DE9268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6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48EB0-7D78-4F77-AEB4-980B199B05D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C3963-456E-4573-BE1D-78CBF4EA9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0FF035-59ED-4F14-81F2-064193F74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2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EB878-5B4C-42EB-BCCB-0FB614E994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7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BF3CDA-3761-4581-B531-0B23B71DE0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0"/>
          <a:stretch/>
        </p:blipFill>
        <p:spPr>
          <a:xfrm>
            <a:off x="9521449" y="3972394"/>
            <a:ext cx="2057313" cy="23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5B0-967A-419F-A1C0-194C36B3C7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BA2A-A72F-412E-8CD9-B6D2BC57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A04713-C145-41BA-B9F3-51539B403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9CC-2E74-4C73-9CD0-75517063A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CDBA2-FF7B-436F-ABA0-78FE710E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BB542-C050-4B58-BDC3-25F8D9692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3097-28A0-418B-80AB-1829A5E12C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BC54-A773-4EEB-B98C-D059EFA7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59F32-D973-43D6-8A2C-FAF10E0A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BA4BE8-B2A0-4BBD-8C8D-02DFFBF8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975-6ED3-4F89-BEC8-C9BA02E276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F00D-0F58-41AD-825E-ADB23021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59F4C-E6F1-4633-9B03-8BC22A314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02009-870C-4025-8EDF-725FE455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DFF34-2E21-469C-B779-02687E82F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34889C-A92F-4005-A3F1-37D8A7455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EF2DF27-3B12-4217-8762-DB243FD1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369AF9-EB5B-417A-BCA9-9160032E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3919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724713BE-C5A4-4CE7-8BB2-A7283F304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3" y="6179881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B21D0-E5A0-4208-98C8-8A233256A7F6}"/>
              </a:ext>
            </a:extLst>
          </p:cNvPr>
          <p:cNvSpPr/>
          <p:nvPr userDrawn="1"/>
        </p:nvSpPr>
        <p:spPr>
          <a:xfrm>
            <a:off x="0" y="-142407"/>
            <a:ext cx="12192000" cy="7142814"/>
          </a:xfrm>
          <a:prstGeom prst="rect">
            <a:avLst/>
          </a:prstGeom>
          <a:solidFill>
            <a:srgbClr val="F6D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D548EB-9C4A-444C-9B0E-44A91DC5F218}"/>
              </a:ext>
            </a:extLst>
          </p:cNvPr>
          <p:cNvSpPr/>
          <p:nvPr userDrawn="1"/>
        </p:nvSpPr>
        <p:spPr>
          <a:xfrm>
            <a:off x="11400801" y="5359946"/>
            <a:ext cx="321327" cy="3213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164D7-6E16-4CDF-8758-7D6714AC1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333" y="4883267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087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FA7F5D6-4BE3-4C40-A76E-E74639BB9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67985" y="6179881"/>
            <a:ext cx="10378179" cy="4587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98A60-E9F2-4759-A0D8-527D4055F8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8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60FD16-EF73-49FA-8819-25C87127FFAB}"/>
              </a:ext>
            </a:extLst>
          </p:cNvPr>
          <p:cNvSpPr/>
          <p:nvPr userDrawn="1"/>
        </p:nvSpPr>
        <p:spPr>
          <a:xfrm>
            <a:off x="11445777" y="5359946"/>
            <a:ext cx="321327" cy="3213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187782-6E39-4059-95F2-3F41E610E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308" y="4883267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174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EF70-D02B-4D3B-9C89-A569C2E3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25DF5-6692-4B86-AAF6-3726D92CA1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0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38A4E-E421-48BE-A83B-4821E4F9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8517-E277-4A8F-BE1A-B13E8DF7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391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FEB34-E470-4350-AE5D-504A38EE51B8}"/>
              </a:ext>
            </a:extLst>
          </p:cNvPr>
          <p:cNvSpPr/>
          <p:nvPr userDrawn="1"/>
        </p:nvSpPr>
        <p:spPr>
          <a:xfrm>
            <a:off x="0" y="6747881"/>
            <a:ext cx="12192000" cy="147099"/>
          </a:xfrm>
          <a:prstGeom prst="rect">
            <a:avLst/>
          </a:prstGeom>
          <a:solidFill>
            <a:srgbClr val="588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E1F14CA-1C1C-4B3C-9692-2E2E9A3AD93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379" y="5892561"/>
            <a:ext cx="769159" cy="636871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C6EC755-5FD8-4AAE-AAB3-DF95AF958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79869"/>
            <a:ext cx="1037817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8" r:id="rId7"/>
    <p:sldLayoutId id="2147483667" r:id="rId8"/>
    <p:sldLayoutId id="2147483679" r:id="rId9"/>
    <p:sldLayoutId id="2147483668" r:id="rId10"/>
    <p:sldLayoutId id="2147483676" r:id="rId11"/>
    <p:sldLayoutId id="2147483669" r:id="rId12"/>
    <p:sldLayoutId id="2147483670" r:id="rId13"/>
    <p:sldLayoutId id="2147483671" r:id="rId14"/>
    <p:sldLayoutId id="2147483680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Nunit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uli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i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i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i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i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CC75EC-33F9-4C97-A7AA-6E3703DC5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304" y="3429000"/>
            <a:ext cx="9353912" cy="538597"/>
          </a:xfrm>
          <a:ln>
            <a:noFill/>
          </a:ln>
        </p:spPr>
        <p:txBody>
          <a:bodyPr>
            <a:noAutofit/>
          </a:bodyPr>
          <a:lstStyle/>
          <a:p>
            <a:r>
              <a:rPr lang="en-IN" dirty="0">
                <a:latin typeface="Nunito" pitchFamily="2" charset="0"/>
              </a:rPr>
              <a:t>Instructions and Guidelines for Business Analytics Assignment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969FA804-EFDB-8360-9079-D3F811A72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69" y="1139947"/>
            <a:ext cx="2289053" cy="2289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D7A6B8-F727-491C-2BC3-3215AEE32309}"/>
              </a:ext>
            </a:extLst>
          </p:cNvPr>
          <p:cNvSpPr txBox="1"/>
          <p:nvPr/>
        </p:nvSpPr>
        <p:spPr>
          <a:xfrm>
            <a:off x="5186277" y="3782931"/>
            <a:ext cx="181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2024 </a:t>
            </a:r>
          </a:p>
        </p:txBody>
      </p:sp>
    </p:spTree>
    <p:extLst>
      <p:ext uri="{BB962C8B-B14F-4D97-AF65-F5344CB8AC3E}">
        <p14:creationId xmlns:p14="http://schemas.microsoft.com/office/powerpoint/2010/main" val="21075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E38445-80C4-48F8-9369-120AB639FD3E}"/>
              </a:ext>
            </a:extLst>
          </p:cNvPr>
          <p:cNvSpPr txBox="1"/>
          <p:nvPr/>
        </p:nvSpPr>
        <p:spPr>
          <a:xfrm>
            <a:off x="2482334" y="189781"/>
            <a:ext cx="8532310" cy="848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Segoe UI Semibold" panose="020B0702040204020203" pitchFamily="34" charset="0"/>
              </a:rPr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8187D-D781-7E5E-35DF-A43765C64A64}"/>
              </a:ext>
            </a:extLst>
          </p:cNvPr>
          <p:cNvSpPr txBox="1"/>
          <p:nvPr/>
        </p:nvSpPr>
        <p:spPr>
          <a:xfrm>
            <a:off x="500330" y="1345720"/>
            <a:ext cx="8615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Question 1 Details</a:t>
            </a:r>
          </a:p>
          <a:p>
            <a:pPr marL="457200" indent="-457200">
              <a:buFontTx/>
              <a:buAutoNum type="arabicParenR"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Question 2 Details</a:t>
            </a:r>
          </a:p>
          <a:p>
            <a:pPr marL="457200" indent="-457200">
              <a:buAutoNum type="arabicParenR"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Question 3 Details</a:t>
            </a:r>
          </a:p>
          <a:p>
            <a:pPr marL="457200" indent="-457200">
              <a:buAutoNum type="arabicParenR"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Question 4 Details</a:t>
            </a:r>
          </a:p>
        </p:txBody>
      </p:sp>
    </p:spTree>
    <p:extLst>
      <p:ext uri="{BB962C8B-B14F-4D97-AF65-F5344CB8AC3E}">
        <p14:creationId xmlns:p14="http://schemas.microsoft.com/office/powerpoint/2010/main" val="250025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6B1E8-88A6-6ABC-7A0F-21A9BEF5D1B1}"/>
              </a:ext>
            </a:extLst>
          </p:cNvPr>
          <p:cNvSpPr txBox="1"/>
          <p:nvPr/>
        </p:nvSpPr>
        <p:spPr>
          <a:xfrm>
            <a:off x="465826" y="146649"/>
            <a:ext cx="113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Assignment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74BB0-E29C-F404-E5F8-A7A536888A40}"/>
              </a:ext>
            </a:extLst>
          </p:cNvPr>
          <p:cNvSpPr txBox="1"/>
          <p:nvPr/>
        </p:nvSpPr>
        <p:spPr>
          <a:xfrm>
            <a:off x="242948" y="1025733"/>
            <a:ext cx="22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+mj-lt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3E482-FCA9-0557-D401-D37A8D1038A7}"/>
              </a:ext>
            </a:extLst>
          </p:cNvPr>
          <p:cNvSpPr txBox="1"/>
          <p:nvPr/>
        </p:nvSpPr>
        <p:spPr>
          <a:xfrm>
            <a:off x="242948" y="1595953"/>
            <a:ext cx="11593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Nunito" pitchFamily="2" charset="0"/>
              </a:rPr>
              <a:t>To find the required purchase cost and the SG&amp;A to be procured from factory which is required to achieve 40% margin at. Wholesale price remains fixed.</a:t>
            </a:r>
          </a:p>
          <a:p>
            <a:endParaRPr lang="en-IN" sz="1600" dirty="0">
              <a:latin typeface="Nunito" pitchFamily="2" charset="0"/>
            </a:endParaRPr>
          </a:p>
          <a:p>
            <a:r>
              <a:rPr lang="en-IN" sz="1600" b="1" dirty="0">
                <a:latin typeface="Nunito" pitchFamily="2" charset="0"/>
              </a:rPr>
              <a:t>Margin = Wholesale price – Total Expenses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B3B20-D164-C58C-0C9D-A426E90B42B7}"/>
              </a:ext>
            </a:extLst>
          </p:cNvPr>
          <p:cNvSpPr txBox="1"/>
          <p:nvPr/>
        </p:nvSpPr>
        <p:spPr>
          <a:xfrm>
            <a:off x="242948" y="2904837"/>
            <a:ext cx="22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+mj-lt"/>
              </a:rPr>
              <a:t>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26BB3-C676-12FB-CFB5-ED7A5C428087}"/>
              </a:ext>
            </a:extLst>
          </p:cNvPr>
          <p:cNvSpPr txBox="1"/>
          <p:nvPr/>
        </p:nvSpPr>
        <p:spPr>
          <a:xfrm>
            <a:off x="242948" y="3478225"/>
            <a:ext cx="11395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All the answers should be derived via formulas. Any other sheet/file created for working purposes should be attached with the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No formulas should be hardcoded, if hardcoded, we will assume that no formula was used by the candidate.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Assignment to be submitted in Excel</a:t>
            </a:r>
          </a:p>
        </p:txBody>
      </p:sp>
    </p:spTree>
    <p:extLst>
      <p:ext uri="{BB962C8B-B14F-4D97-AF65-F5344CB8AC3E}">
        <p14:creationId xmlns:p14="http://schemas.microsoft.com/office/powerpoint/2010/main" val="66213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6B1E8-88A6-6ABC-7A0F-21A9BEF5D1B1}"/>
              </a:ext>
            </a:extLst>
          </p:cNvPr>
          <p:cNvSpPr txBox="1"/>
          <p:nvPr/>
        </p:nvSpPr>
        <p:spPr>
          <a:xfrm>
            <a:off x="441355" y="165310"/>
            <a:ext cx="113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Assignment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74BB0-E29C-F404-E5F8-A7A536888A40}"/>
              </a:ext>
            </a:extLst>
          </p:cNvPr>
          <p:cNvSpPr txBox="1"/>
          <p:nvPr/>
        </p:nvSpPr>
        <p:spPr>
          <a:xfrm>
            <a:off x="242948" y="1025733"/>
            <a:ext cx="22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+mj-lt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3E482-FCA9-0557-D401-D37A8D1038A7}"/>
              </a:ext>
            </a:extLst>
          </p:cNvPr>
          <p:cNvSpPr txBox="1"/>
          <p:nvPr/>
        </p:nvSpPr>
        <p:spPr>
          <a:xfrm>
            <a:off x="242948" y="1595953"/>
            <a:ext cx="11593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Nunito" pitchFamily="2" charset="0"/>
              </a:rPr>
              <a:t>Provide a monthly working cashflow summary. Also provide the below inputs: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Nunito" pitchFamily="2" charset="0"/>
              </a:rPr>
              <a:t>Opening and closing balance each month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Nunito" pitchFamily="2" charset="0"/>
              </a:rPr>
              <a:t>How much increase in income required to match the deficit (if there is any)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B3B20-D164-C58C-0C9D-A426E90B42B7}"/>
              </a:ext>
            </a:extLst>
          </p:cNvPr>
          <p:cNvSpPr txBox="1"/>
          <p:nvPr/>
        </p:nvSpPr>
        <p:spPr>
          <a:xfrm>
            <a:off x="242948" y="2904837"/>
            <a:ext cx="22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+mj-lt"/>
              </a:rPr>
              <a:t>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26BB3-C676-12FB-CFB5-ED7A5C428087}"/>
              </a:ext>
            </a:extLst>
          </p:cNvPr>
          <p:cNvSpPr txBox="1"/>
          <p:nvPr/>
        </p:nvSpPr>
        <p:spPr>
          <a:xfrm>
            <a:off x="242948" y="3478225"/>
            <a:ext cx="113954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Gross amounts are provided for every header, cashflow to be prepared at net amounts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All the answers should be derived via formulas. Any other sheet/file created for working purposes should be attached with the assignment. No use of pivot table.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No formulas should be hardcoded, if hardcoded, we will assume that no formula was used by the candidate.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Assignment to be submitted in Excel</a:t>
            </a:r>
          </a:p>
        </p:txBody>
      </p:sp>
    </p:spTree>
    <p:extLst>
      <p:ext uri="{BB962C8B-B14F-4D97-AF65-F5344CB8AC3E}">
        <p14:creationId xmlns:p14="http://schemas.microsoft.com/office/powerpoint/2010/main" val="124609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6B1E8-88A6-6ABC-7A0F-21A9BEF5D1B1}"/>
              </a:ext>
            </a:extLst>
          </p:cNvPr>
          <p:cNvSpPr txBox="1"/>
          <p:nvPr/>
        </p:nvSpPr>
        <p:spPr>
          <a:xfrm>
            <a:off x="441355" y="165310"/>
            <a:ext cx="113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Assignment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74BB0-E29C-F404-E5F8-A7A536888A40}"/>
              </a:ext>
            </a:extLst>
          </p:cNvPr>
          <p:cNvSpPr txBox="1"/>
          <p:nvPr/>
        </p:nvSpPr>
        <p:spPr>
          <a:xfrm>
            <a:off x="242948" y="1025733"/>
            <a:ext cx="22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+mj-lt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3E482-FCA9-0557-D401-D37A8D1038A7}"/>
              </a:ext>
            </a:extLst>
          </p:cNvPr>
          <p:cNvSpPr txBox="1"/>
          <p:nvPr/>
        </p:nvSpPr>
        <p:spPr>
          <a:xfrm>
            <a:off x="242948" y="1595953"/>
            <a:ext cx="1159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Nunito" pitchFamily="2" charset="0"/>
              </a:rPr>
              <a:t>Organization has had 5 phases of launch where items have been prioritized according to their turnover. Please provide analysis for priority wise qty sold share (%) in each phase. Alongside this, please provide list of items/SKUs with no change in priorities through the 5 phases. Lastly provide catalogue distribution priority wise for each phase. Date ranges for each phase is as below :</a:t>
            </a:r>
          </a:p>
          <a:p>
            <a:endParaRPr lang="en-IN" sz="1600" dirty="0">
              <a:latin typeface="Nunito" pitchFamily="2" charset="0"/>
            </a:endParaRPr>
          </a:p>
          <a:p>
            <a:r>
              <a:rPr lang="en-IN" sz="1600" b="1" dirty="0">
                <a:latin typeface="Nunito" pitchFamily="2" charset="0"/>
              </a:rPr>
              <a:t>Phase 1: 1 Jan 2020 – 23 April 2023. Phase 2: 24 April 2023 – 3 August 2023. Phase 3: 4 August 2023 – 9 November 2023. Phase 4: 10 November 2023 – 26 February 2024. Phase 5: 27 February 2024 – 31 March 2024</a:t>
            </a:r>
          </a:p>
          <a:p>
            <a:endParaRPr lang="en-IN" sz="1600" dirty="0">
              <a:latin typeface="Nunito" pitchFamily="2" charset="0"/>
            </a:endParaRPr>
          </a:p>
          <a:p>
            <a:endParaRPr lang="en-IN" sz="1600" dirty="0"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B3B20-D164-C58C-0C9D-A426E90B42B7}"/>
              </a:ext>
            </a:extLst>
          </p:cNvPr>
          <p:cNvSpPr txBox="1"/>
          <p:nvPr/>
        </p:nvSpPr>
        <p:spPr>
          <a:xfrm>
            <a:off x="242948" y="3585977"/>
            <a:ext cx="22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+mj-lt"/>
              </a:rPr>
              <a:t>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26BB3-C676-12FB-CFB5-ED7A5C428087}"/>
              </a:ext>
            </a:extLst>
          </p:cNvPr>
          <p:cNvSpPr txBox="1"/>
          <p:nvPr/>
        </p:nvSpPr>
        <p:spPr>
          <a:xfrm>
            <a:off x="242948" y="4159365"/>
            <a:ext cx="11395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All the answers should be derived via formulas. Any other sheet/file created for working purposes should be attached with the assignment. No use of pivot table.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No formulas should be hardcoded, if hardcoded, we will assume that no formula was used by the candidate.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Assignment to be submitted in Excel</a:t>
            </a:r>
          </a:p>
        </p:txBody>
      </p:sp>
    </p:spTree>
    <p:extLst>
      <p:ext uri="{BB962C8B-B14F-4D97-AF65-F5344CB8AC3E}">
        <p14:creationId xmlns:p14="http://schemas.microsoft.com/office/powerpoint/2010/main" val="422796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6B1E8-88A6-6ABC-7A0F-21A9BEF5D1B1}"/>
              </a:ext>
            </a:extLst>
          </p:cNvPr>
          <p:cNvSpPr txBox="1"/>
          <p:nvPr/>
        </p:nvSpPr>
        <p:spPr>
          <a:xfrm>
            <a:off x="441355" y="165310"/>
            <a:ext cx="113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Assignment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74BB0-E29C-F404-E5F8-A7A536888A40}"/>
              </a:ext>
            </a:extLst>
          </p:cNvPr>
          <p:cNvSpPr txBox="1"/>
          <p:nvPr/>
        </p:nvSpPr>
        <p:spPr>
          <a:xfrm>
            <a:off x="242948" y="1025733"/>
            <a:ext cx="22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+mj-lt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3E482-FCA9-0557-D401-D37A8D1038A7}"/>
              </a:ext>
            </a:extLst>
          </p:cNvPr>
          <p:cNvSpPr txBox="1"/>
          <p:nvPr/>
        </p:nvSpPr>
        <p:spPr>
          <a:xfrm>
            <a:off x="242948" y="1595953"/>
            <a:ext cx="1159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+mj-lt"/>
              </a:rPr>
              <a:t>Need to build a sales dashboard for the year 2023 using all the files present. Dashboard should focus on data presentation but also remember it should be helpful in </a:t>
            </a:r>
            <a:r>
              <a:rPr lang="en-US" sz="1600" dirty="0">
                <a:latin typeface="+mj-lt"/>
              </a:rPr>
              <a:t>decision-making and should drive actionable insights for improving sales performance.</a:t>
            </a:r>
            <a:r>
              <a:rPr lang="en-IN" sz="1600" dirty="0">
                <a:latin typeface="+mj-lt"/>
              </a:rPr>
              <a:t> Analysis we are looking for :</a:t>
            </a:r>
          </a:p>
          <a:p>
            <a:pPr marL="342900" indent="-342900">
              <a:buAutoNum type="arabicParenR"/>
            </a:pPr>
            <a:r>
              <a:rPr lang="en-IN" sz="1600" dirty="0">
                <a:latin typeface="+mj-lt"/>
              </a:rPr>
              <a:t>Monthly sales analysis presenting which category, sales channel, warehouse, state is performing well.</a:t>
            </a:r>
          </a:p>
          <a:p>
            <a:pPr marL="342900" indent="-342900">
              <a:buAutoNum type="arabicParenR"/>
            </a:pPr>
            <a:r>
              <a:rPr lang="en-IN" sz="1600" dirty="0">
                <a:latin typeface="+mj-lt"/>
              </a:rPr>
              <a:t>Analyse and visualise any pattern present in weekday and weekend sales?</a:t>
            </a:r>
          </a:p>
          <a:p>
            <a:pPr marL="342900" indent="-342900">
              <a:buAutoNum type="arabicParenR"/>
            </a:pPr>
            <a:r>
              <a:rPr lang="en-IN" sz="1600" dirty="0">
                <a:latin typeface="+mj-lt"/>
              </a:rPr>
              <a:t>Analyse if sales are skewed during events? </a:t>
            </a:r>
          </a:p>
          <a:p>
            <a:endParaRPr lang="en-IN" sz="1600" dirty="0">
              <a:latin typeface="+mj-lt"/>
            </a:endParaRPr>
          </a:p>
          <a:p>
            <a:r>
              <a:rPr lang="en-IN" sz="1600" dirty="0">
                <a:latin typeface="+mj-lt"/>
              </a:rPr>
              <a:t>We will appreciate if the candidate can produce their own further analysis</a:t>
            </a:r>
          </a:p>
          <a:p>
            <a:endParaRPr lang="en-IN" sz="1600" dirty="0"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B3B20-D164-C58C-0C9D-A426E90B42B7}"/>
              </a:ext>
            </a:extLst>
          </p:cNvPr>
          <p:cNvSpPr txBox="1"/>
          <p:nvPr/>
        </p:nvSpPr>
        <p:spPr>
          <a:xfrm>
            <a:off x="242948" y="3837904"/>
            <a:ext cx="22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+mj-lt"/>
              </a:rPr>
              <a:t>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26BB3-C676-12FB-CFB5-ED7A5C428087}"/>
              </a:ext>
            </a:extLst>
          </p:cNvPr>
          <p:cNvSpPr txBox="1"/>
          <p:nvPr/>
        </p:nvSpPr>
        <p:spPr>
          <a:xfrm>
            <a:off x="242948" y="4411292"/>
            <a:ext cx="1139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+mj-lt"/>
              </a:rPr>
              <a:t>Assignment to be submitted in Power Bi</a:t>
            </a:r>
          </a:p>
        </p:txBody>
      </p:sp>
    </p:spTree>
    <p:extLst>
      <p:ext uri="{BB962C8B-B14F-4D97-AF65-F5344CB8AC3E}">
        <p14:creationId xmlns:p14="http://schemas.microsoft.com/office/powerpoint/2010/main" val="119767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7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E903B-FE2A-4236-D24E-4F0E5974DE2A}"/>
              </a:ext>
            </a:extLst>
          </p:cNvPr>
          <p:cNvSpPr txBox="1"/>
          <p:nvPr/>
        </p:nvSpPr>
        <p:spPr>
          <a:xfrm>
            <a:off x="1989826" y="2659559"/>
            <a:ext cx="8212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8573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H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9675C"/>
      </a:accent1>
      <a:accent2>
        <a:srgbClr val="679382"/>
      </a:accent2>
      <a:accent3>
        <a:srgbClr val="93B3A7"/>
      </a:accent3>
      <a:accent4>
        <a:srgbClr val="B59263"/>
      </a:accent4>
      <a:accent5>
        <a:srgbClr val="C8AD8A"/>
      </a:accent5>
      <a:accent6>
        <a:srgbClr val="D7C3A9"/>
      </a:accent6>
      <a:hlink>
        <a:srgbClr val="7F7F7F"/>
      </a:hlink>
      <a:folHlink>
        <a:srgbClr val="A5A5A5"/>
      </a:folHlink>
    </a:clrScheme>
    <a:fontScheme name="MH fonts">
      <a:majorFont>
        <a:latin typeface="Nunito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 Business Plan and Strategy</Template>
  <TotalTime>11124</TotalTime>
  <Words>526</Words>
  <Application>Microsoft Office PowerPoint</Application>
  <PresentationFormat>Widescreen</PresentationFormat>
  <Paragraphs>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Muli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Rajnish J</dc:creator>
  <cp:lastModifiedBy>MH London</cp:lastModifiedBy>
  <cp:revision>115</cp:revision>
  <dcterms:created xsi:type="dcterms:W3CDTF">2022-12-07T11:06:10Z</dcterms:created>
  <dcterms:modified xsi:type="dcterms:W3CDTF">2024-06-18T13:52:24Z</dcterms:modified>
</cp:coreProperties>
</file>