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30"/>
  </p:notesMasterIdLst>
  <p:sldIdLst>
    <p:sldId id="258" r:id="rId2"/>
    <p:sldId id="276" r:id="rId3"/>
    <p:sldId id="301" r:id="rId4"/>
    <p:sldId id="280" r:id="rId5"/>
    <p:sldId id="281" r:id="rId6"/>
    <p:sldId id="259" r:id="rId7"/>
    <p:sldId id="257" r:id="rId8"/>
    <p:sldId id="282" r:id="rId9"/>
    <p:sldId id="294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5" r:id="rId22"/>
    <p:sldId id="296" r:id="rId23"/>
    <p:sldId id="297" r:id="rId24"/>
    <p:sldId id="298" r:id="rId25"/>
    <p:sldId id="299" r:id="rId26"/>
    <p:sldId id="300" r:id="rId27"/>
    <p:sldId id="274" r:id="rId28"/>
    <p:sldId id="27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B1E09-14C0-4AA8-AD88-11F2652B4B62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C8F42-0938-48AF-A8C0-7B0AEF801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32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648275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6837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11425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36319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337822"/>
      </p:ext>
    </p:extLst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51956"/>
      </p:ext>
    </p:extLst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34620"/>
      </p:ext>
    </p:extLst>
  </p:cSld>
  <p:clrMapOvr>
    <a:masterClrMapping/>
  </p:clrMapOvr>
  <p:transition spd="slow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00206"/>
      </p:ext>
    </p:extLst>
  </p:cSld>
  <p:clrMapOvr>
    <a:masterClrMapping/>
  </p:clrMapOvr>
  <p:transition spd="slow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293535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31828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6232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59115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07093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68447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99736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75492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573457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0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ransition spd="slow">
    <p:wipe dir="r"/>
  </p:transition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ableau.com/academic/students" TargetMode="External"/><Relationship Id="rId3" Type="http://schemas.openxmlformats.org/officeDocument/2006/relationships/hyperlink" Target="https://www.geeksforgeeks.org/machine" TargetMode="External"/><Relationship Id="rId7" Type="http://schemas.openxmlformats.org/officeDocument/2006/relationships/hyperlink" Target="https://www.kaggle.com/" TargetMode="External"/><Relationship Id="rId2" Type="http://schemas.openxmlformats.org/officeDocument/2006/relationships/hyperlink" Target="https://archive.ics.uci.edu/ml/datasets/online%20retail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jupyter.org/" TargetMode="Externa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stackoverflow.com/" TargetMode="External"/><Relationship Id="rId9" Type="http://schemas.openxmlformats.org/officeDocument/2006/relationships/hyperlink" Target="https://powerbi.microsoft.com/en-us/desktop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C06545-021A-7A2C-BC63-4EA1734DAF52}"/>
              </a:ext>
            </a:extLst>
          </p:cNvPr>
          <p:cNvSpPr txBox="1"/>
          <p:nvPr/>
        </p:nvSpPr>
        <p:spPr>
          <a:xfrm>
            <a:off x="1828799" y="834499"/>
            <a:ext cx="9277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GOVERNMENT ENGINEERING COLLEGE,PATAN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141C6F-C40C-77F6-CD0E-C0D1C54223F8}"/>
              </a:ext>
            </a:extLst>
          </p:cNvPr>
          <p:cNvSpPr txBox="1"/>
          <p:nvPr/>
        </p:nvSpPr>
        <p:spPr>
          <a:xfrm>
            <a:off x="2698812" y="154471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INTERSHIP 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9822A6-0F57-6638-FC16-6CBE66EAC54A}"/>
              </a:ext>
            </a:extLst>
          </p:cNvPr>
          <p:cNvSpPr txBox="1"/>
          <p:nvPr/>
        </p:nvSpPr>
        <p:spPr>
          <a:xfrm>
            <a:off x="4962420" y="2042615"/>
            <a:ext cx="21754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DATA SCIENCE</a:t>
            </a:r>
            <a:endParaRPr lang="en-IN" sz="2000" b="1" dirty="0">
              <a:solidFill>
                <a:schemeClr val="bg1"/>
              </a:solidFill>
            </a:endParaRPr>
          </a:p>
          <a:p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F871F2-AF67-EA01-007C-5C8AABFAEF9C}"/>
              </a:ext>
            </a:extLst>
          </p:cNvPr>
          <p:cNvSpPr txBox="1"/>
          <p:nvPr/>
        </p:nvSpPr>
        <p:spPr>
          <a:xfrm>
            <a:off x="5020320" y="3542790"/>
            <a:ext cx="317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PARTICIPATED BY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8E2DDC-211A-0DA6-DE37-A4358779F04D}"/>
              </a:ext>
            </a:extLst>
          </p:cNvPr>
          <p:cNvSpPr txBox="1"/>
          <p:nvPr/>
        </p:nvSpPr>
        <p:spPr>
          <a:xfrm>
            <a:off x="5521909" y="2585788"/>
            <a:ext cx="189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FC0900-45E4-E5B3-9B77-D79DCA327E8B}"/>
              </a:ext>
            </a:extLst>
          </p:cNvPr>
          <p:cNvSpPr txBox="1"/>
          <p:nvPr/>
        </p:nvSpPr>
        <p:spPr>
          <a:xfrm>
            <a:off x="4234648" y="3024332"/>
            <a:ext cx="4190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INFOLABZ IT SERVICES PVT. LTD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009138-1151-EEC7-6C9A-0E9A3CA9384D}"/>
              </a:ext>
            </a:extLst>
          </p:cNvPr>
          <p:cNvSpPr txBox="1"/>
          <p:nvPr/>
        </p:nvSpPr>
        <p:spPr>
          <a:xfrm>
            <a:off x="4068192" y="3967615"/>
            <a:ext cx="4469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VAIBHAV RAVAL(190220131117)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FA50F9-FB82-E194-B050-3B516969FF49}"/>
              </a:ext>
            </a:extLst>
          </p:cNvPr>
          <p:cNvSpPr txBox="1"/>
          <p:nvPr/>
        </p:nvSpPr>
        <p:spPr>
          <a:xfrm>
            <a:off x="4841102" y="4564556"/>
            <a:ext cx="284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WITH GUIDANCE BY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19FD54-F132-0397-384A-B49B856D7590}"/>
              </a:ext>
            </a:extLst>
          </p:cNvPr>
          <p:cNvSpPr txBox="1"/>
          <p:nvPr/>
        </p:nvSpPr>
        <p:spPr>
          <a:xfrm>
            <a:off x="4872268" y="4933888"/>
            <a:ext cx="3710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PROF. D.U.BAVISA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AA08A1-3A14-D69E-CFAC-134269CE43D5}"/>
              </a:ext>
            </a:extLst>
          </p:cNvPr>
          <p:cNvSpPr txBox="1"/>
          <p:nvPr/>
        </p:nvSpPr>
        <p:spPr>
          <a:xfrm>
            <a:off x="1349406" y="550416"/>
            <a:ext cx="940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29304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AFCDBC4-4B1B-411C-B98F-3BEA15E37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F0CD04C-4A8C-4FE0-B8DE-2DC2ECE55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F0FBB6E0-3B9D-4C56-B391-B43BF8D59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6A1F9196-C052-4485-9213-4FA306850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1839FA-F16B-620D-AC5A-C8C85185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979" y="3104740"/>
            <a:ext cx="3225627" cy="2417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Data Understanding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D095467-3005-A5AE-F192-8006E2DAF1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7" b="414"/>
          <a:stretch/>
        </p:blipFill>
        <p:spPr>
          <a:xfrm>
            <a:off x="6331765" y="726390"/>
            <a:ext cx="4038053" cy="296553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3" name="Picture 22" descr="Table&#10;&#10;Description automatically generated">
            <a:extLst>
              <a:ext uri="{FF2B5EF4-FFF2-40B4-BE49-F238E27FC236}">
                <a16:creationId xmlns:a16="http://schemas.microsoft.com/office/drawing/2014/main" id="{589470E5-03E1-E3E9-7B2C-CE20A13228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8" t="1" r="25404" b="1"/>
          <a:stretch/>
        </p:blipFill>
        <p:spPr>
          <a:xfrm>
            <a:off x="609600" y="3438201"/>
            <a:ext cx="4582160" cy="269340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9F1EFEE-6F7F-6CDB-ACFF-18C6EE1FB0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7" b="15093"/>
          <a:stretch/>
        </p:blipFill>
        <p:spPr>
          <a:xfrm>
            <a:off x="674686" y="726390"/>
            <a:ext cx="4517073" cy="254145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634834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EC030789-C525-4D1D-90A0-F48C14A76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1BD0F81-508F-4C6D-9938-C58CC2138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49081238-0806-4285-968F-ACFC0C0FB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80CAB4C1-E9FF-4C37-92FA-28BED3B88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67474-CA25-3BEC-401E-7E362B36F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135" y="5113670"/>
            <a:ext cx="9453911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Data Preparation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0FC95F6-322D-BE55-35F0-2D10A858B7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92" r="31628" b="70514"/>
          <a:stretch/>
        </p:blipFill>
        <p:spPr>
          <a:xfrm>
            <a:off x="839496" y="1040161"/>
            <a:ext cx="3017520" cy="814730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7" name="Picture 6" descr="Graphical user interface, text, table&#10;&#10;Description automatically generated">
            <a:extLst>
              <a:ext uri="{FF2B5EF4-FFF2-40B4-BE49-F238E27FC236}">
                <a16:creationId xmlns:a16="http://schemas.microsoft.com/office/drawing/2014/main" id="{0BE30AAD-64DD-BE4D-AFC5-E7607362E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97" y="2769523"/>
            <a:ext cx="7562824" cy="2557920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9EBB8C31-94F3-2D07-69EE-844E235E6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7965" y="691110"/>
            <a:ext cx="7346930" cy="1946937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273476494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51BE9-CDB6-A690-E908-624F2EC15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RFM metrics</a:t>
            </a:r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BBBC4AF-95C7-35DF-5029-D415D9EF20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544"/>
          <a:stretch/>
        </p:blipFill>
        <p:spPr>
          <a:xfrm>
            <a:off x="711030" y="2300244"/>
            <a:ext cx="6604339" cy="2257511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23199ECB-CD01-3720-06DF-C6E028FBF9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7071"/>
          <a:stretch/>
        </p:blipFill>
        <p:spPr>
          <a:xfrm>
            <a:off x="782150" y="4605118"/>
            <a:ext cx="6001058" cy="572249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2CD0208D-E8BD-C58C-E900-8A03C71428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838" r="42212"/>
          <a:stretch/>
        </p:blipFill>
        <p:spPr>
          <a:xfrm>
            <a:off x="7315369" y="3012440"/>
            <a:ext cx="4673521" cy="245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1528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A682-AB0C-B49E-3C98-FDE6E423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RFM score</a:t>
            </a:r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8998EA82-56DA-2259-DE38-D7737123D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45" y="2274992"/>
            <a:ext cx="6839437" cy="3729568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FBA261A-5C98-4530-1D54-1B5F4CAA37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50"/>
          <a:stretch/>
        </p:blipFill>
        <p:spPr>
          <a:xfrm>
            <a:off x="5535660" y="3429000"/>
            <a:ext cx="6608513" cy="204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170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4335F11-74A2-4711-AC50-CBE410949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CB9A032-7D2A-4CEC-8222-E350EEBFE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59735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00D0616-B405-4CE3-8A73-14F11603E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00399" y="587569"/>
            <a:ext cx="6053670" cy="5682862"/>
          </a:xfrm>
          <a:custGeom>
            <a:avLst/>
            <a:gdLst>
              <a:gd name="connsiteX0" fmla="*/ 6053670 w 6053670"/>
              <a:gd name="connsiteY0" fmla="*/ 1098 h 5682862"/>
              <a:gd name="connsiteX1" fmla="*/ 6053670 w 6053670"/>
              <a:gd name="connsiteY1" fmla="*/ 1014925 h 5682862"/>
              <a:gd name="connsiteX2" fmla="*/ 6053670 w 6053670"/>
              <a:gd name="connsiteY2" fmla="*/ 1254558 h 5682862"/>
              <a:gd name="connsiteX3" fmla="*/ 6053670 w 6053670"/>
              <a:gd name="connsiteY3" fmla="*/ 5682862 h 5682862"/>
              <a:gd name="connsiteX4" fmla="*/ 0 w 6053670"/>
              <a:gd name="connsiteY4" fmla="*/ 5682862 h 5682862"/>
              <a:gd name="connsiteX5" fmla="*/ 0 w 6053670"/>
              <a:gd name="connsiteY5" fmla="*/ 1249853 h 5682862"/>
              <a:gd name="connsiteX6" fmla="*/ 0 w 6053670"/>
              <a:gd name="connsiteY6" fmla="*/ 1014925 h 5682862"/>
              <a:gd name="connsiteX7" fmla="*/ 0 w 6053670"/>
              <a:gd name="connsiteY7" fmla="*/ 0 h 5682862"/>
              <a:gd name="connsiteX8" fmla="*/ 35717 w 6053670"/>
              <a:gd name="connsiteY8" fmla="*/ 5488 h 5682862"/>
              <a:gd name="connsiteX9" fmla="*/ 140445 w 6053670"/>
              <a:gd name="connsiteY9" fmla="*/ 21641 h 5682862"/>
              <a:gd name="connsiteX10" fmla="*/ 216722 w 6053670"/>
              <a:gd name="connsiteY10" fmla="*/ 32932 h 5682862"/>
              <a:gd name="connsiteX11" fmla="*/ 307527 w 6053670"/>
              <a:gd name="connsiteY11" fmla="*/ 44850 h 5682862"/>
              <a:gd name="connsiteX12" fmla="*/ 415282 w 6053670"/>
              <a:gd name="connsiteY12" fmla="*/ 59121 h 5682862"/>
              <a:gd name="connsiteX13" fmla="*/ 534539 w 6053670"/>
              <a:gd name="connsiteY13" fmla="*/ 74175 h 5682862"/>
              <a:gd name="connsiteX14" fmla="*/ 668931 w 6053670"/>
              <a:gd name="connsiteY14" fmla="*/ 90014 h 5682862"/>
              <a:gd name="connsiteX15" fmla="*/ 815430 w 6053670"/>
              <a:gd name="connsiteY15" fmla="*/ 106794 h 5682862"/>
              <a:gd name="connsiteX16" fmla="*/ 974641 w 6053670"/>
              <a:gd name="connsiteY16" fmla="*/ 123574 h 5682862"/>
              <a:gd name="connsiteX17" fmla="*/ 1144144 w 6053670"/>
              <a:gd name="connsiteY17" fmla="*/ 140667 h 5682862"/>
              <a:gd name="connsiteX18" fmla="*/ 1326965 w 6053670"/>
              <a:gd name="connsiteY18" fmla="*/ 156506 h 5682862"/>
              <a:gd name="connsiteX19" fmla="*/ 1518261 w 6053670"/>
              <a:gd name="connsiteY19" fmla="*/ 171717 h 5682862"/>
              <a:gd name="connsiteX20" fmla="*/ 1720453 w 6053670"/>
              <a:gd name="connsiteY20" fmla="*/ 185518 h 5682862"/>
              <a:gd name="connsiteX21" fmla="*/ 1931121 w 6053670"/>
              <a:gd name="connsiteY21" fmla="*/ 198690 h 5682862"/>
              <a:gd name="connsiteX22" fmla="*/ 2150869 w 6053670"/>
              <a:gd name="connsiteY22" fmla="*/ 211079 h 5682862"/>
              <a:gd name="connsiteX23" fmla="*/ 2263467 w 6053670"/>
              <a:gd name="connsiteY23" fmla="*/ 215470 h 5682862"/>
              <a:gd name="connsiteX24" fmla="*/ 2378487 w 6053670"/>
              <a:gd name="connsiteY24" fmla="*/ 220332 h 5682862"/>
              <a:gd name="connsiteX25" fmla="*/ 2495323 w 6053670"/>
              <a:gd name="connsiteY25" fmla="*/ 224879 h 5682862"/>
              <a:gd name="connsiteX26" fmla="*/ 2612764 w 6053670"/>
              <a:gd name="connsiteY26" fmla="*/ 227859 h 5682862"/>
              <a:gd name="connsiteX27" fmla="*/ 2732627 w 6053670"/>
              <a:gd name="connsiteY27" fmla="*/ 230525 h 5682862"/>
              <a:gd name="connsiteX28" fmla="*/ 2853700 w 6053670"/>
              <a:gd name="connsiteY28" fmla="*/ 233348 h 5682862"/>
              <a:gd name="connsiteX29" fmla="*/ 2977195 w 6053670"/>
              <a:gd name="connsiteY29" fmla="*/ 235229 h 5682862"/>
              <a:gd name="connsiteX30" fmla="*/ 3101901 w 6053670"/>
              <a:gd name="connsiteY30" fmla="*/ 235229 h 5682862"/>
              <a:gd name="connsiteX31" fmla="*/ 3227817 w 6053670"/>
              <a:gd name="connsiteY31" fmla="*/ 236170 h 5682862"/>
              <a:gd name="connsiteX32" fmla="*/ 3354944 w 6053670"/>
              <a:gd name="connsiteY32" fmla="*/ 235229 h 5682862"/>
              <a:gd name="connsiteX33" fmla="*/ 3483887 w 6053670"/>
              <a:gd name="connsiteY33" fmla="*/ 233348 h 5682862"/>
              <a:gd name="connsiteX34" fmla="*/ 3612830 w 6053670"/>
              <a:gd name="connsiteY34" fmla="*/ 231623 h 5682862"/>
              <a:gd name="connsiteX35" fmla="*/ 3743590 w 6053670"/>
              <a:gd name="connsiteY35" fmla="*/ 227859 h 5682862"/>
              <a:gd name="connsiteX36" fmla="*/ 3875560 w 6053670"/>
              <a:gd name="connsiteY36" fmla="*/ 223938 h 5682862"/>
              <a:gd name="connsiteX37" fmla="*/ 4007530 w 6053670"/>
              <a:gd name="connsiteY37" fmla="*/ 219391 h 5682862"/>
              <a:gd name="connsiteX38" fmla="*/ 4140710 w 6053670"/>
              <a:gd name="connsiteY38" fmla="*/ 212961 h 5682862"/>
              <a:gd name="connsiteX39" fmla="*/ 4275102 w 6053670"/>
              <a:gd name="connsiteY39" fmla="*/ 205277 h 5682862"/>
              <a:gd name="connsiteX40" fmla="*/ 4410098 w 6053670"/>
              <a:gd name="connsiteY40" fmla="*/ 197907 h 5682862"/>
              <a:gd name="connsiteX41" fmla="*/ 4545096 w 6053670"/>
              <a:gd name="connsiteY41" fmla="*/ 188498 h 5682862"/>
              <a:gd name="connsiteX42" fmla="*/ 4681909 w 6053670"/>
              <a:gd name="connsiteY42" fmla="*/ 177207 h 5682862"/>
              <a:gd name="connsiteX43" fmla="*/ 4816905 w 6053670"/>
              <a:gd name="connsiteY43" fmla="*/ 165916 h 5682862"/>
              <a:gd name="connsiteX44" fmla="*/ 4954323 w 6053670"/>
              <a:gd name="connsiteY44" fmla="*/ 152899 h 5682862"/>
              <a:gd name="connsiteX45" fmla="*/ 5092347 w 6053670"/>
              <a:gd name="connsiteY45" fmla="*/ 138629 h 5682862"/>
              <a:gd name="connsiteX46" fmla="*/ 5228555 w 6053670"/>
              <a:gd name="connsiteY46" fmla="*/ 123574 h 5682862"/>
              <a:gd name="connsiteX47" fmla="*/ 5366578 w 6053670"/>
              <a:gd name="connsiteY47" fmla="*/ 106010 h 5682862"/>
              <a:gd name="connsiteX48" fmla="*/ 5503997 w 6053670"/>
              <a:gd name="connsiteY48" fmla="*/ 87192 h 5682862"/>
              <a:gd name="connsiteX49" fmla="*/ 5642020 w 6053670"/>
              <a:gd name="connsiteY49" fmla="*/ 68530 h 5682862"/>
              <a:gd name="connsiteX50" fmla="*/ 5779438 w 6053670"/>
              <a:gd name="connsiteY50" fmla="*/ 46733 h 5682862"/>
              <a:gd name="connsiteX51" fmla="*/ 5916251 w 6053670"/>
              <a:gd name="connsiteY51" fmla="*/ 24464 h 568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682862">
                <a:moveTo>
                  <a:pt x="6053670" y="1098"/>
                </a:moveTo>
                <a:lnTo>
                  <a:pt x="6053670" y="1014925"/>
                </a:lnTo>
                <a:lnTo>
                  <a:pt x="6053670" y="1254558"/>
                </a:lnTo>
                <a:lnTo>
                  <a:pt x="6053670" y="5682862"/>
                </a:lnTo>
                <a:lnTo>
                  <a:pt x="0" y="5682862"/>
                </a:lnTo>
                <a:lnTo>
                  <a:pt x="0" y="1249853"/>
                </a:lnTo>
                <a:lnTo>
                  <a:pt x="0" y="1014925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6E2FE09B-7419-43C3-85D2-C804F1BE3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2125E2-2986-12BD-856A-A087B6CD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283359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Naming the RFM score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DD2921-DE0D-4418-8566-F7F18DCB7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6FC696AF-5689-5766-60B4-78137DE724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6" t="23498"/>
          <a:stretch/>
        </p:blipFill>
        <p:spPr>
          <a:xfrm>
            <a:off x="6466892" y="3243619"/>
            <a:ext cx="5481774" cy="3212216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CDD4490-D4CE-456F-C283-FAFBEA208C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4"/>
          <a:stretch/>
        </p:blipFill>
        <p:spPr>
          <a:xfrm>
            <a:off x="639098" y="2496421"/>
            <a:ext cx="5462674" cy="3324218"/>
          </a:xfrm>
          <a:prstGeom prst="rect">
            <a:avLst/>
          </a:prstGeom>
        </p:spPr>
      </p:pic>
      <p:pic>
        <p:nvPicPr>
          <p:cNvPr id="7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05D2BC88-E988-3F02-7C4E-11E969EA6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36" b="51599"/>
          <a:stretch/>
        </p:blipFill>
        <p:spPr>
          <a:xfrm>
            <a:off x="6791346" y="629265"/>
            <a:ext cx="4190754" cy="238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16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C030789-C525-4D1D-90A0-F48C14A76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1BD0F81-508F-4C6D-9938-C58CC2138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9081238-0806-4285-968F-ACFC0C0FB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0CAB4C1-E9FF-4C37-92FA-28BED3B88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D7060D-8DA2-4400-86F1-6A988F0E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E6678A-6101-4D77-8A14-5F70FBDB6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A4E1D0-9351-4451-B0A0-51BEA42D8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D052C5D-4E47-47F1-96A6-5251FAAED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133850"/>
            <a:ext cx="11277600" cy="2250018"/>
          </a:xfrm>
          <a:custGeom>
            <a:avLst/>
            <a:gdLst>
              <a:gd name="connsiteX0" fmla="*/ 5264150 w 11277600"/>
              <a:gd name="connsiteY0" fmla="*/ 0 h 2250018"/>
              <a:gd name="connsiteX1" fmla="*/ 5499100 w 11277600"/>
              <a:gd name="connsiteY1" fmla="*/ 1588 h 2250018"/>
              <a:gd name="connsiteX2" fmla="*/ 5730875 w 11277600"/>
              <a:gd name="connsiteY2" fmla="*/ 1588 h 2250018"/>
              <a:gd name="connsiteX3" fmla="*/ 5961063 w 11277600"/>
              <a:gd name="connsiteY3" fmla="*/ 4763 h 2250018"/>
              <a:gd name="connsiteX4" fmla="*/ 6186488 w 11277600"/>
              <a:gd name="connsiteY4" fmla="*/ 9525 h 2250018"/>
              <a:gd name="connsiteX5" fmla="*/ 6410325 w 11277600"/>
              <a:gd name="connsiteY5" fmla="*/ 14288 h 2250018"/>
              <a:gd name="connsiteX6" fmla="*/ 6629400 w 11277600"/>
              <a:gd name="connsiteY6" fmla="*/ 19050 h 2250018"/>
              <a:gd name="connsiteX7" fmla="*/ 6846888 w 11277600"/>
              <a:gd name="connsiteY7" fmla="*/ 26988 h 2250018"/>
              <a:gd name="connsiteX8" fmla="*/ 7061200 w 11277600"/>
              <a:gd name="connsiteY8" fmla="*/ 34925 h 2250018"/>
              <a:gd name="connsiteX9" fmla="*/ 7270750 w 11277600"/>
              <a:gd name="connsiteY9" fmla="*/ 42863 h 2250018"/>
              <a:gd name="connsiteX10" fmla="*/ 7680325 w 11277600"/>
              <a:gd name="connsiteY10" fmla="*/ 63500 h 2250018"/>
              <a:gd name="connsiteX11" fmla="*/ 8072438 w 11277600"/>
              <a:gd name="connsiteY11" fmla="*/ 85725 h 2250018"/>
              <a:gd name="connsiteX12" fmla="*/ 8448675 w 11277600"/>
              <a:gd name="connsiteY12" fmla="*/ 109538 h 2250018"/>
              <a:gd name="connsiteX13" fmla="*/ 8805862 w 11277600"/>
              <a:gd name="connsiteY13" fmla="*/ 134938 h 2250018"/>
              <a:gd name="connsiteX14" fmla="*/ 9145588 w 11277600"/>
              <a:gd name="connsiteY14" fmla="*/ 161925 h 2250018"/>
              <a:gd name="connsiteX15" fmla="*/ 9461500 w 11277600"/>
              <a:gd name="connsiteY15" fmla="*/ 190500 h 2250018"/>
              <a:gd name="connsiteX16" fmla="*/ 9758362 w 11277600"/>
              <a:gd name="connsiteY16" fmla="*/ 219075 h 2250018"/>
              <a:gd name="connsiteX17" fmla="*/ 10031412 w 11277600"/>
              <a:gd name="connsiteY17" fmla="*/ 247650 h 2250018"/>
              <a:gd name="connsiteX18" fmla="*/ 10282238 w 11277600"/>
              <a:gd name="connsiteY18" fmla="*/ 274638 h 2250018"/>
              <a:gd name="connsiteX19" fmla="*/ 10504488 w 11277600"/>
              <a:gd name="connsiteY19" fmla="*/ 300038 h 2250018"/>
              <a:gd name="connsiteX20" fmla="*/ 10704512 w 11277600"/>
              <a:gd name="connsiteY20" fmla="*/ 323850 h 2250018"/>
              <a:gd name="connsiteX21" fmla="*/ 10874375 w 11277600"/>
              <a:gd name="connsiteY21" fmla="*/ 344488 h 2250018"/>
              <a:gd name="connsiteX22" fmla="*/ 11015662 w 11277600"/>
              <a:gd name="connsiteY22" fmla="*/ 363538 h 2250018"/>
              <a:gd name="connsiteX23" fmla="*/ 11210925 w 11277600"/>
              <a:gd name="connsiteY23" fmla="*/ 390525 h 2250018"/>
              <a:gd name="connsiteX24" fmla="*/ 11277600 w 11277600"/>
              <a:gd name="connsiteY24" fmla="*/ 400050 h 2250018"/>
              <a:gd name="connsiteX25" fmla="*/ 11277600 w 11277600"/>
              <a:gd name="connsiteY25" fmla="*/ 2250018 h 2250018"/>
              <a:gd name="connsiteX26" fmla="*/ 0 w 11277600"/>
              <a:gd name="connsiteY26" fmla="*/ 2250018 h 2250018"/>
              <a:gd name="connsiteX27" fmla="*/ 0 w 11277600"/>
              <a:gd name="connsiteY27" fmla="*/ 398463 h 2250018"/>
              <a:gd name="connsiteX28" fmla="*/ 255588 w 11277600"/>
              <a:gd name="connsiteY28" fmla="*/ 358775 h 2250018"/>
              <a:gd name="connsiteX29" fmla="*/ 511175 w 11277600"/>
              <a:gd name="connsiteY29" fmla="*/ 320675 h 2250018"/>
              <a:gd name="connsiteX30" fmla="*/ 766762 w 11277600"/>
              <a:gd name="connsiteY30" fmla="*/ 284163 h 2250018"/>
              <a:gd name="connsiteX31" fmla="*/ 1023938 w 11277600"/>
              <a:gd name="connsiteY31" fmla="*/ 252413 h 2250018"/>
              <a:gd name="connsiteX32" fmla="*/ 1279525 w 11277600"/>
              <a:gd name="connsiteY32" fmla="*/ 220663 h 2250018"/>
              <a:gd name="connsiteX33" fmla="*/ 1536700 w 11277600"/>
              <a:gd name="connsiteY33" fmla="*/ 190500 h 2250018"/>
              <a:gd name="connsiteX34" fmla="*/ 1790700 w 11277600"/>
              <a:gd name="connsiteY34" fmla="*/ 165100 h 2250018"/>
              <a:gd name="connsiteX35" fmla="*/ 2047875 w 11277600"/>
              <a:gd name="connsiteY35" fmla="*/ 141288 h 2250018"/>
              <a:gd name="connsiteX36" fmla="*/ 2303462 w 11277600"/>
              <a:gd name="connsiteY36" fmla="*/ 119063 h 2250018"/>
              <a:gd name="connsiteX37" fmla="*/ 2555875 w 11277600"/>
              <a:gd name="connsiteY37" fmla="*/ 100013 h 2250018"/>
              <a:gd name="connsiteX38" fmla="*/ 2809875 w 11277600"/>
              <a:gd name="connsiteY38" fmla="*/ 80963 h 2250018"/>
              <a:gd name="connsiteX39" fmla="*/ 3062288 w 11277600"/>
              <a:gd name="connsiteY39" fmla="*/ 65088 h 2250018"/>
              <a:gd name="connsiteX40" fmla="*/ 3313113 w 11277600"/>
              <a:gd name="connsiteY40" fmla="*/ 52388 h 2250018"/>
              <a:gd name="connsiteX41" fmla="*/ 3563938 w 11277600"/>
              <a:gd name="connsiteY41" fmla="*/ 39688 h 2250018"/>
              <a:gd name="connsiteX42" fmla="*/ 3811588 w 11277600"/>
              <a:gd name="connsiteY42" fmla="*/ 28575 h 2250018"/>
              <a:gd name="connsiteX43" fmla="*/ 4057650 w 11277600"/>
              <a:gd name="connsiteY43" fmla="*/ 20638 h 2250018"/>
              <a:gd name="connsiteX44" fmla="*/ 4303713 w 11277600"/>
              <a:gd name="connsiteY44" fmla="*/ 14288 h 2250018"/>
              <a:gd name="connsiteX45" fmla="*/ 4546600 w 11277600"/>
              <a:gd name="connsiteY45" fmla="*/ 7938 h 2250018"/>
              <a:gd name="connsiteX46" fmla="*/ 4787900 w 11277600"/>
              <a:gd name="connsiteY46" fmla="*/ 4763 h 2250018"/>
              <a:gd name="connsiteX47" fmla="*/ 5027613 w 11277600"/>
              <a:gd name="connsiteY47" fmla="*/ 1588 h 22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2250018">
                <a:moveTo>
                  <a:pt x="5264150" y="0"/>
                </a:moveTo>
                <a:lnTo>
                  <a:pt x="5499100" y="1588"/>
                </a:lnTo>
                <a:lnTo>
                  <a:pt x="5730875" y="1588"/>
                </a:lnTo>
                <a:lnTo>
                  <a:pt x="5961063" y="4763"/>
                </a:lnTo>
                <a:lnTo>
                  <a:pt x="6186488" y="9525"/>
                </a:lnTo>
                <a:lnTo>
                  <a:pt x="6410325" y="14288"/>
                </a:lnTo>
                <a:lnTo>
                  <a:pt x="6629400" y="19050"/>
                </a:lnTo>
                <a:lnTo>
                  <a:pt x="6846888" y="26988"/>
                </a:lnTo>
                <a:lnTo>
                  <a:pt x="7061200" y="34925"/>
                </a:lnTo>
                <a:lnTo>
                  <a:pt x="7270750" y="42863"/>
                </a:lnTo>
                <a:lnTo>
                  <a:pt x="7680325" y="63500"/>
                </a:lnTo>
                <a:lnTo>
                  <a:pt x="8072438" y="85725"/>
                </a:lnTo>
                <a:lnTo>
                  <a:pt x="8448675" y="109538"/>
                </a:lnTo>
                <a:lnTo>
                  <a:pt x="8805862" y="134938"/>
                </a:lnTo>
                <a:lnTo>
                  <a:pt x="9145588" y="161925"/>
                </a:lnTo>
                <a:lnTo>
                  <a:pt x="9461500" y="190500"/>
                </a:lnTo>
                <a:lnTo>
                  <a:pt x="9758362" y="219075"/>
                </a:lnTo>
                <a:lnTo>
                  <a:pt x="10031412" y="247650"/>
                </a:lnTo>
                <a:lnTo>
                  <a:pt x="10282238" y="274638"/>
                </a:lnTo>
                <a:lnTo>
                  <a:pt x="10504488" y="300038"/>
                </a:lnTo>
                <a:lnTo>
                  <a:pt x="10704512" y="323850"/>
                </a:lnTo>
                <a:lnTo>
                  <a:pt x="10874375" y="344488"/>
                </a:lnTo>
                <a:lnTo>
                  <a:pt x="11015662" y="363538"/>
                </a:lnTo>
                <a:lnTo>
                  <a:pt x="11210925" y="390525"/>
                </a:lnTo>
                <a:lnTo>
                  <a:pt x="11277600" y="400050"/>
                </a:lnTo>
                <a:lnTo>
                  <a:pt x="11277600" y="2250018"/>
                </a:lnTo>
                <a:lnTo>
                  <a:pt x="0" y="2250018"/>
                </a:lnTo>
                <a:lnTo>
                  <a:pt x="0" y="398463"/>
                </a:lnTo>
                <a:lnTo>
                  <a:pt x="255588" y="358775"/>
                </a:lnTo>
                <a:lnTo>
                  <a:pt x="511175" y="320675"/>
                </a:lnTo>
                <a:lnTo>
                  <a:pt x="766762" y="284163"/>
                </a:lnTo>
                <a:lnTo>
                  <a:pt x="1023938" y="252413"/>
                </a:lnTo>
                <a:lnTo>
                  <a:pt x="1279525" y="220663"/>
                </a:lnTo>
                <a:lnTo>
                  <a:pt x="1536700" y="190500"/>
                </a:lnTo>
                <a:lnTo>
                  <a:pt x="1790700" y="165100"/>
                </a:lnTo>
                <a:lnTo>
                  <a:pt x="2047875" y="141288"/>
                </a:lnTo>
                <a:lnTo>
                  <a:pt x="2303462" y="119063"/>
                </a:lnTo>
                <a:lnTo>
                  <a:pt x="2555875" y="100013"/>
                </a:lnTo>
                <a:lnTo>
                  <a:pt x="2809875" y="80963"/>
                </a:lnTo>
                <a:lnTo>
                  <a:pt x="3062288" y="65088"/>
                </a:lnTo>
                <a:lnTo>
                  <a:pt x="3313113" y="52388"/>
                </a:lnTo>
                <a:lnTo>
                  <a:pt x="3563938" y="39688"/>
                </a:lnTo>
                <a:lnTo>
                  <a:pt x="3811588" y="28575"/>
                </a:lnTo>
                <a:lnTo>
                  <a:pt x="4057650" y="20638"/>
                </a:lnTo>
                <a:lnTo>
                  <a:pt x="4303713" y="14288"/>
                </a:lnTo>
                <a:lnTo>
                  <a:pt x="4546600" y="7938"/>
                </a:lnTo>
                <a:lnTo>
                  <a:pt x="4787900" y="4763"/>
                </a:lnTo>
                <a:lnTo>
                  <a:pt x="502761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79B9FD3C-5633-44F4-902E-55A97B2D2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3253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D2DDC7-956E-6887-2935-B59642A9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2" y="5059580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Charts based on RFM score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FB715594-7E1C-E20E-DA2D-92755B9DA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8" y="1905737"/>
            <a:ext cx="5037139" cy="2682275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4" name="Content Placeholder 3" descr="Chart, pie chart&#10;&#10;Description automatically generated">
            <a:extLst>
              <a:ext uri="{FF2B5EF4-FFF2-40B4-BE49-F238E27FC236}">
                <a16:creationId xmlns:a16="http://schemas.microsoft.com/office/drawing/2014/main" id="{792CA7FC-B7E7-C4CB-582C-55E542298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2" b="9356"/>
          <a:stretch/>
        </p:blipFill>
        <p:spPr>
          <a:xfrm>
            <a:off x="5437667" y="1701087"/>
            <a:ext cx="5864245" cy="3122709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543F63E6-B2A4-1A2D-079F-70335D947E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r="677" b="11160"/>
          <a:stretch/>
        </p:blipFill>
        <p:spPr>
          <a:xfrm>
            <a:off x="3786916" y="0"/>
            <a:ext cx="4390797" cy="2338098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238529140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9E00C-F8F4-CC20-3667-3FD7F6D8D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527" y="856645"/>
            <a:ext cx="5009145" cy="7035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K-Means Clustering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E71482-6501-F3D0-0C9C-09C6881FD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296" y="1786461"/>
            <a:ext cx="7867596" cy="4189494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114284192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75838-7FA2-4AAF-9C77-E34C3B4AD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6B0C47-1CFB-42F6-B66C-063C5B601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85B938-6BC7-4B98-9953-B70B3646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1000F6C-68D6-7D5F-97BD-E929DC913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801794"/>
            <a:ext cx="6107729" cy="3252365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E9C6CD-1A84-9019-CE5D-5F866654A68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594" y="2557868"/>
            <a:ext cx="6558109" cy="349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8464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4958-88EA-5AFC-3F9E-4C4BD9C4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action</a:t>
            </a:r>
          </a:p>
        </p:txBody>
      </p:sp>
      <p:pic>
        <p:nvPicPr>
          <p:cNvPr id="3" name="Picture 2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39D94654-27C7-2E9D-263C-DAD402E1D9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595"/>
          <a:stretch/>
        </p:blipFill>
        <p:spPr>
          <a:xfrm>
            <a:off x="214978" y="2442949"/>
            <a:ext cx="7464486" cy="986051"/>
          </a:xfrm>
          <a:prstGeom prst="rect">
            <a:avLst/>
          </a:prstGeom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9DFF1326-2E41-5D8E-B4D7-5D4521F3FB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31"/>
          <a:stretch/>
        </p:blipFill>
        <p:spPr>
          <a:xfrm>
            <a:off x="214978" y="3429000"/>
            <a:ext cx="6599748" cy="2921000"/>
          </a:xfrm>
          <a:prstGeom prst="rect">
            <a:avLst/>
          </a:prstGeom>
        </p:spPr>
      </p:pic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871DE775-5B77-FC2F-B7DD-14842A05FC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41"/>
          <a:stretch/>
        </p:blipFill>
        <p:spPr>
          <a:xfrm>
            <a:off x="7021195" y="2442949"/>
            <a:ext cx="3879850" cy="1960245"/>
          </a:xfrm>
          <a:prstGeom prst="rect">
            <a:avLst/>
          </a:prstGeom>
        </p:spPr>
      </p:pic>
      <p:pic>
        <p:nvPicPr>
          <p:cNvPr id="6" name="Picture 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1150840A-64FD-FAA3-645B-3E06F43610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63"/>
          <a:stretch/>
        </p:blipFill>
        <p:spPr>
          <a:xfrm>
            <a:off x="7021195" y="4403194"/>
            <a:ext cx="3879850" cy="158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1180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D7F76D-D7DD-19B6-9329-8FA55A0C8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3389217"/>
          </a:xfrm>
        </p:spPr>
        <p:txBody>
          <a:bodyPr anchor="ctr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207594106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5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6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8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E1BC4-BD8C-012F-0916-7A92DCC5D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Outlines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C1FC8-B715-66B7-9637-DC758FD93441}"/>
              </a:ext>
            </a:extLst>
          </p:cNvPr>
          <p:cNvSpPr txBox="1"/>
          <p:nvPr/>
        </p:nvSpPr>
        <p:spPr>
          <a:xfrm>
            <a:off x="5290077" y="437513"/>
            <a:ext cx="5502614" cy="5954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About Compony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Tools and technology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RFM analysis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 system 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3093516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3638-E11A-8DE6-2904-656D3D29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outliers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5B1051-943F-C1D5-9F64-9D01ECC88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92" y="2223026"/>
            <a:ext cx="4912646" cy="45487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F3C409-9E43-CF62-5DAA-1B3A06BEB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38" y="3101908"/>
            <a:ext cx="7045263" cy="2150110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631E8B5-FB8E-C8D6-D65A-A522C1BF72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04" b="87286"/>
          <a:stretch/>
        </p:blipFill>
        <p:spPr>
          <a:xfrm>
            <a:off x="5614948" y="5605120"/>
            <a:ext cx="5325752" cy="7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0785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4A0D9-3885-1756-7774-A7E9EACC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binary matrix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73A63483-9B69-AF8B-559B-6471840FE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8" y="2152048"/>
            <a:ext cx="7972504" cy="2926626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3993B342-C37B-FCF3-08B2-071147C749F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7" r="42695"/>
          <a:stretch/>
        </p:blipFill>
        <p:spPr>
          <a:xfrm>
            <a:off x="6634480" y="4003798"/>
            <a:ext cx="4419599" cy="267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574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7F91F-BD1D-FA20-23B0-1B489D07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Frequent itemset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3E91536-6461-73EC-79C3-FF07E8D676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3" r="3684" b="-1"/>
          <a:stretch/>
        </p:blipFill>
        <p:spPr>
          <a:xfrm>
            <a:off x="1763133" y="1114621"/>
            <a:ext cx="5136440" cy="46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4937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3A3E-F9BC-CAAA-8087-7B2A878B6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association rules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02FD5-3BA2-12D7-9999-571B818403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28" y="2364581"/>
            <a:ext cx="10833344" cy="2128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0173E2-9F87-F828-A000-F2B5C056F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" y="4684181"/>
            <a:ext cx="9134047" cy="176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5626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811DB-1999-89B6-7D08-C9F42BFF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association rules to dataframe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D7B53A-43F6-4EF3-8FC2-76E897AFE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618422"/>
            <a:ext cx="8761413" cy="39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37712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F191-EC54-B2EA-41AE-743ADC19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Create Recommender function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0D8056-B9FF-5DA9-7D7C-753474276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482778"/>
            <a:ext cx="8433116" cy="380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9081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9C78-BE7D-C32A-ED2C-BA4B56F3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Recommender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D2856-AE4F-9415-B013-BC8463C72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54" y="2323861"/>
            <a:ext cx="4765674" cy="31344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84983F-2F4F-582C-183A-DCAAE9673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644" y="2323861"/>
            <a:ext cx="4765675" cy="356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3340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F3E5-70B7-FEFB-B556-BA41BDF45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A81FA-4814-C2EC-3AB7-339A6371C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8798" y="2062480"/>
            <a:ext cx="8831816" cy="4013200"/>
          </a:xfrm>
        </p:spPr>
        <p:txBody>
          <a:bodyPr>
            <a:normAutofit/>
          </a:bodyPr>
          <a:lstStyle/>
          <a:p>
            <a:endParaRPr lang="en-US" sz="1600" b="1" spc="120" dirty="0">
              <a:solidFill>
                <a:srgbClr val="292929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1600" b="1" spc="120" dirty="0">
              <a:solidFill>
                <a:srgbClr val="292929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1600" b="1" spc="120" dirty="0">
              <a:solidFill>
                <a:srgbClr val="292929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1600" b="1" spc="120" dirty="0">
              <a:solidFill>
                <a:srgbClr val="292929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1600" b="1" spc="120" dirty="0">
              <a:solidFill>
                <a:srgbClr val="292929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1600" b="1" spc="120" dirty="0">
              <a:solidFill>
                <a:srgbClr val="292929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1600" b="1" spc="160" dirty="0">
              <a:solidFill>
                <a:srgbClr val="292929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1600" b="1" spc="160" dirty="0">
              <a:solidFill>
                <a:srgbClr val="292929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55B50-E977-6866-31C5-AB5BA4FF575A}"/>
              </a:ext>
            </a:extLst>
          </p:cNvPr>
          <p:cNvSpPr txBox="1"/>
          <p:nvPr/>
        </p:nvSpPr>
        <p:spPr>
          <a:xfrm>
            <a:off x="1148798" y="3429000"/>
            <a:ext cx="87743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spc="12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https://archive.ics.uci.edu/ml/datasets/online%20retail</a:t>
            </a:r>
            <a:r>
              <a:rPr lang="en-US" sz="1800" b="1" spc="12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70" dirty="0">
                <a:solidFill>
                  <a:srgbClr val="29292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800" b="1" spc="-90" dirty="0">
                <a:solidFill>
                  <a:srgbClr val="29292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15" dirty="0">
                <a:solidFill>
                  <a:srgbClr val="29292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</a:t>
            </a:r>
            <a:r>
              <a:rPr lang="en-US" sz="1800" b="1" spc="-90" dirty="0">
                <a:solidFill>
                  <a:srgbClr val="29292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70" dirty="0">
                <a:solidFill>
                  <a:srgbClr val="29292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Source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800" b="1" spc="135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https://www.geeksforgeeks.org/machine</a:t>
            </a:r>
            <a:r>
              <a:rPr lang="en-US" sz="1800" b="1" spc="135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95" dirty="0">
                <a:solidFill>
                  <a:srgbClr val="29292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</a:t>
            </a:r>
            <a:r>
              <a:rPr lang="en-US" sz="1800" b="1" spc="204" dirty="0">
                <a:solidFill>
                  <a:srgbClr val="29292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spc="75" dirty="0">
                <a:solidFill>
                  <a:srgbClr val="29292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1800" b="1" spc="30" dirty="0">
                <a:solidFill>
                  <a:srgbClr val="29292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</a:t>
            </a:r>
            <a:r>
              <a:rPr lang="en-US" sz="1800" b="1" spc="140" dirty="0">
                <a:solidFill>
                  <a:srgbClr val="29292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1800" b="1" spc="90" dirty="0">
                <a:solidFill>
                  <a:srgbClr val="29292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spc="140" dirty="0">
                <a:solidFill>
                  <a:srgbClr val="29292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1800" b="1" spc="20" dirty="0">
                <a:solidFill>
                  <a:srgbClr val="29292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1800" b="1" spc="-70" dirty="0">
                <a:solidFill>
                  <a:srgbClr val="29292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800" b="1" spc="170" dirty="0">
                <a:solidFill>
                  <a:srgbClr val="29292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</a:t>
            </a:r>
            <a:r>
              <a:rPr lang="en-US" sz="1800" b="1" spc="90" dirty="0">
                <a:solidFill>
                  <a:srgbClr val="29292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spc="95" dirty="0">
                <a:solidFill>
                  <a:srgbClr val="29292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1800" b="1" spc="130" dirty="0">
                <a:solidFill>
                  <a:srgbClr val="29292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</a:t>
            </a:r>
            <a:r>
              <a:rPr lang="en-US" sz="1800" b="1" spc="-70" dirty="0">
                <a:solidFill>
                  <a:srgbClr val="29292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800" b="1" spc="50" dirty="0">
                <a:solidFill>
                  <a:srgbClr val="29292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US" sz="1800" b="1" spc="60" dirty="0">
                <a:solidFill>
                  <a:srgbClr val="29292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y</a:t>
            </a:r>
            <a:r>
              <a:rPr lang="en-US" sz="1800" b="1" spc="95" dirty="0">
                <a:solidFill>
                  <a:srgbClr val="29292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1800" b="1" spc="110" dirty="0">
                <a:solidFill>
                  <a:srgbClr val="29292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ho</a:t>
            </a:r>
            <a:r>
              <a:rPr lang="en-US" sz="1800" b="1" spc="140" dirty="0">
                <a:solidFill>
                  <a:srgbClr val="29292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1800" b="1" spc="680" dirty="0">
                <a:solidFill>
                  <a:srgbClr val="29292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1800" b="1" spc="-90" dirty="0">
                <a:solidFill>
                  <a:srgbClr val="29292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70" dirty="0">
                <a:solidFill>
                  <a:srgbClr val="29292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800" b="1" spc="-90" dirty="0">
                <a:solidFill>
                  <a:srgbClr val="29292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300" dirty="0">
                <a:solidFill>
                  <a:srgbClr val="29292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    </a:t>
            </a:r>
            <a:r>
              <a:rPr lang="en-US" sz="1800" b="1" spc="-380" dirty="0">
                <a:solidFill>
                  <a:srgbClr val="29292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</a:t>
            </a:r>
            <a:r>
              <a:rPr lang="en-US" sz="1800" b="1" spc="-90" dirty="0">
                <a:solidFill>
                  <a:srgbClr val="29292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spc="-515" dirty="0">
                <a:solidFill>
                  <a:srgbClr val="29292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</a:t>
            </a:r>
            <a:endParaRPr lang="en-US" sz="1800" b="1" spc="160" dirty="0">
              <a:solidFill>
                <a:srgbClr val="292929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</a:t>
            </a:r>
            <a:r>
              <a:rPr lang="en-US" sz="1800" b="1" spc="16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160" dirty="0">
                <a:solidFill>
                  <a:srgbClr val="29292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-for any programming query</a:t>
            </a:r>
          </a:p>
          <a:p>
            <a:r>
              <a:rPr lang="en-US" sz="1800" b="1" spc="16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</a:t>
            </a:r>
            <a:r>
              <a:rPr lang="en-US" sz="1800" b="1" spc="16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160" dirty="0">
                <a:solidFill>
                  <a:srgbClr val="29292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-google </a:t>
            </a:r>
            <a:r>
              <a:rPr lang="en-US" b="1" spc="160" dirty="0" err="1">
                <a:solidFill>
                  <a:srgbClr val="29292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1800" b="1" spc="160" dirty="0" err="1">
                <a:solidFill>
                  <a:srgbClr val="29292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olab</a:t>
            </a:r>
            <a:endParaRPr lang="en-US" sz="1800" b="1" spc="160" dirty="0">
              <a:solidFill>
                <a:srgbClr val="292929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800" b="1" spc="16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https://jupyter.org/</a:t>
            </a:r>
            <a:r>
              <a:rPr lang="en-US" sz="1800" b="1" spc="16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160" dirty="0">
                <a:solidFill>
                  <a:srgbClr val="29292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-Jupyter notebook</a:t>
            </a:r>
          </a:p>
          <a:p>
            <a:r>
              <a:rPr lang="en-US" sz="1800" b="1" spc="16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</a:t>
            </a:r>
            <a:r>
              <a:rPr lang="en-US" sz="1800" b="1" spc="16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160" dirty="0">
                <a:solidFill>
                  <a:srgbClr val="29292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-Kaggle </a:t>
            </a:r>
          </a:p>
          <a:p>
            <a:r>
              <a:rPr lang="en-US" sz="1800" b="1" spc="16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https://www.tableau.com/academic/students</a:t>
            </a:r>
            <a:r>
              <a:rPr lang="en-US" sz="1800" b="1" spc="16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160" dirty="0">
                <a:solidFill>
                  <a:srgbClr val="29292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-Tableau </a:t>
            </a:r>
          </a:p>
          <a:p>
            <a:r>
              <a:rPr lang="en-US" sz="1800" b="1" spc="16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https://powerbi.microsoft.com/en-us/desktop/</a:t>
            </a:r>
            <a:r>
              <a:rPr lang="en-US" sz="1800" b="1" spc="160" dirty="0">
                <a:solidFill>
                  <a:srgbClr val="29292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-power bi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2659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Freeform 5">
            <a:extLst>
              <a:ext uri="{FF2B5EF4-FFF2-40B4-BE49-F238E27FC236}">
                <a16:creationId xmlns:a16="http://schemas.microsoft.com/office/drawing/2014/main" id="{31D248D0-90D8-4EAF-84EE-DA386851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E6DF71-2C39-6305-5885-28286842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6" y="3739568"/>
            <a:ext cx="10893094" cy="19159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21" name="Graphic 20" descr="Smiling Face with No Fill">
            <a:extLst>
              <a:ext uri="{FF2B5EF4-FFF2-40B4-BE49-F238E27FC236}">
                <a16:creationId xmlns:a16="http://schemas.microsoft.com/office/drawing/2014/main" id="{334CF621-76C5-36C3-F57A-760EBF284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1192" y="982268"/>
            <a:ext cx="3109615" cy="3109615"/>
          </a:xfrm>
          <a:prstGeom prst="roundRect">
            <a:avLst>
              <a:gd name="adj" fmla="val 1858"/>
            </a:avLst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0775805F-9E56-4330-9EA3-04D38DCE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2746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295" y="2350742"/>
            <a:ext cx="3993736" cy="353278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962969" y="2975321"/>
            <a:ext cx="1543473" cy="0"/>
          </a:xfrm>
          <a:custGeom>
            <a:avLst/>
            <a:gdLst/>
            <a:ahLst/>
            <a:cxnLst/>
            <a:rect l="l" t="t" r="r" b="b"/>
            <a:pathLst>
              <a:path w="2315209">
                <a:moveTo>
                  <a:pt x="231470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-441510" y="721981"/>
            <a:ext cx="8690445" cy="828432"/>
          </a:xfrm>
          <a:prstGeom prst="rect">
            <a:avLst/>
          </a:prstGeom>
        </p:spPr>
        <p:txBody>
          <a:bodyPr vert="horz" wrap="square" lIns="0" tIns="147320" rIns="0" bIns="0" rtlCol="0" anchor="ctr">
            <a:spAutoFit/>
          </a:bodyPr>
          <a:lstStyle/>
          <a:p>
            <a:pPr marL="8467" marR="3387" indent="1242121">
              <a:lnSpc>
                <a:spcPts val="5300"/>
              </a:lnSpc>
              <a:spcBef>
                <a:spcPts val="1160"/>
              </a:spcBef>
            </a:pPr>
            <a:r>
              <a:rPr sz="5334" spc="587" dirty="0">
                <a:latin typeface="Microsoft Sans Serif"/>
                <a:cs typeface="Microsoft Sans Serif"/>
              </a:rPr>
              <a:t>Abou</a:t>
            </a:r>
            <a:r>
              <a:rPr sz="5334" spc="860" dirty="0">
                <a:latin typeface="Microsoft Sans Serif"/>
                <a:cs typeface="Microsoft Sans Serif"/>
              </a:rPr>
              <a:t>t  </a:t>
            </a:r>
            <a:r>
              <a:rPr sz="5334" spc="293" dirty="0">
                <a:latin typeface="Microsoft Sans Serif"/>
                <a:cs typeface="Microsoft Sans Serif"/>
              </a:rPr>
              <a:t>C</a:t>
            </a:r>
            <a:r>
              <a:rPr sz="5334" spc="587" dirty="0">
                <a:latin typeface="Microsoft Sans Serif"/>
                <a:cs typeface="Microsoft Sans Serif"/>
              </a:rPr>
              <a:t>o</a:t>
            </a:r>
            <a:r>
              <a:rPr sz="5334" spc="887" dirty="0">
                <a:latin typeface="Microsoft Sans Serif"/>
                <a:cs typeface="Microsoft Sans Serif"/>
              </a:rPr>
              <a:t>m</a:t>
            </a:r>
            <a:r>
              <a:rPr sz="5334" spc="587" dirty="0">
                <a:latin typeface="Microsoft Sans Serif"/>
                <a:cs typeface="Microsoft Sans Serif"/>
              </a:rPr>
              <a:t>pan</a:t>
            </a:r>
            <a:r>
              <a:rPr sz="5334" spc="590" dirty="0">
                <a:latin typeface="Microsoft Sans Serif"/>
                <a:cs typeface="Microsoft Sans Serif"/>
              </a:rPr>
              <a:t>y</a:t>
            </a:r>
            <a:endParaRPr sz="5334" dirty="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7277" y="2334435"/>
            <a:ext cx="6572250" cy="572871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z="3667" b="1" spc="57" dirty="0">
                <a:latin typeface="Arial"/>
                <a:cs typeface="Arial"/>
              </a:rPr>
              <a:t>InfoLabz</a:t>
            </a:r>
            <a:r>
              <a:rPr sz="3667" b="1" spc="-167" dirty="0">
                <a:latin typeface="Arial"/>
                <a:cs typeface="Arial"/>
              </a:rPr>
              <a:t> </a:t>
            </a:r>
            <a:r>
              <a:rPr sz="3667" b="1" spc="53" dirty="0">
                <a:latin typeface="Arial"/>
                <a:cs typeface="Arial"/>
              </a:rPr>
              <a:t>IT</a:t>
            </a:r>
            <a:r>
              <a:rPr sz="3667" b="1" spc="-163" dirty="0">
                <a:latin typeface="Arial"/>
                <a:cs typeface="Arial"/>
              </a:rPr>
              <a:t> </a:t>
            </a:r>
            <a:r>
              <a:rPr sz="3667" b="1" spc="3" dirty="0">
                <a:latin typeface="Arial"/>
                <a:cs typeface="Arial"/>
              </a:rPr>
              <a:t>Services</a:t>
            </a:r>
            <a:r>
              <a:rPr sz="3667" b="1" spc="-163" dirty="0">
                <a:latin typeface="Arial"/>
                <a:cs typeface="Arial"/>
              </a:rPr>
              <a:t> </a:t>
            </a:r>
            <a:r>
              <a:rPr sz="3667" b="1" spc="80" dirty="0">
                <a:latin typeface="Arial"/>
                <a:cs typeface="Arial"/>
              </a:rPr>
              <a:t>Pvt.</a:t>
            </a:r>
            <a:r>
              <a:rPr sz="3667" b="1" spc="-163" dirty="0">
                <a:latin typeface="Arial"/>
                <a:cs typeface="Arial"/>
              </a:rPr>
              <a:t> </a:t>
            </a:r>
            <a:r>
              <a:rPr sz="3667" b="1" spc="73" dirty="0">
                <a:latin typeface="Arial"/>
                <a:cs typeface="Arial"/>
              </a:rPr>
              <a:t>Ltd.</a:t>
            </a:r>
            <a:endParaRPr sz="3667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73705" y="3096801"/>
            <a:ext cx="4346363" cy="2577138"/>
          </a:xfrm>
          <a:prstGeom prst="rect">
            <a:avLst/>
          </a:prstGeom>
        </p:spPr>
        <p:txBody>
          <a:bodyPr vert="horz" wrap="square" lIns="0" tIns="52917" rIns="0" bIns="0" rtlCol="0">
            <a:spAutoFit/>
          </a:bodyPr>
          <a:lstStyle/>
          <a:p>
            <a:pPr marR="118963" algn="ctr">
              <a:spcBef>
                <a:spcPts val="417"/>
              </a:spcBef>
            </a:pPr>
            <a:r>
              <a:rPr sz="2000" spc="7" dirty="0">
                <a:latin typeface="Lucida Sans Unicode"/>
                <a:cs typeface="Lucida Sans Unicode"/>
              </a:rPr>
              <a:t>O</a:t>
            </a:r>
            <a:r>
              <a:rPr sz="2000" spc="53" dirty="0">
                <a:latin typeface="Lucida Sans Unicode"/>
                <a:cs typeface="Lucida Sans Unicode"/>
              </a:rPr>
              <a:t>FF</a:t>
            </a:r>
            <a:r>
              <a:rPr sz="2000" spc="20" dirty="0">
                <a:latin typeface="Lucida Sans Unicode"/>
                <a:cs typeface="Lucida Sans Unicode"/>
              </a:rPr>
              <a:t>I</a:t>
            </a:r>
            <a:r>
              <a:rPr sz="2000" spc="10" dirty="0">
                <a:latin typeface="Lucida Sans Unicode"/>
                <a:cs typeface="Lucida Sans Unicode"/>
              </a:rPr>
              <a:t>C</a:t>
            </a:r>
            <a:r>
              <a:rPr sz="2000" spc="120" dirty="0">
                <a:latin typeface="Lucida Sans Unicode"/>
                <a:cs typeface="Lucida Sans Unicode"/>
              </a:rPr>
              <a:t>E</a:t>
            </a:r>
            <a:r>
              <a:rPr sz="2000" spc="-143" dirty="0">
                <a:latin typeface="Lucida Sans Unicode"/>
                <a:cs typeface="Lucida Sans Unicode"/>
              </a:rPr>
              <a:t> </a:t>
            </a:r>
            <a:r>
              <a:rPr sz="2000" spc="-43" dirty="0">
                <a:latin typeface="Lucida Sans Unicode"/>
                <a:cs typeface="Lucida Sans Unicode"/>
              </a:rPr>
              <a:t>A</a:t>
            </a:r>
            <a:r>
              <a:rPr sz="2000" spc="13" dirty="0">
                <a:latin typeface="Lucida Sans Unicode"/>
                <a:cs typeface="Lucida Sans Unicode"/>
              </a:rPr>
              <a:t>DD</a:t>
            </a:r>
            <a:r>
              <a:rPr sz="2000" spc="53" dirty="0">
                <a:latin typeface="Lucida Sans Unicode"/>
                <a:cs typeface="Lucida Sans Unicode"/>
              </a:rPr>
              <a:t>R</a:t>
            </a:r>
            <a:r>
              <a:rPr sz="2000" spc="117" dirty="0">
                <a:latin typeface="Lucida Sans Unicode"/>
                <a:cs typeface="Lucida Sans Unicode"/>
              </a:rPr>
              <a:t>E</a:t>
            </a:r>
            <a:r>
              <a:rPr sz="2000" spc="140" dirty="0">
                <a:latin typeface="Lucida Sans Unicode"/>
                <a:cs typeface="Lucida Sans Unicode"/>
              </a:rPr>
              <a:t>S</a:t>
            </a:r>
            <a:r>
              <a:rPr sz="2000" spc="143" dirty="0">
                <a:latin typeface="Lucida Sans Unicode"/>
                <a:cs typeface="Lucida Sans Unicode"/>
              </a:rPr>
              <a:t>S</a:t>
            </a:r>
            <a:endParaRPr sz="2000">
              <a:latin typeface="Lucida Sans Unicode"/>
              <a:cs typeface="Lucida Sans Unicode"/>
            </a:endParaRPr>
          </a:p>
          <a:p>
            <a:pPr marL="8467" marR="3387" algn="ctr">
              <a:lnSpc>
                <a:spcPct val="114599"/>
              </a:lnSpc>
            </a:pPr>
            <a:r>
              <a:rPr sz="2000" b="1" spc="123" dirty="0">
                <a:latin typeface="Arial"/>
                <a:cs typeface="Arial"/>
              </a:rPr>
              <a:t>405,</a:t>
            </a:r>
            <a:r>
              <a:rPr sz="2000" b="1" spc="-93" dirty="0">
                <a:latin typeface="Arial"/>
                <a:cs typeface="Arial"/>
              </a:rPr>
              <a:t> </a:t>
            </a:r>
            <a:r>
              <a:rPr sz="2000" b="1" spc="30" dirty="0">
                <a:latin typeface="Arial"/>
                <a:cs typeface="Arial"/>
              </a:rPr>
              <a:t>Vraj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spc="20" dirty="0">
                <a:latin typeface="Arial"/>
                <a:cs typeface="Arial"/>
              </a:rPr>
              <a:t>Avenue,</a:t>
            </a:r>
            <a:r>
              <a:rPr sz="2000" b="1" spc="-93" dirty="0">
                <a:latin typeface="Arial"/>
                <a:cs typeface="Arial"/>
              </a:rPr>
              <a:t> </a:t>
            </a:r>
            <a:r>
              <a:rPr sz="2000" b="1" spc="50" dirty="0">
                <a:latin typeface="Arial"/>
                <a:cs typeface="Arial"/>
              </a:rPr>
              <a:t>Near.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spc="37" dirty="0">
                <a:latin typeface="Arial"/>
                <a:cs typeface="Arial"/>
              </a:rPr>
              <a:t>Commerce </a:t>
            </a:r>
            <a:r>
              <a:rPr sz="2000" b="1" spc="-546" dirty="0">
                <a:latin typeface="Arial"/>
                <a:cs typeface="Arial"/>
              </a:rPr>
              <a:t> </a:t>
            </a:r>
            <a:r>
              <a:rPr sz="2000" b="1" spc="-113" dirty="0">
                <a:latin typeface="Arial"/>
                <a:cs typeface="Arial"/>
              </a:rPr>
              <a:t>S</a:t>
            </a:r>
            <a:r>
              <a:rPr sz="2000" b="1" spc="20" dirty="0">
                <a:latin typeface="Arial"/>
                <a:cs typeface="Arial"/>
              </a:rPr>
              <a:t>i</a:t>
            </a:r>
            <a:r>
              <a:rPr sz="2000" b="1" spc="-76" dirty="0">
                <a:latin typeface="Arial"/>
                <a:cs typeface="Arial"/>
              </a:rPr>
              <a:t>x</a:t>
            </a:r>
            <a:r>
              <a:rPr sz="2000" b="1" spc="-87" dirty="0">
                <a:latin typeface="Arial"/>
                <a:cs typeface="Arial"/>
              </a:rPr>
              <a:t> </a:t>
            </a:r>
            <a:r>
              <a:rPr sz="2000" b="1" spc="-113" dirty="0">
                <a:latin typeface="Arial"/>
                <a:cs typeface="Arial"/>
              </a:rPr>
              <a:t>R</a:t>
            </a:r>
            <a:r>
              <a:rPr sz="2000" b="1" spc="27" dirty="0">
                <a:latin typeface="Arial"/>
                <a:cs typeface="Arial"/>
              </a:rPr>
              <a:t>o</a:t>
            </a:r>
            <a:r>
              <a:rPr sz="2000" b="1" spc="20" dirty="0">
                <a:latin typeface="Arial"/>
                <a:cs typeface="Arial"/>
              </a:rPr>
              <a:t>a</a:t>
            </a:r>
            <a:r>
              <a:rPr sz="2000" b="1" spc="63" dirty="0">
                <a:latin typeface="Arial"/>
                <a:cs typeface="Arial"/>
              </a:rPr>
              <a:t>d</a:t>
            </a:r>
            <a:r>
              <a:rPr sz="2000" b="1" dirty="0">
                <a:latin typeface="Arial"/>
                <a:cs typeface="Arial"/>
              </a:rPr>
              <a:t>,</a:t>
            </a:r>
            <a:r>
              <a:rPr sz="2000" b="1" spc="-87" dirty="0">
                <a:latin typeface="Arial"/>
                <a:cs typeface="Arial"/>
              </a:rPr>
              <a:t> </a:t>
            </a:r>
            <a:r>
              <a:rPr sz="2000" b="1" spc="117" dirty="0">
                <a:latin typeface="Arial"/>
                <a:cs typeface="Arial"/>
              </a:rPr>
              <a:t>N</a:t>
            </a:r>
            <a:r>
              <a:rPr sz="2000" b="1" spc="20" dirty="0">
                <a:latin typeface="Arial"/>
                <a:cs typeface="Arial"/>
              </a:rPr>
              <a:t>a</a:t>
            </a:r>
            <a:r>
              <a:rPr sz="2000" b="1" spc="40" dirty="0">
                <a:latin typeface="Arial"/>
                <a:cs typeface="Arial"/>
              </a:rPr>
              <a:t>v</a:t>
            </a:r>
            <a:r>
              <a:rPr sz="2000" b="1" spc="60" dirty="0">
                <a:latin typeface="Arial"/>
                <a:cs typeface="Arial"/>
              </a:rPr>
              <a:t>r</a:t>
            </a:r>
            <a:r>
              <a:rPr sz="2000" b="1" spc="20" dirty="0">
                <a:latin typeface="Arial"/>
                <a:cs typeface="Arial"/>
              </a:rPr>
              <a:t>a</a:t>
            </a:r>
            <a:r>
              <a:rPr sz="2000" b="1" spc="37" dirty="0">
                <a:latin typeface="Arial"/>
                <a:cs typeface="Arial"/>
              </a:rPr>
              <a:t>n</a:t>
            </a:r>
            <a:r>
              <a:rPr sz="2000" b="1" spc="-107" dirty="0">
                <a:latin typeface="Arial"/>
                <a:cs typeface="Arial"/>
              </a:rPr>
              <a:t>g</a:t>
            </a:r>
            <a:r>
              <a:rPr sz="2000" b="1" spc="63" dirty="0">
                <a:latin typeface="Arial"/>
                <a:cs typeface="Arial"/>
              </a:rPr>
              <a:t>p</a:t>
            </a:r>
            <a:r>
              <a:rPr sz="2000" b="1" spc="20" dirty="0">
                <a:latin typeface="Arial"/>
                <a:cs typeface="Arial"/>
              </a:rPr>
              <a:t>u</a:t>
            </a:r>
            <a:r>
              <a:rPr sz="2000" b="1" spc="60" dirty="0">
                <a:latin typeface="Arial"/>
                <a:cs typeface="Arial"/>
              </a:rPr>
              <a:t>r</a:t>
            </a:r>
            <a:r>
              <a:rPr sz="2000" b="1" spc="20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  <a:p>
            <a:pPr marR="181196" algn="ctr">
              <a:spcBef>
                <a:spcPts val="350"/>
              </a:spcBef>
            </a:pPr>
            <a:r>
              <a:rPr sz="2000" b="1" spc="33" dirty="0">
                <a:latin typeface="Arial"/>
                <a:cs typeface="Arial"/>
              </a:rPr>
              <a:t>Ahmedabad,</a:t>
            </a:r>
            <a:r>
              <a:rPr sz="2000" b="1" spc="-93" dirty="0">
                <a:latin typeface="Arial"/>
                <a:cs typeface="Arial"/>
              </a:rPr>
              <a:t> </a:t>
            </a:r>
            <a:r>
              <a:rPr sz="2000" b="1" spc="33" dirty="0">
                <a:latin typeface="Arial"/>
                <a:cs typeface="Arial"/>
              </a:rPr>
              <a:t>Gujarat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spc="103" dirty="0">
                <a:latin typeface="Arial"/>
                <a:cs typeface="Arial"/>
              </a:rPr>
              <a:t>-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spc="197" dirty="0">
                <a:latin typeface="Arial"/>
                <a:cs typeface="Arial"/>
              </a:rPr>
              <a:t>380009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3"/>
              </a:spcBef>
            </a:pPr>
            <a:endParaRPr sz="3133">
              <a:latin typeface="Arial"/>
              <a:cs typeface="Arial"/>
            </a:endParaRPr>
          </a:p>
          <a:p>
            <a:pPr marR="11007" algn="ctr"/>
            <a:r>
              <a:rPr sz="2000" spc="33" dirty="0">
                <a:latin typeface="Lucida Sans Unicode"/>
                <a:cs typeface="Lucida Sans Unicode"/>
              </a:rPr>
              <a:t>MENTOR</a:t>
            </a:r>
            <a:endParaRPr sz="2000">
              <a:latin typeface="Lucida Sans Unicode"/>
              <a:cs typeface="Lucida Sans Unicode"/>
            </a:endParaRPr>
          </a:p>
          <a:p>
            <a:pPr marR="13547" algn="ctr">
              <a:spcBef>
                <a:spcPts val="350"/>
              </a:spcBef>
            </a:pPr>
            <a:r>
              <a:rPr sz="2000" b="1" spc="17" dirty="0">
                <a:latin typeface="Arial"/>
                <a:cs typeface="Arial"/>
              </a:rPr>
              <a:t>MR.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spc="43" dirty="0">
                <a:latin typeface="Arial"/>
                <a:cs typeface="Arial"/>
              </a:rPr>
              <a:t>CHINTAN</a:t>
            </a:r>
            <a:r>
              <a:rPr sz="2000" b="1" spc="-97" dirty="0">
                <a:latin typeface="Arial"/>
                <a:cs typeface="Arial"/>
              </a:rPr>
              <a:t> </a:t>
            </a:r>
            <a:r>
              <a:rPr sz="2000" b="1" spc="-27" dirty="0">
                <a:latin typeface="Arial"/>
                <a:cs typeface="Arial"/>
              </a:rPr>
              <a:t>NAGRECHA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50401" y="6018679"/>
            <a:ext cx="2468457" cy="720283"/>
          </a:xfrm>
          <a:prstGeom prst="rect">
            <a:avLst/>
          </a:prstGeom>
        </p:spPr>
        <p:txBody>
          <a:bodyPr vert="horz" wrap="square" lIns="0" tIns="52917" rIns="0" bIns="0" rtlCol="0">
            <a:spAutoFit/>
          </a:bodyPr>
          <a:lstStyle/>
          <a:p>
            <a:pPr marL="2117" algn="ctr">
              <a:spcBef>
                <a:spcPts val="417"/>
              </a:spcBef>
            </a:pPr>
            <a:r>
              <a:rPr sz="2000" spc="47" dirty="0">
                <a:latin typeface="Lucida Sans Unicode"/>
                <a:cs typeface="Lucida Sans Unicode"/>
              </a:rPr>
              <a:t>HR</a:t>
            </a:r>
            <a:endParaRPr sz="2000" dirty="0">
              <a:latin typeface="Lucida Sans Unicode"/>
              <a:cs typeface="Lucida Sans Unicode"/>
            </a:endParaRPr>
          </a:p>
          <a:p>
            <a:pPr algn="ctr">
              <a:spcBef>
                <a:spcPts val="350"/>
              </a:spcBef>
            </a:pPr>
            <a:r>
              <a:rPr sz="2000" b="1" spc="17" dirty="0">
                <a:latin typeface="Arial"/>
                <a:cs typeface="Arial"/>
              </a:rPr>
              <a:t>MS.</a:t>
            </a:r>
            <a:r>
              <a:rPr sz="2000" b="1" spc="-103" dirty="0">
                <a:latin typeface="Arial"/>
                <a:cs typeface="Arial"/>
              </a:rPr>
              <a:t> </a:t>
            </a:r>
            <a:r>
              <a:rPr lang="en-US" sz="2000" b="1" spc="-23" dirty="0">
                <a:latin typeface="Arial"/>
                <a:cs typeface="Arial"/>
              </a:rPr>
              <a:t>ZARNA</a:t>
            </a:r>
            <a:r>
              <a:rPr sz="2000" b="1" spc="-103" dirty="0">
                <a:latin typeface="Arial"/>
                <a:cs typeface="Arial"/>
              </a:rPr>
              <a:t> </a:t>
            </a:r>
            <a:r>
              <a:rPr sz="2000" b="1" spc="20" dirty="0">
                <a:latin typeface="Arial"/>
                <a:cs typeface="Arial"/>
              </a:rPr>
              <a:t>SHAH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0181" y="5991355"/>
            <a:ext cx="3752850" cy="720283"/>
          </a:xfrm>
          <a:prstGeom prst="rect">
            <a:avLst/>
          </a:prstGeom>
        </p:spPr>
        <p:txBody>
          <a:bodyPr vert="horz" wrap="square" lIns="0" tIns="52917" rIns="0" bIns="0" rtlCol="0">
            <a:spAutoFit/>
          </a:bodyPr>
          <a:lstStyle/>
          <a:p>
            <a:pPr marR="54613" algn="ctr">
              <a:spcBef>
                <a:spcPts val="417"/>
              </a:spcBef>
            </a:pPr>
            <a:r>
              <a:rPr sz="2000" spc="140" dirty="0">
                <a:latin typeface="Lucida Sans Unicode"/>
                <a:cs typeface="Lucida Sans Unicode"/>
              </a:rPr>
              <a:t>S</a:t>
            </a:r>
            <a:r>
              <a:rPr sz="2000" spc="117" dirty="0">
                <a:latin typeface="Lucida Sans Unicode"/>
                <a:cs typeface="Lucida Sans Unicode"/>
              </a:rPr>
              <a:t>E</a:t>
            </a:r>
            <a:r>
              <a:rPr sz="2000" spc="60" dirty="0">
                <a:latin typeface="Lucida Sans Unicode"/>
                <a:cs typeface="Lucida Sans Unicode"/>
              </a:rPr>
              <a:t>L</a:t>
            </a:r>
            <a:r>
              <a:rPr sz="2000" spc="117" dirty="0">
                <a:latin typeface="Lucida Sans Unicode"/>
                <a:cs typeface="Lucida Sans Unicode"/>
              </a:rPr>
              <a:t>E</a:t>
            </a:r>
            <a:r>
              <a:rPr sz="2000" spc="10" dirty="0">
                <a:latin typeface="Lucida Sans Unicode"/>
                <a:cs typeface="Lucida Sans Unicode"/>
              </a:rPr>
              <a:t>C</a:t>
            </a:r>
            <a:r>
              <a:rPr sz="2000" spc="-103" dirty="0">
                <a:latin typeface="Lucida Sans Unicode"/>
                <a:cs typeface="Lucida Sans Unicode"/>
              </a:rPr>
              <a:t>T</a:t>
            </a:r>
            <a:r>
              <a:rPr sz="2000" spc="20" dirty="0">
                <a:latin typeface="Lucida Sans Unicode"/>
                <a:cs typeface="Lucida Sans Unicode"/>
              </a:rPr>
              <a:t>I</a:t>
            </a:r>
            <a:r>
              <a:rPr sz="2000" spc="7" dirty="0">
                <a:latin typeface="Lucida Sans Unicode"/>
                <a:cs typeface="Lucida Sans Unicode"/>
              </a:rPr>
              <a:t>O</a:t>
            </a:r>
            <a:r>
              <a:rPr sz="2000" spc="43" dirty="0">
                <a:latin typeface="Lucida Sans Unicode"/>
                <a:cs typeface="Lucida Sans Unicode"/>
              </a:rPr>
              <a:t>N</a:t>
            </a:r>
            <a:r>
              <a:rPr sz="2000" spc="-143" dirty="0">
                <a:latin typeface="Lucida Sans Unicode"/>
                <a:cs typeface="Lucida Sans Unicode"/>
              </a:rPr>
              <a:t> </a:t>
            </a:r>
            <a:r>
              <a:rPr sz="2000" spc="190" dirty="0">
                <a:latin typeface="Lucida Sans Unicode"/>
                <a:cs typeface="Lucida Sans Unicode"/>
              </a:rPr>
              <a:t>P</a:t>
            </a:r>
            <a:r>
              <a:rPr sz="2000" spc="53" dirty="0">
                <a:latin typeface="Lucida Sans Unicode"/>
                <a:cs typeface="Lucida Sans Unicode"/>
              </a:rPr>
              <a:t>R</a:t>
            </a:r>
            <a:r>
              <a:rPr sz="2000" spc="7" dirty="0">
                <a:latin typeface="Lucida Sans Unicode"/>
                <a:cs typeface="Lucida Sans Unicode"/>
              </a:rPr>
              <a:t>O</a:t>
            </a:r>
            <a:r>
              <a:rPr sz="2000" spc="10" dirty="0">
                <a:latin typeface="Lucida Sans Unicode"/>
                <a:cs typeface="Lucida Sans Unicode"/>
              </a:rPr>
              <a:t>C</a:t>
            </a:r>
            <a:r>
              <a:rPr sz="2000" spc="117" dirty="0">
                <a:latin typeface="Lucida Sans Unicode"/>
                <a:cs typeface="Lucida Sans Unicode"/>
              </a:rPr>
              <a:t>E</a:t>
            </a:r>
            <a:r>
              <a:rPr sz="2000" spc="140" dirty="0">
                <a:latin typeface="Lucida Sans Unicode"/>
                <a:cs typeface="Lucida Sans Unicode"/>
              </a:rPr>
              <a:t>S</a:t>
            </a:r>
            <a:r>
              <a:rPr sz="2000" spc="143" dirty="0">
                <a:latin typeface="Lucida Sans Unicode"/>
                <a:cs typeface="Lucida Sans Unicode"/>
              </a:rPr>
              <a:t>S</a:t>
            </a:r>
            <a:endParaRPr sz="2000" dirty="0">
              <a:latin typeface="Lucida Sans Unicode"/>
              <a:cs typeface="Lucida Sans Unicode"/>
            </a:endParaRPr>
          </a:p>
          <a:p>
            <a:pPr algn="ctr">
              <a:spcBef>
                <a:spcPts val="350"/>
              </a:spcBef>
            </a:pPr>
            <a:r>
              <a:rPr sz="2000" b="1" spc="93" dirty="0">
                <a:latin typeface="Arial"/>
                <a:cs typeface="Arial"/>
              </a:rPr>
              <a:t>I</a:t>
            </a:r>
            <a:r>
              <a:rPr sz="2000" b="1" spc="117" dirty="0">
                <a:latin typeface="Arial"/>
                <a:cs typeface="Arial"/>
              </a:rPr>
              <a:t>N</a:t>
            </a:r>
            <a:r>
              <a:rPr sz="2000" b="1" spc="-43" dirty="0">
                <a:latin typeface="Arial"/>
                <a:cs typeface="Arial"/>
              </a:rPr>
              <a:t>T</a:t>
            </a:r>
            <a:r>
              <a:rPr sz="2000" b="1" spc="-110" dirty="0">
                <a:latin typeface="Arial"/>
                <a:cs typeface="Arial"/>
              </a:rPr>
              <a:t>E</a:t>
            </a:r>
            <a:r>
              <a:rPr sz="2000" b="1" spc="-113" dirty="0">
                <a:latin typeface="Arial"/>
                <a:cs typeface="Arial"/>
              </a:rPr>
              <a:t>R</a:t>
            </a:r>
            <a:r>
              <a:rPr sz="2000" b="1" spc="17" dirty="0">
                <a:latin typeface="Arial"/>
                <a:cs typeface="Arial"/>
              </a:rPr>
              <a:t>V</a:t>
            </a:r>
            <a:r>
              <a:rPr sz="2000" b="1" spc="93" dirty="0">
                <a:latin typeface="Arial"/>
                <a:cs typeface="Arial"/>
              </a:rPr>
              <a:t>I</a:t>
            </a:r>
            <a:r>
              <a:rPr sz="2000" b="1" spc="-110" dirty="0">
                <a:latin typeface="Arial"/>
                <a:cs typeface="Arial"/>
              </a:rPr>
              <a:t>E</a:t>
            </a:r>
            <a:r>
              <a:rPr sz="2000" b="1" spc="-20" dirty="0">
                <a:latin typeface="Arial"/>
                <a:cs typeface="Arial"/>
              </a:rPr>
              <a:t>W</a:t>
            </a:r>
            <a:r>
              <a:rPr sz="2000" b="1" spc="-87" dirty="0">
                <a:latin typeface="Arial"/>
                <a:cs typeface="Arial"/>
              </a:rPr>
              <a:t> </a:t>
            </a:r>
            <a:r>
              <a:rPr sz="2000" b="1" spc="40" dirty="0">
                <a:latin typeface="Arial"/>
                <a:cs typeface="Arial"/>
              </a:rPr>
              <a:t>(</a:t>
            </a:r>
            <a:r>
              <a:rPr sz="2000" b="1" spc="-43" dirty="0">
                <a:latin typeface="Arial"/>
                <a:cs typeface="Arial"/>
              </a:rPr>
              <a:t>T</a:t>
            </a:r>
            <a:r>
              <a:rPr sz="2000" b="1" spc="-110" dirty="0">
                <a:latin typeface="Arial"/>
                <a:cs typeface="Arial"/>
              </a:rPr>
              <a:t>E</a:t>
            </a:r>
            <a:r>
              <a:rPr sz="2000" b="1" spc="-50" dirty="0">
                <a:latin typeface="Arial"/>
                <a:cs typeface="Arial"/>
              </a:rPr>
              <a:t>C</a:t>
            </a:r>
            <a:r>
              <a:rPr sz="2000" b="1" spc="127" dirty="0">
                <a:latin typeface="Arial"/>
                <a:cs typeface="Arial"/>
              </a:rPr>
              <a:t>H</a:t>
            </a:r>
            <a:r>
              <a:rPr sz="2000" b="1" spc="117" dirty="0">
                <a:latin typeface="Arial"/>
                <a:cs typeface="Arial"/>
              </a:rPr>
              <a:t>N</a:t>
            </a:r>
            <a:r>
              <a:rPr sz="2000" b="1" spc="93" dirty="0">
                <a:latin typeface="Arial"/>
                <a:cs typeface="Arial"/>
              </a:rPr>
              <a:t>I</a:t>
            </a:r>
            <a:r>
              <a:rPr sz="2000" b="1" spc="-50" dirty="0">
                <a:latin typeface="Arial"/>
                <a:cs typeface="Arial"/>
              </a:rPr>
              <a:t>C</a:t>
            </a:r>
            <a:r>
              <a:rPr sz="2000" b="1" spc="-57" dirty="0">
                <a:latin typeface="Arial"/>
                <a:cs typeface="Arial"/>
              </a:rPr>
              <a:t>A</a:t>
            </a:r>
            <a:r>
              <a:rPr sz="2000" b="1" spc="-67" dirty="0">
                <a:latin typeface="Arial"/>
                <a:cs typeface="Arial"/>
              </a:rPr>
              <a:t>L</a:t>
            </a:r>
            <a:r>
              <a:rPr sz="2000" b="1" spc="-87" dirty="0">
                <a:latin typeface="Arial"/>
                <a:cs typeface="Arial"/>
              </a:rPr>
              <a:t> </a:t>
            </a:r>
            <a:r>
              <a:rPr sz="2000" b="1" spc="-117" dirty="0">
                <a:latin typeface="Arial"/>
                <a:cs typeface="Arial"/>
              </a:rPr>
              <a:t>+</a:t>
            </a:r>
            <a:r>
              <a:rPr sz="2000" b="1" spc="-87" dirty="0">
                <a:latin typeface="Arial"/>
                <a:cs typeface="Arial"/>
              </a:rPr>
              <a:t> </a:t>
            </a:r>
            <a:r>
              <a:rPr sz="2000" b="1" spc="127" dirty="0">
                <a:latin typeface="Arial"/>
                <a:cs typeface="Arial"/>
              </a:rPr>
              <a:t>H</a:t>
            </a:r>
            <a:r>
              <a:rPr sz="2000" b="1" spc="-113" dirty="0">
                <a:latin typeface="Arial"/>
                <a:cs typeface="Arial"/>
              </a:rPr>
              <a:t>R</a:t>
            </a:r>
            <a:r>
              <a:rPr sz="2000" b="1" spc="43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22A697-58FF-BB56-F124-5140ECE79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0" i="0" kern="1200" cap="all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Predicting Customer Behavior for Maximizing Revenue with Data-Driven Sales: Harnessing the Power of Customer Data for Increased Revenue</a:t>
            </a:r>
            <a:endParaRPr lang="en-US" sz="26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A picture containing website&#10;&#10;Description automatically generated">
            <a:extLst>
              <a:ext uri="{FF2B5EF4-FFF2-40B4-BE49-F238E27FC236}">
                <a16:creationId xmlns:a16="http://schemas.microsoft.com/office/drawing/2014/main" id="{B50D5A7A-F94E-8A75-48B3-55CFAE1018E5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1109764" y="1768385"/>
            <a:ext cx="4986236" cy="331811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9445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743D8-C5BF-58BB-295F-2CA41C799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TECHNOLOGY</a:t>
            </a:r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ECCE3D11-40DE-B156-6AB3-FDC109E5F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5093" y="4464129"/>
            <a:ext cx="1679067" cy="15761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CFCDCF-F799-77DA-7C64-A7A396E50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589" y="4335295"/>
            <a:ext cx="2567811" cy="1704970"/>
          </a:xfrm>
          <a:prstGeom prst="rect">
            <a:avLst/>
          </a:prstGeom>
        </p:spPr>
      </p:pic>
      <p:pic>
        <p:nvPicPr>
          <p:cNvPr id="9" name="Picture 8" descr="A picture containing text, businesscard, vector graphics&#10;&#10;Description automatically generated">
            <a:extLst>
              <a:ext uri="{FF2B5EF4-FFF2-40B4-BE49-F238E27FC236}">
                <a16:creationId xmlns:a16="http://schemas.microsoft.com/office/drawing/2014/main" id="{9B4719D9-0FAF-00F7-5511-84A43B4DD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051" y="4469322"/>
            <a:ext cx="1439489" cy="14394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DCA3B8-6DD8-E2F0-3CE6-F512AB80D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7672" y="2722317"/>
            <a:ext cx="2541336" cy="12455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582C1A-480D-3DD5-6C22-D2C7B3F2A5D8}"/>
              </a:ext>
            </a:extLst>
          </p:cNvPr>
          <p:cNvSpPr txBox="1"/>
          <p:nvPr/>
        </p:nvSpPr>
        <p:spPr>
          <a:xfrm>
            <a:off x="567420" y="3848758"/>
            <a:ext cx="496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Integrated Development Environments (IDEs)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6A3EFA-AF01-449C-1EDB-CE53134788BC}"/>
              </a:ext>
            </a:extLst>
          </p:cNvPr>
          <p:cNvSpPr txBox="1"/>
          <p:nvPr/>
        </p:nvSpPr>
        <p:spPr>
          <a:xfrm>
            <a:off x="567420" y="2472105"/>
            <a:ext cx="283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PROGRAMMING LANGUAGE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34E3A5-6D68-735F-4D57-9F40D941FFEE}"/>
              </a:ext>
            </a:extLst>
          </p:cNvPr>
          <p:cNvSpPr txBox="1"/>
          <p:nvPr/>
        </p:nvSpPr>
        <p:spPr>
          <a:xfrm>
            <a:off x="1612051" y="6201550"/>
            <a:ext cx="1394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öhne"/>
              </a:rPr>
              <a:t>PyCharm IDE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37FAFD-618B-54FC-A437-EDBF001C9738}"/>
              </a:ext>
            </a:extLst>
          </p:cNvPr>
          <p:cNvSpPr txBox="1"/>
          <p:nvPr/>
        </p:nvSpPr>
        <p:spPr>
          <a:xfrm>
            <a:off x="4672401" y="6201550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Jupyter Notebook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4DFA3D-EF95-06A2-5B87-9069EF3CFCFE}"/>
              </a:ext>
            </a:extLst>
          </p:cNvPr>
          <p:cNvSpPr txBox="1"/>
          <p:nvPr/>
        </p:nvSpPr>
        <p:spPr>
          <a:xfrm>
            <a:off x="8148320" y="6201550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öhne"/>
              </a:rPr>
              <a:t>Google </a:t>
            </a:r>
            <a:r>
              <a:rPr lang="en-US" dirty="0" err="1">
                <a:latin typeface="Söhne"/>
              </a:rPr>
              <a:t>Colab</a:t>
            </a:r>
            <a:endParaRPr lang="en-US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9175845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1046">
            <a:extLst>
              <a:ext uri="{FF2B5EF4-FFF2-40B4-BE49-F238E27FC236}">
                <a16:creationId xmlns:a16="http://schemas.microsoft.com/office/drawing/2014/main" id="{2094B5A5-3C15-429B-B654-BF45CCA07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" name="Freeform 5">
            <a:extLst>
              <a:ext uri="{FF2B5EF4-FFF2-40B4-BE49-F238E27FC236}">
                <a16:creationId xmlns:a16="http://schemas.microsoft.com/office/drawing/2014/main" id="{F7CB6650-0CD5-440C-806C-AD6D484D9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051" name="Freeform: Shape 1050">
            <a:extLst>
              <a:ext uri="{FF2B5EF4-FFF2-40B4-BE49-F238E27FC236}">
                <a16:creationId xmlns:a16="http://schemas.microsoft.com/office/drawing/2014/main" id="{A25B54F5-95D0-406D-8C09-236BC11CF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053" name="Freeform 5">
            <a:extLst>
              <a:ext uri="{FF2B5EF4-FFF2-40B4-BE49-F238E27FC236}">
                <a16:creationId xmlns:a16="http://schemas.microsoft.com/office/drawing/2014/main" id="{8ED8709F-C7C0-4C34-A7CB-1CAC887EB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98C13-CFC6-91D3-009A-C745B40E2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b="0" i="0" kern="1200" dirty="0">
                <a:solidFill>
                  <a:srgbClr val="FFFFF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 in Python</a:t>
            </a: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062A8032-6560-4E26-B146-0212F84E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25E0AB-8AF0-6E7C-BB28-B54FDB6E5554}"/>
              </a:ext>
            </a:extLst>
          </p:cNvPr>
          <p:cNvSpPr txBox="1"/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Various libraries are used in Python like,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rgbClr val="FFFFF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NumPy  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Pandas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Matplotlib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Keras</a:t>
            </a:r>
            <a:endParaRPr lang="en-US" sz="1600" dirty="0">
              <a:solidFill>
                <a:srgbClr val="FFFFF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Scikit-Learn</a:t>
            </a:r>
          </a:p>
        </p:txBody>
      </p:sp>
      <p:pic>
        <p:nvPicPr>
          <p:cNvPr id="1030" name="Picture 6" descr="Keras: the Python deep learning API">
            <a:extLst>
              <a:ext uri="{FF2B5EF4-FFF2-40B4-BE49-F238E27FC236}">
                <a16:creationId xmlns:a16="http://schemas.microsoft.com/office/drawing/2014/main" id="{7119DBB2-B1EF-33C9-50E2-F1253BFD7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22306" y="3047395"/>
            <a:ext cx="3113903" cy="76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15 Most Important Features of Scikit-Learn! - Analytics Vidhya">
            <a:extLst>
              <a:ext uri="{FF2B5EF4-FFF2-40B4-BE49-F238E27FC236}">
                <a16:creationId xmlns:a16="http://schemas.microsoft.com/office/drawing/2014/main" id="{7D75BE5E-436B-D219-7E65-1CEFDD834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22306" y="4457107"/>
            <a:ext cx="3113904" cy="102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ensorFlow">
            <a:extLst>
              <a:ext uri="{FF2B5EF4-FFF2-40B4-BE49-F238E27FC236}">
                <a16:creationId xmlns:a16="http://schemas.microsoft.com/office/drawing/2014/main" id="{3184286D-6EE2-2E64-4649-3C801BE05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1720" y="1866595"/>
            <a:ext cx="3012206" cy="69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to create NumPy arrays from scratch? | by Tanu N Prabhu | Towards Data  Science">
            <a:extLst>
              <a:ext uri="{FF2B5EF4-FFF2-40B4-BE49-F238E27FC236}">
                <a16:creationId xmlns:a16="http://schemas.microsoft.com/office/drawing/2014/main" id="{5A53E57A-8A72-5398-0121-1EEB864D0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4082" y="3049487"/>
            <a:ext cx="3113904" cy="124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6" descr="Matplotlib: Quick and pretty (enough) to get you started. | by Dorjey  Sherpa | Medium">
            <a:extLst>
              <a:ext uri="{FF2B5EF4-FFF2-40B4-BE49-F238E27FC236}">
                <a16:creationId xmlns:a16="http://schemas.microsoft.com/office/drawing/2014/main" id="{1A294E1A-D796-5A8A-8469-AE53DAF03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336" y="1605229"/>
            <a:ext cx="2947502" cy="104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662D76A0-3C70-2B16-658C-6F726D16B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711" y="4347141"/>
            <a:ext cx="3147088" cy="124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973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82317C-BC76-E377-F610-52FC4FF4E494}"/>
              </a:ext>
            </a:extLst>
          </p:cNvPr>
          <p:cNvSpPr txBox="1"/>
          <p:nvPr/>
        </p:nvSpPr>
        <p:spPr>
          <a:xfrm>
            <a:off x="1038687" y="994299"/>
            <a:ext cx="6418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RFM ANALYSIS</a:t>
            </a: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C2FCA-A551-EDD4-09F7-F818DCEAC2D3}"/>
              </a:ext>
            </a:extLst>
          </p:cNvPr>
          <p:cNvSpPr txBox="1"/>
          <p:nvPr/>
        </p:nvSpPr>
        <p:spPr>
          <a:xfrm>
            <a:off x="371581" y="2672080"/>
            <a:ext cx="515545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RFM stands for Recency, Frequency, and Monetary value.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Recency refers to how recently a customer has made a purchase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frequency refers to how often they make purchases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monetary value refers to how much they spend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RFM analysis involves assigning scores to each customer based on their behavior and then grouping them into segments based on these scores.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E82C84-788E-CCB9-E63A-DEB34C8774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02505" y="2936240"/>
            <a:ext cx="6217914" cy="251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9374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E8A9-59F1-3810-E7D7-DE4E3B5A8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166" y="800811"/>
            <a:ext cx="8761413" cy="706964"/>
          </a:xfrm>
        </p:spPr>
        <p:txBody>
          <a:bodyPr/>
          <a:lstStyle/>
          <a:p>
            <a:r>
              <a:rPr lang="en-US" dirty="0"/>
              <a:t>Overview of the dataset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6BACA5B-0B2C-F4FD-527F-3F353A67B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66" y="2465635"/>
            <a:ext cx="10065267" cy="2698889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6375AEC-C5E1-F607-C774-D3363189B5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31" t="50000"/>
          <a:stretch/>
        </p:blipFill>
        <p:spPr>
          <a:xfrm>
            <a:off x="850007" y="5164524"/>
            <a:ext cx="6225340" cy="131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0785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3966AB5-BD67-A4A1-8542-10E59F2E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Import libraries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992936-E596-9A99-C8CF-4B8A7C57E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/>
        </p:blipFill>
        <p:spPr>
          <a:xfrm>
            <a:off x="1632368" y="1114621"/>
            <a:ext cx="5397969" cy="46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45901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1229</TotalTime>
  <Words>370</Words>
  <Application>Microsoft Office PowerPoint</Application>
  <PresentationFormat>Widescreen</PresentationFormat>
  <Paragraphs>88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Calibri</vt:lpstr>
      <vt:lpstr>Cambria</vt:lpstr>
      <vt:lpstr>Century Gothic</vt:lpstr>
      <vt:lpstr>Lucida Sans Unicode</vt:lpstr>
      <vt:lpstr>Microsoft Sans Serif</vt:lpstr>
      <vt:lpstr>Söhne</vt:lpstr>
      <vt:lpstr>Times New Roman</vt:lpstr>
      <vt:lpstr>Wingdings</vt:lpstr>
      <vt:lpstr>Wingdings 3</vt:lpstr>
      <vt:lpstr>Ion Boardroom</vt:lpstr>
      <vt:lpstr>PowerPoint Presentation</vt:lpstr>
      <vt:lpstr>Outlines</vt:lpstr>
      <vt:lpstr>About  Company</vt:lpstr>
      <vt:lpstr>Predicting Customer Behavior for Maximizing Revenue with Data-Driven Sales: Harnessing the Power of Customer Data for Increased Revenue</vt:lpstr>
      <vt:lpstr>TOOLS &amp; TECHNOLOGY</vt:lpstr>
      <vt:lpstr>Libraries in Python</vt:lpstr>
      <vt:lpstr>PowerPoint Presentation</vt:lpstr>
      <vt:lpstr>Overview of the dataset</vt:lpstr>
      <vt:lpstr>Import libraries</vt:lpstr>
      <vt:lpstr>Data Understanding</vt:lpstr>
      <vt:lpstr>Data Preparation</vt:lpstr>
      <vt:lpstr>RFM metrics</vt:lpstr>
      <vt:lpstr>RFM score</vt:lpstr>
      <vt:lpstr>Naming the RFM score</vt:lpstr>
      <vt:lpstr>Charts based on RFM score</vt:lpstr>
      <vt:lpstr>K-Means Clustering</vt:lpstr>
      <vt:lpstr>PowerPoint Presentation</vt:lpstr>
      <vt:lpstr>Time for action</vt:lpstr>
      <vt:lpstr>Recommendation system</vt:lpstr>
      <vt:lpstr>Remove outliers</vt:lpstr>
      <vt:lpstr>Creating a binary matrix</vt:lpstr>
      <vt:lpstr>Frequent itemset</vt:lpstr>
      <vt:lpstr>Create association rules</vt:lpstr>
      <vt:lpstr>Apply association rules to dataframe</vt:lpstr>
      <vt:lpstr> Create Recommender function  </vt:lpstr>
      <vt:lpstr>Apply Recommender function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 Raval</dc:creator>
  <cp:lastModifiedBy>V V</cp:lastModifiedBy>
  <cp:revision>30</cp:revision>
  <dcterms:created xsi:type="dcterms:W3CDTF">2022-07-26T11:01:34Z</dcterms:created>
  <dcterms:modified xsi:type="dcterms:W3CDTF">2023-05-10T18:19:38Z</dcterms:modified>
</cp:coreProperties>
</file>