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22"/>
  </p:notesMasterIdLst>
  <p:sldIdLst>
    <p:sldId id="258" r:id="rId2"/>
    <p:sldId id="276" r:id="rId3"/>
    <p:sldId id="256" r:id="rId4"/>
    <p:sldId id="257" r:id="rId5"/>
    <p:sldId id="259" r:id="rId6"/>
    <p:sldId id="260" r:id="rId7"/>
    <p:sldId id="261" r:id="rId8"/>
    <p:sldId id="262" r:id="rId9"/>
    <p:sldId id="263" r:id="rId10"/>
    <p:sldId id="264" r:id="rId11"/>
    <p:sldId id="265" r:id="rId12"/>
    <p:sldId id="269" r:id="rId13"/>
    <p:sldId id="270" r:id="rId14"/>
    <p:sldId id="271" r:id="rId15"/>
    <p:sldId id="272" r:id="rId16"/>
    <p:sldId id="274" r:id="rId17"/>
    <p:sldId id="275" r:id="rId18"/>
    <p:sldId id="277" r:id="rId19"/>
    <p:sldId id="27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9480D6-BC5A-4C10-882E-29DCE9DC0A4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134CB7-9051-422C-AE13-A8C5A76FCA66}">
      <dgm:prSet custT="1"/>
      <dgm:spPr/>
      <dgm:t>
        <a:bodyPr/>
        <a:lstStyle/>
        <a:p>
          <a:r>
            <a:rPr lang="en-US" sz="1600" dirty="0">
              <a:latin typeface="Calibri" panose="020F0502020204030204" pitchFamily="34" charset="0"/>
              <a:cs typeface="Calibri" panose="020F0502020204030204" pitchFamily="34" charset="0"/>
            </a:rPr>
            <a:t>Data Analytics refers to the techniques used to </a:t>
          </a:r>
          <a:r>
            <a:rPr lang="en-US" sz="1600" dirty="0" err="1">
              <a:latin typeface="Calibri" panose="020F0502020204030204" pitchFamily="34" charset="0"/>
              <a:cs typeface="Calibri" panose="020F0502020204030204" pitchFamily="34" charset="0"/>
            </a:rPr>
            <a:t>analyse</a:t>
          </a:r>
          <a:r>
            <a:rPr lang="en-US" sz="1600" dirty="0">
              <a:latin typeface="Calibri" panose="020F0502020204030204" pitchFamily="34" charset="0"/>
              <a:cs typeface="Calibri" panose="020F0502020204030204" pitchFamily="34" charset="0"/>
            </a:rPr>
            <a:t> data to enhance productivity and business gain. </a:t>
          </a:r>
        </a:p>
      </dgm:t>
    </dgm:pt>
    <dgm:pt modelId="{B843A1D7-9CB9-494E-9F3F-B49B19227CE1}" type="parTrans" cxnId="{2D8F681F-C7C5-40F6-B2F9-77B80033FE30}">
      <dgm:prSet/>
      <dgm:spPr/>
      <dgm:t>
        <a:bodyPr/>
        <a:lstStyle/>
        <a:p>
          <a:endParaRPr lang="en-US"/>
        </a:p>
      </dgm:t>
    </dgm:pt>
    <dgm:pt modelId="{DCA79B81-6404-4B16-9CA3-E88CE9F82060}" type="sibTrans" cxnId="{2D8F681F-C7C5-40F6-B2F9-77B80033FE30}">
      <dgm:prSet/>
      <dgm:spPr/>
      <dgm:t>
        <a:bodyPr/>
        <a:lstStyle/>
        <a:p>
          <a:endParaRPr lang="en-US"/>
        </a:p>
      </dgm:t>
    </dgm:pt>
    <dgm:pt modelId="{4A85D66F-FFE0-41F0-8197-D2998BDABD3D}">
      <dgm:prSet custT="1"/>
      <dgm:spPr/>
      <dgm:t>
        <a:bodyPr/>
        <a:lstStyle/>
        <a:p>
          <a:r>
            <a:rPr lang="en-US" sz="1600" dirty="0">
              <a:latin typeface="Calibri" panose="020F0502020204030204" pitchFamily="34" charset="0"/>
              <a:cs typeface="Calibri" panose="020F0502020204030204" pitchFamily="34" charset="0"/>
            </a:rPr>
            <a:t>Data is extracted from various sources and is cleaned and categorized to </a:t>
          </a:r>
          <a:r>
            <a:rPr lang="en-US" sz="1600" dirty="0" err="1">
              <a:latin typeface="Calibri" panose="020F0502020204030204" pitchFamily="34" charset="0"/>
              <a:cs typeface="Calibri" panose="020F0502020204030204" pitchFamily="34" charset="0"/>
            </a:rPr>
            <a:t>analyse</a:t>
          </a:r>
          <a:r>
            <a:rPr lang="en-US" sz="1600" dirty="0">
              <a:latin typeface="Calibri" panose="020F0502020204030204" pitchFamily="34" charset="0"/>
              <a:cs typeface="Calibri" panose="020F0502020204030204" pitchFamily="34" charset="0"/>
            </a:rPr>
            <a:t> various behavioural patterns. The techniques and the tools used vary according to the organization or individual.</a:t>
          </a:r>
        </a:p>
      </dgm:t>
    </dgm:pt>
    <dgm:pt modelId="{58D54CBF-2B9C-4CAA-A324-4147F0F63065}" type="parTrans" cxnId="{776DA395-4949-4B12-9846-523B4B92EC54}">
      <dgm:prSet/>
      <dgm:spPr/>
      <dgm:t>
        <a:bodyPr/>
        <a:lstStyle/>
        <a:p>
          <a:endParaRPr lang="en-US"/>
        </a:p>
      </dgm:t>
    </dgm:pt>
    <dgm:pt modelId="{7BCEF3F7-3672-40AD-80EE-4CEE4F70B08E}" type="sibTrans" cxnId="{776DA395-4949-4B12-9846-523B4B92EC54}">
      <dgm:prSet/>
      <dgm:spPr/>
      <dgm:t>
        <a:bodyPr/>
        <a:lstStyle/>
        <a:p>
          <a:endParaRPr lang="en-US"/>
        </a:p>
      </dgm:t>
    </dgm:pt>
    <dgm:pt modelId="{8A7AB9D6-FB9E-47E3-A1E7-A9B869DF3114}">
      <dgm:prSet custT="1"/>
      <dgm:spPr/>
      <dgm:t>
        <a:bodyPr/>
        <a:lstStyle/>
        <a:p>
          <a:r>
            <a:rPr lang="en-US" sz="1600" dirty="0">
              <a:latin typeface="Calibri" panose="020F0502020204030204" pitchFamily="34" charset="0"/>
              <a:cs typeface="Calibri" panose="020F0502020204030204" pitchFamily="34" charset="0"/>
            </a:rPr>
            <a:t>Data analytics is the process of exploring and analyzing large datasets to make predictions and boost data-driven decision making. </a:t>
          </a:r>
        </a:p>
      </dgm:t>
    </dgm:pt>
    <dgm:pt modelId="{BD94090E-8C23-47D1-B626-ABE7E70E03D4}" type="parTrans" cxnId="{12A7844B-E91C-487B-BC04-7E540F277E32}">
      <dgm:prSet/>
      <dgm:spPr/>
      <dgm:t>
        <a:bodyPr/>
        <a:lstStyle/>
        <a:p>
          <a:endParaRPr lang="en-US"/>
        </a:p>
      </dgm:t>
    </dgm:pt>
    <dgm:pt modelId="{BB4D5B17-53BE-42C3-95BC-DC3361AFCA64}" type="sibTrans" cxnId="{12A7844B-E91C-487B-BC04-7E540F277E32}">
      <dgm:prSet/>
      <dgm:spPr/>
      <dgm:t>
        <a:bodyPr/>
        <a:lstStyle/>
        <a:p>
          <a:endParaRPr lang="en-US"/>
        </a:p>
      </dgm:t>
    </dgm:pt>
    <dgm:pt modelId="{CB7F7315-C052-4C58-B35D-785D439AA0A3}">
      <dgm:prSet custT="1"/>
      <dgm:spPr/>
      <dgm:t>
        <a:bodyPr/>
        <a:lstStyle/>
        <a:p>
          <a:r>
            <a:rPr lang="en-US" sz="1600" dirty="0">
              <a:latin typeface="Calibri" panose="020F0502020204030204" pitchFamily="34" charset="0"/>
              <a:cs typeface="Calibri" panose="020F0502020204030204" pitchFamily="34" charset="0"/>
            </a:rPr>
            <a:t>Data analytics allows us to collect, clean, and transform data to derive meaningful insights. </a:t>
          </a:r>
        </a:p>
      </dgm:t>
    </dgm:pt>
    <dgm:pt modelId="{5ED05133-2D5A-469B-B7AA-625617463A9A}" type="parTrans" cxnId="{62CBF049-9996-43AF-A079-1D402351C35F}">
      <dgm:prSet/>
      <dgm:spPr/>
      <dgm:t>
        <a:bodyPr/>
        <a:lstStyle/>
        <a:p>
          <a:endParaRPr lang="en-US"/>
        </a:p>
      </dgm:t>
    </dgm:pt>
    <dgm:pt modelId="{6A51E3B3-728F-4338-A267-F3A2C93987C3}" type="sibTrans" cxnId="{62CBF049-9996-43AF-A079-1D402351C35F}">
      <dgm:prSet/>
      <dgm:spPr/>
      <dgm:t>
        <a:bodyPr/>
        <a:lstStyle/>
        <a:p>
          <a:endParaRPr lang="en-US"/>
        </a:p>
      </dgm:t>
    </dgm:pt>
    <dgm:pt modelId="{5F664AD7-D151-47F2-9444-5DAE81A212BB}" type="pres">
      <dgm:prSet presAssocID="{E49480D6-BC5A-4C10-882E-29DCE9DC0A42}" presName="root" presStyleCnt="0">
        <dgm:presLayoutVars>
          <dgm:dir/>
          <dgm:resizeHandles val="exact"/>
        </dgm:presLayoutVars>
      </dgm:prSet>
      <dgm:spPr/>
    </dgm:pt>
    <dgm:pt modelId="{ECD3CA55-45D9-47D7-AA2D-C22CAF6D811A}" type="pres">
      <dgm:prSet presAssocID="{A3134CB7-9051-422C-AE13-A8C5A76FCA66}" presName="compNode" presStyleCnt="0"/>
      <dgm:spPr/>
    </dgm:pt>
    <dgm:pt modelId="{84BE3BDC-685C-40EA-AD9A-FBE351324829}" type="pres">
      <dgm:prSet presAssocID="{A3134CB7-9051-422C-AE13-A8C5A76FCA66}" presName="bgRect" presStyleLbl="bgShp" presStyleIdx="0" presStyleCnt="4"/>
      <dgm:spPr/>
    </dgm:pt>
    <dgm:pt modelId="{DD8853EA-BDD2-4A52-BF47-9C65BBD6B1FF}" type="pres">
      <dgm:prSet presAssocID="{A3134CB7-9051-422C-AE13-A8C5A76FCA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EBE951C-999F-4F4E-B3C7-5DBD5AEF90EC}" type="pres">
      <dgm:prSet presAssocID="{A3134CB7-9051-422C-AE13-A8C5A76FCA66}" presName="spaceRect" presStyleCnt="0"/>
      <dgm:spPr/>
    </dgm:pt>
    <dgm:pt modelId="{3D0F51AF-0AA3-4676-AC30-C4AC3A0F7EFC}" type="pres">
      <dgm:prSet presAssocID="{A3134CB7-9051-422C-AE13-A8C5A76FCA66}" presName="parTx" presStyleLbl="revTx" presStyleIdx="0" presStyleCnt="4">
        <dgm:presLayoutVars>
          <dgm:chMax val="0"/>
          <dgm:chPref val="0"/>
        </dgm:presLayoutVars>
      </dgm:prSet>
      <dgm:spPr/>
    </dgm:pt>
    <dgm:pt modelId="{4A3180A8-2251-4DA3-9D8D-5AD3848A5FAE}" type="pres">
      <dgm:prSet presAssocID="{DCA79B81-6404-4B16-9CA3-E88CE9F82060}" presName="sibTrans" presStyleCnt="0"/>
      <dgm:spPr/>
    </dgm:pt>
    <dgm:pt modelId="{B271B76C-689D-4B06-8AE8-B3E567C71D89}" type="pres">
      <dgm:prSet presAssocID="{4A85D66F-FFE0-41F0-8197-D2998BDABD3D}" presName="compNode" presStyleCnt="0"/>
      <dgm:spPr/>
    </dgm:pt>
    <dgm:pt modelId="{3B6EE624-7DB8-471B-B09E-84F968CC5C6F}" type="pres">
      <dgm:prSet presAssocID="{4A85D66F-FFE0-41F0-8197-D2998BDABD3D}" presName="bgRect" presStyleLbl="bgShp" presStyleIdx="1" presStyleCnt="4"/>
      <dgm:spPr/>
    </dgm:pt>
    <dgm:pt modelId="{4164D009-E785-47DA-9B3A-07EAB0360510}" type="pres">
      <dgm:prSet presAssocID="{4A85D66F-FFE0-41F0-8197-D2998BDABD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CB40A72-953C-43DD-BE64-11E1A7E182B6}" type="pres">
      <dgm:prSet presAssocID="{4A85D66F-FFE0-41F0-8197-D2998BDABD3D}" presName="spaceRect" presStyleCnt="0"/>
      <dgm:spPr/>
    </dgm:pt>
    <dgm:pt modelId="{A8467CD6-7D7E-411D-9A56-42BA50135DB4}" type="pres">
      <dgm:prSet presAssocID="{4A85D66F-FFE0-41F0-8197-D2998BDABD3D}" presName="parTx" presStyleLbl="revTx" presStyleIdx="1" presStyleCnt="4">
        <dgm:presLayoutVars>
          <dgm:chMax val="0"/>
          <dgm:chPref val="0"/>
        </dgm:presLayoutVars>
      </dgm:prSet>
      <dgm:spPr/>
    </dgm:pt>
    <dgm:pt modelId="{61B69B14-6C91-45B0-8D2C-4544A914CE8D}" type="pres">
      <dgm:prSet presAssocID="{7BCEF3F7-3672-40AD-80EE-4CEE4F70B08E}" presName="sibTrans" presStyleCnt="0"/>
      <dgm:spPr/>
    </dgm:pt>
    <dgm:pt modelId="{35E43027-D42C-4A4B-B89D-9C48C7AE4A8C}" type="pres">
      <dgm:prSet presAssocID="{8A7AB9D6-FB9E-47E3-A1E7-A9B869DF3114}" presName="compNode" presStyleCnt="0"/>
      <dgm:spPr/>
    </dgm:pt>
    <dgm:pt modelId="{F7FB813B-7074-4487-986E-1D921BE08C34}" type="pres">
      <dgm:prSet presAssocID="{8A7AB9D6-FB9E-47E3-A1E7-A9B869DF3114}" presName="bgRect" presStyleLbl="bgShp" presStyleIdx="2" presStyleCnt="4"/>
      <dgm:spPr/>
    </dgm:pt>
    <dgm:pt modelId="{AE41034D-10A0-4D0D-B6BB-66B91CE5BD83}" type="pres">
      <dgm:prSet presAssocID="{8A7AB9D6-FB9E-47E3-A1E7-A9B869DF31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06BD0875-71F5-4762-B757-249066512250}" type="pres">
      <dgm:prSet presAssocID="{8A7AB9D6-FB9E-47E3-A1E7-A9B869DF3114}" presName="spaceRect" presStyleCnt="0"/>
      <dgm:spPr/>
    </dgm:pt>
    <dgm:pt modelId="{D3656B5F-EEAE-4F93-954D-89E16638B712}" type="pres">
      <dgm:prSet presAssocID="{8A7AB9D6-FB9E-47E3-A1E7-A9B869DF3114}" presName="parTx" presStyleLbl="revTx" presStyleIdx="2" presStyleCnt="4">
        <dgm:presLayoutVars>
          <dgm:chMax val="0"/>
          <dgm:chPref val="0"/>
        </dgm:presLayoutVars>
      </dgm:prSet>
      <dgm:spPr/>
    </dgm:pt>
    <dgm:pt modelId="{DECA8846-93F1-4A09-91AA-1BC90983ADA8}" type="pres">
      <dgm:prSet presAssocID="{BB4D5B17-53BE-42C3-95BC-DC3361AFCA64}" presName="sibTrans" presStyleCnt="0"/>
      <dgm:spPr/>
    </dgm:pt>
    <dgm:pt modelId="{E6F4B32E-38AE-4AEE-B253-E424294459D4}" type="pres">
      <dgm:prSet presAssocID="{CB7F7315-C052-4C58-B35D-785D439AA0A3}" presName="compNode" presStyleCnt="0"/>
      <dgm:spPr/>
    </dgm:pt>
    <dgm:pt modelId="{C627E54D-8931-4964-9437-B8098567E8DD}" type="pres">
      <dgm:prSet presAssocID="{CB7F7315-C052-4C58-B35D-785D439AA0A3}" presName="bgRect" presStyleLbl="bgShp" presStyleIdx="3" presStyleCnt="4"/>
      <dgm:spPr/>
    </dgm:pt>
    <dgm:pt modelId="{14F98E63-1A00-4F3A-83AB-8300535D9BC3}" type="pres">
      <dgm:prSet presAssocID="{CB7F7315-C052-4C58-B35D-785D439AA0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3E28CDBA-C355-47B9-80F5-135079B11400}" type="pres">
      <dgm:prSet presAssocID="{CB7F7315-C052-4C58-B35D-785D439AA0A3}" presName="spaceRect" presStyleCnt="0"/>
      <dgm:spPr/>
    </dgm:pt>
    <dgm:pt modelId="{BCE6E3C2-184F-4CC0-BE7C-ACD3A2A800AD}" type="pres">
      <dgm:prSet presAssocID="{CB7F7315-C052-4C58-B35D-785D439AA0A3}" presName="parTx" presStyleLbl="revTx" presStyleIdx="3" presStyleCnt="4">
        <dgm:presLayoutVars>
          <dgm:chMax val="0"/>
          <dgm:chPref val="0"/>
        </dgm:presLayoutVars>
      </dgm:prSet>
      <dgm:spPr/>
    </dgm:pt>
  </dgm:ptLst>
  <dgm:cxnLst>
    <dgm:cxn modelId="{70C9B01C-89E4-4C8F-ABEA-6BA9ECE406DF}" type="presOf" srcId="{8A7AB9D6-FB9E-47E3-A1E7-A9B869DF3114}" destId="{D3656B5F-EEAE-4F93-954D-89E16638B712}" srcOrd="0" destOrd="0" presId="urn:microsoft.com/office/officeart/2018/2/layout/IconVerticalSolidList"/>
    <dgm:cxn modelId="{2D8F681F-C7C5-40F6-B2F9-77B80033FE30}" srcId="{E49480D6-BC5A-4C10-882E-29DCE9DC0A42}" destId="{A3134CB7-9051-422C-AE13-A8C5A76FCA66}" srcOrd="0" destOrd="0" parTransId="{B843A1D7-9CB9-494E-9F3F-B49B19227CE1}" sibTransId="{DCA79B81-6404-4B16-9CA3-E88CE9F82060}"/>
    <dgm:cxn modelId="{F2C68A2E-46A0-4E10-B533-E59EE8D0B9AC}" type="presOf" srcId="{CB7F7315-C052-4C58-B35D-785D439AA0A3}" destId="{BCE6E3C2-184F-4CC0-BE7C-ACD3A2A800AD}" srcOrd="0" destOrd="0" presId="urn:microsoft.com/office/officeart/2018/2/layout/IconVerticalSolidList"/>
    <dgm:cxn modelId="{F3D0C735-6405-40C7-8BAF-7C21C57FFEC8}" type="presOf" srcId="{A3134CB7-9051-422C-AE13-A8C5A76FCA66}" destId="{3D0F51AF-0AA3-4676-AC30-C4AC3A0F7EFC}" srcOrd="0" destOrd="0" presId="urn:microsoft.com/office/officeart/2018/2/layout/IconVerticalSolidList"/>
    <dgm:cxn modelId="{21C42960-F4ED-4D23-B721-9D007E3038D8}" type="presOf" srcId="{4A85D66F-FFE0-41F0-8197-D2998BDABD3D}" destId="{A8467CD6-7D7E-411D-9A56-42BA50135DB4}" srcOrd="0" destOrd="0" presId="urn:microsoft.com/office/officeart/2018/2/layout/IconVerticalSolidList"/>
    <dgm:cxn modelId="{62CBF049-9996-43AF-A079-1D402351C35F}" srcId="{E49480D6-BC5A-4C10-882E-29DCE9DC0A42}" destId="{CB7F7315-C052-4C58-B35D-785D439AA0A3}" srcOrd="3" destOrd="0" parTransId="{5ED05133-2D5A-469B-B7AA-625617463A9A}" sibTransId="{6A51E3B3-728F-4338-A267-F3A2C93987C3}"/>
    <dgm:cxn modelId="{12A7844B-E91C-487B-BC04-7E540F277E32}" srcId="{E49480D6-BC5A-4C10-882E-29DCE9DC0A42}" destId="{8A7AB9D6-FB9E-47E3-A1E7-A9B869DF3114}" srcOrd="2" destOrd="0" parTransId="{BD94090E-8C23-47D1-B626-ABE7E70E03D4}" sibTransId="{BB4D5B17-53BE-42C3-95BC-DC3361AFCA64}"/>
    <dgm:cxn modelId="{776DA395-4949-4B12-9846-523B4B92EC54}" srcId="{E49480D6-BC5A-4C10-882E-29DCE9DC0A42}" destId="{4A85D66F-FFE0-41F0-8197-D2998BDABD3D}" srcOrd="1" destOrd="0" parTransId="{58D54CBF-2B9C-4CAA-A324-4147F0F63065}" sibTransId="{7BCEF3F7-3672-40AD-80EE-4CEE4F70B08E}"/>
    <dgm:cxn modelId="{0E617E96-F9B2-44F2-8F4D-BA3D1CFFB686}" type="presOf" srcId="{E49480D6-BC5A-4C10-882E-29DCE9DC0A42}" destId="{5F664AD7-D151-47F2-9444-5DAE81A212BB}" srcOrd="0" destOrd="0" presId="urn:microsoft.com/office/officeart/2018/2/layout/IconVerticalSolidList"/>
    <dgm:cxn modelId="{4DCE3AFD-CEC4-43AB-97C5-70CEBECA96D3}" type="presParOf" srcId="{5F664AD7-D151-47F2-9444-5DAE81A212BB}" destId="{ECD3CA55-45D9-47D7-AA2D-C22CAF6D811A}" srcOrd="0" destOrd="0" presId="urn:microsoft.com/office/officeart/2018/2/layout/IconVerticalSolidList"/>
    <dgm:cxn modelId="{35BB681E-B7B4-4A99-9421-44EBC468707A}" type="presParOf" srcId="{ECD3CA55-45D9-47D7-AA2D-C22CAF6D811A}" destId="{84BE3BDC-685C-40EA-AD9A-FBE351324829}" srcOrd="0" destOrd="0" presId="urn:microsoft.com/office/officeart/2018/2/layout/IconVerticalSolidList"/>
    <dgm:cxn modelId="{544A2DAD-D67B-4DD3-A972-F45CC99A3A47}" type="presParOf" srcId="{ECD3CA55-45D9-47D7-AA2D-C22CAF6D811A}" destId="{DD8853EA-BDD2-4A52-BF47-9C65BBD6B1FF}" srcOrd="1" destOrd="0" presId="urn:microsoft.com/office/officeart/2018/2/layout/IconVerticalSolidList"/>
    <dgm:cxn modelId="{9EF0B724-9E29-4BF5-AEE2-9106E7480328}" type="presParOf" srcId="{ECD3CA55-45D9-47D7-AA2D-C22CAF6D811A}" destId="{9EBE951C-999F-4F4E-B3C7-5DBD5AEF90EC}" srcOrd="2" destOrd="0" presId="urn:microsoft.com/office/officeart/2018/2/layout/IconVerticalSolidList"/>
    <dgm:cxn modelId="{3FF0DB87-421C-4467-8ED7-86D2C62C66C8}" type="presParOf" srcId="{ECD3CA55-45D9-47D7-AA2D-C22CAF6D811A}" destId="{3D0F51AF-0AA3-4676-AC30-C4AC3A0F7EFC}" srcOrd="3" destOrd="0" presId="urn:microsoft.com/office/officeart/2018/2/layout/IconVerticalSolidList"/>
    <dgm:cxn modelId="{E0C9781D-223D-48D8-9424-EC905E21BD9B}" type="presParOf" srcId="{5F664AD7-D151-47F2-9444-5DAE81A212BB}" destId="{4A3180A8-2251-4DA3-9D8D-5AD3848A5FAE}" srcOrd="1" destOrd="0" presId="urn:microsoft.com/office/officeart/2018/2/layout/IconVerticalSolidList"/>
    <dgm:cxn modelId="{7008683A-5B84-4B01-B730-B4B498CCFAA5}" type="presParOf" srcId="{5F664AD7-D151-47F2-9444-5DAE81A212BB}" destId="{B271B76C-689D-4B06-8AE8-B3E567C71D89}" srcOrd="2" destOrd="0" presId="urn:microsoft.com/office/officeart/2018/2/layout/IconVerticalSolidList"/>
    <dgm:cxn modelId="{216EB31C-25E5-4A6C-BBA0-7E0AA68E6F6C}" type="presParOf" srcId="{B271B76C-689D-4B06-8AE8-B3E567C71D89}" destId="{3B6EE624-7DB8-471B-B09E-84F968CC5C6F}" srcOrd="0" destOrd="0" presId="urn:microsoft.com/office/officeart/2018/2/layout/IconVerticalSolidList"/>
    <dgm:cxn modelId="{A9587D3C-63A8-4578-8552-20FFB29F3EEB}" type="presParOf" srcId="{B271B76C-689D-4B06-8AE8-B3E567C71D89}" destId="{4164D009-E785-47DA-9B3A-07EAB0360510}" srcOrd="1" destOrd="0" presId="urn:microsoft.com/office/officeart/2018/2/layout/IconVerticalSolidList"/>
    <dgm:cxn modelId="{89DBB0EC-0B0E-4FD4-BF8A-4A5D365AC1BE}" type="presParOf" srcId="{B271B76C-689D-4B06-8AE8-B3E567C71D89}" destId="{ECB40A72-953C-43DD-BE64-11E1A7E182B6}" srcOrd="2" destOrd="0" presId="urn:microsoft.com/office/officeart/2018/2/layout/IconVerticalSolidList"/>
    <dgm:cxn modelId="{C3363EF9-F0A0-4494-BDB6-112BACC3F9A6}" type="presParOf" srcId="{B271B76C-689D-4B06-8AE8-B3E567C71D89}" destId="{A8467CD6-7D7E-411D-9A56-42BA50135DB4}" srcOrd="3" destOrd="0" presId="urn:microsoft.com/office/officeart/2018/2/layout/IconVerticalSolidList"/>
    <dgm:cxn modelId="{B8C95B35-2229-4FEE-A1C0-E950268459A3}" type="presParOf" srcId="{5F664AD7-D151-47F2-9444-5DAE81A212BB}" destId="{61B69B14-6C91-45B0-8D2C-4544A914CE8D}" srcOrd="3" destOrd="0" presId="urn:microsoft.com/office/officeart/2018/2/layout/IconVerticalSolidList"/>
    <dgm:cxn modelId="{BD799DB7-4C01-4BAB-9BC5-40D5C69CF929}" type="presParOf" srcId="{5F664AD7-D151-47F2-9444-5DAE81A212BB}" destId="{35E43027-D42C-4A4B-B89D-9C48C7AE4A8C}" srcOrd="4" destOrd="0" presId="urn:microsoft.com/office/officeart/2018/2/layout/IconVerticalSolidList"/>
    <dgm:cxn modelId="{2D3690EA-E8D0-49F2-98AE-F2037250C8C3}" type="presParOf" srcId="{35E43027-D42C-4A4B-B89D-9C48C7AE4A8C}" destId="{F7FB813B-7074-4487-986E-1D921BE08C34}" srcOrd="0" destOrd="0" presId="urn:microsoft.com/office/officeart/2018/2/layout/IconVerticalSolidList"/>
    <dgm:cxn modelId="{A0F37853-04AD-40C4-88A8-AB6264A21CE1}" type="presParOf" srcId="{35E43027-D42C-4A4B-B89D-9C48C7AE4A8C}" destId="{AE41034D-10A0-4D0D-B6BB-66B91CE5BD83}" srcOrd="1" destOrd="0" presId="urn:microsoft.com/office/officeart/2018/2/layout/IconVerticalSolidList"/>
    <dgm:cxn modelId="{52989296-75EB-494E-B00D-97CDFF020AF2}" type="presParOf" srcId="{35E43027-D42C-4A4B-B89D-9C48C7AE4A8C}" destId="{06BD0875-71F5-4762-B757-249066512250}" srcOrd="2" destOrd="0" presId="urn:microsoft.com/office/officeart/2018/2/layout/IconVerticalSolidList"/>
    <dgm:cxn modelId="{EB7830C8-D9D5-4487-A081-69FB193C3159}" type="presParOf" srcId="{35E43027-D42C-4A4B-B89D-9C48C7AE4A8C}" destId="{D3656B5F-EEAE-4F93-954D-89E16638B712}" srcOrd="3" destOrd="0" presId="urn:microsoft.com/office/officeart/2018/2/layout/IconVerticalSolidList"/>
    <dgm:cxn modelId="{1D249C72-B6E8-41A1-A3F6-1D22AB3B0701}" type="presParOf" srcId="{5F664AD7-D151-47F2-9444-5DAE81A212BB}" destId="{DECA8846-93F1-4A09-91AA-1BC90983ADA8}" srcOrd="5" destOrd="0" presId="urn:microsoft.com/office/officeart/2018/2/layout/IconVerticalSolidList"/>
    <dgm:cxn modelId="{F883BF42-15E6-4AFA-BF74-E892CA68A103}" type="presParOf" srcId="{5F664AD7-D151-47F2-9444-5DAE81A212BB}" destId="{E6F4B32E-38AE-4AEE-B253-E424294459D4}" srcOrd="6" destOrd="0" presId="urn:microsoft.com/office/officeart/2018/2/layout/IconVerticalSolidList"/>
    <dgm:cxn modelId="{B0B1E6AF-4EF6-4D20-B763-BE823E4DADA0}" type="presParOf" srcId="{E6F4B32E-38AE-4AEE-B253-E424294459D4}" destId="{C627E54D-8931-4964-9437-B8098567E8DD}" srcOrd="0" destOrd="0" presId="urn:microsoft.com/office/officeart/2018/2/layout/IconVerticalSolidList"/>
    <dgm:cxn modelId="{DA631C0F-A621-4BC8-B46F-2CE932742A0F}" type="presParOf" srcId="{E6F4B32E-38AE-4AEE-B253-E424294459D4}" destId="{14F98E63-1A00-4F3A-83AB-8300535D9BC3}" srcOrd="1" destOrd="0" presId="urn:microsoft.com/office/officeart/2018/2/layout/IconVerticalSolidList"/>
    <dgm:cxn modelId="{F6C6937B-88C8-400F-8F56-540AC7DDC5E8}" type="presParOf" srcId="{E6F4B32E-38AE-4AEE-B253-E424294459D4}" destId="{3E28CDBA-C355-47B9-80F5-135079B11400}" srcOrd="2" destOrd="0" presId="urn:microsoft.com/office/officeart/2018/2/layout/IconVerticalSolidList"/>
    <dgm:cxn modelId="{4545725F-9CFD-4C3F-84BE-5C9785E7A770}" type="presParOf" srcId="{E6F4B32E-38AE-4AEE-B253-E424294459D4}" destId="{BCE6E3C2-184F-4CC0-BE7C-ACD3A2A800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60687-4E41-49BB-8B2F-2FE25F82FF76}"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6DD9FC84-7B26-4688-8224-8C0940712606}">
      <dgm:prSet/>
      <dgm:spPr/>
      <dgm:t>
        <a:bodyPr/>
        <a:lstStyle/>
        <a:p>
          <a:r>
            <a:rPr lang="en-IN" b="0" i="0"/>
            <a:t>1. Local Data</a:t>
          </a:r>
          <a:endParaRPr lang="en-US"/>
        </a:p>
      </dgm:t>
    </dgm:pt>
    <dgm:pt modelId="{FEC87A70-6A46-4A59-B255-0694889DCCBE}" type="parTrans" cxnId="{7ADB5702-9ACB-4FDF-B032-623A17F95048}">
      <dgm:prSet/>
      <dgm:spPr/>
      <dgm:t>
        <a:bodyPr/>
        <a:lstStyle/>
        <a:p>
          <a:endParaRPr lang="en-US"/>
        </a:p>
      </dgm:t>
    </dgm:pt>
    <dgm:pt modelId="{ECAE8147-30DD-4DC4-A6EA-07E9E3E05F11}" type="sibTrans" cxnId="{7ADB5702-9ACB-4FDF-B032-623A17F95048}">
      <dgm:prSet/>
      <dgm:spPr/>
      <dgm:t>
        <a:bodyPr/>
        <a:lstStyle/>
        <a:p>
          <a:endParaRPr lang="en-US"/>
        </a:p>
      </dgm:t>
    </dgm:pt>
    <dgm:pt modelId="{DE5D356B-4CDD-4706-A783-ABC2CB29DE4F}">
      <dgm:prSet/>
      <dgm:spPr/>
      <dgm:t>
        <a:bodyPr/>
        <a:lstStyle/>
        <a:p>
          <a:r>
            <a:rPr lang="en-IN" b="0" i="0"/>
            <a:t>2. API Data </a:t>
          </a:r>
          <a:endParaRPr lang="en-US"/>
        </a:p>
      </dgm:t>
    </dgm:pt>
    <dgm:pt modelId="{CB3F24C7-F8DB-4041-9CF2-A8B2A6A895CF}" type="parTrans" cxnId="{E648F40C-B70D-415E-AD2C-F929769F3879}">
      <dgm:prSet/>
      <dgm:spPr/>
      <dgm:t>
        <a:bodyPr/>
        <a:lstStyle/>
        <a:p>
          <a:endParaRPr lang="en-US"/>
        </a:p>
      </dgm:t>
    </dgm:pt>
    <dgm:pt modelId="{33ABAD66-4DFE-4AAF-BE57-64A85E2E90F2}" type="sibTrans" cxnId="{E648F40C-B70D-415E-AD2C-F929769F3879}">
      <dgm:prSet/>
      <dgm:spPr/>
      <dgm:t>
        <a:bodyPr/>
        <a:lstStyle/>
        <a:p>
          <a:endParaRPr lang="en-US"/>
        </a:p>
      </dgm:t>
    </dgm:pt>
    <dgm:pt modelId="{AD7561C3-A425-44B0-A67F-B4F017BA373E}">
      <dgm:prSet/>
      <dgm:spPr/>
      <dgm:t>
        <a:bodyPr/>
        <a:lstStyle/>
        <a:p>
          <a:r>
            <a:rPr lang="en-IN" b="0" i="0"/>
            <a:t>3. File Data</a:t>
          </a:r>
          <a:endParaRPr lang="en-US"/>
        </a:p>
      </dgm:t>
    </dgm:pt>
    <dgm:pt modelId="{4CEB42E6-CB69-4688-BF8D-448E0FBA115F}" type="parTrans" cxnId="{FB111EA2-DAD9-4F04-8F85-6D2703A8D43C}">
      <dgm:prSet/>
      <dgm:spPr/>
      <dgm:t>
        <a:bodyPr/>
        <a:lstStyle/>
        <a:p>
          <a:endParaRPr lang="en-US"/>
        </a:p>
      </dgm:t>
    </dgm:pt>
    <dgm:pt modelId="{AADF2F3B-9CCC-4359-8868-4F1AF5B3F934}" type="sibTrans" cxnId="{FB111EA2-DAD9-4F04-8F85-6D2703A8D43C}">
      <dgm:prSet/>
      <dgm:spPr/>
      <dgm:t>
        <a:bodyPr/>
        <a:lstStyle/>
        <a:p>
          <a:endParaRPr lang="en-US"/>
        </a:p>
      </dgm:t>
    </dgm:pt>
    <dgm:pt modelId="{010C7C1E-3A5B-4779-87E1-E8BBFB74B6CF}" type="pres">
      <dgm:prSet presAssocID="{1A360687-4E41-49BB-8B2F-2FE25F82FF76}" presName="hierChild1" presStyleCnt="0">
        <dgm:presLayoutVars>
          <dgm:chPref val="1"/>
          <dgm:dir/>
          <dgm:animOne val="branch"/>
          <dgm:animLvl val="lvl"/>
          <dgm:resizeHandles/>
        </dgm:presLayoutVars>
      </dgm:prSet>
      <dgm:spPr/>
    </dgm:pt>
    <dgm:pt modelId="{132CCD73-5741-4538-9C32-74BAC2C4A5F5}" type="pres">
      <dgm:prSet presAssocID="{6DD9FC84-7B26-4688-8224-8C0940712606}" presName="hierRoot1" presStyleCnt="0"/>
      <dgm:spPr/>
    </dgm:pt>
    <dgm:pt modelId="{AF7BB232-B224-4548-9BB0-98E447188FE4}" type="pres">
      <dgm:prSet presAssocID="{6DD9FC84-7B26-4688-8224-8C0940712606}" presName="composite" presStyleCnt="0"/>
      <dgm:spPr/>
    </dgm:pt>
    <dgm:pt modelId="{007C676C-B94D-4AC2-90AA-BC9740CC54E0}" type="pres">
      <dgm:prSet presAssocID="{6DD9FC84-7B26-4688-8224-8C0940712606}" presName="background" presStyleLbl="node0" presStyleIdx="0" presStyleCnt="3"/>
      <dgm:spPr/>
    </dgm:pt>
    <dgm:pt modelId="{E2822188-FF6E-43C7-8730-CA355CCADB8D}" type="pres">
      <dgm:prSet presAssocID="{6DD9FC84-7B26-4688-8224-8C0940712606}" presName="text" presStyleLbl="fgAcc0" presStyleIdx="0" presStyleCnt="3" custLinFactNeighborY="-2156">
        <dgm:presLayoutVars>
          <dgm:chPref val="3"/>
        </dgm:presLayoutVars>
      </dgm:prSet>
      <dgm:spPr/>
    </dgm:pt>
    <dgm:pt modelId="{C25FE27A-C7AA-4817-9917-5CAA2295A329}" type="pres">
      <dgm:prSet presAssocID="{6DD9FC84-7B26-4688-8224-8C0940712606}" presName="hierChild2" presStyleCnt="0"/>
      <dgm:spPr/>
    </dgm:pt>
    <dgm:pt modelId="{F1888749-F37F-41B9-BF0D-1379DDCBFEF8}" type="pres">
      <dgm:prSet presAssocID="{DE5D356B-4CDD-4706-A783-ABC2CB29DE4F}" presName="hierRoot1" presStyleCnt="0"/>
      <dgm:spPr/>
    </dgm:pt>
    <dgm:pt modelId="{C6CE0C33-DBC8-475F-84D8-C99A8AEF0558}" type="pres">
      <dgm:prSet presAssocID="{DE5D356B-4CDD-4706-A783-ABC2CB29DE4F}" presName="composite" presStyleCnt="0"/>
      <dgm:spPr/>
    </dgm:pt>
    <dgm:pt modelId="{82175656-12FD-4EFC-93D5-620F317498FB}" type="pres">
      <dgm:prSet presAssocID="{DE5D356B-4CDD-4706-A783-ABC2CB29DE4F}" presName="background" presStyleLbl="node0" presStyleIdx="1" presStyleCnt="3"/>
      <dgm:spPr/>
    </dgm:pt>
    <dgm:pt modelId="{7FC4BC26-2D10-478A-851C-6B2F5078BEDC}" type="pres">
      <dgm:prSet presAssocID="{DE5D356B-4CDD-4706-A783-ABC2CB29DE4F}" presName="text" presStyleLbl="fgAcc0" presStyleIdx="1" presStyleCnt="3">
        <dgm:presLayoutVars>
          <dgm:chPref val="3"/>
        </dgm:presLayoutVars>
      </dgm:prSet>
      <dgm:spPr/>
    </dgm:pt>
    <dgm:pt modelId="{D0B3F709-7613-4559-97C2-6D536BC0B37F}" type="pres">
      <dgm:prSet presAssocID="{DE5D356B-4CDD-4706-A783-ABC2CB29DE4F}" presName="hierChild2" presStyleCnt="0"/>
      <dgm:spPr/>
    </dgm:pt>
    <dgm:pt modelId="{A7850C71-05CE-4C7B-A99A-F98F5699B6CC}" type="pres">
      <dgm:prSet presAssocID="{AD7561C3-A425-44B0-A67F-B4F017BA373E}" presName="hierRoot1" presStyleCnt="0"/>
      <dgm:spPr/>
    </dgm:pt>
    <dgm:pt modelId="{BDB6FF4E-023C-40FF-A5EA-3FC4DA10F26E}" type="pres">
      <dgm:prSet presAssocID="{AD7561C3-A425-44B0-A67F-B4F017BA373E}" presName="composite" presStyleCnt="0"/>
      <dgm:spPr/>
    </dgm:pt>
    <dgm:pt modelId="{2071BF57-CD59-4F63-B439-F0733C824CEC}" type="pres">
      <dgm:prSet presAssocID="{AD7561C3-A425-44B0-A67F-B4F017BA373E}" presName="background" presStyleLbl="node0" presStyleIdx="2" presStyleCnt="3"/>
      <dgm:spPr/>
    </dgm:pt>
    <dgm:pt modelId="{5CDB5D8E-0A17-435F-8CD1-20A34707FEF2}" type="pres">
      <dgm:prSet presAssocID="{AD7561C3-A425-44B0-A67F-B4F017BA373E}" presName="text" presStyleLbl="fgAcc0" presStyleIdx="2" presStyleCnt="3">
        <dgm:presLayoutVars>
          <dgm:chPref val="3"/>
        </dgm:presLayoutVars>
      </dgm:prSet>
      <dgm:spPr/>
    </dgm:pt>
    <dgm:pt modelId="{4636CABC-B4DD-440A-9BBF-022EFF33C70F}" type="pres">
      <dgm:prSet presAssocID="{AD7561C3-A425-44B0-A67F-B4F017BA373E}" presName="hierChild2" presStyleCnt="0"/>
      <dgm:spPr/>
    </dgm:pt>
  </dgm:ptLst>
  <dgm:cxnLst>
    <dgm:cxn modelId="{7ADB5702-9ACB-4FDF-B032-623A17F95048}" srcId="{1A360687-4E41-49BB-8B2F-2FE25F82FF76}" destId="{6DD9FC84-7B26-4688-8224-8C0940712606}" srcOrd="0" destOrd="0" parTransId="{FEC87A70-6A46-4A59-B255-0694889DCCBE}" sibTransId="{ECAE8147-30DD-4DC4-A6EA-07E9E3E05F11}"/>
    <dgm:cxn modelId="{E648F40C-B70D-415E-AD2C-F929769F3879}" srcId="{1A360687-4E41-49BB-8B2F-2FE25F82FF76}" destId="{DE5D356B-4CDD-4706-A783-ABC2CB29DE4F}" srcOrd="1" destOrd="0" parTransId="{CB3F24C7-F8DB-4041-9CF2-A8B2A6A895CF}" sibTransId="{33ABAD66-4DFE-4AAF-BE57-64A85E2E90F2}"/>
    <dgm:cxn modelId="{1FD94757-C956-4BFB-99D8-AA6651EE833C}" type="presOf" srcId="{DE5D356B-4CDD-4706-A783-ABC2CB29DE4F}" destId="{7FC4BC26-2D10-478A-851C-6B2F5078BEDC}" srcOrd="0" destOrd="0" presId="urn:microsoft.com/office/officeart/2005/8/layout/hierarchy1"/>
    <dgm:cxn modelId="{C85C8C78-A832-462F-91BD-F42F10397EBE}" type="presOf" srcId="{1A360687-4E41-49BB-8B2F-2FE25F82FF76}" destId="{010C7C1E-3A5B-4779-87E1-E8BBFB74B6CF}" srcOrd="0" destOrd="0" presId="urn:microsoft.com/office/officeart/2005/8/layout/hierarchy1"/>
    <dgm:cxn modelId="{2B9D2195-A630-484F-A54B-641945EA3449}" type="presOf" srcId="{AD7561C3-A425-44B0-A67F-B4F017BA373E}" destId="{5CDB5D8E-0A17-435F-8CD1-20A34707FEF2}" srcOrd="0" destOrd="0" presId="urn:microsoft.com/office/officeart/2005/8/layout/hierarchy1"/>
    <dgm:cxn modelId="{FB111EA2-DAD9-4F04-8F85-6D2703A8D43C}" srcId="{1A360687-4E41-49BB-8B2F-2FE25F82FF76}" destId="{AD7561C3-A425-44B0-A67F-B4F017BA373E}" srcOrd="2" destOrd="0" parTransId="{4CEB42E6-CB69-4688-BF8D-448E0FBA115F}" sibTransId="{AADF2F3B-9CCC-4359-8868-4F1AF5B3F934}"/>
    <dgm:cxn modelId="{73F6EDCB-7484-40E7-9F31-7F445EE4AEB1}" type="presOf" srcId="{6DD9FC84-7B26-4688-8224-8C0940712606}" destId="{E2822188-FF6E-43C7-8730-CA355CCADB8D}" srcOrd="0" destOrd="0" presId="urn:microsoft.com/office/officeart/2005/8/layout/hierarchy1"/>
    <dgm:cxn modelId="{9F49CEFC-B69F-4C48-80CB-3E93EFEDD087}" type="presParOf" srcId="{010C7C1E-3A5B-4779-87E1-E8BBFB74B6CF}" destId="{132CCD73-5741-4538-9C32-74BAC2C4A5F5}" srcOrd="0" destOrd="0" presId="urn:microsoft.com/office/officeart/2005/8/layout/hierarchy1"/>
    <dgm:cxn modelId="{20C3A868-A21A-4E4E-99D1-6EDE1402B7B0}" type="presParOf" srcId="{132CCD73-5741-4538-9C32-74BAC2C4A5F5}" destId="{AF7BB232-B224-4548-9BB0-98E447188FE4}" srcOrd="0" destOrd="0" presId="urn:microsoft.com/office/officeart/2005/8/layout/hierarchy1"/>
    <dgm:cxn modelId="{DF136FDC-CAD7-4353-B631-6DE8C9EC60F8}" type="presParOf" srcId="{AF7BB232-B224-4548-9BB0-98E447188FE4}" destId="{007C676C-B94D-4AC2-90AA-BC9740CC54E0}" srcOrd="0" destOrd="0" presId="urn:microsoft.com/office/officeart/2005/8/layout/hierarchy1"/>
    <dgm:cxn modelId="{D9762857-46DD-47A3-9D56-A4C556095CAE}" type="presParOf" srcId="{AF7BB232-B224-4548-9BB0-98E447188FE4}" destId="{E2822188-FF6E-43C7-8730-CA355CCADB8D}" srcOrd="1" destOrd="0" presId="urn:microsoft.com/office/officeart/2005/8/layout/hierarchy1"/>
    <dgm:cxn modelId="{1118BF97-A22C-4F6A-84EE-67A08E94C716}" type="presParOf" srcId="{132CCD73-5741-4538-9C32-74BAC2C4A5F5}" destId="{C25FE27A-C7AA-4817-9917-5CAA2295A329}" srcOrd="1" destOrd="0" presId="urn:microsoft.com/office/officeart/2005/8/layout/hierarchy1"/>
    <dgm:cxn modelId="{D9F11373-A69D-4A9F-A411-28F80D323FA0}" type="presParOf" srcId="{010C7C1E-3A5B-4779-87E1-E8BBFB74B6CF}" destId="{F1888749-F37F-41B9-BF0D-1379DDCBFEF8}" srcOrd="1" destOrd="0" presId="urn:microsoft.com/office/officeart/2005/8/layout/hierarchy1"/>
    <dgm:cxn modelId="{BAE99005-C143-416F-B34E-0F16901F4D83}" type="presParOf" srcId="{F1888749-F37F-41B9-BF0D-1379DDCBFEF8}" destId="{C6CE0C33-DBC8-475F-84D8-C99A8AEF0558}" srcOrd="0" destOrd="0" presId="urn:microsoft.com/office/officeart/2005/8/layout/hierarchy1"/>
    <dgm:cxn modelId="{3F1EE432-93CE-4E91-AFE5-A63A26689E68}" type="presParOf" srcId="{C6CE0C33-DBC8-475F-84D8-C99A8AEF0558}" destId="{82175656-12FD-4EFC-93D5-620F317498FB}" srcOrd="0" destOrd="0" presId="urn:microsoft.com/office/officeart/2005/8/layout/hierarchy1"/>
    <dgm:cxn modelId="{4D179A9E-2A3E-4E13-AF41-B0107702D70C}" type="presParOf" srcId="{C6CE0C33-DBC8-475F-84D8-C99A8AEF0558}" destId="{7FC4BC26-2D10-478A-851C-6B2F5078BEDC}" srcOrd="1" destOrd="0" presId="urn:microsoft.com/office/officeart/2005/8/layout/hierarchy1"/>
    <dgm:cxn modelId="{57F6EF5E-B6EF-4C51-BADC-CFCF760B2FCD}" type="presParOf" srcId="{F1888749-F37F-41B9-BF0D-1379DDCBFEF8}" destId="{D0B3F709-7613-4559-97C2-6D536BC0B37F}" srcOrd="1" destOrd="0" presId="urn:microsoft.com/office/officeart/2005/8/layout/hierarchy1"/>
    <dgm:cxn modelId="{41E50C94-7370-4565-8C1A-541AF369A15F}" type="presParOf" srcId="{010C7C1E-3A5B-4779-87E1-E8BBFB74B6CF}" destId="{A7850C71-05CE-4C7B-A99A-F98F5699B6CC}" srcOrd="2" destOrd="0" presId="urn:microsoft.com/office/officeart/2005/8/layout/hierarchy1"/>
    <dgm:cxn modelId="{F4D0328E-16CC-4F58-A9BE-1F5D07FC7353}" type="presParOf" srcId="{A7850C71-05CE-4C7B-A99A-F98F5699B6CC}" destId="{BDB6FF4E-023C-40FF-A5EA-3FC4DA10F26E}" srcOrd="0" destOrd="0" presId="urn:microsoft.com/office/officeart/2005/8/layout/hierarchy1"/>
    <dgm:cxn modelId="{7E0AF217-1F64-4E58-A58A-70FFECAB9490}" type="presParOf" srcId="{BDB6FF4E-023C-40FF-A5EA-3FC4DA10F26E}" destId="{2071BF57-CD59-4F63-B439-F0733C824CEC}" srcOrd="0" destOrd="0" presId="urn:microsoft.com/office/officeart/2005/8/layout/hierarchy1"/>
    <dgm:cxn modelId="{19E66FD3-2765-43AF-811A-9D328C30765B}" type="presParOf" srcId="{BDB6FF4E-023C-40FF-A5EA-3FC4DA10F26E}" destId="{5CDB5D8E-0A17-435F-8CD1-20A34707FEF2}" srcOrd="1" destOrd="0" presId="urn:microsoft.com/office/officeart/2005/8/layout/hierarchy1"/>
    <dgm:cxn modelId="{F5D9B3D3-7ACB-4427-8A00-E294AB15BBA6}" type="presParOf" srcId="{A7850C71-05CE-4C7B-A99A-F98F5699B6CC}" destId="{4636CABC-B4DD-440A-9BBF-022EFF33C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E3BDC-685C-40EA-AD9A-FBE351324829}">
      <dsp:nvSpPr>
        <dsp:cNvPr id="0" name=""/>
        <dsp:cNvSpPr/>
      </dsp:nvSpPr>
      <dsp:spPr>
        <a:xfrm>
          <a:off x="0" y="4737"/>
          <a:ext cx="6391275" cy="10691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853EA-BDD2-4A52-BF47-9C65BBD6B1FF}">
      <dsp:nvSpPr>
        <dsp:cNvPr id="0" name=""/>
        <dsp:cNvSpPr/>
      </dsp:nvSpPr>
      <dsp:spPr>
        <a:xfrm>
          <a:off x="323420" y="245298"/>
          <a:ext cx="588612" cy="588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0F51AF-0AA3-4676-AC30-C4AC3A0F7EFC}">
      <dsp:nvSpPr>
        <dsp:cNvPr id="0" name=""/>
        <dsp:cNvSpPr/>
      </dsp:nvSpPr>
      <dsp:spPr>
        <a:xfrm>
          <a:off x="1235454" y="4737"/>
          <a:ext cx="5136794" cy="110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9" tIns="116689" rIns="116689" bIns="11668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Analytics refers to the techniques used to </a:t>
          </a:r>
          <a:r>
            <a:rPr lang="en-US" sz="1600" kern="1200" dirty="0" err="1">
              <a:latin typeface="Calibri" panose="020F0502020204030204" pitchFamily="34" charset="0"/>
              <a:cs typeface="Calibri" panose="020F0502020204030204" pitchFamily="34" charset="0"/>
            </a:rPr>
            <a:t>analyse</a:t>
          </a:r>
          <a:r>
            <a:rPr lang="en-US" sz="1600" kern="1200" dirty="0">
              <a:latin typeface="Calibri" panose="020F0502020204030204" pitchFamily="34" charset="0"/>
              <a:cs typeface="Calibri" panose="020F0502020204030204" pitchFamily="34" charset="0"/>
            </a:rPr>
            <a:t> data to enhance productivity and business gain. </a:t>
          </a:r>
        </a:p>
      </dsp:txBody>
      <dsp:txXfrm>
        <a:off x="1235454" y="4737"/>
        <a:ext cx="5136794" cy="1102571"/>
      </dsp:txXfrm>
    </dsp:sp>
    <dsp:sp modelId="{3B6EE624-7DB8-471B-B09E-84F968CC5C6F}">
      <dsp:nvSpPr>
        <dsp:cNvPr id="0" name=""/>
        <dsp:cNvSpPr/>
      </dsp:nvSpPr>
      <dsp:spPr>
        <a:xfrm>
          <a:off x="0" y="1382951"/>
          <a:ext cx="6391275" cy="10691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4D009-E785-47DA-9B3A-07EAB0360510}">
      <dsp:nvSpPr>
        <dsp:cNvPr id="0" name=""/>
        <dsp:cNvSpPr/>
      </dsp:nvSpPr>
      <dsp:spPr>
        <a:xfrm>
          <a:off x="323420" y="1623512"/>
          <a:ext cx="588612" cy="588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467CD6-7D7E-411D-9A56-42BA50135DB4}">
      <dsp:nvSpPr>
        <dsp:cNvPr id="0" name=""/>
        <dsp:cNvSpPr/>
      </dsp:nvSpPr>
      <dsp:spPr>
        <a:xfrm>
          <a:off x="1235454" y="1382951"/>
          <a:ext cx="5136794" cy="110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9" tIns="116689" rIns="116689" bIns="11668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is extracted from various sources and is cleaned and categorized to </a:t>
          </a:r>
          <a:r>
            <a:rPr lang="en-US" sz="1600" kern="1200" dirty="0" err="1">
              <a:latin typeface="Calibri" panose="020F0502020204030204" pitchFamily="34" charset="0"/>
              <a:cs typeface="Calibri" panose="020F0502020204030204" pitchFamily="34" charset="0"/>
            </a:rPr>
            <a:t>analyse</a:t>
          </a:r>
          <a:r>
            <a:rPr lang="en-US" sz="1600" kern="1200" dirty="0">
              <a:latin typeface="Calibri" panose="020F0502020204030204" pitchFamily="34" charset="0"/>
              <a:cs typeface="Calibri" panose="020F0502020204030204" pitchFamily="34" charset="0"/>
            </a:rPr>
            <a:t> various behavioural patterns. The techniques and the tools used vary according to the organization or individual.</a:t>
          </a:r>
        </a:p>
      </dsp:txBody>
      <dsp:txXfrm>
        <a:off x="1235454" y="1382951"/>
        <a:ext cx="5136794" cy="1102571"/>
      </dsp:txXfrm>
    </dsp:sp>
    <dsp:sp modelId="{F7FB813B-7074-4487-986E-1D921BE08C34}">
      <dsp:nvSpPr>
        <dsp:cNvPr id="0" name=""/>
        <dsp:cNvSpPr/>
      </dsp:nvSpPr>
      <dsp:spPr>
        <a:xfrm>
          <a:off x="0" y="2761164"/>
          <a:ext cx="6391275" cy="10691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1034D-10A0-4D0D-B6BB-66B91CE5BD83}">
      <dsp:nvSpPr>
        <dsp:cNvPr id="0" name=""/>
        <dsp:cNvSpPr/>
      </dsp:nvSpPr>
      <dsp:spPr>
        <a:xfrm>
          <a:off x="323420" y="3001725"/>
          <a:ext cx="588612" cy="588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56B5F-EEAE-4F93-954D-89E16638B712}">
      <dsp:nvSpPr>
        <dsp:cNvPr id="0" name=""/>
        <dsp:cNvSpPr/>
      </dsp:nvSpPr>
      <dsp:spPr>
        <a:xfrm>
          <a:off x="1235454" y="2761164"/>
          <a:ext cx="5136794" cy="110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9" tIns="116689" rIns="116689" bIns="11668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analytics is the process of exploring and analyzing large datasets to make predictions and boost data-driven decision making. </a:t>
          </a:r>
        </a:p>
      </dsp:txBody>
      <dsp:txXfrm>
        <a:off x="1235454" y="2761164"/>
        <a:ext cx="5136794" cy="1102571"/>
      </dsp:txXfrm>
    </dsp:sp>
    <dsp:sp modelId="{C627E54D-8931-4964-9437-B8098567E8DD}">
      <dsp:nvSpPr>
        <dsp:cNvPr id="0" name=""/>
        <dsp:cNvSpPr/>
      </dsp:nvSpPr>
      <dsp:spPr>
        <a:xfrm>
          <a:off x="0" y="4139378"/>
          <a:ext cx="6391275" cy="10691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98E63-1A00-4F3A-83AB-8300535D9BC3}">
      <dsp:nvSpPr>
        <dsp:cNvPr id="0" name=""/>
        <dsp:cNvSpPr/>
      </dsp:nvSpPr>
      <dsp:spPr>
        <a:xfrm>
          <a:off x="323420" y="4379939"/>
          <a:ext cx="588612" cy="588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E6E3C2-184F-4CC0-BE7C-ACD3A2A800AD}">
      <dsp:nvSpPr>
        <dsp:cNvPr id="0" name=""/>
        <dsp:cNvSpPr/>
      </dsp:nvSpPr>
      <dsp:spPr>
        <a:xfrm>
          <a:off x="1235454" y="4139378"/>
          <a:ext cx="5136794" cy="110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89" tIns="116689" rIns="116689" bIns="116689"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analytics allows us to collect, clean, and transform data to derive meaningful insights. </a:t>
          </a:r>
        </a:p>
      </dsp:txBody>
      <dsp:txXfrm>
        <a:off x="1235454" y="4139378"/>
        <a:ext cx="5136794" cy="1102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C676C-B94D-4AC2-90AA-BC9740CC54E0}">
      <dsp:nvSpPr>
        <dsp:cNvPr id="0" name=""/>
        <dsp:cNvSpPr/>
      </dsp:nvSpPr>
      <dsp:spPr>
        <a:xfrm>
          <a:off x="0" y="503774"/>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2822188-FF6E-43C7-8730-CA355CCADB8D}">
      <dsp:nvSpPr>
        <dsp:cNvPr id="0" name=""/>
        <dsp:cNvSpPr/>
      </dsp:nvSpPr>
      <dsp:spPr>
        <a:xfrm>
          <a:off x="300793" y="789528"/>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b="0" i="0" kern="1200"/>
            <a:t>1. Local Data</a:t>
          </a:r>
          <a:endParaRPr lang="en-US" sz="4500" kern="1200"/>
        </a:p>
      </dsp:txBody>
      <dsp:txXfrm>
        <a:off x="351142" y="839877"/>
        <a:ext cx="2606440" cy="1618335"/>
      </dsp:txXfrm>
    </dsp:sp>
    <dsp:sp modelId="{82175656-12FD-4EFC-93D5-620F317498FB}">
      <dsp:nvSpPr>
        <dsp:cNvPr id="0" name=""/>
        <dsp:cNvSpPr/>
      </dsp:nvSpPr>
      <dsp:spPr>
        <a:xfrm>
          <a:off x="3308725" y="540837"/>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FC4BC26-2D10-478A-851C-6B2F5078BEDC}">
      <dsp:nvSpPr>
        <dsp:cNvPr id="0" name=""/>
        <dsp:cNvSpPr/>
      </dsp:nvSpPr>
      <dsp:spPr>
        <a:xfrm>
          <a:off x="3609518" y="826590"/>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b="0" i="0" kern="1200"/>
            <a:t>2. API Data </a:t>
          </a:r>
          <a:endParaRPr lang="en-US" sz="4500" kern="1200"/>
        </a:p>
      </dsp:txBody>
      <dsp:txXfrm>
        <a:off x="3659867" y="876939"/>
        <a:ext cx="2606440" cy="1618335"/>
      </dsp:txXfrm>
    </dsp:sp>
    <dsp:sp modelId="{2071BF57-CD59-4F63-B439-F0733C824CEC}">
      <dsp:nvSpPr>
        <dsp:cNvPr id="0" name=""/>
        <dsp:cNvSpPr/>
      </dsp:nvSpPr>
      <dsp:spPr>
        <a:xfrm>
          <a:off x="6617450" y="540837"/>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CDB5D8E-0A17-435F-8CD1-20A34707FEF2}">
      <dsp:nvSpPr>
        <dsp:cNvPr id="0" name=""/>
        <dsp:cNvSpPr/>
      </dsp:nvSpPr>
      <dsp:spPr>
        <a:xfrm>
          <a:off x="6918244" y="826590"/>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IN" sz="4500" b="0" i="0" kern="1200"/>
            <a:t>3. File Data</a:t>
          </a:r>
          <a:endParaRPr lang="en-US" sz="4500" kern="1200"/>
        </a:p>
      </dsp:txBody>
      <dsp:txXfrm>
        <a:off x="6968593" y="876939"/>
        <a:ext cx="2606440" cy="16183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B1E09-14C0-4AA8-AD88-11F2652B4B62}" type="datetimeFigureOut">
              <a:rPr lang="en-IN" smtClean="0"/>
              <a:t>15-03-2023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C8F42-0938-48AF-A8C0-7B0AEF8019D5}" type="slidenum">
              <a:rPr lang="en-IN" smtClean="0"/>
              <a:t>‹#›</a:t>
            </a:fld>
            <a:endParaRPr lang="en-IN"/>
          </a:p>
        </p:txBody>
      </p:sp>
    </p:spTree>
    <p:extLst>
      <p:ext uri="{BB962C8B-B14F-4D97-AF65-F5344CB8AC3E}">
        <p14:creationId xmlns:p14="http://schemas.microsoft.com/office/powerpoint/2010/main" val="134632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648275"/>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86837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511425"/>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53631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7337822"/>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0851956"/>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1634620"/>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00206"/>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29353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33182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6232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959115"/>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050709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9368447"/>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5299736"/>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775492"/>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57345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3/15/2023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220635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ransition spd="slow">
    <p:wipe dir="r"/>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api.postalpincode.in/pincode/382745" TargetMode="External"/><Relationship Id="rId3" Type="http://schemas.openxmlformats.org/officeDocument/2006/relationships/hyperlink" Target="http://www.geeksforgeeks.org/machine-" TargetMode="External"/><Relationship Id="rId7" Type="http://schemas.openxmlformats.org/officeDocument/2006/relationships/hyperlink" Target="https://api.coindesk.com/v1/bpi/currentprice.json" TargetMode="External"/><Relationship Id="rId2" Type="http://schemas.openxmlformats.org/officeDocument/2006/relationships/hyperlink" Target="http://www.tutorialspoint.com/excel_da" TargetMode="External"/><Relationship Id="rId1" Type="http://schemas.openxmlformats.org/officeDocument/2006/relationships/slideLayout" Target="../slideLayouts/slideLayout11.xml"/><Relationship Id="rId6" Type="http://schemas.openxmlformats.org/officeDocument/2006/relationships/hyperlink" Target="https://data.covid19india.org/data.json" TargetMode="External"/><Relationship Id="rId5" Type="http://schemas.openxmlformats.org/officeDocument/2006/relationships/hyperlink" Target="https://inshorts.deta.dev/news?category=" TargetMode="External"/><Relationship Id="rId4" Type="http://schemas.openxmlformats.org/officeDocument/2006/relationships/hyperlink" Target="https://stackoverflow.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en.wikiversity.org/wiki/Python_Concep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C06545-021A-7A2C-BC63-4EA1734DAF52}"/>
              </a:ext>
            </a:extLst>
          </p:cNvPr>
          <p:cNvSpPr txBox="1"/>
          <p:nvPr/>
        </p:nvSpPr>
        <p:spPr>
          <a:xfrm>
            <a:off x="1828799" y="834499"/>
            <a:ext cx="9277165" cy="523220"/>
          </a:xfrm>
          <a:prstGeom prst="rect">
            <a:avLst/>
          </a:prstGeom>
          <a:noFill/>
        </p:spPr>
        <p:txBody>
          <a:bodyPr wrap="square" rtlCol="0">
            <a:spAutoFit/>
          </a:bodyPr>
          <a:lstStyle/>
          <a:p>
            <a:r>
              <a:rPr lang="en-US" sz="2800" b="1" dirty="0">
                <a:solidFill>
                  <a:schemeClr val="bg1"/>
                </a:solidFill>
              </a:rPr>
              <a:t>GOVERNMENT ENGINEERING COLLEGE,PATAN</a:t>
            </a:r>
            <a:endParaRPr lang="en-IN" sz="2800" b="1" dirty="0">
              <a:solidFill>
                <a:schemeClr val="bg1"/>
              </a:solidFill>
            </a:endParaRPr>
          </a:p>
        </p:txBody>
      </p:sp>
      <p:sp>
        <p:nvSpPr>
          <p:cNvPr id="7" name="TextBox 6">
            <a:extLst>
              <a:ext uri="{FF2B5EF4-FFF2-40B4-BE49-F238E27FC236}">
                <a16:creationId xmlns:a16="http://schemas.microsoft.com/office/drawing/2014/main" id="{8E141C6F-C40C-77F6-CD0E-C0D1C54223F8}"/>
              </a:ext>
            </a:extLst>
          </p:cNvPr>
          <p:cNvSpPr txBox="1"/>
          <p:nvPr/>
        </p:nvSpPr>
        <p:spPr>
          <a:xfrm>
            <a:off x="2698812" y="1544715"/>
            <a:ext cx="6400800" cy="369332"/>
          </a:xfrm>
          <a:prstGeom prst="rect">
            <a:avLst/>
          </a:prstGeom>
          <a:noFill/>
        </p:spPr>
        <p:txBody>
          <a:bodyPr wrap="square" rtlCol="0">
            <a:spAutoFit/>
          </a:bodyPr>
          <a:lstStyle/>
          <a:p>
            <a:pPr algn="ctr"/>
            <a:r>
              <a:rPr lang="en-US" dirty="0">
                <a:solidFill>
                  <a:schemeClr val="bg1"/>
                </a:solidFill>
              </a:rPr>
              <a:t>INTERSHIP ON</a:t>
            </a:r>
          </a:p>
        </p:txBody>
      </p:sp>
      <p:sp>
        <p:nvSpPr>
          <p:cNvPr id="8" name="TextBox 7">
            <a:extLst>
              <a:ext uri="{FF2B5EF4-FFF2-40B4-BE49-F238E27FC236}">
                <a16:creationId xmlns:a16="http://schemas.microsoft.com/office/drawing/2014/main" id="{F49822A6-0F57-6638-FC16-6CBE66EAC54A}"/>
              </a:ext>
            </a:extLst>
          </p:cNvPr>
          <p:cNvSpPr txBox="1"/>
          <p:nvPr/>
        </p:nvSpPr>
        <p:spPr>
          <a:xfrm>
            <a:off x="4962420" y="2042615"/>
            <a:ext cx="2175424" cy="677108"/>
          </a:xfrm>
          <a:prstGeom prst="rect">
            <a:avLst/>
          </a:prstGeom>
          <a:noFill/>
        </p:spPr>
        <p:txBody>
          <a:bodyPr wrap="square" rtlCol="0">
            <a:spAutoFit/>
          </a:bodyPr>
          <a:lstStyle/>
          <a:p>
            <a:r>
              <a:rPr lang="en-US" sz="2000" b="1" dirty="0">
                <a:solidFill>
                  <a:schemeClr val="bg1"/>
                </a:solidFill>
              </a:rPr>
              <a:t>DATA SCIENCE</a:t>
            </a:r>
            <a:endParaRPr lang="en-IN" sz="2000" b="1" dirty="0">
              <a:solidFill>
                <a:schemeClr val="bg1"/>
              </a:solidFill>
            </a:endParaRPr>
          </a:p>
          <a:p>
            <a:endParaRPr lang="en-IN" b="1" dirty="0"/>
          </a:p>
        </p:txBody>
      </p:sp>
      <p:sp>
        <p:nvSpPr>
          <p:cNvPr id="9" name="TextBox 8">
            <a:extLst>
              <a:ext uri="{FF2B5EF4-FFF2-40B4-BE49-F238E27FC236}">
                <a16:creationId xmlns:a16="http://schemas.microsoft.com/office/drawing/2014/main" id="{5DF871F2-AF67-EA01-007C-5C8AABFAEF9C}"/>
              </a:ext>
            </a:extLst>
          </p:cNvPr>
          <p:cNvSpPr txBox="1"/>
          <p:nvPr/>
        </p:nvSpPr>
        <p:spPr>
          <a:xfrm>
            <a:off x="5020320" y="3542790"/>
            <a:ext cx="3178206" cy="369332"/>
          </a:xfrm>
          <a:prstGeom prst="rect">
            <a:avLst/>
          </a:prstGeom>
          <a:noFill/>
        </p:spPr>
        <p:txBody>
          <a:bodyPr wrap="square" rtlCol="0">
            <a:spAutoFit/>
          </a:bodyPr>
          <a:lstStyle/>
          <a:p>
            <a:r>
              <a:rPr lang="en-US" dirty="0">
                <a:solidFill>
                  <a:schemeClr val="bg1"/>
                </a:solidFill>
              </a:rPr>
              <a:t>PARTICIPATED BY</a:t>
            </a:r>
            <a:endParaRPr lang="en-IN" dirty="0">
              <a:solidFill>
                <a:schemeClr val="bg1"/>
              </a:solidFill>
            </a:endParaRPr>
          </a:p>
        </p:txBody>
      </p:sp>
      <p:sp>
        <p:nvSpPr>
          <p:cNvPr id="10" name="TextBox 9">
            <a:extLst>
              <a:ext uri="{FF2B5EF4-FFF2-40B4-BE49-F238E27FC236}">
                <a16:creationId xmlns:a16="http://schemas.microsoft.com/office/drawing/2014/main" id="{FD8E2DDC-211A-0DA6-DE37-A4358779F04D}"/>
              </a:ext>
            </a:extLst>
          </p:cNvPr>
          <p:cNvSpPr txBox="1"/>
          <p:nvPr/>
        </p:nvSpPr>
        <p:spPr>
          <a:xfrm>
            <a:off x="5521909" y="2585788"/>
            <a:ext cx="1890944" cy="369332"/>
          </a:xfrm>
          <a:prstGeom prst="rect">
            <a:avLst/>
          </a:prstGeom>
          <a:noFill/>
        </p:spPr>
        <p:txBody>
          <a:bodyPr wrap="square" rtlCol="0">
            <a:spAutoFit/>
          </a:bodyPr>
          <a:lstStyle/>
          <a:p>
            <a:r>
              <a:rPr lang="en-US" dirty="0">
                <a:solidFill>
                  <a:schemeClr val="bg1"/>
                </a:solidFill>
              </a:rPr>
              <a:t>FROM</a:t>
            </a:r>
            <a:endParaRPr lang="en-IN" dirty="0">
              <a:solidFill>
                <a:schemeClr val="bg1"/>
              </a:solidFill>
            </a:endParaRPr>
          </a:p>
        </p:txBody>
      </p:sp>
      <p:sp>
        <p:nvSpPr>
          <p:cNvPr id="11" name="TextBox 10">
            <a:extLst>
              <a:ext uri="{FF2B5EF4-FFF2-40B4-BE49-F238E27FC236}">
                <a16:creationId xmlns:a16="http://schemas.microsoft.com/office/drawing/2014/main" id="{AAFC0900-45E4-E5B3-9B77-D79DCA327E8B}"/>
              </a:ext>
            </a:extLst>
          </p:cNvPr>
          <p:cNvSpPr txBox="1"/>
          <p:nvPr/>
        </p:nvSpPr>
        <p:spPr>
          <a:xfrm>
            <a:off x="4234648" y="3024332"/>
            <a:ext cx="4190260" cy="400110"/>
          </a:xfrm>
          <a:prstGeom prst="rect">
            <a:avLst/>
          </a:prstGeom>
          <a:noFill/>
        </p:spPr>
        <p:txBody>
          <a:bodyPr wrap="square" rtlCol="0">
            <a:spAutoFit/>
          </a:bodyPr>
          <a:lstStyle/>
          <a:p>
            <a:r>
              <a:rPr lang="en-US" sz="2000" b="1" dirty="0">
                <a:solidFill>
                  <a:schemeClr val="bg1"/>
                </a:solidFill>
              </a:rPr>
              <a:t>INFOLABZ IT SERVICES PVT. LTD</a:t>
            </a:r>
            <a:endParaRPr lang="en-IN" sz="2000" b="1" dirty="0">
              <a:solidFill>
                <a:schemeClr val="bg1"/>
              </a:solidFill>
            </a:endParaRPr>
          </a:p>
        </p:txBody>
      </p:sp>
      <p:sp>
        <p:nvSpPr>
          <p:cNvPr id="12" name="TextBox 11">
            <a:extLst>
              <a:ext uri="{FF2B5EF4-FFF2-40B4-BE49-F238E27FC236}">
                <a16:creationId xmlns:a16="http://schemas.microsoft.com/office/drawing/2014/main" id="{4C009138-1151-EEC7-6C9A-0E9A3CA9384D}"/>
              </a:ext>
            </a:extLst>
          </p:cNvPr>
          <p:cNvSpPr txBox="1"/>
          <p:nvPr/>
        </p:nvSpPr>
        <p:spPr>
          <a:xfrm>
            <a:off x="4068192" y="3967615"/>
            <a:ext cx="4469906" cy="400110"/>
          </a:xfrm>
          <a:prstGeom prst="rect">
            <a:avLst/>
          </a:prstGeom>
          <a:noFill/>
        </p:spPr>
        <p:txBody>
          <a:bodyPr wrap="square" rtlCol="0">
            <a:spAutoFit/>
          </a:bodyPr>
          <a:lstStyle/>
          <a:p>
            <a:r>
              <a:rPr lang="en-US" sz="2000" b="1" dirty="0">
                <a:solidFill>
                  <a:schemeClr val="bg1"/>
                </a:solidFill>
              </a:rPr>
              <a:t>VAIBHAV RAVAL(190220131117)</a:t>
            </a:r>
            <a:endParaRPr lang="en-IN" sz="2000" b="1" dirty="0">
              <a:solidFill>
                <a:schemeClr val="bg1"/>
              </a:solidFill>
            </a:endParaRPr>
          </a:p>
        </p:txBody>
      </p:sp>
      <p:sp>
        <p:nvSpPr>
          <p:cNvPr id="13" name="TextBox 12">
            <a:extLst>
              <a:ext uri="{FF2B5EF4-FFF2-40B4-BE49-F238E27FC236}">
                <a16:creationId xmlns:a16="http://schemas.microsoft.com/office/drawing/2014/main" id="{5AFA50F9-FB82-E194-B050-3B516969FF49}"/>
              </a:ext>
            </a:extLst>
          </p:cNvPr>
          <p:cNvSpPr txBox="1"/>
          <p:nvPr/>
        </p:nvSpPr>
        <p:spPr>
          <a:xfrm>
            <a:off x="4841102" y="4564556"/>
            <a:ext cx="2845293" cy="369332"/>
          </a:xfrm>
          <a:prstGeom prst="rect">
            <a:avLst/>
          </a:prstGeom>
          <a:noFill/>
        </p:spPr>
        <p:txBody>
          <a:bodyPr wrap="square" rtlCol="0">
            <a:spAutoFit/>
          </a:bodyPr>
          <a:lstStyle/>
          <a:p>
            <a:r>
              <a:rPr lang="en-US" dirty="0">
                <a:solidFill>
                  <a:schemeClr val="bg1"/>
                </a:solidFill>
              </a:rPr>
              <a:t>WITH GUIDANCE BY</a:t>
            </a:r>
            <a:endParaRPr lang="en-IN" dirty="0">
              <a:solidFill>
                <a:schemeClr val="bg1"/>
              </a:solidFill>
            </a:endParaRPr>
          </a:p>
        </p:txBody>
      </p:sp>
      <p:sp>
        <p:nvSpPr>
          <p:cNvPr id="14" name="TextBox 13">
            <a:extLst>
              <a:ext uri="{FF2B5EF4-FFF2-40B4-BE49-F238E27FC236}">
                <a16:creationId xmlns:a16="http://schemas.microsoft.com/office/drawing/2014/main" id="{5219FD54-F132-0397-384A-B49B856D7590}"/>
              </a:ext>
            </a:extLst>
          </p:cNvPr>
          <p:cNvSpPr txBox="1"/>
          <p:nvPr/>
        </p:nvSpPr>
        <p:spPr>
          <a:xfrm>
            <a:off x="4872268" y="4933888"/>
            <a:ext cx="3710866" cy="400110"/>
          </a:xfrm>
          <a:prstGeom prst="rect">
            <a:avLst/>
          </a:prstGeom>
          <a:noFill/>
        </p:spPr>
        <p:txBody>
          <a:bodyPr wrap="square" rtlCol="0">
            <a:spAutoFit/>
          </a:bodyPr>
          <a:lstStyle/>
          <a:p>
            <a:r>
              <a:rPr lang="en-US" sz="2000" b="1" dirty="0">
                <a:solidFill>
                  <a:schemeClr val="bg1"/>
                </a:solidFill>
              </a:rPr>
              <a:t>PROF. D.U.BAVISA</a:t>
            </a:r>
            <a:endParaRPr lang="en-IN" b="1" dirty="0">
              <a:solidFill>
                <a:schemeClr val="bg1"/>
              </a:solidFill>
            </a:endParaRPr>
          </a:p>
        </p:txBody>
      </p:sp>
      <p:sp>
        <p:nvSpPr>
          <p:cNvPr id="15" name="TextBox 14">
            <a:extLst>
              <a:ext uri="{FF2B5EF4-FFF2-40B4-BE49-F238E27FC236}">
                <a16:creationId xmlns:a16="http://schemas.microsoft.com/office/drawing/2014/main" id="{CAAA08A1-3A14-D69E-CFAC-134269CE43D5}"/>
              </a:ext>
            </a:extLst>
          </p:cNvPr>
          <p:cNvSpPr txBox="1"/>
          <p:nvPr/>
        </p:nvSpPr>
        <p:spPr>
          <a:xfrm>
            <a:off x="1349406" y="550416"/>
            <a:ext cx="9401452" cy="369332"/>
          </a:xfrm>
          <a:prstGeom prst="rect">
            <a:avLst/>
          </a:prstGeom>
          <a:noFill/>
        </p:spPr>
        <p:txBody>
          <a:bodyPr wrap="square" rtlCol="0">
            <a:spAutoFit/>
          </a:bodyPr>
          <a:lstStyle/>
          <a:p>
            <a:pPr algn="ctr"/>
            <a:endParaRPr lang="en-IN" dirty="0"/>
          </a:p>
        </p:txBody>
      </p:sp>
    </p:spTree>
    <p:extLst>
      <p:ext uri="{BB962C8B-B14F-4D97-AF65-F5344CB8AC3E}">
        <p14:creationId xmlns:p14="http://schemas.microsoft.com/office/powerpoint/2010/main" val="177293045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ECC5-A916-8C18-D9F7-16288F80E41F}"/>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Types of Data for analysis</a:t>
            </a:r>
            <a:endParaRPr lang="en-IN" dirty="0">
              <a:solidFill>
                <a:srgbClr val="EBEBEB"/>
              </a:solidFill>
              <a:latin typeface="Times New Roman" panose="02020603050405020304" pitchFamily="18" charset="0"/>
              <a:cs typeface="Times New Roman" panose="02020603050405020304" pitchFamily="18" charset="0"/>
            </a:endParaRPr>
          </a:p>
        </p:txBody>
      </p:sp>
      <p:graphicFrame>
        <p:nvGraphicFramePr>
          <p:cNvPr id="22" name="Content Placeholder 2">
            <a:extLst>
              <a:ext uri="{FF2B5EF4-FFF2-40B4-BE49-F238E27FC236}">
                <a16:creationId xmlns:a16="http://schemas.microsoft.com/office/drawing/2014/main" id="{79FCB990-0BD5-FD82-F5BA-9B63D9DAB0AD}"/>
              </a:ext>
            </a:extLst>
          </p:cNvPr>
          <p:cNvGraphicFramePr>
            <a:graphicFrameLocks noGrp="1"/>
          </p:cNvGraphicFramePr>
          <p:nvPr>
            <p:ph idx="1"/>
            <p:extLst>
              <p:ext uri="{D42A27DB-BD31-4B8C-83A1-F6EECF244321}">
                <p14:modId xmlns:p14="http://schemas.microsoft.com/office/powerpoint/2010/main" val="291836951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72442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632C3-E7A6-0BDD-B7D1-119C0CE49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472" y="2507365"/>
            <a:ext cx="3557685" cy="1867785"/>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000F3A4C-88CC-B0FF-2C98-A0DF61567551}"/>
              </a:ext>
            </a:extLst>
          </p:cNvPr>
          <p:cNvSpPr>
            <a:spLocks noGrp="1"/>
          </p:cNvSpPr>
          <p:nvPr>
            <p:ph type="title"/>
          </p:nvPr>
        </p:nvSpPr>
        <p:spPr>
          <a:xfrm>
            <a:off x="1154954" y="973668"/>
            <a:ext cx="10183606"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Local Data                 API Data                 File Data</a:t>
            </a:r>
            <a:endParaRPr lang="en-IN" dirty="0">
              <a:solidFill>
                <a:srgbClr val="EBEBEB"/>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752654B-41E0-5E9D-76E4-85618D2BE121}"/>
              </a:ext>
            </a:extLst>
          </p:cNvPr>
          <p:cNvSpPr>
            <a:spLocks noGrp="1"/>
          </p:cNvSpPr>
          <p:nvPr>
            <p:ph idx="1"/>
          </p:nvPr>
        </p:nvSpPr>
        <p:spPr>
          <a:xfrm>
            <a:off x="0" y="2495107"/>
            <a:ext cx="4331445" cy="4234180"/>
          </a:xfrm>
        </p:spPr>
        <p:txBody>
          <a:bodyPr>
            <a:normAutofit/>
          </a:bodyPr>
          <a:lstStyle/>
          <a:p>
            <a:r>
              <a:rPr lang="en-US" sz="1700" dirty="0">
                <a:latin typeface="Calibri" panose="020F0502020204030204" pitchFamily="34" charset="0"/>
                <a:cs typeface="Calibri" panose="020F0502020204030204" pitchFamily="34" charset="0"/>
              </a:rPr>
              <a:t>Definition :- Local data is any set of data which is collected by another body or by any local authority including your own.</a:t>
            </a:r>
          </a:p>
          <a:p>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Examples of Local Data:-</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Council tax data</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School, college admission data</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Customer service records</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Housing and rent data</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Parking permits data</a:t>
            </a:r>
          </a:p>
          <a:p>
            <a:pPr lvl="1">
              <a:buFont typeface="Wingdings" panose="05000000000000000000" pitchFamily="2" charset="2"/>
              <a:buChar char="§"/>
            </a:pPr>
            <a:r>
              <a:rPr lang="en-IN" sz="1700" dirty="0">
                <a:latin typeface="Calibri" panose="020F0502020204030204" pitchFamily="34" charset="0"/>
                <a:cs typeface="Calibri" panose="020F0502020204030204" pitchFamily="34" charset="0"/>
              </a:rPr>
              <a:t>Local authority billing and payments data etc.</a:t>
            </a:r>
          </a:p>
          <a:p>
            <a:endParaRPr lang="en-IN" dirty="0"/>
          </a:p>
        </p:txBody>
      </p:sp>
      <p:sp>
        <p:nvSpPr>
          <p:cNvPr id="3" name="Content Placeholder 2">
            <a:extLst>
              <a:ext uri="{FF2B5EF4-FFF2-40B4-BE49-F238E27FC236}">
                <a16:creationId xmlns:a16="http://schemas.microsoft.com/office/drawing/2014/main" id="{9FA688EF-3288-3A1F-51DB-5E440C4D959C}"/>
              </a:ext>
            </a:extLst>
          </p:cNvPr>
          <p:cNvSpPr txBox="1">
            <a:spLocks/>
          </p:cNvSpPr>
          <p:nvPr/>
        </p:nvSpPr>
        <p:spPr>
          <a:xfrm>
            <a:off x="4084431" y="4455988"/>
            <a:ext cx="3689765" cy="258826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latin typeface="Calibri" panose="020F0502020204030204" pitchFamily="34" charset="0"/>
                <a:cs typeface="Calibri" panose="020F0502020204030204" pitchFamily="34" charset="0"/>
              </a:rPr>
              <a:t>Application Programming Interface (API) is a software interface that allows two applications to interact with each other without any user intervention. </a:t>
            </a:r>
          </a:p>
          <a:p>
            <a:r>
              <a:rPr lang="en-US" sz="1600" dirty="0">
                <a:latin typeface="Calibri" panose="020F0502020204030204" pitchFamily="34" charset="0"/>
                <a:cs typeface="Calibri" panose="020F0502020204030204" pitchFamily="34" charset="0"/>
              </a:rPr>
              <a:t>API is defined as a code that helps two different software’s to communicate and exchange data with each other.</a:t>
            </a:r>
            <a:endParaRPr lang="en-IN" sz="1600" dirty="0">
              <a:latin typeface="Calibri" panose="020F0502020204030204" pitchFamily="34" charset="0"/>
              <a:cs typeface="Calibri" panose="020F0502020204030204" pitchFamily="34" charset="0"/>
            </a:endParaRPr>
          </a:p>
          <a:p>
            <a:endParaRPr lang="en-IN" sz="1600" dirty="0"/>
          </a:p>
        </p:txBody>
      </p:sp>
      <p:sp>
        <p:nvSpPr>
          <p:cNvPr id="5" name="Content Placeholder 2">
            <a:extLst>
              <a:ext uri="{FF2B5EF4-FFF2-40B4-BE49-F238E27FC236}">
                <a16:creationId xmlns:a16="http://schemas.microsoft.com/office/drawing/2014/main" id="{1EAD8392-349D-DB0C-20D4-93B122EE64B9}"/>
              </a:ext>
            </a:extLst>
          </p:cNvPr>
          <p:cNvSpPr txBox="1">
            <a:spLocks/>
          </p:cNvSpPr>
          <p:nvPr/>
        </p:nvSpPr>
        <p:spPr>
          <a:xfrm>
            <a:off x="7774196" y="2507365"/>
            <a:ext cx="4534646" cy="42219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solidFill>
                  <a:srgbClr val="4D5156"/>
                </a:solidFill>
                <a:latin typeface="Calibri" panose="020F0502020204030204" pitchFamily="34" charset="0"/>
                <a:cs typeface="Calibri" panose="020F0502020204030204" pitchFamily="34" charset="0"/>
              </a:rPr>
              <a:t>Definition:- File data analysis helps organization address their increasing data volumes by mapping the location of their data and identify who has access to what data.</a:t>
            </a:r>
          </a:p>
          <a:p>
            <a:r>
              <a:rPr lang="en-US" sz="1600" dirty="0">
                <a:solidFill>
                  <a:srgbClr val="4D5156"/>
                </a:solidFill>
                <a:latin typeface="Calibri" panose="020F0502020204030204" pitchFamily="34" charset="0"/>
                <a:cs typeface="Calibri" panose="020F0502020204030204" pitchFamily="34" charset="0"/>
              </a:rPr>
              <a:t>Including,</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File shares</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Email databases </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Enterprise file sync and share</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Records managements</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Enterprise content management</a:t>
            </a:r>
          </a:p>
          <a:p>
            <a:pPr lvl="1">
              <a:buFont typeface="Wingdings" panose="05000000000000000000" pitchFamily="2" charset="2"/>
              <a:buChar char="§"/>
            </a:pPr>
            <a:r>
              <a:rPr lang="en-US" dirty="0">
                <a:solidFill>
                  <a:srgbClr val="4D5156"/>
                </a:solidFill>
                <a:latin typeface="Calibri" panose="020F0502020204030204" pitchFamily="34" charset="0"/>
                <a:cs typeface="Calibri" panose="020F0502020204030204" pitchFamily="34" charset="0"/>
              </a:rPr>
              <a:t>Data archives</a:t>
            </a:r>
          </a:p>
        </p:txBody>
      </p:sp>
    </p:spTree>
    <p:extLst>
      <p:ext uri="{BB962C8B-B14F-4D97-AF65-F5344CB8AC3E}">
        <p14:creationId xmlns:p14="http://schemas.microsoft.com/office/powerpoint/2010/main" val="108494553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3"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5" name="Rectangle 34">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E18B1E-F700-15D3-B4F9-28630C26855E}"/>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000" b="0" i="0" kern="1200" dirty="0">
                <a:solidFill>
                  <a:srgbClr val="EBEBEB"/>
                </a:solidFill>
                <a:latin typeface="Times New Roman" panose="02020603050405020304" pitchFamily="18" charset="0"/>
                <a:cs typeface="Times New Roman" panose="02020603050405020304" pitchFamily="18" charset="0"/>
              </a:rPr>
              <a:t>MACHINE LEARNING</a:t>
            </a:r>
          </a:p>
        </p:txBody>
      </p:sp>
      <p:pic>
        <p:nvPicPr>
          <p:cNvPr id="22" name="Graphic 21" descr="Head with Gears">
            <a:extLst>
              <a:ext uri="{FF2B5EF4-FFF2-40B4-BE49-F238E27FC236}">
                <a16:creationId xmlns:a16="http://schemas.microsoft.com/office/drawing/2014/main" id="{A9C8CFB3-5737-A988-39FD-D7596E05A1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38387287"/>
      </p:ext>
    </p:extLst>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47860E7-F495-886A-91F3-3E0DC4AFB884}"/>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Machine Learning-Introduction</a:t>
            </a:r>
            <a:endParaRPr lang="en-IN" sz="3200">
              <a:solidFill>
                <a:srgbClr val="EBEBEB"/>
              </a:solidFill>
            </a:endParaRPr>
          </a:p>
        </p:txBody>
      </p:sp>
      <p:sp>
        <p:nvSpPr>
          <p:cNvPr id="3" name="Content Placeholder 2">
            <a:extLst>
              <a:ext uri="{FF2B5EF4-FFF2-40B4-BE49-F238E27FC236}">
                <a16:creationId xmlns:a16="http://schemas.microsoft.com/office/drawing/2014/main" id="{A8EA9052-D3B7-C04F-BB85-D4CFED386156}"/>
              </a:ext>
            </a:extLst>
          </p:cNvPr>
          <p:cNvSpPr>
            <a:spLocks noGrp="1"/>
          </p:cNvSpPr>
          <p:nvPr>
            <p:ph idx="1"/>
          </p:nvPr>
        </p:nvSpPr>
        <p:spPr>
          <a:xfrm>
            <a:off x="5290077" y="437513"/>
            <a:ext cx="5502614" cy="5954325"/>
          </a:xfrm>
        </p:spPr>
        <p:txBody>
          <a:bodyPr anchor="ctr">
            <a:normAutofit/>
          </a:bodyPr>
          <a:lstStyle/>
          <a:p>
            <a:r>
              <a:rPr lang="en-US" sz="1600" dirty="0">
                <a:latin typeface="Calibri" panose="020F0502020204030204" pitchFamily="34" charset="0"/>
                <a:cs typeface="Calibri" panose="020F0502020204030204" pitchFamily="34" charset="0"/>
              </a:rPr>
              <a:t>Machine learning is a branch of artificial intelligence (AI) and computer science which focuses on the use of data and algorithms to imitate the way that humans learn, gradually improving its accuracy. </a:t>
            </a:r>
          </a:p>
          <a:p>
            <a:pPr marL="0"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Machine learning is an important component of the growing field of data science. Through the use of statistical methods, algorithms are trained to make classifications or predictions, and to uncover key insights in data mining projects. </a:t>
            </a:r>
          </a:p>
          <a:p>
            <a:pPr marL="0"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Machine learning algorithms are typically created using frameworks that accelerate solution development, such as TensorFlow and </a:t>
            </a:r>
            <a:r>
              <a:rPr lang="en-US" sz="1600" dirty="0" err="1">
                <a:latin typeface="Calibri" panose="020F0502020204030204" pitchFamily="34" charset="0"/>
                <a:cs typeface="Calibri" panose="020F0502020204030204" pitchFamily="34" charset="0"/>
              </a:rPr>
              <a:t>PyTorch</a:t>
            </a:r>
            <a:r>
              <a:rPr lang="en-US" sz="1600" dirty="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3369693"/>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54E3-F8C6-D891-CB65-4148D4A1738C}"/>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Work of Machine Learning</a:t>
            </a:r>
            <a:endParaRPr lang="en-IN" dirty="0">
              <a:solidFill>
                <a:srgbClr val="EBEBEB"/>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0DC4036-0B23-3227-329D-346DF48151CC}"/>
              </a:ext>
            </a:extLst>
          </p:cNvPr>
          <p:cNvSpPr>
            <a:spLocks noGrp="1"/>
          </p:cNvSpPr>
          <p:nvPr>
            <p:ph idx="1"/>
          </p:nvPr>
        </p:nvSpPr>
        <p:spPr>
          <a:xfrm>
            <a:off x="1154954" y="2766060"/>
            <a:ext cx="5211979" cy="4010660"/>
          </a:xfrm>
        </p:spPr>
        <p:txBody>
          <a:bodyPr anchor="ctr">
            <a:normAutofit lnSpcReduction="10000"/>
          </a:bodyPr>
          <a:lstStyle/>
          <a:p>
            <a:r>
              <a:rPr lang="en-US" sz="1600" dirty="0">
                <a:latin typeface="Calibri" panose="020F0502020204030204" pitchFamily="34" charset="0"/>
                <a:cs typeface="Calibri" panose="020F0502020204030204" pitchFamily="34" charset="0"/>
              </a:rPr>
              <a:t>Machine learning uses two types of techniques,</a:t>
            </a:r>
          </a:p>
          <a:p>
            <a:pPr lvl="1">
              <a:buFont typeface="+mj-lt"/>
              <a:buAutoNum type="arabicPeriod"/>
            </a:pPr>
            <a:r>
              <a:rPr lang="en-US" dirty="0">
                <a:latin typeface="Calibri" panose="020F0502020204030204" pitchFamily="34" charset="0"/>
                <a:cs typeface="Calibri" panose="020F0502020204030204" pitchFamily="34" charset="0"/>
              </a:rPr>
              <a:t>Supervised Learning</a:t>
            </a:r>
            <a:r>
              <a:rPr lang="en-IN"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lvl="1">
              <a:buFont typeface="+mj-lt"/>
              <a:buAutoNum type="arabicPeriod"/>
            </a:pPr>
            <a:r>
              <a:rPr lang="en-US" dirty="0">
                <a:latin typeface="Calibri" panose="020F0502020204030204" pitchFamily="34" charset="0"/>
                <a:cs typeface="Calibri" panose="020F0502020204030204" pitchFamily="34" charset="0"/>
              </a:rPr>
              <a:t>Unsupervised Learning</a:t>
            </a:r>
          </a:p>
          <a:p>
            <a:pPr lvl="1">
              <a:buFont typeface="+mj-lt"/>
              <a:buAutoNum type="arabicPeriod"/>
            </a:pPr>
            <a:r>
              <a:rPr lang="en-US" dirty="0">
                <a:latin typeface="Calibri" panose="020F0502020204030204" pitchFamily="34" charset="0"/>
                <a:cs typeface="Calibri" panose="020F0502020204030204" pitchFamily="34" charset="0"/>
              </a:rPr>
              <a:t>Reinforcement Learning</a:t>
            </a:r>
          </a:p>
          <a:p>
            <a:pPr>
              <a:buFont typeface="+mj-lt"/>
              <a:buAutoNum type="arabicPeriod"/>
            </a:pPr>
            <a:r>
              <a:rPr lang="en-US" sz="1600" dirty="0">
                <a:latin typeface="Calibri" panose="020F0502020204030204" pitchFamily="34" charset="0"/>
                <a:cs typeface="Calibri" panose="020F0502020204030204" pitchFamily="34" charset="0"/>
              </a:rPr>
              <a:t>Supervised Learning</a:t>
            </a:r>
            <a:r>
              <a:rPr lang="en-IN" sz="1600" dirty="0">
                <a:latin typeface="Calibri" panose="020F0502020204030204" pitchFamily="34" charset="0"/>
                <a:cs typeface="Calibri" panose="020F0502020204030204" pitchFamily="34" charset="0"/>
              </a:rPr>
              <a:t>:- which trains a model on known input and output data so that it can predict future outputs.</a:t>
            </a:r>
          </a:p>
          <a:p>
            <a:pPr>
              <a:buFont typeface="+mj-lt"/>
              <a:buAutoNum type="arabicPeriod"/>
            </a:pPr>
            <a:r>
              <a:rPr lang="en-IN" sz="1600" dirty="0">
                <a:latin typeface="Calibri" panose="020F0502020204030204" pitchFamily="34" charset="0"/>
                <a:cs typeface="Calibri" panose="020F0502020204030204" pitchFamily="34" charset="0"/>
              </a:rPr>
              <a:t>un</a:t>
            </a:r>
            <a:r>
              <a:rPr lang="en-US" sz="1600" dirty="0">
                <a:latin typeface="Calibri" panose="020F0502020204030204" pitchFamily="34" charset="0"/>
                <a:cs typeface="Calibri" panose="020F0502020204030204" pitchFamily="34" charset="0"/>
              </a:rPr>
              <a:t>supervised Learning:-</a:t>
            </a:r>
            <a:r>
              <a:rPr lang="en-IN" sz="1600" dirty="0">
                <a:latin typeface="Calibri" panose="020F0502020204030204" pitchFamily="34" charset="0"/>
                <a:cs typeface="Calibri" panose="020F0502020204030204" pitchFamily="34" charset="0"/>
              </a:rPr>
              <a:t> which find hidden patterns or intrinsic structures in input data. </a:t>
            </a:r>
          </a:p>
          <a:p>
            <a:pPr>
              <a:buFont typeface="+mj-lt"/>
              <a:buAutoNum type="arabicPeriod"/>
            </a:pPr>
            <a:r>
              <a:rPr lang="en-US" sz="1600" b="0" i="0" dirty="0">
                <a:solidFill>
                  <a:srgbClr val="202124"/>
                </a:solidFill>
                <a:effectLst/>
                <a:latin typeface="Google Sans"/>
              </a:rPr>
              <a:t>Reinforcement learning (RL) is </a:t>
            </a:r>
            <a:r>
              <a:rPr lang="en-US" sz="1600" b="0" i="0" dirty="0">
                <a:solidFill>
                  <a:srgbClr val="040C28"/>
                </a:solidFill>
                <a:effectLst/>
                <a:latin typeface="Google Sans"/>
              </a:rPr>
              <a:t>an area of machine learning concerned with how intelligent agents ought to take actions in an environment in order to maximize the notion of cumulative reward</a:t>
            </a:r>
            <a:endParaRPr lang="en-US" sz="16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457200" lvl="1" indent="0">
              <a:buNone/>
            </a:pPr>
            <a:endParaRPr lang="en-US" dirty="0"/>
          </a:p>
        </p:txBody>
      </p:sp>
      <p:pic>
        <p:nvPicPr>
          <p:cNvPr id="7" name="Picture 6">
            <a:extLst>
              <a:ext uri="{FF2B5EF4-FFF2-40B4-BE49-F238E27FC236}">
                <a16:creationId xmlns:a16="http://schemas.microsoft.com/office/drawing/2014/main" id="{D5CD198B-0090-6963-AA39-A722B9B349CE}"/>
              </a:ext>
            </a:extLst>
          </p:cNvPr>
          <p:cNvPicPr>
            <a:picLocks noChangeAspect="1"/>
          </p:cNvPicPr>
          <p:nvPr/>
        </p:nvPicPr>
        <p:blipFill>
          <a:blip r:embed="rId2"/>
          <a:stretch>
            <a:fillRect/>
          </a:stretch>
        </p:blipFill>
        <p:spPr>
          <a:xfrm>
            <a:off x="6789208" y="2562708"/>
            <a:ext cx="5002742" cy="262643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6544943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7" name="Group 512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28" name="Rectangle 512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2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131" name="Rectangle 513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FF8C06-51F2-5ACA-A9A1-C4DF00182778}"/>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gn="ctr">
              <a:lnSpc>
                <a:spcPct val="90000"/>
              </a:lnSpc>
            </a:pPr>
            <a:r>
              <a:rPr lang="en-US" b="0" i="0" kern="1200" dirty="0">
                <a:solidFill>
                  <a:srgbClr val="EBEBEB"/>
                </a:solidFill>
                <a:latin typeface="Times New Roman" panose="02020603050405020304" pitchFamily="18" charset="0"/>
                <a:cs typeface="Times New Roman" panose="02020603050405020304" pitchFamily="18" charset="0"/>
              </a:rPr>
              <a:t>Application </a:t>
            </a:r>
            <a:br>
              <a:rPr lang="en-US" b="0" i="0" kern="1200" dirty="0">
                <a:solidFill>
                  <a:srgbClr val="EBEBEB"/>
                </a:solidFill>
                <a:latin typeface="Times New Roman" panose="02020603050405020304" pitchFamily="18" charset="0"/>
                <a:cs typeface="Times New Roman" panose="02020603050405020304" pitchFamily="18" charset="0"/>
              </a:rPr>
            </a:br>
            <a:r>
              <a:rPr lang="en-US" b="0" i="0" kern="1200" dirty="0">
                <a:solidFill>
                  <a:srgbClr val="EBEBEB"/>
                </a:solidFill>
                <a:latin typeface="Times New Roman" panose="02020603050405020304" pitchFamily="18" charset="0"/>
                <a:cs typeface="Times New Roman" panose="02020603050405020304" pitchFamily="18" charset="0"/>
              </a:rPr>
              <a:t>of </a:t>
            </a:r>
            <a:br>
              <a:rPr lang="en-US" b="0" i="0" kern="1200" dirty="0">
                <a:solidFill>
                  <a:srgbClr val="EBEBEB"/>
                </a:solidFill>
                <a:latin typeface="Times New Roman" panose="02020603050405020304" pitchFamily="18" charset="0"/>
                <a:cs typeface="Times New Roman" panose="02020603050405020304" pitchFamily="18" charset="0"/>
              </a:rPr>
            </a:br>
            <a:r>
              <a:rPr lang="en-US" b="0" i="0" kern="1200" dirty="0">
                <a:solidFill>
                  <a:srgbClr val="EBEBEB"/>
                </a:solidFill>
                <a:latin typeface="Times New Roman" panose="02020603050405020304" pitchFamily="18" charset="0"/>
                <a:cs typeface="Times New Roman" panose="02020603050405020304" pitchFamily="18" charset="0"/>
              </a:rPr>
              <a:t>Machine Learning</a:t>
            </a:r>
          </a:p>
        </p:txBody>
      </p:sp>
      <p:grpSp>
        <p:nvGrpSpPr>
          <p:cNvPr id="5133" name="Group 513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5134" name="Rectangle 513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3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13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122" name="Picture 2" descr="Applications of Machine Learning - Javatpoint">
            <a:extLst>
              <a:ext uri="{FF2B5EF4-FFF2-40B4-BE49-F238E27FC236}">
                <a16:creationId xmlns:a16="http://schemas.microsoft.com/office/drawing/2014/main" id="{40C6DCBD-8EC3-FE9E-2460-A3356FABA7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9116" y="559293"/>
            <a:ext cx="6668307" cy="57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61307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F3E5-70B7-FEFB-B556-BA41BDF45A86}"/>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3E3A81FA-4814-C2EC-3AB7-339A6371C040}"/>
              </a:ext>
            </a:extLst>
          </p:cNvPr>
          <p:cNvSpPr>
            <a:spLocks noGrp="1"/>
          </p:cNvSpPr>
          <p:nvPr>
            <p:ph type="body" sz="half" idx="2"/>
          </p:nvPr>
        </p:nvSpPr>
        <p:spPr>
          <a:xfrm>
            <a:off x="860314" y="2926080"/>
            <a:ext cx="10203926" cy="4155440"/>
          </a:xfrm>
        </p:spPr>
        <p:txBody>
          <a:bodyPr>
            <a:normAutofit/>
          </a:bodyPr>
          <a:lstStyle/>
          <a:p>
            <a:r>
              <a:rPr lang="en-US" sz="1600" b="1" spc="120" dirty="0">
                <a:solidFill>
                  <a:srgbClr val="292929"/>
                </a:solidFill>
                <a:latin typeface="Cambria" panose="02040503050406030204" pitchFamily="18" charset="0"/>
                <a:ea typeface="Cambria" panose="02040503050406030204" pitchFamily="18" charset="0"/>
                <a:cs typeface="Times New Roman" panose="02020603050405020304" pitchFamily="18" charset="0"/>
              </a:rPr>
              <a:t>https://</a:t>
            </a:r>
            <a:r>
              <a:rPr lang="en-US" sz="1600" b="1" spc="120"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2"/>
              </a:rPr>
              <a:t>www.tutorialspoint.com/excel_da </a:t>
            </a:r>
            <a:r>
              <a:rPr lang="en-US" sz="1600" b="1" spc="105" dirty="0" err="1">
                <a:solidFill>
                  <a:srgbClr val="292929"/>
                </a:solidFill>
                <a:latin typeface="Cambria" panose="02040503050406030204" pitchFamily="18" charset="0"/>
                <a:ea typeface="Cambria" panose="02040503050406030204" pitchFamily="18" charset="0"/>
                <a:cs typeface="Times New Roman" panose="02020603050405020304" pitchFamily="18" charset="0"/>
              </a:rPr>
              <a:t>ta_analysis</a:t>
            </a:r>
            <a:r>
              <a:rPr lang="en-US" sz="1600" b="1" spc="105" dirty="0">
                <a:solidFill>
                  <a:srgbClr val="292929"/>
                </a:solidFill>
                <a:latin typeface="Cambria" panose="02040503050406030204" pitchFamily="18" charset="0"/>
                <a:ea typeface="Cambria" panose="02040503050406030204" pitchFamily="18" charset="0"/>
                <a:cs typeface="Times New Roman" panose="02020603050405020304" pitchFamily="18" charset="0"/>
              </a:rPr>
              <a:t>/index.htm</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7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15" dirty="0">
                <a:solidFill>
                  <a:srgbClr val="292929"/>
                </a:solidFill>
                <a:latin typeface="Cambria" panose="02040503050406030204" pitchFamily="18" charset="0"/>
                <a:ea typeface="Cambria" panose="02040503050406030204" pitchFamily="18" charset="0"/>
                <a:cs typeface="Times New Roman" panose="02020603050405020304" pitchFamily="18" charset="0"/>
              </a:rPr>
              <a:t>Data</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70" dirty="0">
                <a:solidFill>
                  <a:srgbClr val="292929"/>
                </a:solidFill>
                <a:latin typeface="Cambria" panose="02040503050406030204" pitchFamily="18" charset="0"/>
                <a:ea typeface="Cambria" panose="02040503050406030204" pitchFamily="18" charset="0"/>
                <a:cs typeface="Times New Roman" panose="02020603050405020304" pitchFamily="18" charset="0"/>
              </a:rPr>
              <a:t>Analysis</a:t>
            </a:r>
            <a:endParaRPr lang="en-US" sz="1600" dirty="0">
              <a:latin typeface="Cambria" panose="02040503050406030204" pitchFamily="18" charset="0"/>
              <a:ea typeface="Cambria" panose="02040503050406030204" pitchFamily="18" charset="0"/>
              <a:cs typeface="Times New Roman" panose="02020603050405020304" pitchFamily="18" charset="0"/>
            </a:endParaRPr>
          </a:p>
          <a:p>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rPr>
              <a:t>https://</a:t>
            </a:r>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3"/>
              </a:rPr>
              <a:t>www.geeksforgeeks.org/machine- </a:t>
            </a:r>
            <a:r>
              <a:rPr lang="en-US" sz="1600" b="1" spc="-735"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l</a:t>
            </a:r>
            <a:r>
              <a:rPr lang="en-US" sz="1600" b="1" spc="204" dirty="0">
                <a:solidFill>
                  <a:srgbClr val="292929"/>
                </a:solidFill>
                <a:latin typeface="Cambria" panose="02040503050406030204" pitchFamily="18" charset="0"/>
                <a:ea typeface="Cambria" panose="02040503050406030204" pitchFamily="18" charset="0"/>
                <a:cs typeface="Times New Roman" panose="02020603050405020304" pitchFamily="18" charset="0"/>
              </a:rPr>
              <a:t>e</a:t>
            </a:r>
            <a:r>
              <a:rPr lang="en-US" sz="1600" b="1" spc="75" dirty="0">
                <a:solidFill>
                  <a:srgbClr val="292929"/>
                </a:solidFill>
                <a:latin typeface="Cambria" panose="02040503050406030204" pitchFamily="18" charset="0"/>
                <a:ea typeface="Cambria" panose="02040503050406030204" pitchFamily="18" charset="0"/>
                <a:cs typeface="Times New Roman" panose="02020603050405020304" pitchFamily="18" charset="0"/>
              </a:rPr>
              <a:t>a</a:t>
            </a:r>
            <a:r>
              <a:rPr lang="en-US" sz="1600" b="1" spc="30" dirty="0">
                <a:solidFill>
                  <a:srgbClr val="292929"/>
                </a:solidFill>
                <a:latin typeface="Cambria" panose="02040503050406030204" pitchFamily="18" charset="0"/>
                <a:ea typeface="Cambria" panose="02040503050406030204" pitchFamily="18" charset="0"/>
                <a:cs typeface="Times New Roman" panose="02020603050405020304" pitchFamily="18" charset="0"/>
              </a:rPr>
              <a:t>r</a:t>
            </a:r>
            <a:r>
              <a:rPr lang="en-US" sz="1600" b="1" spc="140"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i</a:t>
            </a:r>
            <a:r>
              <a:rPr lang="en-US" sz="1600" b="1" spc="140"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20" dirty="0">
                <a:solidFill>
                  <a:srgbClr val="292929"/>
                </a:solidFill>
                <a:latin typeface="Cambria" panose="02040503050406030204" pitchFamily="18" charset="0"/>
                <a:ea typeface="Cambria" panose="02040503050406030204" pitchFamily="18" charset="0"/>
                <a:cs typeface="Times New Roman" panose="02020603050405020304" pitchFamily="18" charset="0"/>
              </a:rPr>
              <a:t>g</a:t>
            </a:r>
            <a:r>
              <a:rPr lang="en-US" sz="1600" b="1" spc="-7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170" dirty="0">
                <a:solidFill>
                  <a:srgbClr val="292929"/>
                </a:solidFill>
                <a:latin typeface="Cambria" panose="02040503050406030204" pitchFamily="18" charset="0"/>
                <a:ea typeface="Cambria" panose="02040503050406030204" pitchFamily="18" charset="0"/>
                <a:cs typeface="Times New Roman" panose="02020603050405020304" pitchFamily="18" charset="0"/>
              </a:rPr>
              <a:t>w</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i</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t</a:t>
            </a:r>
            <a:r>
              <a:rPr lang="en-US" sz="1600" b="1" spc="130" dirty="0">
                <a:solidFill>
                  <a:srgbClr val="292929"/>
                </a:solidFill>
                <a:latin typeface="Cambria" panose="02040503050406030204" pitchFamily="18" charset="0"/>
                <a:ea typeface="Cambria" panose="02040503050406030204" pitchFamily="18" charset="0"/>
                <a:cs typeface="Times New Roman" panose="02020603050405020304" pitchFamily="18" charset="0"/>
              </a:rPr>
              <a:t>h</a:t>
            </a:r>
            <a:r>
              <a:rPr lang="en-US" sz="1600" b="1" spc="-7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50" dirty="0">
                <a:solidFill>
                  <a:srgbClr val="292929"/>
                </a:solidFill>
                <a:latin typeface="Cambria" panose="02040503050406030204" pitchFamily="18" charset="0"/>
                <a:ea typeface="Cambria" panose="02040503050406030204" pitchFamily="18" charset="0"/>
                <a:cs typeface="Times New Roman" panose="02020603050405020304" pitchFamily="18" charset="0"/>
              </a:rPr>
              <a:t>p</a:t>
            </a:r>
            <a:r>
              <a:rPr lang="en-US" sz="1600" b="1" spc="60" dirty="0">
                <a:solidFill>
                  <a:srgbClr val="292929"/>
                </a:solidFill>
                <a:latin typeface="Cambria" panose="02040503050406030204" pitchFamily="18" charset="0"/>
                <a:ea typeface="Cambria" panose="02040503050406030204" pitchFamily="18" charset="0"/>
                <a:cs typeface="Times New Roman" panose="02020603050405020304" pitchFamily="18" charset="0"/>
              </a:rPr>
              <a:t>y</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t</a:t>
            </a:r>
            <a:r>
              <a:rPr lang="en-US" sz="1600" b="1" spc="110" dirty="0">
                <a:solidFill>
                  <a:srgbClr val="292929"/>
                </a:solidFill>
                <a:latin typeface="Cambria" panose="02040503050406030204" pitchFamily="18" charset="0"/>
                <a:ea typeface="Cambria" panose="02040503050406030204" pitchFamily="18" charset="0"/>
                <a:cs typeface="Times New Roman" panose="02020603050405020304" pitchFamily="18" charset="0"/>
              </a:rPr>
              <a:t>ho</a:t>
            </a:r>
            <a:r>
              <a:rPr lang="en-US" sz="1600" b="1" spc="140"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68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7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300" dirty="0">
                <a:solidFill>
                  <a:srgbClr val="292929"/>
                </a:solidFill>
                <a:latin typeface="Cambria" panose="02040503050406030204" pitchFamily="18" charset="0"/>
                <a:ea typeface="Cambria" panose="02040503050406030204" pitchFamily="18" charset="0"/>
                <a:cs typeface="Times New Roman" panose="02020603050405020304" pitchFamily="18" charset="0"/>
              </a:rPr>
              <a:t>M    </a:t>
            </a:r>
            <a:r>
              <a:rPr lang="en-US" sz="1600" b="1" spc="-380" dirty="0">
                <a:solidFill>
                  <a:srgbClr val="292929"/>
                </a:solidFill>
                <a:latin typeface="Cambria" panose="02040503050406030204" pitchFamily="18" charset="0"/>
                <a:ea typeface="Cambria" panose="02040503050406030204" pitchFamily="18" charset="0"/>
                <a:cs typeface="Times New Roman" panose="02020603050405020304" pitchFamily="18" charset="0"/>
              </a:rPr>
              <a:t>L</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515"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endParaRPr lang="en-US" sz="1600" b="1" spc="160" dirty="0">
              <a:solidFill>
                <a:srgbClr val="292929"/>
              </a:solidFill>
              <a:latin typeface="Cambria" panose="02040503050406030204" pitchFamily="18" charset="0"/>
              <a:ea typeface="Cambria" panose="02040503050406030204" pitchFamily="18" charset="0"/>
              <a:cs typeface="Times New Roman" panose="02020603050405020304" pitchFamily="18" charset="0"/>
            </a:endParaRPr>
          </a:p>
          <a:p>
            <a:r>
              <a:rPr lang="en-US" sz="1600" b="1" dirty="0">
                <a:latin typeface="Cambria" panose="02040503050406030204" pitchFamily="18" charset="0"/>
                <a:ea typeface="Cambria" panose="02040503050406030204" pitchFamily="18" charset="0"/>
                <a:cs typeface="Times New Roman" panose="02020603050405020304" pitchFamily="18" charset="0"/>
                <a:hlinkClick r:id="rId4"/>
              </a:rPr>
              <a:t>https://stackoverflow.com/</a:t>
            </a:r>
            <a:r>
              <a:rPr lang="en-US" sz="1600" b="1" spc="160" dirty="0">
                <a:solidFill>
                  <a:srgbClr val="292929"/>
                </a:solidFill>
                <a:latin typeface="Cambria" panose="02040503050406030204" pitchFamily="18" charset="0"/>
                <a:ea typeface="Cambria" panose="02040503050406030204" pitchFamily="18" charset="0"/>
                <a:cs typeface="Times New Roman" panose="02020603050405020304" pitchFamily="18" charset="0"/>
              </a:rPr>
              <a:t> -for any programming query</a:t>
            </a:r>
            <a:endParaRPr lang="en-US" sz="1600" b="1" dirty="0">
              <a:latin typeface="Cambria" panose="02040503050406030204" pitchFamily="18" charset="0"/>
              <a:ea typeface="Cambria" panose="02040503050406030204" pitchFamily="18" charset="0"/>
              <a:cs typeface="Times New Roman" panose="02020603050405020304" pitchFamily="18" charset="0"/>
            </a:endParaRPr>
          </a:p>
          <a:p>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rPr>
              <a:t>https://rapidapi.com/blog/how-to-use- </a:t>
            </a:r>
            <a:r>
              <a:rPr lang="en-US" sz="1600" b="1" spc="-785"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75" dirty="0">
                <a:solidFill>
                  <a:srgbClr val="292929"/>
                </a:solidFill>
                <a:latin typeface="Cambria" panose="02040503050406030204" pitchFamily="18" charset="0"/>
                <a:ea typeface="Cambria" panose="02040503050406030204" pitchFamily="18" charset="0"/>
                <a:cs typeface="Times New Roman" panose="02020603050405020304" pitchFamily="18" charset="0"/>
              </a:rPr>
              <a:t>a</a:t>
            </a:r>
            <a:r>
              <a:rPr lang="en-US" sz="1600" b="1" spc="145"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8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75" dirty="0" err="1">
                <a:solidFill>
                  <a:srgbClr val="292929"/>
                </a:solidFill>
                <a:latin typeface="Cambria" panose="02040503050406030204" pitchFamily="18" charset="0"/>
                <a:ea typeface="Cambria" panose="02040503050406030204" pitchFamily="18" charset="0"/>
                <a:cs typeface="Times New Roman" panose="02020603050405020304" pitchFamily="18" charset="0"/>
              </a:rPr>
              <a:t>a</a:t>
            </a:r>
            <a:r>
              <a:rPr lang="en-US" sz="1600" b="1" spc="45" dirty="0" err="1">
                <a:solidFill>
                  <a:srgbClr val="292929"/>
                </a:solidFill>
                <a:latin typeface="Cambria" panose="02040503050406030204" pitchFamily="18" charset="0"/>
                <a:ea typeface="Cambria" panose="02040503050406030204" pitchFamily="18" charset="0"/>
                <a:cs typeface="Times New Roman" panose="02020603050405020304" pitchFamily="18" charset="0"/>
              </a:rPr>
              <a:t>p</a:t>
            </a:r>
            <a:r>
              <a:rPr lang="en-US" sz="1600" b="1" spc="90" dirty="0" err="1">
                <a:solidFill>
                  <a:srgbClr val="292929"/>
                </a:solidFill>
                <a:latin typeface="Cambria" panose="02040503050406030204" pitchFamily="18" charset="0"/>
                <a:ea typeface="Cambria" panose="02040503050406030204" pitchFamily="18" charset="0"/>
                <a:cs typeface="Times New Roman" panose="02020603050405020304" pitchFamily="18" charset="0"/>
              </a:rPr>
              <a:t>i</a:t>
            </a:r>
            <a:r>
              <a:rPr lang="en-US" sz="1600" b="1" spc="-8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175" dirty="0">
                <a:solidFill>
                  <a:srgbClr val="292929"/>
                </a:solidFill>
                <a:latin typeface="Cambria" panose="02040503050406030204" pitchFamily="18" charset="0"/>
                <a:ea typeface="Cambria" panose="02040503050406030204" pitchFamily="18" charset="0"/>
                <a:cs typeface="Times New Roman" panose="02020603050405020304" pitchFamily="18" charset="0"/>
              </a:rPr>
              <a:t>w</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i</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t</a:t>
            </a:r>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rPr>
              <a:t>h</a:t>
            </a:r>
            <a:r>
              <a:rPr lang="en-US" sz="1600" b="1" spc="-80"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45" dirty="0">
                <a:solidFill>
                  <a:srgbClr val="292929"/>
                </a:solidFill>
                <a:latin typeface="Cambria" panose="02040503050406030204" pitchFamily="18" charset="0"/>
                <a:ea typeface="Cambria" panose="02040503050406030204" pitchFamily="18" charset="0"/>
                <a:cs typeface="Times New Roman" panose="02020603050405020304" pitchFamily="18" charset="0"/>
              </a:rPr>
              <a:t>p</a:t>
            </a:r>
            <a:r>
              <a:rPr lang="en-US" sz="1600" b="1" spc="60" dirty="0">
                <a:solidFill>
                  <a:srgbClr val="292929"/>
                </a:solidFill>
                <a:latin typeface="Cambria" panose="02040503050406030204" pitchFamily="18" charset="0"/>
                <a:ea typeface="Cambria" panose="02040503050406030204" pitchFamily="18" charset="0"/>
                <a:cs typeface="Times New Roman" panose="02020603050405020304" pitchFamily="18" charset="0"/>
              </a:rPr>
              <a:t>y</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t</a:t>
            </a:r>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rPr>
              <a:t>h</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o</a:t>
            </a:r>
            <a:r>
              <a:rPr lang="en-US" sz="1600" b="1" spc="145"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725"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10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75" dirty="0">
                <a:solidFill>
                  <a:srgbClr val="292929"/>
                </a:solidFill>
                <a:latin typeface="Cambria" panose="02040503050406030204" pitchFamily="18" charset="0"/>
                <a:ea typeface="Cambria" panose="02040503050406030204" pitchFamily="18" charset="0"/>
                <a:cs typeface="Times New Roman" panose="02020603050405020304" pitchFamily="18" charset="0"/>
              </a:rPr>
              <a:t>-</a:t>
            </a:r>
            <a:r>
              <a:rPr lang="en-US" sz="1600" b="1" spc="-10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229" dirty="0">
                <a:solidFill>
                  <a:srgbClr val="292929"/>
                </a:solidFill>
                <a:latin typeface="Cambria" panose="02040503050406030204" pitchFamily="18" charset="0"/>
                <a:ea typeface="Cambria" panose="02040503050406030204" pitchFamily="18" charset="0"/>
                <a:cs typeface="Times New Roman" panose="02020603050405020304" pitchFamily="18" charset="0"/>
              </a:rPr>
              <a:t>A</a:t>
            </a:r>
            <a:r>
              <a:rPr lang="en-US" sz="1600" b="1" spc="-65" dirty="0">
                <a:solidFill>
                  <a:srgbClr val="292929"/>
                </a:solidFill>
                <a:latin typeface="Cambria" panose="02040503050406030204" pitchFamily="18" charset="0"/>
                <a:ea typeface="Cambria" panose="02040503050406030204" pitchFamily="18" charset="0"/>
                <a:cs typeface="Times New Roman" panose="02020603050405020304" pitchFamily="18" charset="0"/>
              </a:rPr>
              <a:t>P</a:t>
            </a:r>
            <a:r>
              <a:rPr lang="en-US" sz="1600" b="1" spc="-100" dirty="0">
                <a:solidFill>
                  <a:srgbClr val="292929"/>
                </a:solidFill>
                <a:latin typeface="Cambria" panose="02040503050406030204" pitchFamily="18" charset="0"/>
                <a:ea typeface="Cambria" panose="02040503050406030204" pitchFamily="18" charset="0"/>
                <a:cs typeface="Times New Roman" panose="02020603050405020304" pitchFamily="18" charset="0"/>
              </a:rPr>
              <a:t>I </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i</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r>
              <a:rPr lang="en-US" sz="1600" b="1" spc="-10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t>
            </a:r>
            <a:r>
              <a:rPr lang="en-US" sz="1600" b="1" spc="-65" dirty="0">
                <a:solidFill>
                  <a:srgbClr val="292929"/>
                </a:solidFill>
                <a:latin typeface="Cambria" panose="02040503050406030204" pitchFamily="18" charset="0"/>
                <a:ea typeface="Cambria" panose="02040503050406030204" pitchFamily="18" charset="0"/>
                <a:cs typeface="Times New Roman" panose="02020603050405020304" pitchFamily="18" charset="0"/>
              </a:rPr>
              <a:t>P</a:t>
            </a:r>
            <a:r>
              <a:rPr lang="en-US" sz="1600" b="1" spc="60" dirty="0">
                <a:solidFill>
                  <a:srgbClr val="292929"/>
                </a:solidFill>
                <a:latin typeface="Cambria" panose="02040503050406030204" pitchFamily="18" charset="0"/>
                <a:ea typeface="Cambria" panose="02040503050406030204" pitchFamily="18" charset="0"/>
                <a:cs typeface="Times New Roman" panose="02020603050405020304" pitchFamily="18" charset="0"/>
              </a:rPr>
              <a:t>y</a:t>
            </a:r>
            <a:r>
              <a:rPr lang="en-US" sz="1600" b="1" spc="95" dirty="0">
                <a:solidFill>
                  <a:srgbClr val="292929"/>
                </a:solidFill>
                <a:latin typeface="Cambria" panose="02040503050406030204" pitchFamily="18" charset="0"/>
                <a:ea typeface="Cambria" panose="02040503050406030204" pitchFamily="18" charset="0"/>
                <a:cs typeface="Times New Roman" panose="02020603050405020304" pitchFamily="18" charset="0"/>
              </a:rPr>
              <a:t>t</a:t>
            </a:r>
            <a:r>
              <a:rPr lang="en-US" sz="1600" b="1" spc="135" dirty="0">
                <a:solidFill>
                  <a:srgbClr val="292929"/>
                </a:solidFill>
                <a:latin typeface="Cambria" panose="02040503050406030204" pitchFamily="18" charset="0"/>
                <a:ea typeface="Cambria" panose="02040503050406030204" pitchFamily="18" charset="0"/>
                <a:cs typeface="Times New Roman" panose="02020603050405020304" pitchFamily="18" charset="0"/>
              </a:rPr>
              <a:t>h</a:t>
            </a:r>
            <a:r>
              <a:rPr lang="en-US" sz="1600" b="1" spc="90" dirty="0">
                <a:solidFill>
                  <a:srgbClr val="292929"/>
                </a:solidFill>
                <a:latin typeface="Cambria" panose="02040503050406030204" pitchFamily="18" charset="0"/>
                <a:ea typeface="Cambria" panose="02040503050406030204" pitchFamily="18" charset="0"/>
                <a:cs typeface="Times New Roman" panose="02020603050405020304" pitchFamily="18" charset="0"/>
              </a:rPr>
              <a:t>o</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n</a:t>
            </a:r>
          </a:p>
          <a:p>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5"/>
              </a:rPr>
              <a:t>https://inshorts.deta.dev/news?category=</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-API - date wise history </a:t>
            </a:r>
          </a:p>
          <a:p>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6"/>
              </a:rPr>
              <a:t>https://data.covid19india.org/data.json</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 - covid 19 data API</a:t>
            </a:r>
          </a:p>
          <a:p>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7"/>
              </a:rPr>
              <a:t>https://api.coindesk.com/v1/bpi/currentprice.json</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 -bitcoin API</a:t>
            </a:r>
          </a:p>
          <a:p>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hlinkClick r:id="rId8"/>
              </a:rPr>
              <a:t>https://api.postalpincode.in/pincode/382745</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 - </a:t>
            </a:r>
            <a:r>
              <a:rPr lang="en-US" sz="1600" b="1" spc="150" dirty="0" err="1">
                <a:solidFill>
                  <a:srgbClr val="292929"/>
                </a:solidFill>
                <a:latin typeface="Cambria" panose="02040503050406030204" pitchFamily="18" charset="0"/>
                <a:ea typeface="Cambria" panose="02040503050406030204" pitchFamily="18" charset="0"/>
                <a:cs typeface="Times New Roman" panose="02020603050405020304" pitchFamily="18" charset="0"/>
              </a:rPr>
              <a:t>Pincode</a:t>
            </a:r>
            <a:r>
              <a:rPr lang="en-US" sz="1600" b="1" spc="150" dirty="0">
                <a:solidFill>
                  <a:srgbClr val="292929"/>
                </a:solidFill>
                <a:latin typeface="Cambria" panose="02040503050406030204" pitchFamily="18" charset="0"/>
                <a:ea typeface="Cambria" panose="02040503050406030204" pitchFamily="18" charset="0"/>
                <a:cs typeface="Times New Roman" panose="02020603050405020304" pitchFamily="18" charset="0"/>
              </a:rPr>
              <a:t> API</a:t>
            </a:r>
          </a:p>
          <a:p>
            <a:endParaRPr lang="en-US" dirty="0">
              <a:solidFill>
                <a:srgbClr val="0070C0"/>
              </a:solidFill>
            </a:endParaRPr>
          </a:p>
        </p:txBody>
      </p:sp>
    </p:spTree>
    <p:extLst>
      <p:ext uri="{BB962C8B-B14F-4D97-AF65-F5344CB8AC3E}">
        <p14:creationId xmlns:p14="http://schemas.microsoft.com/office/powerpoint/2010/main" val="342952659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CC9DC-00A6-1838-84A6-11F8B34EBB50}"/>
              </a:ext>
            </a:extLst>
          </p:cNvPr>
          <p:cNvPicPr>
            <a:picLocks noChangeAspect="1"/>
          </p:cNvPicPr>
          <p:nvPr/>
        </p:nvPicPr>
        <p:blipFill>
          <a:blip r:embed="rId2"/>
          <a:srcRect/>
          <a:stretch/>
        </p:blipFill>
        <p:spPr>
          <a:xfrm>
            <a:off x="0" y="1371358"/>
            <a:ext cx="5852172" cy="4389129"/>
          </a:xfrm>
          <a:prstGeom prst="rect">
            <a:avLst/>
          </a:prstGeom>
        </p:spPr>
      </p:pic>
      <p:pic>
        <p:nvPicPr>
          <p:cNvPr id="5" name="Picture 4" descr="Chart, bar chart&#10;&#10;Description automatically generated">
            <a:extLst>
              <a:ext uri="{FF2B5EF4-FFF2-40B4-BE49-F238E27FC236}">
                <a16:creationId xmlns:a16="http://schemas.microsoft.com/office/drawing/2014/main" id="{50BF4C2F-DE4C-2C5C-56F4-C7F0222B3E79}"/>
              </a:ext>
            </a:extLst>
          </p:cNvPr>
          <p:cNvPicPr>
            <a:picLocks noChangeAspect="1"/>
          </p:cNvPicPr>
          <p:nvPr/>
        </p:nvPicPr>
        <p:blipFill>
          <a:blip r:embed="rId3"/>
          <a:stretch>
            <a:fillRect/>
          </a:stretch>
        </p:blipFill>
        <p:spPr>
          <a:xfrm>
            <a:off x="5852172" y="1325192"/>
            <a:ext cx="5852172" cy="4389129"/>
          </a:xfrm>
          <a:prstGeom prst="rect">
            <a:avLst/>
          </a:prstGeom>
        </p:spPr>
      </p:pic>
      <p:sp>
        <p:nvSpPr>
          <p:cNvPr id="7" name="TextBox 6">
            <a:extLst>
              <a:ext uri="{FF2B5EF4-FFF2-40B4-BE49-F238E27FC236}">
                <a16:creationId xmlns:a16="http://schemas.microsoft.com/office/drawing/2014/main" id="{2A17DA8A-37A1-5C29-457D-F339EF7FF234}"/>
              </a:ext>
            </a:extLst>
          </p:cNvPr>
          <p:cNvSpPr txBox="1"/>
          <p:nvPr/>
        </p:nvSpPr>
        <p:spPr>
          <a:xfrm>
            <a:off x="2308872" y="5806653"/>
            <a:ext cx="1234428" cy="369332"/>
          </a:xfrm>
          <a:prstGeom prst="rect">
            <a:avLst/>
          </a:prstGeom>
          <a:noFill/>
        </p:spPr>
        <p:txBody>
          <a:bodyPr wrap="square" rtlCol="0">
            <a:spAutoFit/>
          </a:bodyPr>
          <a:lstStyle/>
          <a:p>
            <a:r>
              <a:rPr lang="en-US" dirty="0"/>
              <a:t>Pie chart</a:t>
            </a:r>
          </a:p>
        </p:txBody>
      </p:sp>
      <p:sp>
        <p:nvSpPr>
          <p:cNvPr id="8" name="TextBox 7">
            <a:extLst>
              <a:ext uri="{FF2B5EF4-FFF2-40B4-BE49-F238E27FC236}">
                <a16:creationId xmlns:a16="http://schemas.microsoft.com/office/drawing/2014/main" id="{AD90EFD8-F0E1-5C4E-8A00-F7DF6F8C38B2}"/>
              </a:ext>
            </a:extLst>
          </p:cNvPr>
          <p:cNvSpPr txBox="1"/>
          <p:nvPr/>
        </p:nvSpPr>
        <p:spPr>
          <a:xfrm>
            <a:off x="8059120" y="5760487"/>
            <a:ext cx="1438276" cy="369332"/>
          </a:xfrm>
          <a:prstGeom prst="rect">
            <a:avLst/>
          </a:prstGeom>
          <a:noFill/>
        </p:spPr>
        <p:txBody>
          <a:bodyPr wrap="square" rtlCol="0">
            <a:spAutoFit/>
          </a:bodyPr>
          <a:lstStyle/>
          <a:p>
            <a:r>
              <a:rPr lang="en-US" dirty="0"/>
              <a:t>Bar graph</a:t>
            </a:r>
          </a:p>
        </p:txBody>
      </p:sp>
      <p:sp>
        <p:nvSpPr>
          <p:cNvPr id="6" name="TextBox 5">
            <a:extLst>
              <a:ext uri="{FF2B5EF4-FFF2-40B4-BE49-F238E27FC236}">
                <a16:creationId xmlns:a16="http://schemas.microsoft.com/office/drawing/2014/main" id="{BED78E39-B724-87E5-94F8-3427754D4578}"/>
              </a:ext>
            </a:extLst>
          </p:cNvPr>
          <p:cNvSpPr txBox="1"/>
          <p:nvPr/>
        </p:nvSpPr>
        <p:spPr>
          <a:xfrm>
            <a:off x="866775" y="912847"/>
            <a:ext cx="3858596" cy="400110"/>
          </a:xfrm>
          <a:prstGeom prst="rect">
            <a:avLst/>
          </a:prstGeom>
          <a:noFill/>
        </p:spPr>
        <p:txBody>
          <a:bodyPr wrap="square" rtlCol="0">
            <a:spAutoFit/>
          </a:bodyPr>
          <a:lstStyle/>
          <a:p>
            <a:r>
              <a:rPr lang="en-US" sz="2000" b="1" dirty="0"/>
              <a:t>Project Implementation :</a:t>
            </a:r>
          </a:p>
        </p:txBody>
      </p:sp>
    </p:spTree>
    <p:extLst>
      <p:ext uri="{BB962C8B-B14F-4D97-AF65-F5344CB8AC3E}">
        <p14:creationId xmlns:p14="http://schemas.microsoft.com/office/powerpoint/2010/main" val="3197795000"/>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CC9DC-00A6-1838-84A6-11F8B34EBB50}"/>
              </a:ext>
            </a:extLst>
          </p:cNvPr>
          <p:cNvPicPr>
            <a:picLocks noChangeAspect="1"/>
          </p:cNvPicPr>
          <p:nvPr/>
        </p:nvPicPr>
        <p:blipFill>
          <a:blip r:embed="rId2"/>
          <a:srcRect/>
          <a:stretch/>
        </p:blipFill>
        <p:spPr>
          <a:xfrm>
            <a:off x="0" y="1371358"/>
            <a:ext cx="5852172" cy="4389129"/>
          </a:xfrm>
          <a:prstGeom prst="rect">
            <a:avLst/>
          </a:prstGeom>
        </p:spPr>
      </p:pic>
      <p:pic>
        <p:nvPicPr>
          <p:cNvPr id="5" name="Picture 4">
            <a:extLst>
              <a:ext uri="{FF2B5EF4-FFF2-40B4-BE49-F238E27FC236}">
                <a16:creationId xmlns:a16="http://schemas.microsoft.com/office/drawing/2014/main" id="{50BF4C2F-DE4C-2C5C-56F4-C7F0222B3E79}"/>
              </a:ext>
            </a:extLst>
          </p:cNvPr>
          <p:cNvPicPr>
            <a:picLocks noChangeAspect="1"/>
          </p:cNvPicPr>
          <p:nvPr/>
        </p:nvPicPr>
        <p:blipFill>
          <a:blip r:embed="rId3"/>
          <a:srcRect/>
          <a:stretch/>
        </p:blipFill>
        <p:spPr>
          <a:xfrm>
            <a:off x="5852172" y="1325192"/>
            <a:ext cx="5852172" cy="4389129"/>
          </a:xfrm>
          <a:prstGeom prst="rect">
            <a:avLst/>
          </a:prstGeom>
        </p:spPr>
      </p:pic>
      <p:sp>
        <p:nvSpPr>
          <p:cNvPr id="7" name="TextBox 6">
            <a:extLst>
              <a:ext uri="{FF2B5EF4-FFF2-40B4-BE49-F238E27FC236}">
                <a16:creationId xmlns:a16="http://schemas.microsoft.com/office/drawing/2014/main" id="{2A17DA8A-37A1-5C29-457D-F339EF7FF234}"/>
              </a:ext>
            </a:extLst>
          </p:cNvPr>
          <p:cNvSpPr txBox="1"/>
          <p:nvPr/>
        </p:nvSpPr>
        <p:spPr>
          <a:xfrm>
            <a:off x="1871992" y="5806653"/>
            <a:ext cx="2588248" cy="369332"/>
          </a:xfrm>
          <a:prstGeom prst="rect">
            <a:avLst/>
          </a:prstGeom>
          <a:noFill/>
        </p:spPr>
        <p:txBody>
          <a:bodyPr wrap="square" rtlCol="0">
            <a:spAutoFit/>
          </a:bodyPr>
          <a:lstStyle/>
          <a:p>
            <a:r>
              <a:rPr lang="en-US" dirty="0"/>
              <a:t>Subplot –line graph</a:t>
            </a:r>
          </a:p>
        </p:txBody>
      </p:sp>
      <p:sp>
        <p:nvSpPr>
          <p:cNvPr id="8" name="TextBox 7">
            <a:extLst>
              <a:ext uri="{FF2B5EF4-FFF2-40B4-BE49-F238E27FC236}">
                <a16:creationId xmlns:a16="http://schemas.microsoft.com/office/drawing/2014/main" id="{AD90EFD8-F0E1-5C4E-8A00-F7DF6F8C38B2}"/>
              </a:ext>
            </a:extLst>
          </p:cNvPr>
          <p:cNvSpPr txBox="1"/>
          <p:nvPr/>
        </p:nvSpPr>
        <p:spPr>
          <a:xfrm>
            <a:off x="7731762" y="5806653"/>
            <a:ext cx="2791760" cy="369332"/>
          </a:xfrm>
          <a:prstGeom prst="rect">
            <a:avLst/>
          </a:prstGeom>
          <a:noFill/>
        </p:spPr>
        <p:txBody>
          <a:bodyPr wrap="square" rtlCol="0">
            <a:spAutoFit/>
          </a:bodyPr>
          <a:lstStyle/>
          <a:p>
            <a:r>
              <a:rPr lang="en-US" dirty="0"/>
              <a:t>Subplot – bar graph</a:t>
            </a:r>
          </a:p>
        </p:txBody>
      </p:sp>
      <p:sp>
        <p:nvSpPr>
          <p:cNvPr id="6" name="TextBox 5">
            <a:extLst>
              <a:ext uri="{FF2B5EF4-FFF2-40B4-BE49-F238E27FC236}">
                <a16:creationId xmlns:a16="http://schemas.microsoft.com/office/drawing/2014/main" id="{BED78E39-B724-87E5-94F8-3427754D4578}"/>
              </a:ext>
            </a:extLst>
          </p:cNvPr>
          <p:cNvSpPr txBox="1"/>
          <p:nvPr/>
        </p:nvSpPr>
        <p:spPr>
          <a:xfrm>
            <a:off x="866775" y="912847"/>
            <a:ext cx="3858596" cy="400110"/>
          </a:xfrm>
          <a:prstGeom prst="rect">
            <a:avLst/>
          </a:prstGeom>
          <a:noFill/>
        </p:spPr>
        <p:txBody>
          <a:bodyPr wrap="square" rtlCol="0">
            <a:spAutoFit/>
          </a:bodyPr>
          <a:lstStyle/>
          <a:p>
            <a:r>
              <a:rPr lang="en-US" sz="2000" b="1" dirty="0"/>
              <a:t>Project Implementation :</a:t>
            </a:r>
          </a:p>
        </p:txBody>
      </p:sp>
    </p:spTree>
    <p:extLst>
      <p:ext uri="{BB962C8B-B14F-4D97-AF65-F5344CB8AC3E}">
        <p14:creationId xmlns:p14="http://schemas.microsoft.com/office/powerpoint/2010/main" val="319348147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45DE0-B578-87F7-AC66-54805BDC4B22}"/>
              </a:ext>
            </a:extLst>
          </p:cNvPr>
          <p:cNvPicPr>
            <a:picLocks noChangeAspect="1"/>
          </p:cNvPicPr>
          <p:nvPr/>
        </p:nvPicPr>
        <p:blipFill>
          <a:blip r:embed="rId2"/>
          <a:stretch>
            <a:fillRect/>
          </a:stretch>
        </p:blipFill>
        <p:spPr>
          <a:xfrm>
            <a:off x="0" y="4013146"/>
            <a:ext cx="5852172" cy="2737572"/>
          </a:xfrm>
          <a:prstGeom prst="rect">
            <a:avLst/>
          </a:prstGeom>
        </p:spPr>
      </p:pic>
      <p:sp>
        <p:nvSpPr>
          <p:cNvPr id="6" name="TextBox 5">
            <a:extLst>
              <a:ext uri="{FF2B5EF4-FFF2-40B4-BE49-F238E27FC236}">
                <a16:creationId xmlns:a16="http://schemas.microsoft.com/office/drawing/2014/main" id="{BED78E39-B724-87E5-94F8-3427754D4578}"/>
              </a:ext>
            </a:extLst>
          </p:cNvPr>
          <p:cNvSpPr txBox="1"/>
          <p:nvPr/>
        </p:nvSpPr>
        <p:spPr>
          <a:xfrm>
            <a:off x="572134" y="262607"/>
            <a:ext cx="6864987" cy="400110"/>
          </a:xfrm>
          <a:prstGeom prst="rect">
            <a:avLst/>
          </a:prstGeom>
          <a:noFill/>
        </p:spPr>
        <p:txBody>
          <a:bodyPr wrap="square" rtlCol="0">
            <a:spAutoFit/>
          </a:bodyPr>
          <a:lstStyle/>
          <a:p>
            <a:r>
              <a:rPr lang="en-US" sz="2000" b="1" dirty="0"/>
              <a:t>Project Implementation : visualization from csv file</a:t>
            </a:r>
          </a:p>
        </p:txBody>
      </p:sp>
      <p:pic>
        <p:nvPicPr>
          <p:cNvPr id="3" name="Picture 2">
            <a:extLst>
              <a:ext uri="{FF2B5EF4-FFF2-40B4-BE49-F238E27FC236}">
                <a16:creationId xmlns:a16="http://schemas.microsoft.com/office/drawing/2014/main" id="{043CC9DC-00A6-1838-84A6-11F8B34EBB50}"/>
              </a:ext>
            </a:extLst>
          </p:cNvPr>
          <p:cNvPicPr>
            <a:picLocks noChangeAspect="1"/>
          </p:cNvPicPr>
          <p:nvPr/>
        </p:nvPicPr>
        <p:blipFill>
          <a:blip r:embed="rId3"/>
          <a:srcRect/>
          <a:stretch/>
        </p:blipFill>
        <p:spPr>
          <a:xfrm>
            <a:off x="0" y="704682"/>
            <a:ext cx="5893081" cy="2817629"/>
          </a:xfrm>
          <a:prstGeom prst="rect">
            <a:avLst/>
          </a:prstGeom>
        </p:spPr>
      </p:pic>
      <p:pic>
        <p:nvPicPr>
          <p:cNvPr id="10" name="Picture 9">
            <a:extLst>
              <a:ext uri="{FF2B5EF4-FFF2-40B4-BE49-F238E27FC236}">
                <a16:creationId xmlns:a16="http://schemas.microsoft.com/office/drawing/2014/main" id="{1B985372-4D64-0CFA-3687-1BEC89B022D8}"/>
              </a:ext>
            </a:extLst>
          </p:cNvPr>
          <p:cNvPicPr>
            <a:picLocks noChangeAspect="1"/>
          </p:cNvPicPr>
          <p:nvPr/>
        </p:nvPicPr>
        <p:blipFill>
          <a:blip r:embed="rId4"/>
          <a:stretch>
            <a:fillRect/>
          </a:stretch>
        </p:blipFill>
        <p:spPr>
          <a:xfrm>
            <a:off x="6482362" y="3908609"/>
            <a:ext cx="2972683" cy="2942656"/>
          </a:xfrm>
          <a:prstGeom prst="rect">
            <a:avLst/>
          </a:prstGeom>
        </p:spPr>
      </p:pic>
      <p:pic>
        <p:nvPicPr>
          <p:cNvPr id="5" name="Picture 4">
            <a:extLst>
              <a:ext uri="{FF2B5EF4-FFF2-40B4-BE49-F238E27FC236}">
                <a16:creationId xmlns:a16="http://schemas.microsoft.com/office/drawing/2014/main" id="{50BF4C2F-DE4C-2C5C-56F4-C7F0222B3E79}"/>
              </a:ext>
            </a:extLst>
          </p:cNvPr>
          <p:cNvPicPr>
            <a:picLocks noChangeAspect="1"/>
          </p:cNvPicPr>
          <p:nvPr/>
        </p:nvPicPr>
        <p:blipFill>
          <a:blip r:embed="rId5"/>
          <a:srcRect/>
          <a:stretch/>
        </p:blipFill>
        <p:spPr>
          <a:xfrm>
            <a:off x="6096000" y="662717"/>
            <a:ext cx="4467238" cy="3350429"/>
          </a:xfrm>
          <a:prstGeom prst="rect">
            <a:avLst/>
          </a:prstGeom>
        </p:spPr>
      </p:pic>
    </p:spTree>
    <p:extLst>
      <p:ext uri="{BB962C8B-B14F-4D97-AF65-F5344CB8AC3E}">
        <p14:creationId xmlns:p14="http://schemas.microsoft.com/office/powerpoint/2010/main" val="319075815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1BC4-BD8C-012F-0916-7A92DCC5DE01}"/>
              </a:ext>
            </a:extLst>
          </p:cNvPr>
          <p:cNvSpPr>
            <a:spLocks noGrp="1"/>
          </p:cNvSpPr>
          <p:nvPr>
            <p:ph type="title"/>
          </p:nvPr>
        </p:nvSpPr>
        <p:spPr/>
        <p:txBody>
          <a:bodyPr/>
          <a:lstStyle/>
          <a:p>
            <a:r>
              <a:rPr lang="en-US" dirty="0"/>
              <a:t>Outlines:</a:t>
            </a:r>
          </a:p>
        </p:txBody>
      </p:sp>
      <p:sp>
        <p:nvSpPr>
          <p:cNvPr id="3" name="TextBox 2">
            <a:extLst>
              <a:ext uri="{FF2B5EF4-FFF2-40B4-BE49-F238E27FC236}">
                <a16:creationId xmlns:a16="http://schemas.microsoft.com/office/drawing/2014/main" id="{F6AC1FC8-B715-66B7-9637-DC758FD93441}"/>
              </a:ext>
            </a:extLst>
          </p:cNvPr>
          <p:cNvSpPr txBox="1"/>
          <p:nvPr/>
        </p:nvSpPr>
        <p:spPr>
          <a:xfrm>
            <a:off x="1154954" y="2610683"/>
            <a:ext cx="6871446" cy="3693319"/>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introduction  -What is python?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in python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of python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Analytics Introduction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Analytics Process Step</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Types of Data for analysis  -Local Data , API Data , File Data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Machine Learning Introduction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 of Machine Learning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of Machine Learning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Refences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 Implementation</a:t>
            </a:r>
          </a:p>
          <a:p>
            <a:endParaRPr lang="en-US" dirty="0"/>
          </a:p>
          <a:p>
            <a:r>
              <a:rPr lang="en-US" dirty="0"/>
              <a:t>         </a:t>
            </a:r>
          </a:p>
        </p:txBody>
      </p:sp>
    </p:spTree>
    <p:extLst>
      <p:ext uri="{BB962C8B-B14F-4D97-AF65-F5344CB8AC3E}">
        <p14:creationId xmlns:p14="http://schemas.microsoft.com/office/powerpoint/2010/main" val="2309351625"/>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45"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7" name="Rectangle 46">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E6DF71-2C39-6305-5885-282868426C74}"/>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8000" b="0" i="0" kern="1200" dirty="0">
                <a:solidFill>
                  <a:srgbClr val="EBEBEB"/>
                </a:solidFill>
                <a:latin typeface="Times New Roman" panose="02020603050405020304" pitchFamily="18" charset="0"/>
                <a:cs typeface="Times New Roman" panose="02020603050405020304" pitchFamily="18" charset="0"/>
              </a:rPr>
              <a:t>THANK YOU</a:t>
            </a:r>
          </a:p>
        </p:txBody>
      </p:sp>
      <p:pic>
        <p:nvPicPr>
          <p:cNvPr id="21" name="Graphic 20" descr="Smiling Face with No Fill">
            <a:extLst>
              <a:ext uri="{FF2B5EF4-FFF2-40B4-BE49-F238E27FC236}">
                <a16:creationId xmlns:a16="http://schemas.microsoft.com/office/drawing/2014/main" id="{334CF621-76C5-36C3-F57A-760EBF284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862746120"/>
      </p:ext>
    </p:extLst>
  </p:cSld>
  <p:clrMapOvr>
    <a:overrideClrMapping bg1="dk1" tx1="lt1" bg2="dk2" tx2="lt2" accent1="accent1" accent2="accent2" accent3="accent3" accent4="accent4" accent5="accent5" accent6="accent6" hlink="hlink" folHlink="folHlink"/>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extBox 4">
            <a:extLst>
              <a:ext uri="{FF2B5EF4-FFF2-40B4-BE49-F238E27FC236}">
                <a16:creationId xmlns:a16="http://schemas.microsoft.com/office/drawing/2014/main" id="{0491A7F2-0DD0-4072-BBBB-DA8F63013447}"/>
              </a:ext>
            </a:extLst>
          </p:cNvPr>
          <p:cNvSpPr txBox="1"/>
          <p:nvPr/>
        </p:nvSpPr>
        <p:spPr>
          <a:xfrm>
            <a:off x="4678420" y="1370143"/>
            <a:ext cx="6391270" cy="4157446"/>
          </a:xfrm>
          <a:prstGeom prst="rect">
            <a:avLst/>
          </a:prstGeom>
        </p:spPr>
        <p:txBody>
          <a:bodyPr vert="horz" lIns="91440" tIns="45720" rIns="91440" bIns="45720" rtlCol="0" anchor="ctr">
            <a:normAutofit/>
          </a:bodyPr>
          <a:lstStyle/>
          <a:p>
            <a:pPr>
              <a:spcBef>
                <a:spcPct val="0"/>
              </a:spcBef>
              <a:spcAft>
                <a:spcPts val="600"/>
              </a:spcAft>
            </a:pPr>
            <a:r>
              <a:rPr lang="en-US" sz="6000" dirty="0">
                <a:latin typeface="Times New Roman" panose="02020603050405020304" pitchFamily="18" charset="0"/>
                <a:ea typeface="+mj-ea"/>
                <a:cs typeface="Times New Roman" panose="02020603050405020304" pitchFamily="18" charset="0"/>
              </a:rPr>
              <a:t>PYTHON-INTRODUCTION</a:t>
            </a:r>
            <a:endParaRPr lang="en-US" sz="6600" dirty="0">
              <a:latin typeface="Times New Roman" panose="02020603050405020304" pitchFamily="18" charset="0"/>
              <a:ea typeface="+mj-ea"/>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3" name="Picture 2" descr="Icon&#10;&#10;Description automatically generated">
            <a:extLst>
              <a:ext uri="{FF2B5EF4-FFF2-40B4-BE49-F238E27FC236}">
                <a16:creationId xmlns:a16="http://schemas.microsoft.com/office/drawing/2014/main" id="{AA63CECA-5566-4EB5-C898-A084B0ED32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01091" y="2753032"/>
            <a:ext cx="2213825" cy="1652544"/>
          </a:xfrm>
          <a:prstGeom prst="rect">
            <a:avLst/>
          </a:prstGeom>
        </p:spPr>
      </p:pic>
    </p:spTree>
    <p:extLst>
      <p:ext uri="{BB962C8B-B14F-4D97-AF65-F5344CB8AC3E}">
        <p14:creationId xmlns:p14="http://schemas.microsoft.com/office/powerpoint/2010/main" val="415924851"/>
      </p:ext>
    </p:extLst>
  </p:cSld>
  <p:clrMapOvr>
    <a:overrideClrMapping bg1="dk1" tx1="lt1" bg2="dk2" tx2="lt2" accent1="accent1" accent2="accent2" accent3="accent3" accent4="accent4" accent5="accent5" accent6="accent6" hlink="hlink" folHlink="folHlink"/>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82317C-BC76-E377-F610-52FC4FF4E494}"/>
              </a:ext>
            </a:extLst>
          </p:cNvPr>
          <p:cNvSpPr txBox="1"/>
          <p:nvPr/>
        </p:nvSpPr>
        <p:spPr>
          <a:xfrm>
            <a:off x="1038687" y="994299"/>
            <a:ext cx="641855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What is Python?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02C2FCA-A551-EDD4-09F7-F818DCEAC2D3}"/>
              </a:ext>
            </a:extLst>
          </p:cNvPr>
          <p:cNvSpPr txBox="1"/>
          <p:nvPr/>
        </p:nvSpPr>
        <p:spPr>
          <a:xfrm>
            <a:off x="381741" y="2299317"/>
            <a:ext cx="8016536" cy="455509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Python is a popular programming language. It was created by Guido van Rossum and released in 1991.</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Definition of Python:-Python is an interpreted, object-oriented, high level programming language.</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It is used for,</a:t>
            </a:r>
          </a:p>
          <a:p>
            <a:pPr marL="742950"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Build websites and software</a:t>
            </a:r>
          </a:p>
          <a:p>
            <a:pPr marL="742950"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Automate tasks</a:t>
            </a:r>
          </a:p>
          <a:p>
            <a:pPr marL="742950"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Conduct data analytics </a:t>
            </a:r>
          </a:p>
          <a:p>
            <a:pPr marL="742950" lvl="1"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Mathematics  </a:t>
            </a:r>
          </a:p>
          <a:p>
            <a:pPr lvl="1"/>
            <a:r>
              <a:rPr lang="en-US" sz="16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Python can connect to database systems. It can also read and modify files.</a:t>
            </a:r>
          </a:p>
          <a:p>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Python can be used for rapid prototyping, or for production-ready software development.</a:t>
            </a:r>
          </a:p>
          <a:p>
            <a:r>
              <a:rPr lang="en-US" sz="16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Python works on different platforms (Windows, Mac, Linux, Raspberry Pi, </a:t>
            </a:r>
            <a:r>
              <a:rPr lang="en-US" sz="1600" dirty="0" err="1">
                <a:latin typeface="Calibri" panose="020F0502020204030204" pitchFamily="34" charset="0"/>
                <a:cs typeface="Calibri" panose="020F0502020204030204" pitchFamily="34" charset="0"/>
              </a:rPr>
              <a:t>etc</a:t>
            </a:r>
            <a:r>
              <a:rPr lang="en-US" sz="16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EAE82C84-788E-CCB9-E63A-DEB34C87746D}"/>
              </a:ext>
            </a:extLst>
          </p:cNvPr>
          <p:cNvPicPr>
            <a:picLocks noChangeAspect="1"/>
          </p:cNvPicPr>
          <p:nvPr/>
        </p:nvPicPr>
        <p:blipFill>
          <a:blip r:embed="rId2"/>
          <a:stretch>
            <a:fillRect/>
          </a:stretch>
        </p:blipFill>
        <p:spPr>
          <a:xfrm>
            <a:off x="7693981" y="3089428"/>
            <a:ext cx="3977195" cy="2485747"/>
          </a:xfrm>
          <a:prstGeom prst="rect">
            <a:avLst/>
          </a:prstGeom>
        </p:spPr>
      </p:pic>
    </p:spTree>
    <p:extLst>
      <p:ext uri="{BB962C8B-B14F-4D97-AF65-F5344CB8AC3E}">
        <p14:creationId xmlns:p14="http://schemas.microsoft.com/office/powerpoint/2010/main" val="2621716613"/>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1047" name="Rectangle 1046">
            <a:extLst>
              <a:ext uri="{FF2B5EF4-FFF2-40B4-BE49-F238E27FC236}">
                <a16:creationId xmlns:a16="http://schemas.microsoft.com/office/drawing/2014/main" id="{2094B5A5-3C15-429B-B654-BF45CCA07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49" name="Freeform 5">
            <a:extLst>
              <a:ext uri="{FF2B5EF4-FFF2-40B4-BE49-F238E27FC236}">
                <a16:creationId xmlns:a16="http://schemas.microsoft.com/office/drawing/2014/main" id="{F7CB6650-0CD5-440C-806C-AD6D484D9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051" name="Freeform: Shape 1050">
            <a:extLst>
              <a:ext uri="{FF2B5EF4-FFF2-40B4-BE49-F238E27FC236}">
                <a16:creationId xmlns:a16="http://schemas.microsoft.com/office/drawing/2014/main" id="{A25B54F5-95D0-406D-8C09-236BC11CF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53" name="Freeform 5">
            <a:extLst>
              <a:ext uri="{FF2B5EF4-FFF2-40B4-BE49-F238E27FC236}">
                <a16:creationId xmlns:a16="http://schemas.microsoft.com/office/drawing/2014/main" id="{8ED8709F-C7C0-4C34-A7CB-1CAC887EB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FE98C13-CFC6-91D3-009A-C745B40E2FC9}"/>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dirty="0">
                <a:solidFill>
                  <a:srgbClr val="FFFFFE"/>
                </a:solidFill>
                <a:latin typeface="Times New Roman" panose="02020603050405020304" pitchFamily="18" charset="0"/>
                <a:cs typeface="Times New Roman" panose="02020603050405020304" pitchFamily="18" charset="0"/>
              </a:rPr>
              <a:t>Libraries in Python</a:t>
            </a:r>
          </a:p>
        </p:txBody>
      </p:sp>
      <p:sp>
        <p:nvSpPr>
          <p:cNvPr id="1055" name="Rectangle 1054">
            <a:extLst>
              <a:ext uri="{FF2B5EF4-FFF2-40B4-BE49-F238E27FC236}">
                <a16:creationId xmlns:a16="http://schemas.microsoft.com/office/drawing/2014/main" id="{062A8032-6560-4E26-B146-0212F84E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CE25E0AB-8AF0-6E7C-BB28-B54FDB6E5554}"/>
              </a:ext>
            </a:extLst>
          </p:cNvPr>
          <p:cNvSpPr txBox="1"/>
          <p:nvPr/>
        </p:nvSpPr>
        <p:spPr>
          <a:xfrm>
            <a:off x="1154955" y="2120900"/>
            <a:ext cx="3133726" cy="389890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Various libraries are used in Python like,</a:t>
            </a:r>
          </a:p>
          <a:p>
            <a:pPr>
              <a:spcBef>
                <a:spcPts val="1000"/>
              </a:spcBef>
              <a:buClr>
                <a:schemeClr val="accent1"/>
              </a:buClr>
              <a:buSzPct val="80000"/>
            </a:pPr>
            <a:endParaRPr lang="en-US" sz="1600" dirty="0">
              <a:solidFill>
                <a:srgbClr val="FFFFFE"/>
              </a:solidFill>
              <a:latin typeface="Calibri" panose="020F0502020204030204" pitchFamily="34" charset="0"/>
              <a:cs typeface="Calibri" panose="020F0502020204030204" pitchFamily="34" charset="0"/>
            </a:endParaRP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TensorFlow</a:t>
            </a: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NumPy  </a:t>
            </a: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Pandas</a:t>
            </a: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Matplotlib</a:t>
            </a: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 </a:t>
            </a:r>
            <a:r>
              <a:rPr lang="en-US" sz="1600" dirty="0" err="1">
                <a:solidFill>
                  <a:srgbClr val="FFFFFE"/>
                </a:solidFill>
                <a:latin typeface="Calibri" panose="020F0502020204030204" pitchFamily="34" charset="0"/>
                <a:cs typeface="Calibri" panose="020F0502020204030204" pitchFamily="34" charset="0"/>
              </a:rPr>
              <a:t>Keras</a:t>
            </a:r>
            <a:endParaRPr lang="en-US" sz="1600" dirty="0">
              <a:solidFill>
                <a:srgbClr val="FFFFFE"/>
              </a:solidFill>
              <a:latin typeface="Calibri" panose="020F0502020204030204" pitchFamily="34" charset="0"/>
              <a:cs typeface="Calibri" panose="020F0502020204030204" pitchFamily="34" charset="0"/>
            </a:endParaRPr>
          </a:p>
          <a:p>
            <a:pPr marL="742950" lvl="1" indent="-285750">
              <a:spcBef>
                <a:spcPts val="1000"/>
              </a:spcBef>
              <a:buClr>
                <a:schemeClr val="accent1"/>
              </a:buClr>
              <a:buSzPct val="80000"/>
              <a:buFont typeface="Wingdings 3" charset="2"/>
              <a:buChar char=""/>
            </a:pPr>
            <a:r>
              <a:rPr lang="en-US" sz="1600" dirty="0">
                <a:solidFill>
                  <a:srgbClr val="FFFFFE"/>
                </a:solidFill>
                <a:latin typeface="Calibri" panose="020F0502020204030204" pitchFamily="34" charset="0"/>
                <a:cs typeface="Calibri" panose="020F0502020204030204" pitchFamily="34" charset="0"/>
              </a:rPr>
              <a:t>Scikit-Learn</a:t>
            </a:r>
          </a:p>
        </p:txBody>
      </p:sp>
      <p:pic>
        <p:nvPicPr>
          <p:cNvPr id="1030" name="Picture 6" descr="Keras: the Python deep learning API">
            <a:extLst>
              <a:ext uri="{FF2B5EF4-FFF2-40B4-BE49-F238E27FC236}">
                <a16:creationId xmlns:a16="http://schemas.microsoft.com/office/drawing/2014/main" id="{7119DBB2-B1EF-33C9-50E2-F1253BFD71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22306" y="3047395"/>
            <a:ext cx="3113903" cy="7632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15 Most Important Features of Scikit-Learn! - Analytics Vidhya">
            <a:extLst>
              <a:ext uri="{FF2B5EF4-FFF2-40B4-BE49-F238E27FC236}">
                <a16:creationId xmlns:a16="http://schemas.microsoft.com/office/drawing/2014/main" id="{7D75BE5E-436B-D219-7E65-1CEFDD8341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22306" y="4457107"/>
            <a:ext cx="3113904" cy="10256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nsorFlow">
            <a:extLst>
              <a:ext uri="{FF2B5EF4-FFF2-40B4-BE49-F238E27FC236}">
                <a16:creationId xmlns:a16="http://schemas.microsoft.com/office/drawing/2014/main" id="{3184286D-6EE2-2E64-4649-3C801BE05DB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71720" y="1866595"/>
            <a:ext cx="3012206" cy="6963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create NumPy arrays from scratch? | by Tanu N Prabhu | Towards Data  Science">
            <a:extLst>
              <a:ext uri="{FF2B5EF4-FFF2-40B4-BE49-F238E27FC236}">
                <a16:creationId xmlns:a16="http://schemas.microsoft.com/office/drawing/2014/main" id="{5A53E57A-8A72-5398-0121-1EEB864D0CC1}"/>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04082" y="3049487"/>
            <a:ext cx="3113904" cy="12455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Matplotlib: Quick and pretty (enough) to get you started. | by Dorjey  Sherpa | Medium">
            <a:extLst>
              <a:ext uri="{FF2B5EF4-FFF2-40B4-BE49-F238E27FC236}">
                <a16:creationId xmlns:a16="http://schemas.microsoft.com/office/drawing/2014/main" id="{1A294E1A-D796-5A8A-8469-AE53DAF032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7336" y="1605229"/>
            <a:ext cx="2947502" cy="104396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62D76A0-3C70-2B16-658C-6F726D16BB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1711" y="4347141"/>
            <a:ext cx="3147088" cy="124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73439"/>
      </p:ext>
    </p:extLst>
  </p:cSld>
  <p:clrMapOvr>
    <a:overrideClrMapping bg1="dk1" tx1="lt1" bg2="dk2" tx2="lt2" accent1="accent1" accent2="accent2" accent3="accent3" accent4="accent4" accent5="accent5" accent6="accent6" hlink="hlink" folHlink="folHlink"/>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2" name="Group 205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56" name="Rectangle 205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5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73" name="Rectangle 205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04A71833-15EB-1B14-7994-D7A336F1BCE1}"/>
              </a:ext>
            </a:extLst>
          </p:cNvPr>
          <p:cNvSpPr txBox="1"/>
          <p:nvPr/>
        </p:nvSpPr>
        <p:spPr>
          <a:xfrm>
            <a:off x="7007145" y="1241266"/>
            <a:ext cx="4535926" cy="3153753"/>
          </a:xfrm>
          <a:prstGeom prst="rect">
            <a:avLst/>
          </a:prstGeom>
        </p:spPr>
        <p:txBody>
          <a:bodyPr vert="horz" lIns="91440" tIns="45720" rIns="91440" bIns="45720" rtlCol="0" anchor="b">
            <a:normAutofit/>
          </a:bodyPr>
          <a:lstStyle/>
          <a:p>
            <a:pPr algn="ctr">
              <a:spcBef>
                <a:spcPct val="0"/>
              </a:spcBef>
              <a:spcAft>
                <a:spcPts val="600"/>
              </a:spcAft>
            </a:pPr>
            <a:r>
              <a:rPr lang="en-US" sz="6000" b="0" i="0" kern="1200" dirty="0">
                <a:solidFill>
                  <a:srgbClr val="EBEBEB"/>
                </a:solidFill>
                <a:latin typeface="Times New Roman" panose="02020603050405020304" pitchFamily="18" charset="0"/>
                <a:ea typeface="+mj-ea"/>
                <a:cs typeface="Times New Roman" panose="02020603050405020304" pitchFamily="18" charset="0"/>
              </a:rPr>
              <a:t>Application </a:t>
            </a:r>
          </a:p>
          <a:p>
            <a:pPr algn="ctr">
              <a:spcBef>
                <a:spcPct val="0"/>
              </a:spcBef>
              <a:spcAft>
                <a:spcPts val="600"/>
              </a:spcAft>
            </a:pPr>
            <a:r>
              <a:rPr lang="en-US" sz="6000" b="0" i="0" kern="1200" dirty="0">
                <a:solidFill>
                  <a:srgbClr val="EBEBEB"/>
                </a:solidFill>
                <a:latin typeface="Times New Roman" panose="02020603050405020304" pitchFamily="18" charset="0"/>
                <a:ea typeface="+mj-ea"/>
                <a:cs typeface="Times New Roman" panose="02020603050405020304" pitchFamily="18" charset="0"/>
              </a:rPr>
              <a:t>of </a:t>
            </a:r>
          </a:p>
          <a:p>
            <a:pPr algn="ctr">
              <a:spcBef>
                <a:spcPct val="0"/>
              </a:spcBef>
              <a:spcAft>
                <a:spcPts val="600"/>
              </a:spcAft>
            </a:pPr>
            <a:r>
              <a:rPr lang="en-US" sz="6000" b="0" i="0" kern="1200" dirty="0">
                <a:solidFill>
                  <a:srgbClr val="EBEBEB"/>
                </a:solidFill>
                <a:latin typeface="Times New Roman" panose="02020603050405020304" pitchFamily="18" charset="0"/>
                <a:ea typeface="+mj-ea"/>
                <a:cs typeface="Times New Roman" panose="02020603050405020304" pitchFamily="18" charset="0"/>
              </a:rPr>
              <a:t>Python</a:t>
            </a:r>
          </a:p>
        </p:txBody>
      </p:sp>
      <p:grpSp>
        <p:nvGrpSpPr>
          <p:cNvPr id="2074" name="Group 2060">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2062" name="Rectangle 2061">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63"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64"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050" name="Picture 2" descr="Python Applications - javatpoint">
            <a:extLst>
              <a:ext uri="{FF2B5EF4-FFF2-40B4-BE49-F238E27FC236}">
                <a16:creationId xmlns:a16="http://schemas.microsoft.com/office/drawing/2014/main" id="{9982BA39-12DE-664B-E8BB-B6A7FB31CF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929" y="600076"/>
            <a:ext cx="5461157" cy="547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773833"/>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6" name="Rectangle 35">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9" name="Rectangle 38">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0" name="Picture 19" descr="Digital financial graph">
            <a:extLst>
              <a:ext uri="{FF2B5EF4-FFF2-40B4-BE49-F238E27FC236}">
                <a16:creationId xmlns:a16="http://schemas.microsoft.com/office/drawing/2014/main" id="{70C002FC-B95A-E497-2CC7-3C732C478D59}"/>
              </a:ext>
            </a:extLst>
          </p:cNvPr>
          <p:cNvPicPr>
            <a:picLocks noChangeAspect="1"/>
          </p:cNvPicPr>
          <p:nvPr/>
        </p:nvPicPr>
        <p:blipFill rotWithShape="1">
          <a:blip r:embed="rId3"/>
          <a:srcRect l="31835" r="22329"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43"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9F9D0B7-831F-4AAC-70F9-30D90B4F90E7}"/>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DATA ANALYTICS</a:t>
            </a:r>
          </a:p>
        </p:txBody>
      </p:sp>
      <p:sp>
        <p:nvSpPr>
          <p:cNvPr id="45" name="Rectangle 44">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1812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extBox 4">
            <a:extLst>
              <a:ext uri="{FF2B5EF4-FFF2-40B4-BE49-F238E27FC236}">
                <a16:creationId xmlns:a16="http://schemas.microsoft.com/office/drawing/2014/main" id="{68F66F9D-DA24-5AB8-469E-0DCC0F1E3F10}"/>
              </a:ext>
            </a:extLst>
          </p:cNvPr>
          <p:cNvSpPr txBox="1"/>
          <p:nvPr/>
        </p:nvSpPr>
        <p:spPr>
          <a:xfrm>
            <a:off x="1154955" y="973667"/>
            <a:ext cx="2942210" cy="4833745"/>
          </a:xfrm>
          <a:prstGeom prst="rect">
            <a:avLst/>
          </a:prstGeom>
        </p:spPr>
        <p:txBody>
          <a:bodyPr vert="horz" lIns="91440" tIns="45720" rIns="91440" bIns="45720" rtlCol="0" anchor="ctr">
            <a:normAutofit/>
          </a:bodyPr>
          <a:lstStyle/>
          <a:p>
            <a:pPr>
              <a:spcBef>
                <a:spcPct val="0"/>
              </a:spcBef>
              <a:spcAft>
                <a:spcPts val="600"/>
              </a:spcAft>
            </a:pPr>
            <a:r>
              <a:rPr lang="en-US" sz="3600" dirty="0">
                <a:solidFill>
                  <a:srgbClr val="EBEBEB"/>
                </a:solidFill>
                <a:latin typeface="Times New Roman" panose="02020603050405020304" pitchFamily="18" charset="0"/>
                <a:ea typeface="+mj-ea"/>
                <a:cs typeface="Times New Roman" panose="02020603050405020304" pitchFamily="18" charset="0"/>
              </a:rPr>
              <a:t>Data Analytics-Introduction</a:t>
            </a:r>
          </a:p>
        </p:txBody>
      </p:sp>
      <p:sp>
        <p:nvSpPr>
          <p:cNvPr id="20" name="Rectangle 1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E07017AD-1FF4-E18C-1E20-4DA0865A49C3}"/>
              </a:ext>
            </a:extLst>
          </p:cNvPr>
          <p:cNvGraphicFramePr>
            <a:graphicFrameLocks noGrp="1"/>
          </p:cNvGraphicFramePr>
          <p:nvPr>
            <p:ph idx="1"/>
            <p:extLst>
              <p:ext uri="{D42A27DB-BD31-4B8C-83A1-F6EECF244321}">
                <p14:modId xmlns:p14="http://schemas.microsoft.com/office/powerpoint/2010/main" val="407566995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47799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80" name="Rectangle 307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8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83" name="Rectangle 308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833B24-F2F4-F51F-E191-CB72E42F5D8E}"/>
              </a:ext>
            </a:extLst>
          </p:cNvPr>
          <p:cNvSpPr>
            <a:spLocks noGrp="1"/>
          </p:cNvSpPr>
          <p:nvPr>
            <p:ph type="title"/>
          </p:nvPr>
        </p:nvSpPr>
        <p:spPr>
          <a:xfrm>
            <a:off x="7007145" y="1241266"/>
            <a:ext cx="4535926" cy="3153753"/>
          </a:xfrm>
        </p:spPr>
        <p:txBody>
          <a:bodyPr vert="horz" lIns="91440" tIns="45720" rIns="91440" bIns="45720" rtlCol="0" anchor="b">
            <a:normAutofit/>
          </a:bodyPr>
          <a:lstStyle/>
          <a:p>
            <a:pPr>
              <a:lnSpc>
                <a:spcPct val="90000"/>
              </a:lnSpc>
            </a:pPr>
            <a:r>
              <a:rPr lang="en-US" sz="5400" b="0" i="0" kern="1200" dirty="0">
                <a:solidFill>
                  <a:srgbClr val="EBEBEB"/>
                </a:solidFill>
                <a:latin typeface="Times New Roman" panose="02020603050405020304" pitchFamily="18" charset="0"/>
                <a:cs typeface="Times New Roman" panose="02020603050405020304" pitchFamily="18" charset="0"/>
              </a:rPr>
              <a:t>Data Analytics Process Steps</a:t>
            </a:r>
          </a:p>
        </p:txBody>
      </p:sp>
      <p:grpSp>
        <p:nvGrpSpPr>
          <p:cNvPr id="3085" name="Group 3084">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3086" name="Rectangle 3085">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87"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88"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074" name="Picture 2" descr="What Is the Data Analysis Process? 5 Key Steps to Follow">
            <a:extLst>
              <a:ext uri="{FF2B5EF4-FFF2-40B4-BE49-F238E27FC236}">
                <a16:creationId xmlns:a16="http://schemas.microsoft.com/office/drawing/2014/main" id="{6B31E2DD-3C5F-A215-E734-FF2817F2C6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44705" y="571500"/>
            <a:ext cx="5709287"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3406"/>
      </p:ext>
    </p:extLst>
  </p:cSld>
  <p:clrMapOvr>
    <a:masterClrMapping/>
  </p:clrMapOvr>
  <p:transition spd="slow">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433</TotalTime>
  <Words>816</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Century Gothic</vt:lpstr>
      <vt:lpstr>Google Sans</vt:lpstr>
      <vt:lpstr>Times New Roman</vt:lpstr>
      <vt:lpstr>Wingdings</vt:lpstr>
      <vt:lpstr>Wingdings 3</vt:lpstr>
      <vt:lpstr>Ion Boardroom</vt:lpstr>
      <vt:lpstr>PowerPoint Presentation</vt:lpstr>
      <vt:lpstr>Outlines:</vt:lpstr>
      <vt:lpstr>PowerPoint Presentation</vt:lpstr>
      <vt:lpstr>PowerPoint Presentation</vt:lpstr>
      <vt:lpstr>Libraries in Python</vt:lpstr>
      <vt:lpstr>PowerPoint Presentation</vt:lpstr>
      <vt:lpstr>DATA ANALYTICS</vt:lpstr>
      <vt:lpstr>PowerPoint Presentation</vt:lpstr>
      <vt:lpstr>Data Analytics Process Steps</vt:lpstr>
      <vt:lpstr>Types of Data for analysis</vt:lpstr>
      <vt:lpstr>Local Data                 API Data                 File Data</vt:lpstr>
      <vt:lpstr>MACHINE LEARNING</vt:lpstr>
      <vt:lpstr>Machine Learning-Introduction</vt:lpstr>
      <vt:lpstr>Work of Machine Learning</vt:lpstr>
      <vt:lpstr>Application  of  Machine Learning</vt:lpstr>
      <vt:lpstr>References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Raval</dc:creator>
  <cp:lastModifiedBy>V V</cp:lastModifiedBy>
  <cp:revision>23</cp:revision>
  <dcterms:created xsi:type="dcterms:W3CDTF">2022-07-26T11:01:34Z</dcterms:created>
  <dcterms:modified xsi:type="dcterms:W3CDTF">2023-03-15T18:36:22Z</dcterms:modified>
</cp:coreProperties>
</file>