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1234" y="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6/25/2025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6/25/2025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Pizza Sales Data Analysis Using SQL</a:t>
            </a:r>
          </a:p>
        </p:txBody>
      </p:sp>
      <p:sp>
        <p:nvSpPr>
          <p:cNvPr id="3" name="Subtitle 2"/>
          <p:cNvSpPr>
            <a:spLocks noGrp="1"/>
          </p:cNvSpPr>
          <p:nvPr>
            <p:ph type="subTitle" idx="1"/>
          </p:nvPr>
        </p:nvSpPr>
        <p:spPr/>
        <p:txBody>
          <a:bodyPr/>
          <a:lstStyle/>
          <a:p>
            <a:r>
              <a:t>Business Questions Answered Using SQL Queries</a:t>
            </a:r>
          </a:p>
          <a:p>
            <a:r>
              <a:t>Prepared by: Vaibhav Jain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normAutofit lnSpcReduction="10000"/>
          </a:bodyPr>
          <a:lstStyle/>
          <a:p>
            <a:r>
              <a:rPr dirty="0"/>
              <a:t>This project analyzes a pizza restaurant’s sales data using SQL.</a:t>
            </a:r>
          </a:p>
          <a:p>
            <a:endParaRPr dirty="0"/>
          </a:p>
          <a:p>
            <a:r>
              <a:rPr dirty="0"/>
              <a:t>The goal was to explore customer preferences, sales trends, and product performance using real business questions. The analysis uses SQL joins, aggregations, date functions, and window functions to extract insights that can inform operations, marketing, and strategy.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Total Orders Placed</a:t>
            </a:r>
          </a:p>
        </p:txBody>
      </p:sp>
      <p:sp>
        <p:nvSpPr>
          <p:cNvPr id="3" name="Content Placeholder 2"/>
          <p:cNvSpPr>
            <a:spLocks noGrp="1"/>
          </p:cNvSpPr>
          <p:nvPr>
            <p:ph idx="1"/>
          </p:nvPr>
        </p:nvSpPr>
        <p:spPr/>
        <p:txBody>
          <a:bodyPr>
            <a:normAutofit/>
          </a:bodyPr>
          <a:lstStyle/>
          <a:p>
            <a:pPr>
              <a:spcAft>
                <a:spcPts val="1000"/>
              </a:spcAft>
              <a:defRPr sz="1400"/>
            </a:pPr>
            <a:r>
              <a:rPr sz="2000" dirty="0"/>
              <a:t>Business Question: How many total orders were placed?</a:t>
            </a:r>
          </a:p>
          <a:p>
            <a:pPr marL="0" indent="0">
              <a:spcAft>
                <a:spcPts val="1000"/>
              </a:spcAft>
              <a:buNone/>
              <a:defRPr sz="1200"/>
            </a:pPr>
            <a:endParaRPr lang="en-US" sz="2000" dirty="0" smtClean="0"/>
          </a:p>
          <a:p>
            <a:pPr marL="0" indent="0">
              <a:spcAft>
                <a:spcPts val="1000"/>
              </a:spcAft>
              <a:buNone/>
              <a:defRPr sz="1200"/>
            </a:pPr>
            <a:r>
              <a:rPr sz="2000" dirty="0" smtClean="0"/>
              <a:t>SQL </a:t>
            </a:r>
            <a:r>
              <a:rPr sz="2000" dirty="0"/>
              <a:t>Query: </a:t>
            </a:r>
            <a:endParaRPr lang="en-US" sz="2000" dirty="0" smtClean="0"/>
          </a:p>
          <a:p>
            <a:pPr marL="0" indent="0">
              <a:spcAft>
                <a:spcPts val="1000"/>
              </a:spcAft>
              <a:buNone/>
              <a:defRPr sz="1200"/>
            </a:pPr>
            <a:r>
              <a:rPr sz="1500" dirty="0" smtClean="0"/>
              <a:t>SELECT </a:t>
            </a:r>
            <a:r>
              <a:rPr sz="1500" dirty="0"/>
              <a:t>COUNT(</a:t>
            </a:r>
            <a:r>
              <a:rPr sz="1500" dirty="0" err="1"/>
              <a:t>order_id</a:t>
            </a:r>
            <a:r>
              <a:rPr sz="1500" dirty="0"/>
              <a:t>) AS </a:t>
            </a:r>
            <a:r>
              <a:rPr sz="1500" dirty="0" err="1"/>
              <a:t>total_orders</a:t>
            </a:r>
            <a:r>
              <a:rPr sz="1500" dirty="0"/>
              <a:t> </a:t>
            </a:r>
            <a:endParaRPr lang="en-US" sz="1500" dirty="0" smtClean="0"/>
          </a:p>
          <a:p>
            <a:pPr marL="0" indent="0">
              <a:spcAft>
                <a:spcPts val="1000"/>
              </a:spcAft>
              <a:buNone/>
              <a:defRPr sz="1200"/>
            </a:pPr>
            <a:r>
              <a:rPr sz="1500" dirty="0" smtClean="0"/>
              <a:t>FROM </a:t>
            </a:r>
            <a:r>
              <a:rPr sz="1500" dirty="0"/>
              <a:t>orders;</a:t>
            </a:r>
          </a:p>
          <a:p>
            <a:pPr marL="0" indent="0">
              <a:buNone/>
              <a:defRPr sz="1200"/>
            </a:pPr>
            <a:endParaRPr lang="en-US" sz="2000" dirty="0" smtClean="0"/>
          </a:p>
          <a:p>
            <a:pPr marL="0" indent="0">
              <a:buNone/>
              <a:defRPr sz="1200"/>
            </a:pPr>
            <a:r>
              <a:rPr sz="2000" dirty="0" smtClean="0"/>
              <a:t>Result</a:t>
            </a:r>
            <a:r>
              <a:rPr sz="2000" dirty="0"/>
              <a:t>: 21,350 orders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Total Revenue Generated</a:t>
            </a:r>
          </a:p>
        </p:txBody>
      </p:sp>
      <p:sp>
        <p:nvSpPr>
          <p:cNvPr id="3" name="Content Placeholder 2"/>
          <p:cNvSpPr>
            <a:spLocks noGrp="1"/>
          </p:cNvSpPr>
          <p:nvPr>
            <p:ph idx="1"/>
          </p:nvPr>
        </p:nvSpPr>
        <p:spPr/>
        <p:txBody>
          <a:bodyPr>
            <a:normAutofit/>
          </a:bodyPr>
          <a:lstStyle/>
          <a:p>
            <a:pPr>
              <a:spcAft>
                <a:spcPts val="1000"/>
              </a:spcAft>
              <a:defRPr sz="1400"/>
            </a:pPr>
            <a:r>
              <a:rPr sz="2400" dirty="0"/>
              <a:t>Business Question: What is the total revenue generated from pizza sales?</a:t>
            </a:r>
          </a:p>
          <a:p>
            <a:pPr>
              <a:spcAft>
                <a:spcPts val="1000"/>
              </a:spcAft>
              <a:defRPr sz="1200"/>
            </a:pPr>
            <a:r>
              <a:rPr sz="2400" dirty="0"/>
              <a:t>SQL Query: </a:t>
            </a:r>
            <a:endParaRPr lang="en-US" sz="2400" dirty="0" smtClean="0"/>
          </a:p>
          <a:p>
            <a:pPr marL="0" indent="0">
              <a:spcAft>
                <a:spcPts val="1000"/>
              </a:spcAft>
              <a:buNone/>
              <a:defRPr sz="1200"/>
            </a:pPr>
            <a:r>
              <a:rPr sz="2000" dirty="0" smtClean="0"/>
              <a:t>SELECT </a:t>
            </a:r>
            <a:r>
              <a:rPr sz="2000" dirty="0"/>
              <a:t>ROUND(SUM(</a:t>
            </a:r>
            <a:r>
              <a:rPr sz="2000" dirty="0" err="1"/>
              <a:t>OD.quantity</a:t>
            </a:r>
            <a:r>
              <a:rPr sz="2000" dirty="0"/>
              <a:t> * </a:t>
            </a:r>
            <a:r>
              <a:rPr sz="2000" dirty="0" err="1"/>
              <a:t>PZ.price</a:t>
            </a:r>
            <a:r>
              <a:rPr sz="2000" dirty="0"/>
              <a:t>), 2) AS </a:t>
            </a:r>
            <a:r>
              <a:rPr sz="2000" dirty="0" err="1"/>
              <a:t>total_sales</a:t>
            </a:r>
            <a:r>
              <a:rPr sz="2000" dirty="0"/>
              <a:t> </a:t>
            </a:r>
            <a:endParaRPr lang="en-US" sz="2000" dirty="0" smtClean="0"/>
          </a:p>
          <a:p>
            <a:pPr marL="0" indent="0">
              <a:spcAft>
                <a:spcPts val="1000"/>
              </a:spcAft>
              <a:buNone/>
              <a:defRPr sz="1200"/>
            </a:pPr>
            <a:r>
              <a:rPr sz="2000" dirty="0" smtClean="0"/>
              <a:t>FROM </a:t>
            </a:r>
            <a:r>
              <a:rPr sz="2000" dirty="0" err="1"/>
              <a:t>order_details</a:t>
            </a:r>
            <a:r>
              <a:rPr sz="2000" dirty="0"/>
              <a:t> OD </a:t>
            </a:r>
            <a:endParaRPr lang="en-US" sz="2000" dirty="0" smtClean="0"/>
          </a:p>
          <a:p>
            <a:pPr marL="0" indent="0">
              <a:spcAft>
                <a:spcPts val="1000"/>
              </a:spcAft>
              <a:buNone/>
              <a:defRPr sz="1200"/>
            </a:pPr>
            <a:r>
              <a:rPr sz="2000" dirty="0" smtClean="0"/>
              <a:t>JOIN </a:t>
            </a:r>
            <a:r>
              <a:rPr sz="2000" dirty="0"/>
              <a:t>pizzas PZ ON </a:t>
            </a:r>
            <a:r>
              <a:rPr sz="2000" dirty="0" err="1"/>
              <a:t>OD.pizza_id</a:t>
            </a:r>
            <a:r>
              <a:rPr sz="2000" dirty="0"/>
              <a:t> = </a:t>
            </a:r>
            <a:r>
              <a:rPr sz="2000" dirty="0" err="1"/>
              <a:t>PZ.pizza_id</a:t>
            </a:r>
            <a:r>
              <a:rPr sz="2000" dirty="0"/>
              <a:t>;</a:t>
            </a:r>
          </a:p>
          <a:p>
            <a:pPr marL="0" indent="0">
              <a:buNone/>
              <a:defRPr sz="1200"/>
            </a:pPr>
            <a:endParaRPr lang="en-US" sz="2400" dirty="0" smtClean="0"/>
          </a:p>
          <a:p>
            <a:pPr marL="0" indent="0">
              <a:buNone/>
              <a:defRPr sz="1200"/>
            </a:pPr>
            <a:r>
              <a:rPr sz="2400" dirty="0" smtClean="0"/>
              <a:t>Result</a:t>
            </a:r>
            <a:r>
              <a:rPr sz="2400" dirty="0"/>
              <a:t>: $817,860.05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Most Ordered Pizza Size</a:t>
            </a:r>
          </a:p>
        </p:txBody>
      </p:sp>
      <p:sp>
        <p:nvSpPr>
          <p:cNvPr id="3" name="Content Placeholder 2"/>
          <p:cNvSpPr>
            <a:spLocks noGrp="1"/>
          </p:cNvSpPr>
          <p:nvPr>
            <p:ph idx="1"/>
          </p:nvPr>
        </p:nvSpPr>
        <p:spPr/>
        <p:txBody>
          <a:bodyPr>
            <a:normAutofit lnSpcReduction="10000"/>
          </a:bodyPr>
          <a:lstStyle/>
          <a:p>
            <a:pPr>
              <a:spcAft>
                <a:spcPts val="1000"/>
              </a:spcAft>
              <a:defRPr sz="1400"/>
            </a:pPr>
            <a:r>
              <a:rPr sz="2400" dirty="0"/>
              <a:t>Business Question: Which pizza size was ordered most frequently?</a:t>
            </a:r>
          </a:p>
          <a:p>
            <a:pPr marL="0" indent="0">
              <a:spcAft>
                <a:spcPts val="1000"/>
              </a:spcAft>
              <a:buNone/>
              <a:defRPr sz="1200"/>
            </a:pPr>
            <a:r>
              <a:rPr sz="2400" dirty="0"/>
              <a:t>SQL Query: </a:t>
            </a:r>
            <a:endParaRPr lang="en-US" sz="2400" dirty="0" smtClean="0"/>
          </a:p>
          <a:p>
            <a:pPr marL="0" indent="0">
              <a:spcAft>
                <a:spcPts val="1000"/>
              </a:spcAft>
              <a:buNone/>
              <a:defRPr sz="1200"/>
            </a:pPr>
            <a:r>
              <a:rPr sz="1800" dirty="0" smtClean="0"/>
              <a:t>S</a:t>
            </a:r>
            <a:r>
              <a:rPr lang="en-US" sz="1800" dirty="0" smtClean="0"/>
              <a:t>elect</a:t>
            </a:r>
            <a:r>
              <a:rPr sz="1800" dirty="0" smtClean="0"/>
              <a:t> </a:t>
            </a:r>
            <a:r>
              <a:rPr sz="1800" dirty="0" err="1"/>
              <a:t>pz.size</a:t>
            </a:r>
            <a:r>
              <a:rPr sz="1800" dirty="0"/>
              <a:t>, </a:t>
            </a:r>
            <a:r>
              <a:rPr sz="1800" dirty="0" smtClean="0"/>
              <a:t>C</a:t>
            </a:r>
            <a:r>
              <a:rPr lang="en-US" sz="1800" dirty="0" smtClean="0"/>
              <a:t>ount</a:t>
            </a:r>
            <a:r>
              <a:rPr sz="1800" dirty="0" smtClean="0"/>
              <a:t>(</a:t>
            </a:r>
            <a:r>
              <a:rPr sz="1800" dirty="0" err="1" smtClean="0"/>
              <a:t>od.order_details_id</a:t>
            </a:r>
            <a:r>
              <a:rPr sz="1800" dirty="0"/>
              <a:t>) </a:t>
            </a:r>
            <a:r>
              <a:rPr lang="en-US" sz="1800" dirty="0" smtClean="0"/>
              <a:t>as </a:t>
            </a:r>
            <a:r>
              <a:rPr sz="1800" dirty="0" err="1" smtClean="0"/>
              <a:t>order_count</a:t>
            </a:r>
            <a:r>
              <a:rPr sz="1800" dirty="0" smtClean="0"/>
              <a:t> </a:t>
            </a:r>
            <a:endParaRPr lang="en-US" sz="1800" dirty="0" smtClean="0"/>
          </a:p>
          <a:p>
            <a:pPr marL="0" indent="0">
              <a:spcAft>
                <a:spcPts val="1000"/>
              </a:spcAft>
              <a:buNone/>
              <a:defRPr sz="1200"/>
            </a:pPr>
            <a:r>
              <a:rPr sz="1800" dirty="0" smtClean="0"/>
              <a:t>FROM </a:t>
            </a:r>
            <a:r>
              <a:rPr sz="1800" dirty="0"/>
              <a:t>pizzas </a:t>
            </a:r>
            <a:r>
              <a:rPr sz="1800" dirty="0" err="1"/>
              <a:t>pz</a:t>
            </a:r>
            <a:r>
              <a:rPr sz="1800" dirty="0"/>
              <a:t> JOIN </a:t>
            </a:r>
            <a:r>
              <a:rPr sz="1800" dirty="0" err="1"/>
              <a:t>order_details</a:t>
            </a:r>
            <a:r>
              <a:rPr sz="1800" dirty="0"/>
              <a:t> od </a:t>
            </a:r>
            <a:endParaRPr lang="en-US" sz="1800" dirty="0" smtClean="0"/>
          </a:p>
          <a:p>
            <a:pPr marL="0" indent="0">
              <a:spcAft>
                <a:spcPts val="1000"/>
              </a:spcAft>
              <a:buNone/>
              <a:defRPr sz="1200"/>
            </a:pPr>
            <a:r>
              <a:rPr sz="1800" dirty="0" smtClean="0"/>
              <a:t>ON </a:t>
            </a:r>
            <a:r>
              <a:rPr sz="1800" dirty="0" err="1"/>
              <a:t>pz.pizza_id</a:t>
            </a:r>
            <a:r>
              <a:rPr sz="1800" dirty="0"/>
              <a:t> = </a:t>
            </a:r>
            <a:r>
              <a:rPr sz="1800" dirty="0" err="1"/>
              <a:t>od.pizza_id</a:t>
            </a:r>
            <a:r>
              <a:rPr sz="1800" dirty="0"/>
              <a:t> </a:t>
            </a:r>
            <a:endParaRPr lang="en-US" sz="1800" dirty="0" smtClean="0"/>
          </a:p>
          <a:p>
            <a:pPr marL="0" indent="0">
              <a:spcAft>
                <a:spcPts val="1000"/>
              </a:spcAft>
              <a:buNone/>
              <a:defRPr sz="1200"/>
            </a:pPr>
            <a:r>
              <a:rPr sz="1800" dirty="0" smtClean="0"/>
              <a:t>GROUP </a:t>
            </a:r>
            <a:r>
              <a:rPr sz="1800" dirty="0"/>
              <a:t>BY </a:t>
            </a:r>
            <a:r>
              <a:rPr sz="1800" dirty="0" err="1"/>
              <a:t>pz.size</a:t>
            </a:r>
            <a:r>
              <a:rPr sz="1800" dirty="0"/>
              <a:t> </a:t>
            </a:r>
            <a:endParaRPr lang="en-US" sz="1800" dirty="0" smtClean="0"/>
          </a:p>
          <a:p>
            <a:pPr marL="0" indent="0">
              <a:spcAft>
                <a:spcPts val="1000"/>
              </a:spcAft>
              <a:buNone/>
              <a:defRPr sz="1200"/>
            </a:pPr>
            <a:r>
              <a:rPr sz="1800" dirty="0" smtClean="0"/>
              <a:t>ORDER </a:t>
            </a:r>
            <a:r>
              <a:rPr sz="1800" dirty="0"/>
              <a:t>BY </a:t>
            </a:r>
            <a:r>
              <a:rPr sz="1800" dirty="0" err="1"/>
              <a:t>order_count</a:t>
            </a:r>
            <a:r>
              <a:rPr sz="1800" dirty="0"/>
              <a:t> DESC LIMIT 1;</a:t>
            </a:r>
          </a:p>
          <a:p>
            <a:pPr marL="0" indent="0">
              <a:buNone/>
              <a:defRPr sz="1200"/>
            </a:pPr>
            <a:endParaRPr lang="en-US" sz="2400" dirty="0" smtClean="0"/>
          </a:p>
          <a:p>
            <a:pPr marL="0" indent="0">
              <a:buNone/>
              <a:defRPr sz="1200"/>
            </a:pPr>
            <a:r>
              <a:rPr sz="2400" dirty="0" smtClean="0"/>
              <a:t>Result</a:t>
            </a:r>
            <a:r>
              <a:rPr sz="2400" dirty="0"/>
              <a:t>: Medium size (most frequently ordered)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3 Revenue-Generating Pizzas</a:t>
            </a:r>
          </a:p>
        </p:txBody>
      </p:sp>
      <p:sp>
        <p:nvSpPr>
          <p:cNvPr id="3" name="Content Placeholder 2"/>
          <p:cNvSpPr>
            <a:spLocks noGrp="1"/>
          </p:cNvSpPr>
          <p:nvPr>
            <p:ph idx="1"/>
          </p:nvPr>
        </p:nvSpPr>
        <p:spPr/>
        <p:txBody>
          <a:bodyPr>
            <a:noAutofit/>
          </a:bodyPr>
          <a:lstStyle/>
          <a:p>
            <a:pPr>
              <a:spcAft>
                <a:spcPts val="1000"/>
              </a:spcAft>
              <a:defRPr sz="1400"/>
            </a:pPr>
            <a:r>
              <a:rPr sz="2400" dirty="0"/>
              <a:t>Business Question: Which 3 pizzas generated the highest total revenue?</a:t>
            </a:r>
          </a:p>
          <a:p>
            <a:pPr marL="0" indent="0">
              <a:spcAft>
                <a:spcPts val="1000"/>
              </a:spcAft>
              <a:buNone/>
              <a:defRPr sz="1200"/>
            </a:pPr>
            <a:r>
              <a:rPr sz="1600" dirty="0"/>
              <a:t>SQL Query: </a:t>
            </a:r>
            <a:endParaRPr lang="en-US" sz="1600" dirty="0" smtClean="0"/>
          </a:p>
          <a:p>
            <a:pPr marL="0" indent="0">
              <a:spcAft>
                <a:spcPts val="1000"/>
              </a:spcAft>
              <a:buNone/>
              <a:defRPr sz="1200"/>
            </a:pPr>
            <a:r>
              <a:rPr sz="1600" dirty="0" smtClean="0"/>
              <a:t>SELECT </a:t>
            </a:r>
            <a:r>
              <a:rPr sz="1600" dirty="0"/>
              <a:t>pt.name, ROUND(SUM(</a:t>
            </a:r>
            <a:r>
              <a:rPr sz="1600" dirty="0" err="1"/>
              <a:t>od.quantity</a:t>
            </a:r>
            <a:r>
              <a:rPr sz="1600" dirty="0"/>
              <a:t> * </a:t>
            </a:r>
            <a:r>
              <a:rPr sz="1600" dirty="0" err="1"/>
              <a:t>pz.price</a:t>
            </a:r>
            <a:r>
              <a:rPr sz="1600" dirty="0"/>
              <a:t>), 2) revenue </a:t>
            </a:r>
            <a:endParaRPr lang="en-US" sz="1600" dirty="0" smtClean="0"/>
          </a:p>
          <a:p>
            <a:pPr marL="0" indent="0">
              <a:spcAft>
                <a:spcPts val="1000"/>
              </a:spcAft>
              <a:buNone/>
              <a:defRPr sz="1200"/>
            </a:pPr>
            <a:r>
              <a:rPr sz="1600" dirty="0" smtClean="0"/>
              <a:t>FROM </a:t>
            </a:r>
            <a:r>
              <a:rPr sz="1600" dirty="0" err="1"/>
              <a:t>order_details</a:t>
            </a:r>
            <a:r>
              <a:rPr sz="1600" dirty="0"/>
              <a:t> od JOIN pizzas </a:t>
            </a:r>
            <a:r>
              <a:rPr sz="1600" dirty="0" err="1"/>
              <a:t>pz</a:t>
            </a:r>
            <a:r>
              <a:rPr sz="1600" dirty="0"/>
              <a:t> ON </a:t>
            </a:r>
            <a:r>
              <a:rPr sz="1600" dirty="0" err="1"/>
              <a:t>od.pizza_id</a:t>
            </a:r>
            <a:r>
              <a:rPr sz="1600" dirty="0"/>
              <a:t> = </a:t>
            </a:r>
            <a:r>
              <a:rPr sz="1600" dirty="0" err="1"/>
              <a:t>pz.pizza_id</a:t>
            </a:r>
            <a:r>
              <a:rPr sz="1600" dirty="0"/>
              <a:t> </a:t>
            </a:r>
            <a:endParaRPr lang="en-US" sz="1600" dirty="0" smtClean="0"/>
          </a:p>
          <a:p>
            <a:pPr marL="0" indent="0">
              <a:spcAft>
                <a:spcPts val="1000"/>
              </a:spcAft>
              <a:buNone/>
              <a:defRPr sz="1200"/>
            </a:pPr>
            <a:r>
              <a:rPr sz="1600" dirty="0" smtClean="0"/>
              <a:t>JOIN </a:t>
            </a:r>
            <a:r>
              <a:rPr sz="1600" dirty="0" err="1"/>
              <a:t>pizza_types</a:t>
            </a:r>
            <a:r>
              <a:rPr sz="1600" dirty="0"/>
              <a:t> </a:t>
            </a:r>
            <a:r>
              <a:rPr sz="1600" dirty="0" err="1"/>
              <a:t>pt</a:t>
            </a:r>
            <a:r>
              <a:rPr sz="1600" dirty="0"/>
              <a:t> ON </a:t>
            </a:r>
            <a:r>
              <a:rPr sz="1600" dirty="0" err="1"/>
              <a:t>pz.pizza_type_id</a:t>
            </a:r>
            <a:r>
              <a:rPr sz="1600" dirty="0"/>
              <a:t> = </a:t>
            </a:r>
            <a:r>
              <a:rPr sz="1600" dirty="0" err="1"/>
              <a:t>pt.pizza_type_id</a:t>
            </a:r>
            <a:r>
              <a:rPr sz="1600" dirty="0"/>
              <a:t> </a:t>
            </a:r>
            <a:endParaRPr lang="en-US" sz="1600" dirty="0" smtClean="0"/>
          </a:p>
          <a:p>
            <a:pPr marL="0" indent="0">
              <a:spcAft>
                <a:spcPts val="1000"/>
              </a:spcAft>
              <a:buNone/>
              <a:defRPr sz="1200"/>
            </a:pPr>
            <a:r>
              <a:rPr sz="1600" dirty="0" smtClean="0"/>
              <a:t>GROUP </a:t>
            </a:r>
            <a:r>
              <a:rPr sz="1600" dirty="0"/>
              <a:t>BY pt.name ORDER BY revenue DESC LIMIT </a:t>
            </a:r>
            <a:r>
              <a:rPr sz="1600" dirty="0" smtClean="0"/>
              <a:t>3;</a:t>
            </a:r>
          </a:p>
          <a:p>
            <a:pPr marL="0" indent="0">
              <a:buNone/>
              <a:defRPr sz="1200"/>
            </a:pPr>
            <a:r>
              <a:rPr sz="2400" dirty="0" smtClean="0"/>
              <a:t>Result: </a:t>
            </a:r>
            <a:endParaRPr lang="en-US" sz="2400" dirty="0" smtClean="0"/>
          </a:p>
          <a:p>
            <a:pPr marL="0" indent="0">
              <a:buNone/>
              <a:defRPr sz="1200"/>
            </a:pPr>
            <a:r>
              <a:rPr sz="2400" dirty="0" smtClean="0"/>
              <a:t>1. The Thai Chicken Pizza</a:t>
            </a:r>
            <a:br>
              <a:rPr sz="2400" dirty="0" smtClean="0"/>
            </a:br>
            <a:r>
              <a:rPr sz="2400" dirty="0" smtClean="0"/>
              <a:t>2. The Barbecue Chicken Pizza</a:t>
            </a:r>
            <a:br>
              <a:rPr sz="2400" dirty="0" smtClean="0"/>
            </a:br>
            <a:r>
              <a:rPr sz="2400" dirty="0" smtClean="0"/>
              <a:t>3. The California Chicken Pizza</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Category-wise Revenue Contribution</a:t>
            </a:r>
          </a:p>
        </p:txBody>
      </p:sp>
      <p:sp>
        <p:nvSpPr>
          <p:cNvPr id="3" name="Content Placeholder 2"/>
          <p:cNvSpPr>
            <a:spLocks noGrp="1"/>
          </p:cNvSpPr>
          <p:nvPr>
            <p:ph idx="1"/>
          </p:nvPr>
        </p:nvSpPr>
        <p:spPr>
          <a:xfrm>
            <a:off x="457200" y="1417638"/>
            <a:ext cx="8229600" cy="4525963"/>
          </a:xfrm>
        </p:spPr>
        <p:txBody>
          <a:bodyPr>
            <a:noAutofit/>
          </a:bodyPr>
          <a:lstStyle/>
          <a:p>
            <a:pPr>
              <a:spcAft>
                <a:spcPts val="1000"/>
              </a:spcAft>
              <a:defRPr sz="1400"/>
            </a:pPr>
            <a:r>
              <a:rPr sz="2400" dirty="0"/>
              <a:t>Business Question: What is the percentage revenue contribution of each pizza category?</a:t>
            </a:r>
          </a:p>
          <a:p>
            <a:pPr marL="0" indent="0">
              <a:spcAft>
                <a:spcPts val="1000"/>
              </a:spcAft>
              <a:buNone/>
              <a:defRPr sz="1200"/>
            </a:pPr>
            <a:r>
              <a:rPr sz="2400" dirty="0"/>
              <a:t>SQL Query: </a:t>
            </a:r>
            <a:endParaRPr lang="en-US" sz="2400" dirty="0" smtClean="0"/>
          </a:p>
          <a:p>
            <a:pPr marL="0" indent="0">
              <a:spcAft>
                <a:spcPts val="1000"/>
              </a:spcAft>
              <a:buNone/>
              <a:defRPr sz="1200"/>
            </a:pPr>
            <a:r>
              <a:rPr sz="1600" dirty="0" smtClean="0"/>
              <a:t>SELECT </a:t>
            </a:r>
            <a:r>
              <a:rPr sz="1600" dirty="0" err="1"/>
              <a:t>pt.category</a:t>
            </a:r>
            <a:r>
              <a:rPr sz="1600" dirty="0"/>
              <a:t>, ROUND(SUM(</a:t>
            </a:r>
            <a:r>
              <a:rPr sz="1600" dirty="0" err="1"/>
              <a:t>pz.price</a:t>
            </a:r>
            <a:r>
              <a:rPr sz="1600" dirty="0"/>
              <a:t>*</a:t>
            </a:r>
            <a:r>
              <a:rPr sz="1600" dirty="0" err="1"/>
              <a:t>od.quantity</a:t>
            </a:r>
            <a:r>
              <a:rPr sz="1600" dirty="0"/>
              <a:t>)/(SELECT SUM(pz1.price*od1.quantity) FROM pizzas pz1 JOIN </a:t>
            </a:r>
            <a:r>
              <a:rPr sz="1600" dirty="0" err="1"/>
              <a:t>order_details</a:t>
            </a:r>
            <a:r>
              <a:rPr sz="1600" dirty="0"/>
              <a:t> od1 ON od1.pizza_id=pz1.pizza_id)*100, 2) AS revenue </a:t>
            </a:r>
            <a:endParaRPr lang="en-US" sz="1600" dirty="0" smtClean="0"/>
          </a:p>
          <a:p>
            <a:pPr marL="0" indent="0">
              <a:spcAft>
                <a:spcPts val="1000"/>
              </a:spcAft>
              <a:buNone/>
              <a:defRPr sz="1200"/>
            </a:pPr>
            <a:r>
              <a:rPr sz="1600" dirty="0" smtClean="0"/>
              <a:t>FROM </a:t>
            </a:r>
            <a:r>
              <a:rPr sz="1600" dirty="0" err="1"/>
              <a:t>pizza_types</a:t>
            </a:r>
            <a:r>
              <a:rPr sz="1600" dirty="0"/>
              <a:t> </a:t>
            </a:r>
            <a:r>
              <a:rPr sz="1600" dirty="0" err="1"/>
              <a:t>pt</a:t>
            </a:r>
            <a:r>
              <a:rPr sz="1600" dirty="0"/>
              <a:t> </a:t>
            </a:r>
            <a:endParaRPr lang="en-US" sz="1600" dirty="0" smtClean="0"/>
          </a:p>
          <a:p>
            <a:pPr marL="0" indent="0">
              <a:spcAft>
                <a:spcPts val="1000"/>
              </a:spcAft>
              <a:buNone/>
              <a:defRPr sz="1200"/>
            </a:pPr>
            <a:r>
              <a:rPr sz="1600" dirty="0" smtClean="0"/>
              <a:t>JOIN </a:t>
            </a:r>
            <a:r>
              <a:rPr sz="1600" dirty="0"/>
              <a:t>pizzas </a:t>
            </a:r>
            <a:r>
              <a:rPr sz="1600" dirty="0" err="1"/>
              <a:t>pz</a:t>
            </a:r>
            <a:r>
              <a:rPr sz="1600" dirty="0"/>
              <a:t> ON </a:t>
            </a:r>
            <a:r>
              <a:rPr sz="1600" dirty="0" err="1"/>
              <a:t>pt.pizza_type_id</a:t>
            </a:r>
            <a:r>
              <a:rPr sz="1600" dirty="0"/>
              <a:t>=</a:t>
            </a:r>
            <a:r>
              <a:rPr sz="1600" dirty="0" err="1"/>
              <a:t>pz.pizza_type_id</a:t>
            </a:r>
            <a:r>
              <a:rPr sz="1600" dirty="0"/>
              <a:t> </a:t>
            </a:r>
            <a:endParaRPr lang="en-US" sz="1600" dirty="0" smtClean="0"/>
          </a:p>
          <a:p>
            <a:pPr marL="0" indent="0">
              <a:spcAft>
                <a:spcPts val="1000"/>
              </a:spcAft>
              <a:buNone/>
              <a:defRPr sz="1200"/>
            </a:pPr>
            <a:r>
              <a:rPr sz="1600" dirty="0" smtClean="0"/>
              <a:t>JOIN </a:t>
            </a:r>
            <a:r>
              <a:rPr sz="1600" dirty="0" err="1"/>
              <a:t>order_details</a:t>
            </a:r>
            <a:r>
              <a:rPr sz="1600" dirty="0"/>
              <a:t> od ON </a:t>
            </a:r>
            <a:r>
              <a:rPr sz="1600" dirty="0" err="1"/>
              <a:t>od.pizza_id</a:t>
            </a:r>
            <a:r>
              <a:rPr sz="1600" dirty="0"/>
              <a:t>=</a:t>
            </a:r>
            <a:r>
              <a:rPr sz="1600" dirty="0" err="1"/>
              <a:t>pz.pizza_id</a:t>
            </a:r>
            <a:r>
              <a:rPr sz="1600" dirty="0"/>
              <a:t> </a:t>
            </a:r>
            <a:endParaRPr lang="en-US" sz="1600" dirty="0" smtClean="0"/>
          </a:p>
          <a:p>
            <a:pPr marL="0" indent="0">
              <a:spcAft>
                <a:spcPts val="1000"/>
              </a:spcAft>
              <a:buNone/>
              <a:defRPr sz="1200"/>
            </a:pPr>
            <a:r>
              <a:rPr sz="1600" dirty="0" smtClean="0"/>
              <a:t>GROUP </a:t>
            </a:r>
            <a:r>
              <a:rPr sz="1600" dirty="0"/>
              <a:t>BY </a:t>
            </a:r>
            <a:r>
              <a:rPr sz="1600" dirty="0" err="1"/>
              <a:t>pt.category</a:t>
            </a:r>
            <a:r>
              <a:rPr sz="1600" dirty="0"/>
              <a:t>;</a:t>
            </a:r>
          </a:p>
          <a:p>
            <a:pPr marL="0" indent="0">
              <a:buNone/>
              <a:defRPr sz="1200"/>
            </a:pPr>
            <a:r>
              <a:rPr sz="2400" dirty="0"/>
              <a:t>Result: </a:t>
            </a:r>
            <a:endParaRPr lang="en-US" sz="2400" dirty="0" smtClean="0"/>
          </a:p>
          <a:p>
            <a:pPr marL="0" indent="0">
              <a:buNone/>
              <a:defRPr sz="1200"/>
            </a:pPr>
            <a:r>
              <a:rPr sz="2400" dirty="0" smtClean="0"/>
              <a:t>Classic</a:t>
            </a:r>
            <a:r>
              <a:rPr sz="2400" dirty="0"/>
              <a:t>: 30.4%, Chicken: 28.7%, Veggie: 24.5%, Supreme: 16.4%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 &amp; Insights</a:t>
            </a:r>
          </a:p>
        </p:txBody>
      </p:sp>
      <p:sp>
        <p:nvSpPr>
          <p:cNvPr id="3" name="Content Placeholder 2"/>
          <p:cNvSpPr>
            <a:spLocks noGrp="1"/>
          </p:cNvSpPr>
          <p:nvPr>
            <p:ph idx="1"/>
          </p:nvPr>
        </p:nvSpPr>
        <p:spPr/>
        <p:txBody>
          <a:bodyPr>
            <a:normAutofit fontScale="77500" lnSpcReduction="20000"/>
          </a:bodyPr>
          <a:lstStyle/>
          <a:p>
            <a:r>
              <a:rPr dirty="0"/>
              <a:t>The SQL analysis highlighted key patterns in product sales, customer preferences, and revenue drivers.</a:t>
            </a:r>
          </a:p>
          <a:p>
            <a:endParaRPr dirty="0"/>
          </a:p>
          <a:p>
            <a:pPr marL="0" indent="0">
              <a:buNone/>
            </a:pPr>
            <a:r>
              <a:rPr dirty="0" smtClean="0"/>
              <a:t>- Medium </a:t>
            </a:r>
            <a:r>
              <a:rPr dirty="0"/>
              <a:t>pizzas dominate orders, showing size preference.</a:t>
            </a:r>
          </a:p>
          <a:p>
            <a:pPr marL="0" indent="0">
              <a:buNone/>
            </a:pPr>
            <a:r>
              <a:rPr dirty="0"/>
              <a:t>- A small number of pizzas generate most revenue.</a:t>
            </a:r>
          </a:p>
          <a:p>
            <a:pPr marL="0" indent="0">
              <a:buNone/>
            </a:pPr>
            <a:r>
              <a:rPr dirty="0"/>
              <a:t>- Chicken and Classic categories are top revenue contributors.</a:t>
            </a:r>
          </a:p>
          <a:p>
            <a:pPr marL="0" indent="0">
              <a:buNone/>
            </a:pPr>
            <a:r>
              <a:rPr dirty="0"/>
              <a:t>- SQL is sufficient to conduct deep business analysis without external tools.</a:t>
            </a:r>
          </a:p>
          <a:p>
            <a:pPr marL="0" indent="0">
              <a:buNone/>
            </a:pPr>
            <a:endParaRPr dirty="0"/>
          </a:p>
          <a:p>
            <a:pPr marL="0" indent="0">
              <a:buNone/>
            </a:pPr>
            <a:r>
              <a:rPr dirty="0"/>
              <a:t>These insights can support pricing, promotions, and inventory decisions in a real-world food business context.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452</TotalTime>
  <Words>427</Words>
  <Application>Microsoft Office PowerPoint</Application>
  <PresentationFormat>On-screen Show (4:3)</PresentationFormat>
  <Paragraphs>61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Pizza Sales Data Analysis Using SQL</vt:lpstr>
      <vt:lpstr>Project Overview</vt:lpstr>
      <vt:lpstr>Total Orders Placed</vt:lpstr>
      <vt:lpstr>Total Revenue Generated</vt:lpstr>
      <vt:lpstr>Most Ordered Pizza Size</vt:lpstr>
      <vt:lpstr>Top 3 Revenue-Generating Pizzas</vt:lpstr>
      <vt:lpstr>Category-wise Revenue Contribution</vt:lpstr>
      <vt:lpstr>Conclusion &amp; Insights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Sales Data Analysis Using SQL</dc:title>
  <dc:subject/>
  <dc:creator/>
  <cp:keywords/>
  <dc:description>generated using python-pptx</dc:description>
  <cp:lastModifiedBy>Vaibhav</cp:lastModifiedBy>
  <cp:revision>7</cp:revision>
  <dcterms:created xsi:type="dcterms:W3CDTF">2013-01-27T09:14:16Z</dcterms:created>
  <dcterms:modified xsi:type="dcterms:W3CDTF">2025-06-25T12:21:34Z</dcterms:modified>
  <cp:category/>
</cp:coreProperties>
</file>