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Created </a:t>
            </a:r>
            <a:r>
              <a:rPr sz="2400" spc="-5" dirty="0">
                <a:latin typeface="Tahoma"/>
                <a:cs typeface="Tahoma"/>
              </a:rPr>
              <a:t>by Linus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Torvalds,  </a:t>
            </a:r>
            <a:r>
              <a:rPr sz="2400" dirty="0">
                <a:latin typeface="Tahoma"/>
                <a:cs typeface="Tahoma"/>
              </a:rPr>
              <a:t>creator of </a:t>
            </a:r>
            <a:r>
              <a:rPr sz="2400" spc="-5" dirty="0">
                <a:latin typeface="Tahoma"/>
                <a:cs typeface="Tahoma"/>
              </a:rPr>
              <a:t>Linux, in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Came out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5" dirty="0">
                <a:latin typeface="Tahoma"/>
                <a:cs typeface="Tahoma"/>
              </a:rPr>
              <a:t>Linux development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community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Designed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do version control on Linux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kernel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33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Goals </a:t>
            </a:r>
            <a:r>
              <a:rPr sz="2400" dirty="0">
                <a:latin typeface="Tahoma"/>
                <a:cs typeface="Tahoma"/>
              </a:rPr>
              <a:t>of Git:</a:t>
            </a: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Speed</a:t>
            </a:r>
            <a:endParaRPr sz="2200" dirty="0">
              <a:latin typeface="Tahoma"/>
              <a:cs typeface="Tahoma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Support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non-linear development  (thousands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5" dirty="0">
                <a:latin typeface="Tahoma"/>
                <a:cs typeface="Tahoma"/>
              </a:rPr>
              <a:t>parallel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branches)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Fully distributed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Able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handle large projects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efficiently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95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sz="2250" i="1" spc="-30" dirty="0">
                <a:latin typeface="Tahoma"/>
                <a:cs typeface="Tahoma"/>
              </a:rPr>
              <a:t>(A </a:t>
            </a:r>
            <a:r>
              <a:rPr sz="2250" i="1" spc="-20" dirty="0">
                <a:latin typeface="Tahoma"/>
                <a:cs typeface="Tahoma"/>
              </a:rPr>
              <a:t>"git" is </a:t>
            </a:r>
            <a:r>
              <a:rPr sz="2250" i="1" spc="-30" dirty="0">
                <a:latin typeface="Tahoma"/>
                <a:cs typeface="Tahoma"/>
              </a:rPr>
              <a:t>a cranky</a:t>
            </a:r>
            <a:r>
              <a:rPr sz="2250" i="1" spc="55" dirty="0">
                <a:latin typeface="Tahoma"/>
                <a:cs typeface="Tahoma"/>
              </a:rPr>
              <a:t> </a:t>
            </a:r>
            <a:r>
              <a:rPr sz="2250" i="1" spc="-25" dirty="0">
                <a:latin typeface="Tahoma"/>
                <a:cs typeface="Tahoma"/>
              </a:rPr>
              <a:t>old</a:t>
            </a:r>
            <a:r>
              <a:rPr sz="2250" i="1" spc="-10" dirty="0">
                <a:latin typeface="Tahoma"/>
                <a:cs typeface="Tahoma"/>
              </a:rPr>
              <a:t> </a:t>
            </a:r>
            <a:r>
              <a:rPr sz="2250" i="1" spc="-30" dirty="0">
                <a:latin typeface="Tahoma"/>
                <a:cs typeface="Tahoma"/>
              </a:rPr>
              <a:t>man.	</a:t>
            </a:r>
            <a:r>
              <a:rPr sz="2250" i="1" spc="-25" dirty="0">
                <a:latin typeface="Tahoma"/>
                <a:cs typeface="Tahoma"/>
              </a:rPr>
              <a:t>Linus </a:t>
            </a:r>
            <a:r>
              <a:rPr sz="2250" i="1" spc="-30" dirty="0">
                <a:latin typeface="Tahoma"/>
                <a:cs typeface="Tahoma"/>
              </a:rPr>
              <a:t>meant</a:t>
            </a:r>
            <a:r>
              <a:rPr sz="2250" i="1" spc="-65" dirty="0">
                <a:latin typeface="Tahoma"/>
                <a:cs typeface="Tahoma"/>
              </a:rPr>
              <a:t> </a:t>
            </a:r>
            <a:r>
              <a:rPr sz="2250" i="1" spc="-25" dirty="0">
                <a:latin typeface="Tahoma"/>
                <a:cs typeface="Tahoma"/>
              </a:rPr>
              <a:t>himself.)</a:t>
            </a:r>
            <a:endParaRPr sz="22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50" i="1" spc="-35" dirty="0">
                <a:latin typeface="Tahoma"/>
                <a:cs typeface="Tahoma"/>
              </a:rPr>
              <a:t>Two common </a:t>
            </a:r>
            <a:r>
              <a:rPr sz="2450" i="1" spc="-25" dirty="0">
                <a:latin typeface="Tahoma"/>
                <a:cs typeface="Tahoma"/>
              </a:rPr>
              <a:t>scenarios: (only </a:t>
            </a:r>
            <a:r>
              <a:rPr sz="2450" i="1" spc="-35" dirty="0">
                <a:latin typeface="Tahoma"/>
                <a:cs typeface="Tahoma"/>
              </a:rPr>
              <a:t>do </a:t>
            </a:r>
            <a:r>
              <a:rPr sz="2450" i="1" spc="-30" dirty="0">
                <a:latin typeface="Tahoma"/>
                <a:cs typeface="Tahoma"/>
              </a:rPr>
              <a:t>one </a:t>
            </a:r>
            <a:r>
              <a:rPr sz="2450" i="1" spc="-25" dirty="0">
                <a:latin typeface="Tahoma"/>
                <a:cs typeface="Tahoma"/>
              </a:rPr>
              <a:t>of</a:t>
            </a:r>
            <a:r>
              <a:rPr sz="2450" i="1" spc="65" dirty="0">
                <a:latin typeface="Tahoma"/>
                <a:cs typeface="Tahoma"/>
              </a:rPr>
              <a:t> </a:t>
            </a:r>
            <a:r>
              <a:rPr sz="2450" i="1" spc="-25" dirty="0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create a new </a:t>
            </a:r>
            <a:r>
              <a:rPr sz="2400" b="1" spc="-5" dirty="0">
                <a:latin typeface="Tahoma"/>
                <a:cs typeface="Tahoma"/>
              </a:rPr>
              <a:t>local </a:t>
            </a:r>
            <a:r>
              <a:rPr sz="2400" b="1" dirty="0">
                <a:latin typeface="Tahoma"/>
                <a:cs typeface="Tahoma"/>
              </a:rPr>
              <a:t>Git </a:t>
            </a:r>
            <a:r>
              <a:rPr sz="2400" b="1" spc="-5" dirty="0">
                <a:latin typeface="Tahoma"/>
                <a:cs typeface="Tahoma"/>
              </a:rPr>
              <a:t>repo </a:t>
            </a:r>
            <a:r>
              <a:rPr sz="2400" spc="-5" dirty="0">
                <a:latin typeface="Tahoma"/>
                <a:cs typeface="Tahoma"/>
              </a:rPr>
              <a:t>in your current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 will </a:t>
            </a:r>
            <a:r>
              <a:rPr sz="2000" dirty="0">
                <a:latin typeface="Tahoma"/>
                <a:cs typeface="Tahoma"/>
              </a:rPr>
              <a:t>create a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 in your current directory.</a:t>
            </a:r>
            <a:endParaRPr sz="20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Then you can commit </a:t>
            </a:r>
            <a:r>
              <a:rPr sz="2000" dirty="0">
                <a:latin typeface="Tahoma"/>
                <a:cs typeface="Tahoma"/>
              </a:rPr>
              <a:t>files </a:t>
            </a:r>
            <a:r>
              <a:rPr sz="2000" spc="-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directory into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add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commit –m "</a:t>
            </a:r>
            <a:r>
              <a:rPr sz="2200" i="1" spc="-5" dirty="0">
                <a:latin typeface="Courier New"/>
                <a:cs typeface="Courier New"/>
              </a:rPr>
              <a:t>commit</a:t>
            </a:r>
            <a:r>
              <a:rPr sz="2200" i="1" spc="-2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message</a:t>
            </a:r>
            <a:r>
              <a:rPr sz="220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b="1" spc="-5" dirty="0">
                <a:latin typeface="Tahoma"/>
                <a:cs typeface="Tahoma"/>
              </a:rPr>
              <a:t>clone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remote repo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your current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200" spc="-5" dirty="0">
                <a:latin typeface="Courier New"/>
                <a:cs typeface="Courier New"/>
              </a:rPr>
              <a:t>git clone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url	</a:t>
            </a:r>
            <a:r>
              <a:rPr sz="2200" i="1" spc="-5" dirty="0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 will </a:t>
            </a:r>
            <a:r>
              <a:rPr sz="2000" dirty="0">
                <a:latin typeface="Tahoma"/>
                <a:cs typeface="Tahoma"/>
              </a:rPr>
              <a:t>create the </a:t>
            </a:r>
            <a:r>
              <a:rPr sz="2000" spc="-5" dirty="0">
                <a:latin typeface="Tahoma"/>
                <a:cs typeface="Tahoma"/>
              </a:rPr>
              <a:t>given local directory, containing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working copy </a:t>
            </a:r>
            <a:r>
              <a:rPr sz="2000" dirty="0">
                <a:latin typeface="Tahoma"/>
                <a:cs typeface="Tahoma"/>
              </a:rPr>
              <a:t>of  the files from the </a:t>
            </a:r>
            <a:r>
              <a:rPr sz="2000" spc="-5" dirty="0">
                <a:latin typeface="Tahoma"/>
                <a:cs typeface="Tahoma"/>
              </a:rPr>
              <a:t>repo, and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dirty="0">
                <a:latin typeface="Courier New"/>
                <a:cs typeface="Courier New"/>
              </a:rPr>
              <a:t>.git </a:t>
            </a:r>
            <a:r>
              <a:rPr sz="2000" spc="-5" dirty="0">
                <a:latin typeface="Tahoma"/>
                <a:cs typeface="Tahoma"/>
              </a:rPr>
              <a:t>directory </a:t>
            </a:r>
            <a:r>
              <a:rPr sz="2000" dirty="0">
                <a:latin typeface="Tahoma"/>
                <a:cs typeface="Tahoma"/>
              </a:rPr>
              <a:t>(used to </a:t>
            </a:r>
            <a:r>
              <a:rPr sz="2000" spc="-5" dirty="0">
                <a:latin typeface="Tahoma"/>
                <a:cs typeface="Tahoma"/>
              </a:rPr>
              <a:t>hold </a:t>
            </a:r>
            <a:r>
              <a:rPr sz="2000" dirty="0">
                <a:latin typeface="Tahoma"/>
                <a:cs typeface="Tahoma"/>
              </a:rPr>
              <a:t>the 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 </a:t>
            </a:r>
            <a:r>
              <a:rPr sz="2000" spc="-5" dirty="0">
                <a:latin typeface="Tahoma"/>
                <a:cs typeface="Tahoma"/>
              </a:rPr>
              <a:t>and your actual local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5" y="1738312"/>
          <a:ext cx="8577580" cy="501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clone </a:t>
                      </a:r>
                      <a:r>
                        <a:rPr sz="1800" b="1" i="1" spc="22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800" b="1" i="1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285" dirty="0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add	</a:t>
                      </a:r>
                      <a:r>
                        <a:rPr sz="2000" b="1" i="1" spc="375" dirty="0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</a:t>
                      </a:r>
                      <a:r>
                        <a:rPr sz="18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staged and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modified but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800" spc="5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spc="-19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get help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info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about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20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try to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merge  into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and data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800" spc="425" dirty="0">
                          <a:latin typeface="Arial"/>
                          <a:cs typeface="Arial"/>
                        </a:rPr>
                        <a:t>init, 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reset,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merge, 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log,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tag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pc="-5" dirty="0"/>
              <a:t>The </a:t>
            </a:r>
            <a:r>
              <a:rPr dirty="0"/>
              <a:t>first </a:t>
            </a:r>
            <a:r>
              <a:rPr spc="-5" dirty="0"/>
              <a:t>time </a:t>
            </a:r>
            <a:r>
              <a:rPr dirty="0"/>
              <a:t>we ask a file to </a:t>
            </a:r>
            <a:r>
              <a:rPr spc="-5" dirty="0"/>
              <a:t>be tracked, </a:t>
            </a:r>
            <a:r>
              <a:rPr sz="2450" i="1" spc="-30" dirty="0">
                <a:latin typeface="Tahoma"/>
                <a:cs typeface="Tahoma"/>
              </a:rPr>
              <a:t>and </a:t>
            </a:r>
            <a:r>
              <a:rPr sz="2450" i="1" spc="-25" dirty="0">
                <a:latin typeface="Tahoma"/>
                <a:cs typeface="Tahoma"/>
              </a:rPr>
              <a:t>every </a:t>
            </a:r>
            <a:r>
              <a:rPr sz="2450" i="1" spc="-30" dirty="0">
                <a:latin typeface="Tahoma"/>
                <a:cs typeface="Tahoma"/>
              </a:rPr>
              <a:t>time  </a:t>
            </a:r>
            <a:r>
              <a:rPr sz="2450" i="1" spc="-25" dirty="0">
                <a:latin typeface="Tahoma"/>
                <a:cs typeface="Tahoma"/>
              </a:rPr>
              <a:t>before </a:t>
            </a:r>
            <a:r>
              <a:rPr sz="2450" i="1" spc="-35" dirty="0">
                <a:latin typeface="Tahoma"/>
                <a:cs typeface="Tahoma"/>
              </a:rPr>
              <a:t>we </a:t>
            </a:r>
            <a:r>
              <a:rPr sz="2450" i="1" spc="-30" dirty="0">
                <a:latin typeface="Tahoma"/>
                <a:cs typeface="Tahoma"/>
              </a:rPr>
              <a:t>commit a </a:t>
            </a:r>
            <a:r>
              <a:rPr sz="2450" i="1" spc="-15" dirty="0">
                <a:latin typeface="Tahoma"/>
                <a:cs typeface="Tahoma"/>
              </a:rPr>
              <a:t>file</a:t>
            </a:r>
            <a:r>
              <a:rPr spc="-15" dirty="0"/>
              <a:t>, </a:t>
            </a:r>
            <a:r>
              <a:rPr dirty="0"/>
              <a:t>we </a:t>
            </a:r>
            <a:r>
              <a:rPr spc="-5" dirty="0"/>
              <a:t>must add </a:t>
            </a:r>
            <a:r>
              <a:rPr dirty="0"/>
              <a:t>it to the </a:t>
            </a:r>
            <a:r>
              <a:rPr spc="-5" dirty="0"/>
              <a:t>staging</a:t>
            </a:r>
            <a:r>
              <a:rPr spc="65" dirty="0"/>
              <a:t> </a:t>
            </a:r>
            <a:r>
              <a:rPr dirty="0"/>
              <a:t>area:</a:t>
            </a:r>
            <a:endParaRPr sz="245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add Hello.java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Takes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snapshot </a:t>
            </a:r>
            <a:r>
              <a:rPr sz="2000" dirty="0">
                <a:latin typeface="Tahoma"/>
                <a:cs typeface="Tahoma"/>
              </a:rPr>
              <a:t>of these files, </a:t>
            </a:r>
            <a:r>
              <a:rPr sz="2000" spc="-5" dirty="0">
                <a:latin typeface="Tahoma"/>
                <a:cs typeface="Tahoma"/>
              </a:rPr>
              <a:t>adds </a:t>
            </a:r>
            <a:r>
              <a:rPr sz="2000" dirty="0">
                <a:latin typeface="Tahoma"/>
                <a:cs typeface="Tahoma"/>
              </a:rPr>
              <a:t>them to the </a:t>
            </a:r>
            <a:r>
              <a:rPr sz="2000" spc="-5" dirty="0">
                <a:latin typeface="Tahoma"/>
                <a:cs typeface="Tahoma"/>
              </a:rPr>
              <a:t>staging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z="2000" spc="-5" dirty="0">
                <a:latin typeface="Tahoma"/>
                <a:cs typeface="Tahoma"/>
              </a:rPr>
              <a:t>In older VCS, "add" means </a:t>
            </a:r>
            <a:r>
              <a:rPr sz="2000" dirty="0">
                <a:latin typeface="Tahoma"/>
                <a:cs typeface="Tahoma"/>
              </a:rPr>
              <a:t>"start </a:t>
            </a:r>
            <a:r>
              <a:rPr sz="2000" spc="-5" dirty="0">
                <a:latin typeface="Tahoma"/>
                <a:cs typeface="Tahoma"/>
              </a:rPr>
              <a:t>tracking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file."	In </a:t>
            </a:r>
            <a:r>
              <a:rPr sz="2000" dirty="0">
                <a:latin typeface="Tahoma"/>
                <a:cs typeface="Tahoma"/>
              </a:rPr>
              <a:t>Git, </a:t>
            </a:r>
            <a:r>
              <a:rPr sz="2000" spc="-5" dirty="0">
                <a:latin typeface="Tahoma"/>
                <a:cs typeface="Tahoma"/>
              </a:rPr>
              <a:t>"add"  means "add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area" so it </a:t>
            </a:r>
            <a:r>
              <a:rPr sz="2000" spc="-5" dirty="0">
                <a:latin typeface="Tahoma"/>
                <a:cs typeface="Tahoma"/>
              </a:rPr>
              <a:t>will be part </a:t>
            </a:r>
            <a:r>
              <a:rPr sz="2000" dirty="0">
                <a:latin typeface="Tahoma"/>
                <a:cs typeface="Tahoma"/>
              </a:rPr>
              <a:t>of the next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900"/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move staged changes into </a:t>
            </a:r>
            <a:r>
              <a:rPr dirty="0"/>
              <a:t>the </a:t>
            </a:r>
            <a:r>
              <a:rPr spc="-5" dirty="0"/>
              <a:t>repo, </a:t>
            </a:r>
            <a:r>
              <a:rPr dirty="0"/>
              <a:t>we</a:t>
            </a:r>
            <a:r>
              <a:rPr spc="35" dirty="0"/>
              <a:t> </a:t>
            </a:r>
            <a:r>
              <a:rPr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commit –m "Fixing bug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undo changes on </a:t>
            </a:r>
            <a:r>
              <a:rPr dirty="0"/>
              <a:t>a file </a:t>
            </a:r>
            <a:r>
              <a:rPr spc="-5" dirty="0"/>
              <a:t>before you have committed</a:t>
            </a:r>
            <a:r>
              <a:rPr spc="55" dirty="0"/>
              <a:t> </a:t>
            </a:r>
            <a:r>
              <a:rPr spc="-5"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 reset HEAD --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 --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(unstages </a:t>
            </a:r>
            <a:r>
              <a:rPr sz="2200" dirty="0">
                <a:latin typeface="Tahoma"/>
                <a:cs typeface="Tahoma"/>
              </a:rPr>
              <a:t>the file)  </a:t>
            </a:r>
            <a:r>
              <a:rPr sz="2200" spc="-5" dirty="0">
                <a:latin typeface="Tahoma"/>
                <a:cs typeface="Tahoma"/>
              </a:rPr>
              <a:t>(undoes your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sz="2200" spc="-5" dirty="0">
                <a:latin typeface="Tahoma"/>
                <a:cs typeface="Tahoma"/>
              </a:rPr>
              <a:t>All </a:t>
            </a:r>
            <a:r>
              <a:rPr sz="2200" dirty="0">
                <a:latin typeface="Tahoma"/>
                <a:cs typeface="Tahoma"/>
              </a:rPr>
              <a:t>these </a:t>
            </a:r>
            <a:r>
              <a:rPr sz="2200" spc="-5" dirty="0">
                <a:latin typeface="Tahoma"/>
                <a:cs typeface="Tahoma"/>
              </a:rPr>
              <a:t>commands </a:t>
            </a:r>
            <a:r>
              <a:rPr sz="2200" dirty="0">
                <a:latin typeface="Tahoma"/>
                <a:cs typeface="Tahoma"/>
              </a:rPr>
              <a:t>are </a:t>
            </a:r>
            <a:r>
              <a:rPr sz="2200" spc="-5" dirty="0">
                <a:latin typeface="Tahoma"/>
                <a:cs typeface="Tahoma"/>
              </a:rPr>
              <a:t>acting on your local version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29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view </a:t>
            </a:r>
            <a:r>
              <a:rPr sz="2400" dirty="0">
                <a:latin typeface="Tahoma"/>
                <a:cs typeface="Tahoma"/>
              </a:rPr>
              <a:t>status of files </a:t>
            </a:r>
            <a:r>
              <a:rPr sz="2400" spc="-5" dirty="0">
                <a:latin typeface="Tahoma"/>
                <a:cs typeface="Tahoma"/>
              </a:rPr>
              <a:t>in working directory and staging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spc="-5" dirty="0">
                <a:latin typeface="Courier New"/>
                <a:cs typeface="Courier New"/>
              </a:rPr>
              <a:t>git </a:t>
            </a:r>
            <a:r>
              <a:rPr sz="2200" dirty="0">
                <a:latin typeface="Courier New"/>
                <a:cs typeface="Courier New"/>
              </a:rPr>
              <a:t>status	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Courier New"/>
                <a:cs typeface="Courier New"/>
              </a:rPr>
              <a:t>git status </a:t>
            </a:r>
            <a:r>
              <a:rPr sz="2200" dirty="0">
                <a:latin typeface="Courier New"/>
                <a:cs typeface="Courier New"/>
              </a:rPr>
              <a:t>–s </a:t>
            </a:r>
            <a:r>
              <a:rPr sz="2200" dirty="0">
                <a:latin typeface="Tahoma"/>
                <a:cs typeface="Tahoma"/>
              </a:rPr>
              <a:t>(short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what is </a:t>
            </a:r>
            <a:r>
              <a:rPr sz="2400" spc="-5" dirty="0">
                <a:latin typeface="Tahoma"/>
                <a:cs typeface="Tahoma"/>
              </a:rPr>
              <a:t>modified but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a list of </a:t>
            </a:r>
            <a:r>
              <a:rPr sz="2400" spc="-5" dirty="0">
                <a:latin typeface="Tahoma"/>
                <a:cs typeface="Tahoma"/>
              </a:rPr>
              <a:t>staged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diff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a </a:t>
            </a:r>
            <a:r>
              <a:rPr sz="2400" spc="-5" dirty="0">
                <a:latin typeface="Tahoma"/>
                <a:cs typeface="Tahoma"/>
              </a:rPr>
              <a:t>log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all changes in your local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200" spc="-5" dirty="0">
                <a:latin typeface="Courier New"/>
                <a:cs typeface="Courier New"/>
              </a:rPr>
              <a:t>git log	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Courier New"/>
                <a:cs typeface="Courier New"/>
              </a:rPr>
              <a:t>git log </a:t>
            </a:r>
            <a:r>
              <a:rPr sz="2200" dirty="0">
                <a:latin typeface="Courier New"/>
                <a:cs typeface="Courier New"/>
              </a:rPr>
              <a:t>--oneline </a:t>
            </a:r>
            <a:r>
              <a:rPr sz="2200" dirty="0">
                <a:latin typeface="Tahoma"/>
                <a:cs typeface="Tahoma"/>
              </a:rPr>
              <a:t>(shorter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-5</a:t>
            </a:r>
            <a:r>
              <a:rPr sz="2000" spc="-54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(to show </a:t>
            </a:r>
            <a:r>
              <a:rPr sz="2000" spc="-5" dirty="0">
                <a:latin typeface="Tahoma"/>
                <a:cs typeface="Tahoma"/>
              </a:rPr>
              <a:t>only </a:t>
            </a:r>
            <a:r>
              <a:rPr sz="2000" dirty="0">
                <a:latin typeface="Tahoma"/>
                <a:cs typeface="Tahoma"/>
              </a:rPr>
              <a:t>the 5 </a:t>
            </a:r>
            <a:r>
              <a:rPr sz="2000" spc="-5" dirty="0">
                <a:latin typeface="Tahoma"/>
                <a:cs typeface="Tahoma"/>
              </a:rPr>
              <a:t>most recent updates), 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6" y="680719"/>
            <a:ext cx="612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/>
              <a:t>An	</a:t>
            </a:r>
            <a:r>
              <a:rPr spc="-5" dirty="0"/>
              <a:t>example	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emacs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spc="-5" dirty="0">
                <a:latin typeface="Courier New"/>
                <a:cs typeface="Courier New"/>
              </a:rPr>
              <a:t>no changes added to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spc="-5" dirty="0">
                <a:latin typeface="Courier New"/>
                <a:cs typeface="Courier New"/>
              </a:rPr>
              <a:t>(use "git add" and/or "git commit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-a")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status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dirty="0">
                <a:latin typeface="Courier New"/>
                <a:cs typeface="Courier New"/>
              </a:rPr>
              <a:t>M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sz="1800" i="1" spc="-5" dirty="0">
                <a:latin typeface="Courier New"/>
                <a:cs typeface="Courier New"/>
              </a:rPr>
              <a:t>diff --git a/rea.txt b/rea.txt  </a:t>
            </a: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add rea.txt  </a:t>
            </a: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sz="1800" i="1" dirty="0">
                <a:latin typeface="Courier New"/>
                <a:cs typeface="Courier New"/>
              </a:rPr>
              <a:t>#	</a:t>
            </a:r>
            <a:r>
              <a:rPr sz="1800" i="1" spc="-5" dirty="0">
                <a:latin typeface="Courier New"/>
                <a:cs typeface="Courier New"/>
              </a:rPr>
              <a:t>modified:	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diff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spc="-5" dirty="0">
                <a:latin typeface="Courier New"/>
                <a:cs typeface="Courier New"/>
              </a:rPr>
              <a:t>diff --git a/rea.txt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commit -m "Created new text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Git uses </a:t>
            </a:r>
            <a:r>
              <a:rPr sz="2400" spc="-5" dirty="0">
                <a:latin typeface="Tahoma"/>
                <a:cs typeface="Tahoma"/>
              </a:rPr>
              <a:t>branching heavily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switch between multiple</a:t>
            </a:r>
            <a:r>
              <a:rPr sz="2400" spc="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create a new </a:t>
            </a:r>
            <a:r>
              <a:rPr sz="2400" spc="-5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branch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list </a:t>
            </a:r>
            <a:r>
              <a:rPr sz="2400" spc="-5" dirty="0">
                <a:latin typeface="Tahoma"/>
                <a:cs typeface="Tahoma"/>
              </a:rPr>
              <a:t>all local branches: </a:t>
            </a:r>
            <a:r>
              <a:rPr sz="2400" dirty="0">
                <a:latin typeface="Tahoma"/>
                <a:cs typeface="Tahoma"/>
              </a:rPr>
              <a:t>(* </a:t>
            </a:r>
            <a:r>
              <a:rPr sz="2400" spc="-5" dirty="0">
                <a:latin typeface="Tahoma"/>
                <a:cs typeface="Tahoma"/>
              </a:rPr>
              <a:t>= current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switch </a:t>
            </a:r>
            <a:r>
              <a:rPr sz="2400" dirty="0">
                <a:latin typeface="Tahoma"/>
                <a:cs typeface="Tahoma"/>
              </a:rPr>
              <a:t>to a </a:t>
            </a:r>
            <a:r>
              <a:rPr sz="2400" spc="-5" dirty="0">
                <a:latin typeface="Tahoma"/>
                <a:cs typeface="Tahoma"/>
              </a:rPr>
              <a:t>given local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merge changes </a:t>
            </a:r>
            <a:r>
              <a:rPr sz="2400" dirty="0">
                <a:latin typeface="Tahoma"/>
                <a:cs typeface="Tahoma"/>
              </a:rPr>
              <a:t>from a </a:t>
            </a:r>
            <a:r>
              <a:rPr sz="2400" spc="-5" dirty="0">
                <a:latin typeface="Tahoma"/>
                <a:cs typeface="Tahoma"/>
              </a:rPr>
              <a:t>branch into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local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merge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 </a:t>
            </a:r>
            <a:r>
              <a:rPr sz="2400" spc="-5" dirty="0">
                <a:latin typeface="Tahoma"/>
                <a:cs typeface="Tahoma"/>
              </a:rPr>
              <a:t>will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contain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&lt;&lt;&lt;</a:t>
            </a:r>
            <a:r>
              <a:rPr sz="2400" spc="-6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&gt;&gt;&gt;</a:t>
            </a:r>
            <a:r>
              <a:rPr sz="2400" spc="-6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sections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indicate </a:t>
            </a:r>
            <a:r>
              <a:rPr sz="2400" dirty="0">
                <a:latin typeface="Tahoma"/>
                <a:cs typeface="Tahoma"/>
              </a:rPr>
              <a:t>where Git was </a:t>
            </a:r>
            <a:r>
              <a:rPr sz="2400" spc="-5" dirty="0">
                <a:latin typeface="Tahoma"/>
                <a:cs typeface="Tahoma"/>
              </a:rPr>
              <a:t>unable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resolve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sz="18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13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sz="18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Find all such sections, and edit </a:t>
            </a:r>
            <a:r>
              <a:rPr sz="2400" dirty="0">
                <a:latin typeface="Tahoma"/>
                <a:cs typeface="Tahoma"/>
              </a:rPr>
              <a:t>them to the </a:t>
            </a:r>
            <a:r>
              <a:rPr sz="2400" spc="-5" dirty="0">
                <a:latin typeface="Tahoma"/>
                <a:cs typeface="Tahoma"/>
              </a:rPr>
              <a:t>proper </a:t>
            </a:r>
            <a:r>
              <a:rPr sz="2400" dirty="0">
                <a:latin typeface="Tahoma"/>
                <a:cs typeface="Tahoma"/>
              </a:rPr>
              <a:t>state  </a:t>
            </a:r>
            <a:r>
              <a:rPr sz="2400" spc="-5" dirty="0">
                <a:latin typeface="Tahoma"/>
                <a:cs typeface="Tahoma"/>
              </a:rPr>
              <a:t>(whichever </a:t>
            </a:r>
            <a:r>
              <a:rPr sz="2400" dirty="0">
                <a:latin typeface="Tahoma"/>
                <a:cs typeface="Tahoma"/>
              </a:rPr>
              <a:t>of the two </a:t>
            </a:r>
            <a:r>
              <a:rPr sz="2400" spc="-5" dirty="0">
                <a:latin typeface="Tahoma"/>
                <a:cs typeface="Tahoma"/>
              </a:rPr>
              <a:t>versions </a:t>
            </a:r>
            <a:r>
              <a:rPr sz="2400" dirty="0">
                <a:latin typeface="Tahoma"/>
                <a:cs typeface="Tahoma"/>
              </a:rPr>
              <a:t>is newer / </a:t>
            </a:r>
            <a:r>
              <a:rPr sz="2400" spc="-5" dirty="0">
                <a:latin typeface="Tahoma"/>
                <a:cs typeface="Tahoma"/>
              </a:rPr>
              <a:t>better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5" dirty="0">
                <a:latin typeface="Tahoma"/>
                <a:cs typeface="Tahoma"/>
              </a:rPr>
              <a:t>more  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8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dirty="0"/>
              <a:t>/	r</a:t>
            </a:r>
            <a:r>
              <a:rPr spc="-5" dirty="0"/>
              <a:t>em</a:t>
            </a:r>
            <a:r>
              <a:rPr dirty="0"/>
              <a:t>o</a:t>
            </a:r>
            <a:r>
              <a:rPr spc="-5" dirty="0"/>
              <a:t>t</a:t>
            </a:r>
            <a:r>
              <a:rPr dirty="0"/>
              <a:t>e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Push </a:t>
            </a:r>
            <a:r>
              <a:rPr sz="2400" spc="-5" dirty="0">
                <a:latin typeface="Tahoma"/>
                <a:cs typeface="Tahoma"/>
              </a:rPr>
              <a:t>your local changes </a:t>
            </a:r>
            <a:r>
              <a:rPr sz="2400" dirty="0">
                <a:latin typeface="Tahoma"/>
                <a:cs typeface="Tahoma"/>
              </a:rPr>
              <a:t>to the remote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Pull </a:t>
            </a:r>
            <a:r>
              <a:rPr sz="2400" dirty="0">
                <a:latin typeface="Tahoma"/>
                <a:cs typeface="Tahoma"/>
              </a:rPr>
              <a:t>from remote </a:t>
            </a:r>
            <a:r>
              <a:rPr sz="2400" spc="-5" dirty="0">
                <a:latin typeface="Tahoma"/>
                <a:cs typeface="Tahoma"/>
              </a:rPr>
              <a:t>repo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get most recent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sz="2200" dirty="0">
                <a:latin typeface="Tahoma"/>
                <a:cs typeface="Tahoma"/>
              </a:rPr>
              <a:t>– (fix </a:t>
            </a:r>
            <a:r>
              <a:rPr sz="2200" spc="-5" dirty="0">
                <a:latin typeface="Tahoma"/>
                <a:cs typeface="Tahoma"/>
              </a:rPr>
              <a:t>conflicts </a:t>
            </a:r>
            <a:r>
              <a:rPr sz="2200" dirty="0">
                <a:latin typeface="Tahoma"/>
                <a:cs typeface="Tahoma"/>
              </a:rPr>
              <a:t>if </a:t>
            </a:r>
            <a:r>
              <a:rPr sz="2200" spc="-5" dirty="0">
                <a:latin typeface="Tahoma"/>
                <a:cs typeface="Tahoma"/>
              </a:rPr>
              <a:t>necessary, add/commit </a:t>
            </a:r>
            <a:r>
              <a:rPr sz="2200" dirty="0">
                <a:latin typeface="Tahoma"/>
                <a:cs typeface="Tahoma"/>
              </a:rPr>
              <a:t>them to </a:t>
            </a:r>
            <a:r>
              <a:rPr sz="2200" spc="-5" dirty="0">
                <a:latin typeface="Tahoma"/>
                <a:cs typeface="Tahoma"/>
              </a:rPr>
              <a:t>your local</a:t>
            </a:r>
            <a:r>
              <a:rPr sz="2200" spc="-3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fetch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most recent updates </a:t>
            </a:r>
            <a:r>
              <a:rPr sz="2400" dirty="0">
                <a:latin typeface="Tahoma"/>
                <a:cs typeface="Tahoma"/>
              </a:rPr>
              <a:t>from the remote </a:t>
            </a:r>
            <a:r>
              <a:rPr sz="2400" spc="-5" dirty="0">
                <a:latin typeface="Tahoma"/>
                <a:cs typeface="Tahoma"/>
              </a:rPr>
              <a:t>repo into  your local repo, and put </a:t>
            </a:r>
            <a:r>
              <a:rPr sz="2400" dirty="0">
                <a:latin typeface="Tahoma"/>
                <a:cs typeface="Tahoma"/>
              </a:rPr>
              <a:t>them </a:t>
            </a:r>
            <a:r>
              <a:rPr sz="2400" spc="-5" dirty="0">
                <a:latin typeface="Tahoma"/>
                <a:cs typeface="Tahoma"/>
              </a:rPr>
              <a:t>into your working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pull origin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–"/>
            </a:pPr>
            <a:endParaRPr sz="33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put your changes </a:t>
            </a:r>
            <a:r>
              <a:rPr sz="240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your local repo in </a:t>
            </a:r>
            <a:r>
              <a:rPr sz="2400" dirty="0">
                <a:latin typeface="Tahoma"/>
                <a:cs typeface="Tahoma"/>
              </a:rPr>
              <a:t>the remote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push origin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z="2400"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a site for </a:t>
            </a:r>
            <a:r>
              <a:rPr sz="2400" spc="-5" dirty="0">
                <a:latin typeface="Tahoma"/>
                <a:cs typeface="Tahoma"/>
              </a:rPr>
              <a:t>online storage </a:t>
            </a:r>
            <a:r>
              <a:rPr sz="2400" dirty="0">
                <a:latin typeface="Tahoma"/>
                <a:cs typeface="Tahoma"/>
              </a:rPr>
              <a:t>of Git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 can </a:t>
            </a:r>
            <a:r>
              <a:rPr sz="2200" dirty="0">
                <a:latin typeface="Tahoma"/>
                <a:cs typeface="Tahoma"/>
              </a:rPr>
              <a:t>create a </a:t>
            </a:r>
            <a:r>
              <a:rPr sz="2200" b="1" spc="-5" dirty="0">
                <a:latin typeface="Tahoma"/>
                <a:cs typeface="Tahoma"/>
              </a:rPr>
              <a:t>remote repo </a:t>
            </a:r>
            <a:r>
              <a:rPr sz="2200" dirty="0">
                <a:latin typeface="Tahoma"/>
                <a:cs typeface="Tahoma"/>
              </a:rPr>
              <a:t>there </a:t>
            </a:r>
            <a:r>
              <a:rPr sz="2200" spc="-5" dirty="0">
                <a:latin typeface="Tahoma"/>
                <a:cs typeface="Tahoma"/>
              </a:rPr>
              <a:t>and push code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8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Many open source projects </a:t>
            </a:r>
            <a:r>
              <a:rPr sz="2200" dirty="0">
                <a:latin typeface="Tahoma"/>
                <a:cs typeface="Tahoma"/>
              </a:rPr>
              <a:t>use </a:t>
            </a:r>
            <a:r>
              <a:rPr sz="2200" spc="-5" dirty="0">
                <a:latin typeface="Tahoma"/>
                <a:cs typeface="Tahoma"/>
              </a:rPr>
              <a:t>it, such </a:t>
            </a:r>
            <a:r>
              <a:rPr sz="2200" dirty="0">
                <a:latin typeface="Tahoma"/>
                <a:cs typeface="Tahoma"/>
              </a:rPr>
              <a:t>as the </a:t>
            </a:r>
            <a:r>
              <a:rPr sz="2200" spc="-5" dirty="0">
                <a:latin typeface="Tahoma"/>
                <a:cs typeface="Tahoma"/>
              </a:rPr>
              <a:t>Linux</a:t>
            </a:r>
            <a:r>
              <a:rPr sz="2200" spc="6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 can get </a:t>
            </a:r>
            <a:r>
              <a:rPr sz="2200" dirty="0">
                <a:latin typeface="Tahoma"/>
                <a:cs typeface="Tahoma"/>
              </a:rPr>
              <a:t>free </a:t>
            </a:r>
            <a:r>
              <a:rPr sz="2200" spc="-5" dirty="0">
                <a:latin typeface="Tahoma"/>
                <a:cs typeface="Tahoma"/>
              </a:rPr>
              <a:t>space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open source projects,  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you can pay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private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sz="2000" dirty="0">
                <a:latin typeface="Tahoma"/>
                <a:cs typeface="Tahoma"/>
              </a:rPr>
              <a:t>Free </a:t>
            </a:r>
            <a:r>
              <a:rPr sz="2000" spc="-5" dirty="0">
                <a:latin typeface="Tahoma"/>
                <a:cs typeface="Tahoma"/>
              </a:rPr>
              <a:t>private repos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educational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use:	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7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450" i="1" spc="-25" dirty="0">
                <a:latin typeface="Tahoma"/>
                <a:cs typeface="Tahoma"/>
              </a:rPr>
              <a:t>Question: </a:t>
            </a:r>
            <a:r>
              <a:rPr sz="2400" spc="-5" dirty="0">
                <a:latin typeface="Tahoma"/>
                <a:cs typeface="Tahoma"/>
              </a:rPr>
              <a:t>Do </a:t>
            </a:r>
            <a:r>
              <a:rPr sz="2400" dirty="0">
                <a:latin typeface="Tahoma"/>
                <a:cs typeface="Tahoma"/>
              </a:rPr>
              <a:t>I </a:t>
            </a:r>
            <a:r>
              <a:rPr sz="2400" spc="-5" dirty="0">
                <a:latin typeface="Tahoma"/>
                <a:cs typeface="Tahoma"/>
              </a:rPr>
              <a:t>always have </a:t>
            </a:r>
            <a:r>
              <a:rPr sz="2400" dirty="0">
                <a:latin typeface="Tahoma"/>
                <a:cs typeface="Tahoma"/>
              </a:rPr>
              <a:t>to use GitHub to use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sz="2250" i="1" spc="-30" dirty="0">
                <a:latin typeface="Tahoma"/>
                <a:cs typeface="Tahoma"/>
              </a:rPr>
              <a:t>Answer:</a:t>
            </a:r>
            <a:r>
              <a:rPr sz="2250" i="1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No!	</a:t>
            </a:r>
            <a:r>
              <a:rPr sz="2200" spc="-5" dirty="0">
                <a:latin typeface="Tahoma"/>
                <a:cs typeface="Tahoma"/>
              </a:rPr>
              <a:t>You can </a:t>
            </a:r>
            <a:r>
              <a:rPr sz="2200" dirty="0">
                <a:latin typeface="Tahoma"/>
                <a:cs typeface="Tahoma"/>
              </a:rPr>
              <a:t>use Git </a:t>
            </a:r>
            <a:r>
              <a:rPr sz="2200" spc="-5" dirty="0">
                <a:latin typeface="Tahoma"/>
                <a:cs typeface="Tahoma"/>
              </a:rPr>
              <a:t>locally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your own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you 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someone </a:t>
            </a:r>
            <a:r>
              <a:rPr sz="2200" dirty="0">
                <a:latin typeface="Tahoma"/>
                <a:cs typeface="Tahoma"/>
              </a:rPr>
              <a:t>else </a:t>
            </a:r>
            <a:r>
              <a:rPr sz="2200" spc="-5" dirty="0">
                <a:latin typeface="Tahoma"/>
                <a:cs typeface="Tahoma"/>
              </a:rPr>
              <a:t>could </a:t>
            </a:r>
            <a:r>
              <a:rPr sz="2200" dirty="0">
                <a:latin typeface="Tahoma"/>
                <a:cs typeface="Tahoma"/>
              </a:rPr>
              <a:t>set </a:t>
            </a:r>
            <a:r>
              <a:rPr sz="2200" spc="-5" dirty="0">
                <a:latin typeface="Tahoma"/>
                <a:cs typeface="Tahoma"/>
              </a:rPr>
              <a:t>up </a:t>
            </a:r>
            <a:r>
              <a:rPr sz="2200" dirty="0">
                <a:latin typeface="Tahoma"/>
                <a:cs typeface="Tahoma"/>
              </a:rPr>
              <a:t>a server to share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you could </a:t>
            </a:r>
            <a:r>
              <a:rPr sz="2200" dirty="0">
                <a:latin typeface="Tahoma"/>
                <a:cs typeface="Tahoma"/>
              </a:rPr>
              <a:t>share a </a:t>
            </a:r>
            <a:r>
              <a:rPr sz="2200" spc="-5" dirty="0">
                <a:latin typeface="Tahoma"/>
                <a:cs typeface="Tahoma"/>
              </a:rPr>
              <a:t>repo with </a:t>
            </a:r>
            <a:r>
              <a:rPr sz="2200" dirty="0">
                <a:latin typeface="Tahoma"/>
                <a:cs typeface="Tahoma"/>
              </a:rPr>
              <a:t>users </a:t>
            </a:r>
            <a:r>
              <a:rPr sz="2200" spc="-5" dirty="0">
                <a:latin typeface="Tahoma"/>
                <a:cs typeface="Tahoma"/>
              </a:rPr>
              <a:t>on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same </a:t>
            </a:r>
            <a:r>
              <a:rPr sz="2200" dirty="0">
                <a:latin typeface="Tahoma"/>
                <a:cs typeface="Tahoma"/>
              </a:rPr>
              <a:t>file </a:t>
            </a:r>
            <a:r>
              <a:rPr sz="2200" spc="-5" dirty="0">
                <a:latin typeface="Tahoma"/>
                <a:cs typeface="Tahoma"/>
              </a:rPr>
              <a:t>system, </a:t>
            </a:r>
            <a:r>
              <a:rPr sz="2200" dirty="0">
                <a:latin typeface="Tahoma"/>
                <a:cs typeface="Tahoma"/>
              </a:rPr>
              <a:t>as  </a:t>
            </a:r>
            <a:r>
              <a:rPr sz="2200" spc="-5" dirty="0">
                <a:latin typeface="Tahoma"/>
                <a:cs typeface="Tahoma"/>
              </a:rPr>
              <a:t>long everyone </a:t>
            </a:r>
            <a:r>
              <a:rPr sz="2200" dirty="0">
                <a:latin typeface="Tahoma"/>
                <a:cs typeface="Tahoma"/>
              </a:rPr>
              <a:t>has the </a:t>
            </a:r>
            <a:r>
              <a:rPr sz="2200" spc="-5" dirty="0">
                <a:latin typeface="Tahoma"/>
                <a:cs typeface="Tahoma"/>
              </a:rPr>
              <a:t>needed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Git website:</a:t>
            </a:r>
            <a:r>
              <a:rPr sz="2400"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Tahoma"/>
                <a:cs typeface="Tahoma"/>
              </a:rPr>
              <a:t>Free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on-line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book: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Tahoma"/>
                <a:cs typeface="Tahoma"/>
              </a:rPr>
              <a:t>Reference </a:t>
            </a:r>
            <a:r>
              <a:rPr sz="2200" spc="-5" dirty="0">
                <a:latin typeface="Tahoma"/>
                <a:cs typeface="Tahoma"/>
              </a:rPr>
              <a:t>page</a:t>
            </a:r>
            <a:r>
              <a:rPr sz="2200" dirty="0">
                <a:latin typeface="Tahoma"/>
                <a:cs typeface="Tahoma"/>
              </a:rPr>
              <a:t> for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Git </a:t>
            </a:r>
            <a:r>
              <a:rPr sz="2200" spc="-5" dirty="0">
                <a:latin typeface="Tahoma"/>
                <a:cs typeface="Tahoma"/>
              </a:rPr>
              <a:t>tutorial:</a:t>
            </a:r>
            <a:r>
              <a:rPr sz="2200"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Git for </a:t>
            </a:r>
            <a:r>
              <a:rPr sz="2200" spc="-5" dirty="0">
                <a:latin typeface="Tahoma"/>
                <a:cs typeface="Tahoma"/>
              </a:rPr>
              <a:t>Computer Scientists: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31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command line: </a:t>
            </a:r>
            <a:r>
              <a:rPr sz="2450" i="1" spc="-30" dirty="0">
                <a:latin typeface="Tahoma"/>
                <a:cs typeface="Tahoma"/>
              </a:rPr>
              <a:t>(where verb </a:t>
            </a:r>
            <a:r>
              <a:rPr sz="2450" i="1" spc="-40" dirty="0">
                <a:latin typeface="Tahoma"/>
                <a:cs typeface="Tahoma"/>
              </a:rPr>
              <a:t>= </a:t>
            </a:r>
            <a:r>
              <a:rPr sz="2450" i="1" spc="-25" dirty="0">
                <a:latin typeface="Tahoma"/>
                <a:cs typeface="Tahoma"/>
              </a:rPr>
              <a:t>config, </a:t>
            </a:r>
            <a:r>
              <a:rPr sz="2450" i="1" spc="-30" dirty="0">
                <a:latin typeface="Tahoma"/>
                <a:cs typeface="Tahoma"/>
              </a:rPr>
              <a:t>add, commit,</a:t>
            </a:r>
            <a:r>
              <a:rPr sz="2450" i="1" spc="114" dirty="0">
                <a:latin typeface="Tahoma"/>
                <a:cs typeface="Tahoma"/>
              </a:rPr>
              <a:t> </a:t>
            </a:r>
            <a:r>
              <a:rPr sz="2450" i="1" spc="-25" dirty="0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sz="2200" dirty="0">
                <a:latin typeface="Courier New"/>
                <a:cs typeface="Courier New"/>
              </a:rPr>
              <a:t>– </a:t>
            </a:r>
            <a:r>
              <a:rPr sz="2200" spc="-5" dirty="0">
                <a:latin typeface="Courier New"/>
                <a:cs typeface="Courier New"/>
              </a:rPr>
              <a:t>git help</a:t>
            </a:r>
            <a:r>
              <a:rPr sz="2200" spc="-45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Subversion, CVS, </a:t>
            </a:r>
            <a:r>
              <a:rPr sz="2400" dirty="0">
                <a:latin typeface="Tahoma"/>
                <a:cs typeface="Tahoma"/>
              </a:rPr>
              <a:t>Perforce, </a:t>
            </a:r>
            <a:r>
              <a:rPr sz="2400" spc="-5" dirty="0">
                <a:latin typeface="Tahoma"/>
                <a:cs typeface="Tahoma"/>
              </a:rPr>
              <a:t>etc.  A central </a:t>
            </a:r>
            <a:r>
              <a:rPr sz="240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repository (repo)  holds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"official copy" </a:t>
            </a:r>
            <a:r>
              <a:rPr sz="2400" dirty="0">
                <a:latin typeface="Tahoma"/>
                <a:cs typeface="Tahoma"/>
              </a:rPr>
              <a:t>of the</a:t>
            </a:r>
            <a:r>
              <a:rPr sz="2400" spc="-5" dirty="0">
                <a:latin typeface="Tahoma"/>
                <a:cs typeface="Tahoma"/>
              </a:rPr>
              <a:t> code</a:t>
            </a:r>
            <a:endParaRPr sz="2400">
              <a:latin typeface="Tahoma"/>
              <a:cs typeface="Tahoma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the server </a:t>
            </a:r>
            <a:r>
              <a:rPr sz="2200" spc="-5" dirty="0">
                <a:latin typeface="Tahoma"/>
                <a:cs typeface="Tahoma"/>
              </a:rPr>
              <a:t>maintains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sole  version </a:t>
            </a:r>
            <a:r>
              <a:rPr sz="2200" dirty="0">
                <a:latin typeface="Tahoma"/>
                <a:cs typeface="Tahoma"/>
              </a:rPr>
              <a:t>history of the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You make "checkouts" </a:t>
            </a:r>
            <a:r>
              <a:rPr sz="2400" dirty="0">
                <a:latin typeface="Tahoma"/>
                <a:cs typeface="Tahoma"/>
              </a:rPr>
              <a:t>of it  to </a:t>
            </a:r>
            <a:r>
              <a:rPr sz="2400" spc="-5" dirty="0">
                <a:latin typeface="Tahoma"/>
                <a:cs typeface="Tahoma"/>
              </a:rPr>
              <a:t>your 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 make local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 changes </a:t>
            </a:r>
            <a:r>
              <a:rPr sz="2200" dirty="0">
                <a:latin typeface="Tahoma"/>
                <a:cs typeface="Tahoma"/>
              </a:rPr>
              <a:t>are not </a:t>
            </a:r>
            <a:r>
              <a:rPr sz="2200" spc="-5" dirty="0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When you're done, </a:t>
            </a:r>
            <a:r>
              <a:rPr sz="2400" spc="-10" dirty="0">
                <a:latin typeface="Tahoma"/>
                <a:cs typeface="Tahoma"/>
              </a:rPr>
              <a:t>you  </a:t>
            </a:r>
            <a:r>
              <a:rPr sz="2400" spc="-5" dirty="0">
                <a:latin typeface="Tahoma"/>
                <a:cs typeface="Tahoma"/>
              </a:rPr>
              <a:t>"check in" back </a:t>
            </a:r>
            <a:r>
              <a:rPr sz="2400" dirty="0">
                <a:latin typeface="Tahoma"/>
                <a:cs typeface="Tahoma"/>
              </a:rPr>
              <a:t>to the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 checkin increments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repo's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git, mercurial, etc., you don't "checkout"  </a:t>
            </a:r>
            <a:r>
              <a:rPr sz="2400" dirty="0">
                <a:latin typeface="Tahoma"/>
                <a:cs typeface="Tahoma"/>
              </a:rPr>
              <a:t>from a </a:t>
            </a:r>
            <a:r>
              <a:rPr sz="2400" spc="-5" dirty="0">
                <a:latin typeface="Tahoma"/>
                <a:cs typeface="Tahoma"/>
              </a:rPr>
              <a:t>central repo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 "clone" </a:t>
            </a:r>
            <a:r>
              <a:rPr sz="2200" dirty="0">
                <a:latin typeface="Tahoma"/>
                <a:cs typeface="Tahoma"/>
              </a:rPr>
              <a:t>it </a:t>
            </a:r>
            <a:r>
              <a:rPr sz="2200" spc="-5" dirty="0">
                <a:latin typeface="Tahoma"/>
                <a:cs typeface="Tahoma"/>
              </a:rPr>
              <a:t>and "pull" changes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Your local repo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complete copy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everything on </a:t>
            </a:r>
            <a:r>
              <a:rPr sz="2400" dirty="0">
                <a:latin typeface="Tahoma"/>
                <a:cs typeface="Tahoma"/>
              </a:rPr>
              <a:t>the remote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yours </a:t>
            </a:r>
            <a:r>
              <a:rPr sz="2200" dirty="0">
                <a:latin typeface="Tahoma"/>
                <a:cs typeface="Tahoma"/>
              </a:rPr>
              <a:t>is </a:t>
            </a:r>
            <a:r>
              <a:rPr sz="2200" spc="-5" dirty="0">
                <a:latin typeface="Tahoma"/>
                <a:cs typeface="Tahoma"/>
              </a:rPr>
              <a:t>"just </a:t>
            </a:r>
            <a:r>
              <a:rPr sz="2200" dirty="0">
                <a:latin typeface="Tahoma"/>
                <a:cs typeface="Tahoma"/>
              </a:rPr>
              <a:t>as </a:t>
            </a:r>
            <a:r>
              <a:rPr sz="2200" spc="-5" dirty="0">
                <a:latin typeface="Tahoma"/>
                <a:cs typeface="Tahoma"/>
              </a:rPr>
              <a:t>good"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Many operations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 in/out </a:t>
            </a:r>
            <a:r>
              <a:rPr sz="2200" dirty="0">
                <a:latin typeface="Tahoma"/>
                <a:cs typeface="Tahoma"/>
              </a:rPr>
              <a:t>from </a:t>
            </a:r>
            <a:r>
              <a:rPr sz="2250" i="1" spc="-25" dirty="0">
                <a:latin typeface="Tahoma"/>
                <a:cs typeface="Tahoma"/>
              </a:rPr>
              <a:t>local</a:t>
            </a:r>
            <a:r>
              <a:rPr sz="2250" i="1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commit changes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50" i="1" spc="-25" dirty="0">
                <a:latin typeface="Tahoma"/>
                <a:cs typeface="Tahoma"/>
              </a:rPr>
              <a:t>local</a:t>
            </a:r>
            <a:r>
              <a:rPr sz="2250" i="1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local repo keeps version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When you're ready, you can "push" changes back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Centralized VCS like Subversion  track version data on each  individual 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Git </a:t>
            </a:r>
            <a:r>
              <a:rPr sz="2400" spc="-5" dirty="0">
                <a:latin typeface="Tahoma"/>
                <a:cs typeface="Tahoma"/>
              </a:rPr>
              <a:t>keeps "snapshots" </a:t>
            </a:r>
            <a:r>
              <a:rPr sz="2400" dirty="0">
                <a:latin typeface="Tahoma"/>
                <a:cs typeface="Tahoma"/>
              </a:rPr>
              <a:t>of the  entire state of the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Each checkin version </a:t>
            </a:r>
            <a:r>
              <a:rPr sz="2200" dirty="0">
                <a:latin typeface="Tahoma"/>
                <a:cs typeface="Tahoma"/>
              </a:rPr>
              <a:t>of the  overall </a:t>
            </a:r>
            <a:r>
              <a:rPr sz="2200" spc="-5" dirty="0">
                <a:latin typeface="Tahoma"/>
                <a:cs typeface="Tahoma"/>
              </a:rPr>
              <a:t>code </a:t>
            </a:r>
            <a:r>
              <a:rPr sz="2200" dirty="0">
                <a:latin typeface="Tahoma"/>
                <a:cs typeface="Tahoma"/>
              </a:rPr>
              <a:t>has a </a:t>
            </a:r>
            <a:r>
              <a:rPr sz="2200" spc="-5" dirty="0">
                <a:latin typeface="Tahoma"/>
                <a:cs typeface="Tahoma"/>
              </a:rPr>
              <a:t>copy </a:t>
            </a:r>
            <a:r>
              <a:rPr sz="2200" dirty="0">
                <a:latin typeface="Tahoma"/>
                <a:cs typeface="Tahoma"/>
              </a:rPr>
              <a:t>of  </a:t>
            </a:r>
            <a:r>
              <a:rPr sz="2200" spc="-5" dirty="0">
                <a:latin typeface="Tahoma"/>
                <a:cs typeface="Tahoma"/>
              </a:rPr>
              <a:t>each file in </a:t>
            </a:r>
            <a:r>
              <a:rPr sz="2200" spc="-10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Some </a:t>
            </a:r>
            <a:r>
              <a:rPr sz="2200" dirty="0">
                <a:latin typeface="Tahoma"/>
                <a:cs typeface="Tahoma"/>
              </a:rPr>
              <a:t>files </a:t>
            </a:r>
            <a:r>
              <a:rPr sz="2200" spc="-5" dirty="0">
                <a:latin typeface="Tahoma"/>
                <a:cs typeface="Tahoma"/>
              </a:rPr>
              <a:t>change on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given  checkin, some do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More </a:t>
            </a:r>
            <a:r>
              <a:rPr sz="2200" spc="-5" dirty="0">
                <a:latin typeface="Tahoma"/>
                <a:cs typeface="Tahoma"/>
              </a:rPr>
              <a:t>redundancy, but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your local copy on git,  files can be: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 your local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Checked out and modified,  but </a:t>
            </a:r>
            <a:r>
              <a:rPr sz="2200" dirty="0">
                <a:latin typeface="Tahoma"/>
                <a:cs typeface="Tahoma"/>
              </a:rPr>
              <a:t>not </a:t>
            </a:r>
            <a:r>
              <a:rPr sz="2200" spc="-5" dirty="0">
                <a:latin typeface="Tahoma"/>
                <a:cs typeface="Tahoma"/>
              </a:rPr>
              <a:t>yet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(working 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Tahoma"/>
                <a:cs typeface="Tahoma"/>
              </a:rPr>
              <a:t>Or, in-between, in 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b="1" spc="-5" dirty="0">
                <a:latin typeface="Tahoma"/>
                <a:cs typeface="Tahoma"/>
              </a:rPr>
              <a:t>"staging"</a:t>
            </a:r>
            <a:r>
              <a:rPr sz="2200" b="1" spc="-65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2000" spc="-5" dirty="0">
                <a:latin typeface="Tahoma"/>
                <a:cs typeface="Tahoma"/>
              </a:rPr>
              <a:t>Staged </a:t>
            </a:r>
            <a:r>
              <a:rPr sz="2000" dirty="0">
                <a:latin typeface="Tahoma"/>
                <a:cs typeface="Tahoma"/>
              </a:rPr>
              <a:t>files are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ready 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be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2000" spc="-5" dirty="0">
                <a:latin typeface="Tahoma"/>
                <a:cs typeface="Tahoma"/>
              </a:rPr>
              <a:t>A commit saves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snapshot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all staged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nmo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/</a:t>
            </a:r>
            <a:r>
              <a:rPr sz="1600" spc="-5" dirty="0">
                <a:latin typeface="Tahoma"/>
                <a:cs typeface="Tahoma"/>
              </a:rPr>
              <a:t>mo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Staged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Commi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te</a:t>
            </a:r>
            <a:r>
              <a:rPr sz="1600" spc="-5" dirty="0">
                <a:latin typeface="Tahoma"/>
                <a:cs typeface="Tahoma"/>
              </a:rPr>
              <a:t>d 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Modify </a:t>
            </a:r>
            <a:r>
              <a:rPr sz="2400" dirty="0">
                <a:latin typeface="Tahoma"/>
                <a:cs typeface="Tahoma"/>
              </a:rPr>
              <a:t>files </a:t>
            </a:r>
            <a:r>
              <a:rPr sz="2400" spc="-5" dirty="0">
                <a:latin typeface="Tahoma"/>
                <a:cs typeface="Tahoma"/>
              </a:rPr>
              <a:t>in your working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Stage </a:t>
            </a:r>
            <a:r>
              <a:rPr sz="2400" dirty="0">
                <a:latin typeface="Tahoma"/>
                <a:cs typeface="Tahoma"/>
              </a:rPr>
              <a:t>files, </a:t>
            </a:r>
            <a:r>
              <a:rPr sz="2400" spc="-5" dirty="0">
                <a:latin typeface="Tahoma"/>
                <a:cs typeface="Tahoma"/>
              </a:rPr>
              <a:t>adding snapshots </a:t>
            </a:r>
            <a:r>
              <a:rPr sz="2400" dirty="0">
                <a:latin typeface="Tahoma"/>
                <a:cs typeface="Tahoma"/>
              </a:rPr>
              <a:t>of them to </a:t>
            </a:r>
            <a:r>
              <a:rPr sz="2400" spc="-5" dirty="0">
                <a:latin typeface="Tahoma"/>
                <a:cs typeface="Tahoma"/>
              </a:rPr>
              <a:t>your staging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Commit</a:t>
            </a:r>
            <a:r>
              <a:rPr sz="2400" spc="-5" dirty="0">
                <a:latin typeface="Tahoma"/>
                <a:cs typeface="Tahoma"/>
              </a:rPr>
              <a:t>, which takes </a:t>
            </a:r>
            <a:r>
              <a:rPr sz="2400" dirty="0">
                <a:latin typeface="Tahoma"/>
                <a:cs typeface="Tahoma"/>
              </a:rPr>
              <a:t>the files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staging </a:t>
            </a:r>
            <a:r>
              <a:rPr sz="2400" dirty="0">
                <a:latin typeface="Tahoma"/>
                <a:cs typeface="Tahoma"/>
              </a:rPr>
              <a:t>area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stores  that </a:t>
            </a:r>
            <a:r>
              <a:rPr sz="2400" spc="-5" dirty="0">
                <a:latin typeface="Tahoma"/>
                <a:cs typeface="Tahoma"/>
              </a:rPr>
              <a:t>snapshot permanently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your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Subversion each modification </a:t>
            </a:r>
            <a:r>
              <a:rPr sz="2400" dirty="0">
                <a:latin typeface="Tahoma"/>
                <a:cs typeface="Tahoma"/>
              </a:rPr>
              <a:t>to the </a:t>
            </a:r>
            <a:r>
              <a:rPr sz="2400" spc="-5" dirty="0">
                <a:latin typeface="Tahoma"/>
                <a:cs typeface="Tahoma"/>
              </a:rPr>
              <a:t>central repo increments 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version # </a:t>
            </a:r>
            <a:r>
              <a:rPr sz="2400" dirty="0">
                <a:latin typeface="Tahoma"/>
                <a:cs typeface="Tahoma"/>
              </a:rPr>
              <a:t>of the overall </a:t>
            </a:r>
            <a:r>
              <a:rPr sz="2400" spc="-5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 </a:t>
            </a:r>
            <a:r>
              <a:rPr sz="2200" dirty="0">
                <a:latin typeface="Tahoma"/>
                <a:cs typeface="Tahoma"/>
              </a:rPr>
              <a:t>Git, </a:t>
            </a:r>
            <a:r>
              <a:rPr sz="2200" spc="-5" dirty="0">
                <a:latin typeface="Tahoma"/>
                <a:cs typeface="Tahoma"/>
              </a:rPr>
              <a:t>each </a:t>
            </a:r>
            <a:r>
              <a:rPr sz="2200" dirty="0">
                <a:latin typeface="Tahoma"/>
                <a:cs typeface="Tahoma"/>
              </a:rPr>
              <a:t>user has their </a:t>
            </a:r>
            <a:r>
              <a:rPr sz="2200" spc="-5" dirty="0">
                <a:latin typeface="Tahoma"/>
                <a:cs typeface="Tahoma"/>
              </a:rPr>
              <a:t>own 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repo, and commits  changes </a:t>
            </a:r>
            <a:r>
              <a:rPr sz="2200" dirty="0">
                <a:latin typeface="Tahoma"/>
                <a:cs typeface="Tahoma"/>
              </a:rPr>
              <a:t>to their </a:t>
            </a:r>
            <a:r>
              <a:rPr sz="2200" spc="-5" dirty="0">
                <a:latin typeface="Tahoma"/>
                <a:cs typeface="Tahoma"/>
              </a:rPr>
              <a:t>local 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 before pushing </a:t>
            </a:r>
            <a:r>
              <a:rPr sz="2200" dirty="0">
                <a:latin typeface="Tahoma"/>
                <a:cs typeface="Tahoma"/>
              </a:rPr>
              <a:t>to the  </a:t>
            </a:r>
            <a:r>
              <a:rPr sz="2200" spc="-5" dirty="0">
                <a:latin typeface="Tahoma"/>
                <a:cs typeface="Tahoma"/>
              </a:rPr>
              <a:t>central server.</a:t>
            </a:r>
            <a:endParaRPr sz="2200">
              <a:latin typeface="Tahoma"/>
              <a:cs typeface="Tahoma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 </a:t>
            </a:r>
            <a:r>
              <a:rPr sz="2200" dirty="0">
                <a:latin typeface="Tahoma"/>
                <a:cs typeface="Tahoma"/>
              </a:rPr>
              <a:t>Git </a:t>
            </a:r>
            <a:r>
              <a:rPr sz="2200" spc="-5" dirty="0">
                <a:latin typeface="Tahoma"/>
                <a:cs typeface="Tahoma"/>
              </a:rPr>
              <a:t>generates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unique </a:t>
            </a:r>
            <a:r>
              <a:rPr sz="2200" b="1" dirty="0">
                <a:latin typeface="Tahoma"/>
                <a:cs typeface="Tahoma"/>
              </a:rPr>
              <a:t>SHA-1 </a:t>
            </a:r>
            <a:r>
              <a:rPr sz="2200" b="1" spc="-5" dirty="0">
                <a:latin typeface="Tahoma"/>
                <a:cs typeface="Tahoma"/>
              </a:rPr>
              <a:t>hash </a:t>
            </a:r>
            <a:r>
              <a:rPr sz="2200" spc="-5" dirty="0">
                <a:latin typeface="Tahoma"/>
                <a:cs typeface="Tahoma"/>
              </a:rPr>
              <a:t>(40 character </a:t>
            </a:r>
            <a:r>
              <a:rPr sz="2200" dirty="0">
                <a:latin typeface="Tahoma"/>
                <a:cs typeface="Tahoma"/>
              </a:rPr>
              <a:t>string  of hex </a:t>
            </a:r>
            <a:r>
              <a:rPr sz="2200" spc="-5" dirty="0">
                <a:latin typeface="Tahoma"/>
                <a:cs typeface="Tahoma"/>
              </a:rPr>
              <a:t>digits)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every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Refers to </a:t>
            </a:r>
            <a:r>
              <a:rPr sz="2200" spc="-5" dirty="0">
                <a:latin typeface="Tahoma"/>
                <a:cs typeface="Tahoma"/>
              </a:rPr>
              <a:t>commits by </a:t>
            </a:r>
            <a:r>
              <a:rPr sz="2200" dirty="0">
                <a:latin typeface="Tahoma"/>
                <a:cs typeface="Tahoma"/>
              </a:rPr>
              <a:t>this </a:t>
            </a:r>
            <a:r>
              <a:rPr sz="2200" spc="-5" dirty="0">
                <a:latin typeface="Tahoma"/>
                <a:cs typeface="Tahoma"/>
              </a:rPr>
              <a:t>ID </a:t>
            </a:r>
            <a:r>
              <a:rPr sz="2200" dirty="0">
                <a:latin typeface="Tahoma"/>
                <a:cs typeface="Tahoma"/>
              </a:rPr>
              <a:t>rather </a:t>
            </a:r>
            <a:r>
              <a:rPr sz="2200" spc="-5" dirty="0">
                <a:latin typeface="Tahoma"/>
                <a:cs typeface="Tahoma"/>
              </a:rPr>
              <a:t>than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version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Often we </a:t>
            </a:r>
            <a:r>
              <a:rPr sz="2200" spc="-5" dirty="0">
                <a:latin typeface="Tahoma"/>
                <a:cs typeface="Tahoma"/>
              </a:rPr>
              <a:t>only </a:t>
            </a:r>
            <a:r>
              <a:rPr sz="2200" dirty="0">
                <a:latin typeface="Tahoma"/>
                <a:cs typeface="Tahoma"/>
              </a:rPr>
              <a:t>see the first 7 </a:t>
            </a:r>
            <a:r>
              <a:rPr sz="2200" spc="-5" dirty="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1677b2d Edited first line 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258efa7 Added line 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0e52da7 Initial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name and email </a:t>
            </a:r>
            <a:r>
              <a:rPr sz="2400" dirty="0">
                <a:latin typeface="Tahoma"/>
                <a:cs typeface="Tahoma"/>
              </a:rPr>
              <a:t>for Git to use </a:t>
            </a:r>
            <a:r>
              <a:rPr sz="2400" spc="-5" dirty="0">
                <a:latin typeface="Tahoma"/>
                <a:cs typeface="Tahoma"/>
              </a:rPr>
              <a:t>when you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user.name "Bugs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user.email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sz="2200" spc="-5" dirty="0">
                <a:latin typeface="Tahoma"/>
                <a:cs typeface="Tahoma"/>
              </a:rPr>
              <a:t>You can call </a:t>
            </a:r>
            <a:r>
              <a:rPr sz="2200" spc="-5" dirty="0">
                <a:latin typeface="Courier New"/>
                <a:cs typeface="Courier New"/>
              </a:rPr>
              <a:t>git config </a:t>
            </a:r>
            <a:r>
              <a:rPr sz="2200" dirty="0">
                <a:latin typeface="Courier New"/>
                <a:cs typeface="Courier New"/>
              </a:rPr>
              <a:t>–list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verify </a:t>
            </a:r>
            <a:r>
              <a:rPr sz="2200" dirty="0">
                <a:latin typeface="Tahoma"/>
                <a:cs typeface="Tahoma"/>
              </a:rPr>
              <a:t>these are</a:t>
            </a:r>
            <a:r>
              <a:rPr sz="2200" spc="-3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editor </a:t>
            </a:r>
            <a:r>
              <a:rPr sz="2400" dirty="0">
                <a:latin typeface="Tahoma"/>
                <a:cs typeface="Tahoma"/>
              </a:rPr>
              <a:t>that is used for </a:t>
            </a:r>
            <a:r>
              <a:rPr sz="2400" spc="-5" dirty="0">
                <a:latin typeface="Tahoma"/>
                <a:cs typeface="Tahoma"/>
              </a:rPr>
              <a:t>writing commit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core.editor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(it is </a:t>
            </a:r>
            <a:r>
              <a:rPr sz="2000" spc="-5" dirty="0">
                <a:latin typeface="Tahoma"/>
                <a:cs typeface="Tahoma"/>
              </a:rPr>
              <a:t>vim by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1745</Words>
  <Application>Microsoft Office PowerPoint</Application>
  <PresentationFormat>Custom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Verdana</vt:lpstr>
      <vt:lpstr>Office Theme</vt:lpstr>
      <vt:lpstr>About Git</vt:lpstr>
      <vt:lpstr>Installing/learning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 remote repo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Git</dc:title>
  <cp:lastModifiedBy>Vaibhav Gupta</cp:lastModifiedBy>
  <cp:revision>1</cp:revision>
  <dcterms:created xsi:type="dcterms:W3CDTF">2021-12-02T09:33:04Z</dcterms:created>
  <dcterms:modified xsi:type="dcterms:W3CDTF">2021-12-03T06:10:27Z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2021-12-02T00:00:00Z</vt:filetime>
  </property>
</Properties>
</file>