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4"/>
  </p:notesMasterIdLst>
  <p:handoutMasterIdLst>
    <p:handoutMasterId r:id="rId15"/>
  </p:handoutMasterIdLst>
  <p:sldIdLst>
    <p:sldId id="277" r:id="rId4"/>
    <p:sldId id="399" r:id="rId5"/>
    <p:sldId id="400" r:id="rId6"/>
    <p:sldId id="408" r:id="rId7"/>
    <p:sldId id="401" r:id="rId8"/>
    <p:sldId id="402" r:id="rId9"/>
    <p:sldId id="403" r:id="rId10"/>
    <p:sldId id="405" r:id="rId11"/>
    <p:sldId id="406" r:id="rId12"/>
    <p:sldId id="4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3/20/2023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stock.com/free-photos/biometric-verification-young-man-face-recognition-1361415257"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703294"/>
            <a:ext cx="6829425" cy="2438400"/>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000" b="1" dirty="0">
                <a:solidFill>
                  <a:srgbClr val="000000"/>
                </a:solidFill>
              </a:rPr>
              <a:t>BACHELOR OF ENGINEERING </a:t>
            </a:r>
            <a:endParaRPr lang="en-US" sz="2000" dirty="0">
              <a:solidFill>
                <a:srgbClr val="000000"/>
              </a:solidFill>
            </a:endParaRPr>
          </a:p>
          <a:p>
            <a:pPr algn="ctr">
              <a:lnSpc>
                <a:spcPct val="150000"/>
              </a:lnSpc>
            </a:pPr>
            <a:r>
              <a:rPr lang="en-US" sz="2000" i="1" dirty="0">
                <a:solidFill>
                  <a:srgbClr val="000000"/>
                </a:solidFill>
              </a:rPr>
              <a:t> IN</a:t>
            </a:r>
          </a:p>
          <a:p>
            <a:pPr algn="ctr">
              <a:lnSpc>
                <a:spcPct val="150000"/>
              </a:lnSpc>
            </a:pPr>
            <a:r>
              <a:rPr lang="en-US" sz="2000" b="1" dirty="0">
                <a:solidFill>
                  <a:srgbClr val="000000"/>
                </a:solidFill>
              </a:rPr>
              <a:t>COMPUTER SCIENCE AND ENGINEERING WITH </a:t>
            </a:r>
          </a:p>
          <a:p>
            <a:pPr algn="ctr">
              <a:lnSpc>
                <a:spcPct val="150000"/>
              </a:lnSpc>
            </a:pPr>
            <a:r>
              <a:rPr lang="en-US" sz="2000" b="1" dirty="0">
                <a:solidFill>
                  <a:srgbClr val="000000"/>
                </a:solidFill>
              </a:rPr>
              <a:t>SPECIALIZATION IN BIG DATA AND ANALYTICS </a:t>
            </a:r>
            <a:endParaRPr lang="en-US" sz="20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577239" y="262600"/>
            <a:ext cx="9075337"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 </a:t>
            </a:r>
            <a:r>
              <a:rPr lang="en-US" sz="2400" b="1" dirty="0"/>
              <a:t>Detection of Possible Illicit Messages Using Natural Language Processing using Computer Vision on Twitter and Linked Websites</a:t>
            </a:r>
            <a:endParaRPr lang="en-US" sz="3600" b="1"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2367828" cy="1323439"/>
          </a:xfrm>
          <a:prstGeom prst="rect">
            <a:avLst/>
          </a:prstGeom>
          <a:noFill/>
        </p:spPr>
        <p:txBody>
          <a:bodyPr wrap="none" rtlCol="0">
            <a:spAutoFit/>
          </a:bodyPr>
          <a:lstStyle/>
          <a:p>
            <a:r>
              <a:rPr lang="en-US" sz="2000" b="1" dirty="0"/>
              <a:t>Submitted by: </a:t>
            </a:r>
          </a:p>
          <a:p>
            <a:r>
              <a:rPr lang="en-US" sz="2000" dirty="0"/>
              <a:t>Vaibhav Kumar Singh</a:t>
            </a:r>
          </a:p>
          <a:p>
            <a:r>
              <a:rPr lang="en-US" sz="2000" dirty="0"/>
              <a:t>      (20BCS3842)</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err="1"/>
              <a:t>Dr.Alankrita</a:t>
            </a:r>
            <a:r>
              <a:rPr lang="en-US" sz="2000" dirty="0"/>
              <a:t> Aggarwal</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t>References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7" name="Rectangle 6">
            <a:extLst>
              <a:ext uri="{FF2B5EF4-FFF2-40B4-BE49-F238E27FC236}">
                <a16:creationId xmlns:a16="http://schemas.microsoft.com/office/drawing/2014/main" id="{012C09B5-B58A-4371-AEAE-17B832A4B300}"/>
              </a:ext>
            </a:extLst>
          </p:cNvPr>
          <p:cNvSpPr/>
          <p:nvPr/>
        </p:nvSpPr>
        <p:spPr>
          <a:xfrm>
            <a:off x="2802384" y="2159208"/>
            <a:ext cx="6587232" cy="3174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eriod"/>
            </a:pPr>
            <a:r>
              <a:rPr lang="en-US" dirty="0"/>
              <a:t>[1] B. </a:t>
            </a:r>
            <a:r>
              <a:rPr lang="en-US" dirty="0" err="1"/>
              <a:t>Bangerter</a:t>
            </a:r>
            <a:r>
              <a:rPr lang="en-US" dirty="0"/>
              <a:t>, S. Talwar, R. </a:t>
            </a:r>
            <a:r>
              <a:rPr lang="en-US" dirty="0" err="1"/>
              <a:t>Arefi</a:t>
            </a:r>
            <a:r>
              <a:rPr lang="en-US" dirty="0"/>
              <a:t>, and K. Stewart, ‘‘Networks and devices for the 5G era,’’ IEEE </a:t>
            </a:r>
            <a:r>
              <a:rPr lang="en-US" dirty="0" err="1"/>
              <a:t>Commun</a:t>
            </a:r>
            <a:r>
              <a:rPr lang="en-US" dirty="0"/>
              <a:t>. Mag., vol. 52, no. 2, pp. 90–96, Feb. 2014.</a:t>
            </a:r>
          </a:p>
          <a:p>
            <a:pPr marL="342900" indent="-342900">
              <a:buFont typeface="+mj-lt"/>
              <a:buAutoNum type="arabicPeriod"/>
            </a:pPr>
            <a:r>
              <a:rPr lang="en-US" dirty="0"/>
              <a:t> F. </a:t>
            </a:r>
            <a:r>
              <a:rPr lang="en-US" dirty="0" err="1"/>
              <a:t>Laczko</a:t>
            </a:r>
            <a:r>
              <a:rPr lang="en-US" dirty="0"/>
              <a:t>, ‘‘Data and research on human trafficking,’’ Int. Migration, vol. 43, nos. 1–2, pp. 5–16, Jan. 2005.</a:t>
            </a:r>
          </a:p>
          <a:p>
            <a:pPr marL="342900" indent="-342900">
              <a:buFont typeface="+mj-lt"/>
              <a:buAutoNum type="arabicPeriod"/>
            </a:pPr>
            <a:r>
              <a:rPr lang="en-US" dirty="0"/>
              <a:t>M. Lee, ‘‘Human trafficking and border control in the global south,’’ in The Borders of Punishment: Migration, Citizenship, and Social Exclusion. Oxford, U.K.: Oxford Univ. Press, 2013, pp. 128–149.</a:t>
            </a:r>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pic>
        <p:nvPicPr>
          <p:cNvPr id="6" name="Picture 5">
            <a:extLst>
              <a:ext uri="{FF2B5EF4-FFF2-40B4-BE49-F238E27FC236}">
                <a16:creationId xmlns:a16="http://schemas.microsoft.com/office/drawing/2014/main" id="{5DA8E3F0-81D7-48EC-89B6-318ADDABE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6186" y="1588220"/>
            <a:ext cx="7415814" cy="4032832"/>
          </a:xfrm>
          <a:prstGeom prst="rect">
            <a:avLst/>
          </a:prstGeom>
        </p:spPr>
      </p:pic>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000" dirty="0"/>
              <a:t>From the innovation and arrival of web 2.0, there was a revolutionary and radical change since the user stopped being a simple spectator and became an active individual in social networks such as Facebook, Twitter, Instagram, among others .</a:t>
            </a:r>
          </a:p>
          <a:p>
            <a:pPr marL="514350" indent="-514350">
              <a:buFont typeface="+mj-lt"/>
              <a:buAutoNum type="arabicPeriod"/>
            </a:pPr>
            <a:r>
              <a:rPr lang="en-US" sz="2000" dirty="0"/>
              <a:t>They use a deep multimodal model called Human Trafficking Deep Network, and they obtained an F1 value of 75.3% with a recall of 70.9%. </a:t>
            </a:r>
            <a:endParaRPr lang="en-US" sz="3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9" name="Picture 8">
            <a:extLst>
              <a:ext uri="{FF2B5EF4-FFF2-40B4-BE49-F238E27FC236}">
                <a16:creationId xmlns:a16="http://schemas.microsoft.com/office/drawing/2014/main" id="{36F53FD1-4C2B-6DB6-7D82-D4DCBBBA8FA9}"/>
              </a:ext>
            </a:extLst>
          </p:cNvPr>
          <p:cNvPicPr>
            <a:picLocks noChangeAspect="1"/>
          </p:cNvPicPr>
          <p:nvPr/>
        </p:nvPicPr>
        <p:blipFill rotWithShape="1">
          <a:blip r:embed="rId2">
            <a:extLst>
              <a:ext uri="{28A0092B-C50C-407E-A947-70E740481C1C}">
                <a14:useLocalDpi xmlns:a14="http://schemas.microsoft.com/office/drawing/2010/main" val="0"/>
              </a:ext>
            </a:extLst>
          </a:blip>
          <a:srcRect b="10027"/>
          <a:stretch/>
        </p:blipFill>
        <p:spPr>
          <a:xfrm>
            <a:off x="3835326" y="3832785"/>
            <a:ext cx="4521348" cy="2523565"/>
          </a:xfrm>
          <a:prstGeom prst="rect">
            <a:avLst/>
          </a:prstGeom>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94E733-621E-4654-A4CA-9DA6784627A0}"/>
              </a:ext>
            </a:extLst>
          </p:cNvPr>
          <p:cNvSpPr>
            <a:spLocks noGrp="1"/>
          </p:cNvSpPr>
          <p:nvPr>
            <p:ph type="sldNum" sz="quarter" idx="12"/>
          </p:nvPr>
        </p:nvSpPr>
        <p:spPr/>
        <p:txBody>
          <a:bodyPr/>
          <a:lstStyle/>
          <a:p>
            <a:fld id="{BDCDBBEF-AA6C-4BA6-85B2-A17D7F280E38}" type="slidenum">
              <a:rPr lang="en-US" smtClean="0"/>
              <a:pPr/>
              <a:t>4</a:t>
            </a:fld>
            <a:endParaRPr lang="en-US"/>
          </a:p>
        </p:txBody>
      </p:sp>
      <p:sp>
        <p:nvSpPr>
          <p:cNvPr id="6" name="Rectangle 5">
            <a:extLst>
              <a:ext uri="{FF2B5EF4-FFF2-40B4-BE49-F238E27FC236}">
                <a16:creationId xmlns:a16="http://schemas.microsoft.com/office/drawing/2014/main" id="{976DB211-71D4-476D-98D4-3CEEDE5F88B4}"/>
              </a:ext>
            </a:extLst>
          </p:cNvPr>
          <p:cNvSpPr/>
          <p:nvPr/>
        </p:nvSpPr>
        <p:spPr>
          <a:xfrm>
            <a:off x="2234213" y="4597385"/>
            <a:ext cx="7723573" cy="212176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endParaRPr lang="en-IN" sz="2800" dirty="0"/>
          </a:p>
        </p:txBody>
      </p:sp>
      <p:pic>
        <p:nvPicPr>
          <p:cNvPr id="3" name="Picture 2">
            <a:extLst>
              <a:ext uri="{FF2B5EF4-FFF2-40B4-BE49-F238E27FC236}">
                <a16:creationId xmlns:a16="http://schemas.microsoft.com/office/drawing/2014/main" id="{F204C479-9EDD-9867-FB71-640A2C856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372" y="206189"/>
            <a:ext cx="4965253" cy="5782703"/>
          </a:xfrm>
          <a:prstGeom prst="rect">
            <a:avLst/>
          </a:prstGeom>
        </p:spPr>
      </p:pic>
      <p:sp>
        <p:nvSpPr>
          <p:cNvPr id="5" name="TextBox 4">
            <a:extLst>
              <a:ext uri="{FF2B5EF4-FFF2-40B4-BE49-F238E27FC236}">
                <a16:creationId xmlns:a16="http://schemas.microsoft.com/office/drawing/2014/main" id="{31C1D15C-CC78-B6C1-FB5C-5EF63387D379}"/>
              </a:ext>
            </a:extLst>
          </p:cNvPr>
          <p:cNvSpPr txBox="1"/>
          <p:nvPr/>
        </p:nvSpPr>
        <p:spPr>
          <a:xfrm>
            <a:off x="2097741" y="5988892"/>
            <a:ext cx="7503459" cy="369332"/>
          </a:xfrm>
          <a:prstGeom prst="rect">
            <a:avLst/>
          </a:prstGeom>
          <a:noFill/>
        </p:spPr>
        <p:txBody>
          <a:bodyPr wrap="square" rtlCol="0">
            <a:spAutoFit/>
          </a:bodyPr>
          <a:lstStyle/>
          <a:p>
            <a:r>
              <a:rPr lang="en-US" dirty="0">
                <a:solidFill>
                  <a:srgbClr val="2E3743"/>
                </a:solidFill>
                <a:latin typeface="Roboto" panose="02000000000000000000" pitchFamily="2" charset="0"/>
              </a:rPr>
              <a:t>              </a:t>
            </a:r>
            <a:r>
              <a:rPr lang="en-US" b="0" i="0" dirty="0">
                <a:solidFill>
                  <a:srgbClr val="2E3743"/>
                </a:solidFill>
                <a:effectLst/>
                <a:latin typeface="Roboto" panose="02000000000000000000" pitchFamily="2" charset="0"/>
              </a:rPr>
              <a:t>Tweet classification based on natural language processing. </a:t>
            </a:r>
            <a:endParaRPr lang="en-US" dirty="0"/>
          </a:p>
        </p:txBody>
      </p:sp>
    </p:spTree>
    <p:extLst>
      <p:ext uri="{BB962C8B-B14F-4D97-AF65-F5344CB8AC3E}">
        <p14:creationId xmlns:p14="http://schemas.microsoft.com/office/powerpoint/2010/main" val="4274803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 Formulation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5" name="Rectangle: Rounded Corners 4">
            <a:extLst>
              <a:ext uri="{FF2B5EF4-FFF2-40B4-BE49-F238E27FC236}">
                <a16:creationId xmlns:a16="http://schemas.microsoft.com/office/drawing/2014/main" id="{C5D86748-21CC-4534-8BDF-5ED674CAFF38}"/>
              </a:ext>
            </a:extLst>
          </p:cNvPr>
          <p:cNvSpPr/>
          <p:nvPr/>
        </p:nvSpPr>
        <p:spPr>
          <a:xfrm>
            <a:off x="275208" y="1512075"/>
            <a:ext cx="4714043" cy="5076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The algorithm classifies subjects into four different age categories in four key stages: Pre-processing, facial feature extraction by a novel geometric feature-based method, face feature analysis, and age classification. In order to apply the algorithm to the problem, a face image database focusing on people's age information is required. </a:t>
            </a:r>
            <a:endParaRPr lang="en-IN" sz="2400" dirty="0">
              <a:solidFill>
                <a:schemeClr val="bg1"/>
              </a:solidFill>
            </a:endParaRPr>
          </a:p>
        </p:txBody>
      </p:sp>
      <p:pic>
        <p:nvPicPr>
          <p:cNvPr id="7" name="Picture 6">
            <a:extLst>
              <a:ext uri="{FF2B5EF4-FFF2-40B4-BE49-F238E27FC236}">
                <a16:creationId xmlns:a16="http://schemas.microsoft.com/office/drawing/2014/main" id="{26B74D7E-5A40-4F9A-802F-38271EEC648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53578" y="1690688"/>
            <a:ext cx="4714043" cy="423099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Objectives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7" name="Rectangle: Rounded Corners 6">
            <a:extLst>
              <a:ext uri="{FF2B5EF4-FFF2-40B4-BE49-F238E27FC236}">
                <a16:creationId xmlns:a16="http://schemas.microsoft.com/office/drawing/2014/main" id="{039F9AC1-A0CF-4509-84F9-11A0542398E2}"/>
              </a:ext>
            </a:extLst>
          </p:cNvPr>
          <p:cNvSpPr/>
          <p:nvPr/>
        </p:nvSpPr>
        <p:spPr>
          <a:xfrm>
            <a:off x="268179" y="1317812"/>
            <a:ext cx="5531985" cy="5403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400" dirty="0"/>
              <a:t>Human trafficking is a global problem that strips away the dignity of millions of victims. Currently, social networks are used to spread this crime through the online environment by using covert messages that serve to promote these illegal services. In this context, since law enforcement resources are limited, it is vital to automatically detect messages that may be related to this crime and could also serve as clues. </a:t>
            </a:r>
            <a:endParaRPr lang="en-IN" sz="2400" dirty="0"/>
          </a:p>
        </p:txBody>
      </p:sp>
      <p:pic>
        <p:nvPicPr>
          <p:cNvPr id="5" name="Picture 4">
            <a:extLst>
              <a:ext uri="{FF2B5EF4-FFF2-40B4-BE49-F238E27FC236}">
                <a16:creationId xmlns:a16="http://schemas.microsoft.com/office/drawing/2014/main" id="{A756951C-3DCE-1E68-A149-0F60EE221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9764" y="1865814"/>
            <a:ext cx="5314036" cy="3126371"/>
          </a:xfrm>
          <a:prstGeom prst="rect">
            <a:avLst/>
          </a:prstGeom>
        </p:spPr>
      </p:pic>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5" name="Rectangle 4">
            <a:extLst>
              <a:ext uri="{FF2B5EF4-FFF2-40B4-BE49-F238E27FC236}">
                <a16:creationId xmlns:a16="http://schemas.microsoft.com/office/drawing/2014/main" id="{1B30394F-08AB-47E5-9833-D911686BEF3E}"/>
              </a:ext>
            </a:extLst>
          </p:cNvPr>
          <p:cNvSpPr/>
          <p:nvPr/>
        </p:nvSpPr>
        <p:spPr>
          <a:xfrm>
            <a:off x="1541755" y="1885997"/>
            <a:ext cx="9108489" cy="1908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Support Vector Machine(SVM) is a supervised machine learning algorithm used for both classification and regression.</a:t>
            </a:r>
            <a:endParaRPr kumimoji="0" lang="en-US" sz="2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68395AAA-F363-4A66-BE26-F65858E26881}"/>
              </a:ext>
            </a:extLst>
          </p:cNvPr>
          <p:cNvSpPr/>
          <p:nvPr/>
        </p:nvSpPr>
        <p:spPr>
          <a:xfrm>
            <a:off x="1541755" y="4252342"/>
            <a:ext cx="9108489" cy="2104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a:t>A Convolutional Neural Network (</a:t>
            </a:r>
            <a:r>
              <a:rPr lang="en-US" sz="2800" dirty="0" err="1"/>
              <a:t>ConvNet</a:t>
            </a:r>
            <a:r>
              <a:rPr lang="en-US" sz="2800" dirty="0"/>
              <a:t>/CNN) is a Deep Learning algorithm which can take in an input image, assign importance to various aspects/objects in the image and be able to differentiate one from the other.</a:t>
            </a:r>
            <a:endParaRPr lang="en-IN" sz="2800" dirty="0"/>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10515600" cy="1325563"/>
          </a:xfrm>
        </p:spPr>
        <p:txBody>
          <a:bodyPr>
            <a:normAutofit/>
          </a:bodyPr>
          <a:lstStyle/>
          <a:p>
            <a:pPr algn="ctr"/>
            <a:r>
              <a:rPr lang="en-US" sz="6000" b="1" dirty="0"/>
              <a:t>Conclusion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5" name="Rectangle 4">
            <a:extLst>
              <a:ext uri="{FF2B5EF4-FFF2-40B4-BE49-F238E27FC236}">
                <a16:creationId xmlns:a16="http://schemas.microsoft.com/office/drawing/2014/main" id="{1D71175E-D960-497C-933B-D17D78A23040}"/>
              </a:ext>
            </a:extLst>
          </p:cNvPr>
          <p:cNvSpPr/>
          <p:nvPr/>
        </p:nvSpPr>
        <p:spPr>
          <a:xfrm>
            <a:off x="1448540" y="1513485"/>
            <a:ext cx="5873838" cy="5111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dirty="0">
              <a:solidFill>
                <a:schemeClr val="bg1"/>
              </a:solidFill>
              <a:latin typeface="Times New Roman" panose="02020603050405020304" pitchFamily="18" charset="0"/>
            </a:endParaRPr>
          </a:p>
          <a:p>
            <a:pPr marL="342900" indent="-342900">
              <a:buFont typeface="+mj-lt"/>
              <a:buAutoNum type="arabicPeriod"/>
            </a:pPr>
            <a:r>
              <a:rPr lang="en-US" sz="2000" dirty="0"/>
              <a:t>Face recognition algorithms and machine learning models have been improved during the last years. For example, in the ILSVRC competition, an accuracy value of 90% +− 5% was obtained</a:t>
            </a:r>
          </a:p>
          <a:p>
            <a:pPr marL="342900" indent="-342900">
              <a:buFont typeface="+mj-lt"/>
              <a:buAutoNum type="arabicPeriod"/>
            </a:pPr>
            <a:r>
              <a:rPr lang="en-US" sz="2000" dirty="0"/>
              <a:t>In these conditions, machine learning recognition can be similar to visual object recognition used by human beings.</a:t>
            </a:r>
          </a:p>
          <a:p>
            <a:pPr marL="342900" indent="-342900">
              <a:buFont typeface="+mj-lt"/>
              <a:buAutoNum type="arabicPeriod"/>
            </a:pPr>
            <a:r>
              <a:rPr lang="en-US" sz="2000" dirty="0"/>
              <a:t>In this work, we probed that satisfactory performance can be obtained using just geometric features of the torso and not only facial characteristics. </a:t>
            </a:r>
          </a:p>
          <a:p>
            <a:pPr marL="342900" indent="-342900">
              <a:buFont typeface="+mj-lt"/>
              <a:buAutoNum type="arabicPeriod"/>
            </a:pPr>
            <a:r>
              <a:rPr lang="en-US" sz="2000" dirty="0" err="1"/>
              <a:t>Haar</a:t>
            </a:r>
            <a:r>
              <a:rPr lang="en-US" sz="2000" dirty="0"/>
              <a:t> filters combined with an SVM classifier were used for the extraction process of features, and then we classified the age group and gender with an SVM classifier</a:t>
            </a:r>
            <a:br>
              <a:rPr lang="en-US" dirty="0">
                <a:solidFill>
                  <a:schemeClr val="bg1"/>
                </a:solidFill>
              </a:rPr>
            </a:br>
            <a:endParaRPr lang="en-IN" dirty="0">
              <a:solidFill>
                <a:schemeClr val="bg1"/>
              </a:solidFill>
            </a:endParaRPr>
          </a:p>
        </p:txBody>
      </p:sp>
      <p:pic>
        <p:nvPicPr>
          <p:cNvPr id="8" name="Picture 7">
            <a:extLst>
              <a:ext uri="{FF2B5EF4-FFF2-40B4-BE49-F238E27FC236}">
                <a16:creationId xmlns:a16="http://schemas.microsoft.com/office/drawing/2014/main" id="{D44B92F6-CD3B-AC6C-71BF-C31EBB336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2378" y="1513485"/>
            <a:ext cx="4523852" cy="5130913"/>
          </a:xfrm>
          <a:prstGeom prst="rect">
            <a:avLst/>
          </a:prstGeom>
        </p:spPr>
      </p:pic>
    </p:spTree>
    <p:extLst>
      <p:ext uri="{BB962C8B-B14F-4D97-AF65-F5344CB8AC3E}">
        <p14:creationId xmlns:p14="http://schemas.microsoft.com/office/powerpoint/2010/main" val="88046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Future Scope</a:t>
            </a:r>
          </a:p>
        </p:txBody>
      </p:sp>
      <p:sp>
        <p:nvSpPr>
          <p:cNvPr id="3" name="Content Placeholder 2"/>
          <p:cNvSpPr>
            <a:spLocks noGrp="1"/>
          </p:cNvSpPr>
          <p:nvPr>
            <p:ph idx="1"/>
          </p:nvPr>
        </p:nvSpPr>
        <p:spPr>
          <a:xfrm>
            <a:off x="185680" y="2088776"/>
            <a:ext cx="6288720" cy="3550024"/>
          </a:xfrm>
          <a:solidFill>
            <a:schemeClr val="accent1"/>
          </a:solidFill>
        </p:spPr>
        <p:txBody>
          <a:bodyPr>
            <a:normAutofit/>
          </a:bodyPr>
          <a:lstStyle/>
          <a:p>
            <a:r>
              <a:rPr lang="en-US" sz="2000" dirty="0">
                <a:solidFill>
                  <a:schemeClr val="bg1"/>
                </a:solidFill>
              </a:rPr>
              <a:t>The study of some characteristics related to ethnic and racial features</a:t>
            </a:r>
          </a:p>
          <a:p>
            <a:r>
              <a:rPr lang="en-US" sz="2000" dirty="0">
                <a:solidFill>
                  <a:schemeClr val="bg1"/>
                </a:solidFill>
              </a:rPr>
              <a:t>To extend the proposal to extract geometric features of the entire body, another kind of images, or inclusive videos in different formats</a:t>
            </a:r>
          </a:p>
          <a:p>
            <a:r>
              <a:rPr lang="en-US" sz="2000" dirty="0">
                <a:solidFill>
                  <a:schemeClr val="bg1"/>
                </a:solidFill>
              </a:rPr>
              <a:t>Detection of medical issues by means the analysis of features extracted from torso images, legs, back, among other characteristics</a:t>
            </a:r>
          </a:p>
          <a:p>
            <a:r>
              <a:rPr lang="en-US" sz="2000" dirty="0">
                <a:solidFill>
                  <a:schemeClr val="bg1"/>
                </a:solidFill>
              </a:rPr>
              <a:t>The use of other algorithms or the applicability in other networks like Instagram.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11" name="Picture 10">
            <a:extLst>
              <a:ext uri="{FF2B5EF4-FFF2-40B4-BE49-F238E27FC236}">
                <a16:creationId xmlns:a16="http://schemas.microsoft.com/office/drawing/2014/main" id="{C3DF093F-5729-3959-4369-0AF50883B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9173" y="2088774"/>
            <a:ext cx="3550025" cy="3550025"/>
          </a:xfrm>
          <a:prstGeom prst="rect">
            <a:avLst/>
          </a:prstGeom>
        </p:spPr>
      </p:pic>
    </p:spTree>
    <p:extLst>
      <p:ext uri="{BB962C8B-B14F-4D97-AF65-F5344CB8AC3E}">
        <p14:creationId xmlns:p14="http://schemas.microsoft.com/office/powerpoint/2010/main" val="195242837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8581</TotalTime>
  <Words>688</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10</vt:i4>
      </vt:variant>
    </vt:vector>
  </HeadingPairs>
  <TitlesOfParts>
    <vt:vector size="22" baseType="lpstr">
      <vt:lpstr>Arial</vt:lpstr>
      <vt:lpstr>Arial Black</vt:lpstr>
      <vt:lpstr>Calibri</vt:lpstr>
      <vt:lpstr>Calibri Light</vt:lpstr>
      <vt:lpstr>Casper</vt:lpstr>
      <vt:lpstr>King</vt:lpstr>
      <vt:lpstr>Raleway ExtraBold</vt:lpstr>
      <vt:lpstr>Roboto</vt:lpstr>
      <vt:lpstr>Times New Roman</vt:lpstr>
      <vt:lpstr>1_Office Theme</vt:lpstr>
      <vt:lpstr>2_Office Theme</vt:lpstr>
      <vt:lpstr>Contents Slide Master</vt:lpstr>
      <vt:lpstr>PowerPoint Presentation</vt:lpstr>
      <vt:lpstr>Outline</vt:lpstr>
      <vt:lpstr>Introduction</vt:lpstr>
      <vt:lpstr>PowerPoint Presentation</vt:lpstr>
      <vt:lpstr>Problem Formulation</vt:lpstr>
      <vt:lpstr>Objectives </vt:lpstr>
      <vt:lpstr>Methodology used</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Vaibhav Singh</cp:lastModifiedBy>
  <cp:revision>534</cp:revision>
  <dcterms:created xsi:type="dcterms:W3CDTF">2019-01-09T10:33:58Z</dcterms:created>
  <dcterms:modified xsi:type="dcterms:W3CDTF">2023-03-19T19:52:39Z</dcterms:modified>
</cp:coreProperties>
</file>