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Montserrat Classic Bold" charset="1" panose="00000800000000000000"/>
      <p:regular r:id="rId25"/>
    </p:embeddedFont>
    <p:embeddedFont>
      <p:font typeface="Montserrat Classic" charset="1" panose="00000500000000000000"/>
      <p:regular r:id="rId26"/>
    </p:embeddedFont>
    <p:embeddedFont>
      <p:font typeface="Dynamo Condensed Bold" charset="1" panose="020B080402020A060404"/>
      <p:regular r:id="rId27"/>
    </p:embeddedFont>
    <p:embeddedFont>
      <p:font typeface="Canva Sans Bold" charset="1" panose="020B0803030501040103"/>
      <p:regular r:id="rId28"/>
    </p:embeddedFont>
    <p:embeddedFont>
      <p:font typeface="Dynamo Medium" charset="1" panose="020B060402020A080404"/>
      <p:regular r:id="rId29"/>
    </p:embeddedFont>
    <p:embeddedFont>
      <p:font typeface="Source Sans Pro Bold" charset="1" panose="020B0703030403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www.linkedin.com/in/vaibhavpawar000"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https://github.com/Vaibhav3046/Capston_project" TargetMode="External" Type="http://schemas.openxmlformats.org/officeDocument/2006/relationships/hyperlink"/><Relationship Id="rId7" Target="http://www.linkedin.com/in/vaibhavpawar000"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00446" y="5432840"/>
            <a:ext cx="9131116" cy="891059"/>
          </a:xfrm>
          <a:prstGeom prst="rect">
            <a:avLst/>
          </a:prstGeom>
        </p:spPr>
        <p:txBody>
          <a:bodyPr anchor="t" rtlCol="false" tIns="0" lIns="0" bIns="0" rIns="0">
            <a:spAutoFit/>
          </a:bodyPr>
          <a:lstStyle/>
          <a:p>
            <a:pPr algn="l">
              <a:lnSpc>
                <a:spcPts val="6655"/>
              </a:lnSpc>
            </a:pPr>
            <a:r>
              <a:rPr lang="en-US" sz="6722">
                <a:solidFill>
                  <a:srgbClr val="2BB4D4"/>
                </a:solidFill>
                <a:latin typeface="Montserrat Classic Bold"/>
              </a:rPr>
              <a:t>CAPSTONE PROJECT</a:t>
            </a:r>
          </a:p>
        </p:txBody>
      </p:sp>
      <p:sp>
        <p:nvSpPr>
          <p:cNvPr name="TextBox 5" id="5"/>
          <p:cNvSpPr txBox="true"/>
          <p:nvPr/>
        </p:nvSpPr>
        <p:spPr>
          <a:xfrm rot="0">
            <a:off x="1704162" y="1078950"/>
            <a:ext cx="3893233" cy="1028700"/>
          </a:xfrm>
          <a:prstGeom prst="rect">
            <a:avLst/>
          </a:prstGeom>
        </p:spPr>
        <p:txBody>
          <a:bodyPr anchor="t" rtlCol="false" tIns="0" lIns="0" bIns="0" rIns="0">
            <a:spAutoFit/>
          </a:bodyPr>
          <a:lstStyle/>
          <a:p>
            <a:pPr algn="l">
              <a:lnSpc>
                <a:spcPts val="4199"/>
              </a:lnSpc>
            </a:pPr>
            <a:r>
              <a:rPr lang="en-US" sz="2999">
                <a:solidFill>
                  <a:srgbClr val="004AAD"/>
                </a:solidFill>
                <a:latin typeface="Montserrat Classic Bold Italics"/>
              </a:rPr>
              <a:t>Vaibhav pawar present’s</a:t>
            </a:r>
          </a:p>
        </p:txBody>
      </p:sp>
      <p:sp>
        <p:nvSpPr>
          <p:cNvPr name="TextBox 6" id="6"/>
          <p:cNvSpPr txBox="true"/>
          <p:nvPr/>
        </p:nvSpPr>
        <p:spPr>
          <a:xfrm rot="0">
            <a:off x="1100446" y="3381120"/>
            <a:ext cx="8252212" cy="1457643"/>
          </a:xfrm>
          <a:prstGeom prst="rect">
            <a:avLst/>
          </a:prstGeom>
        </p:spPr>
        <p:txBody>
          <a:bodyPr anchor="t" rtlCol="false" tIns="0" lIns="0" bIns="0" rIns="0">
            <a:spAutoFit/>
          </a:bodyPr>
          <a:lstStyle/>
          <a:p>
            <a:pPr algn="l" marL="0" indent="0" lvl="0">
              <a:lnSpc>
                <a:spcPts val="5562"/>
              </a:lnSpc>
              <a:spcBef>
                <a:spcPct val="0"/>
              </a:spcBef>
            </a:pPr>
            <a:r>
              <a:rPr lang="en-US" sz="5618" strike="noStrike" u="none">
                <a:solidFill>
                  <a:srgbClr val="004AAD"/>
                </a:solidFill>
                <a:latin typeface="Montserrat Classic Bold"/>
              </a:rPr>
              <a:t>BUSINESS ANALYST CAREER PROGRAM</a:t>
            </a:r>
          </a:p>
        </p:txBody>
      </p:sp>
      <p:sp>
        <p:nvSpPr>
          <p:cNvPr name="TextBox 7" id="7"/>
          <p:cNvSpPr txBox="true"/>
          <p:nvPr/>
        </p:nvSpPr>
        <p:spPr>
          <a:xfrm rot="0">
            <a:off x="1028700" y="8524875"/>
            <a:ext cx="6550162"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Montserrat Classic"/>
                <a:hlinkClick r:id="rId6" tooltip="http://www.linkedin.com/in/vaibhavpawar000"/>
              </a:rPr>
              <a:t>www.linkedin.com/in/vaibhavpawar000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348604" cy="5393285"/>
          </a:xfrm>
          <a:custGeom>
            <a:avLst/>
            <a:gdLst/>
            <a:ahLst/>
            <a:cxnLst/>
            <a:rect r="r" b="b" t="t" l="l"/>
            <a:pathLst>
              <a:path h="5393285" w="6348604">
                <a:moveTo>
                  <a:pt x="0" y="0"/>
                </a:moveTo>
                <a:lnTo>
                  <a:pt x="6348604" y="0"/>
                </a:lnTo>
                <a:lnTo>
                  <a:pt x="6348604" y="5393285"/>
                </a:lnTo>
                <a:lnTo>
                  <a:pt x="0" y="5393285"/>
                </a:lnTo>
                <a:lnTo>
                  <a:pt x="0" y="0"/>
                </a:lnTo>
                <a:close/>
              </a:path>
            </a:pathLst>
          </a:custGeom>
          <a:blipFill>
            <a:blip r:embed="rId2"/>
            <a:stretch>
              <a:fillRect l="-1372" t="0" r="-2280" b="0"/>
            </a:stretch>
          </a:blipFill>
        </p:spPr>
      </p:sp>
      <p:sp>
        <p:nvSpPr>
          <p:cNvPr name="Freeform 3" id="3"/>
          <p:cNvSpPr/>
          <p:nvPr/>
        </p:nvSpPr>
        <p:spPr>
          <a:xfrm flipH="false" flipV="false" rot="0">
            <a:off x="0" y="5393285"/>
            <a:ext cx="6348604" cy="4893715"/>
          </a:xfrm>
          <a:custGeom>
            <a:avLst/>
            <a:gdLst/>
            <a:ahLst/>
            <a:cxnLst/>
            <a:rect r="r" b="b" t="t" l="l"/>
            <a:pathLst>
              <a:path h="4893715" w="6348604">
                <a:moveTo>
                  <a:pt x="0" y="0"/>
                </a:moveTo>
                <a:lnTo>
                  <a:pt x="6348604" y="0"/>
                </a:lnTo>
                <a:lnTo>
                  <a:pt x="6348604" y="4893715"/>
                </a:lnTo>
                <a:lnTo>
                  <a:pt x="0" y="4893715"/>
                </a:lnTo>
                <a:lnTo>
                  <a:pt x="0" y="0"/>
                </a:lnTo>
                <a:close/>
              </a:path>
            </a:pathLst>
          </a:custGeom>
          <a:blipFill>
            <a:blip r:embed="rId3"/>
            <a:stretch>
              <a:fillRect l="0" t="0" r="0" b="0"/>
            </a:stretch>
          </a:blipFill>
        </p:spPr>
      </p:sp>
      <p:sp>
        <p:nvSpPr>
          <p:cNvPr name="Freeform 4" id="4"/>
          <p:cNvSpPr/>
          <p:nvPr/>
        </p:nvSpPr>
        <p:spPr>
          <a:xfrm flipH="false" flipV="false" rot="0">
            <a:off x="6348604" y="88166"/>
            <a:ext cx="11726438" cy="4854818"/>
          </a:xfrm>
          <a:custGeom>
            <a:avLst/>
            <a:gdLst/>
            <a:ahLst/>
            <a:cxnLst/>
            <a:rect r="r" b="b" t="t" l="l"/>
            <a:pathLst>
              <a:path h="4854818" w="11726438">
                <a:moveTo>
                  <a:pt x="0" y="0"/>
                </a:moveTo>
                <a:lnTo>
                  <a:pt x="11726437" y="0"/>
                </a:lnTo>
                <a:lnTo>
                  <a:pt x="11726437" y="4854818"/>
                </a:lnTo>
                <a:lnTo>
                  <a:pt x="0" y="4854818"/>
                </a:lnTo>
                <a:lnTo>
                  <a:pt x="0" y="0"/>
                </a:lnTo>
                <a:close/>
              </a:path>
            </a:pathLst>
          </a:custGeom>
          <a:blipFill>
            <a:blip r:embed="rId4"/>
            <a:stretch>
              <a:fillRect l="0" t="0" r="0" b="0"/>
            </a:stretch>
          </a:blipFill>
        </p:spPr>
      </p:sp>
      <p:sp>
        <p:nvSpPr>
          <p:cNvPr name="Freeform 5" id="5"/>
          <p:cNvSpPr/>
          <p:nvPr/>
        </p:nvSpPr>
        <p:spPr>
          <a:xfrm flipH="false" flipV="false" rot="0">
            <a:off x="6348604" y="4942984"/>
            <a:ext cx="12551272" cy="5344016"/>
          </a:xfrm>
          <a:custGeom>
            <a:avLst/>
            <a:gdLst/>
            <a:ahLst/>
            <a:cxnLst/>
            <a:rect r="r" b="b" t="t" l="l"/>
            <a:pathLst>
              <a:path h="5344016" w="12551272">
                <a:moveTo>
                  <a:pt x="0" y="0"/>
                </a:moveTo>
                <a:lnTo>
                  <a:pt x="12551272" y="0"/>
                </a:lnTo>
                <a:lnTo>
                  <a:pt x="12551272" y="5344016"/>
                </a:lnTo>
                <a:lnTo>
                  <a:pt x="0" y="5344016"/>
                </a:lnTo>
                <a:lnTo>
                  <a:pt x="0" y="0"/>
                </a:lnTo>
                <a:close/>
              </a:path>
            </a:pathLst>
          </a:custGeom>
          <a:blipFill>
            <a:blip r:embed="rId5"/>
            <a:stretch>
              <a:fillRect l="0" t="0" r="0" b="0"/>
            </a:stretch>
          </a:blipFill>
        </p:spPr>
      </p:sp>
      <p:sp>
        <p:nvSpPr>
          <p:cNvPr name="AutoShape 6" id="6"/>
          <p:cNvSpPr/>
          <p:nvPr/>
        </p:nvSpPr>
        <p:spPr>
          <a:xfrm flipH="true" flipV="true">
            <a:off x="6329554" y="0"/>
            <a:ext cx="19050" cy="10287000"/>
          </a:xfrm>
          <a:prstGeom prst="line">
            <a:avLst/>
          </a:prstGeom>
          <a:ln cap="flat" w="38100">
            <a:solidFill>
              <a:srgbClr val="000000"/>
            </a:solidFill>
            <a:prstDash val="solid"/>
            <a:headEnd type="none" len="sm" w="sm"/>
            <a:tailEnd type="none" len="sm" w="sm"/>
          </a:ln>
        </p:spPr>
      </p:sp>
      <p:sp>
        <p:nvSpPr>
          <p:cNvPr name="AutoShape 7" id="7"/>
          <p:cNvSpPr/>
          <p:nvPr/>
        </p:nvSpPr>
        <p:spPr>
          <a:xfrm>
            <a:off x="0" y="4645099"/>
            <a:ext cx="18288000" cy="0"/>
          </a:xfrm>
          <a:prstGeom prst="line">
            <a:avLst/>
          </a:prstGeom>
          <a:ln cap="flat" w="38100">
            <a:solidFill>
              <a:srgbClr val="000000"/>
            </a:solidFill>
            <a:prstDash val="solid"/>
            <a:headEnd type="none" len="sm" w="sm"/>
            <a:tailEnd type="none" len="sm" w="sm"/>
          </a:ln>
        </p:spPr>
      </p:sp>
      <p:sp>
        <p:nvSpPr>
          <p:cNvPr name="AutoShape 8" id="8"/>
          <p:cNvSpPr/>
          <p:nvPr/>
        </p:nvSpPr>
        <p:spPr>
          <a:xfrm flipH="true" flipV="true">
            <a:off x="19050" y="35"/>
            <a:ext cx="19050" cy="10287000"/>
          </a:xfrm>
          <a:prstGeom prst="line">
            <a:avLst/>
          </a:prstGeom>
          <a:ln cap="flat" w="38100">
            <a:solidFill>
              <a:srgbClr val="000000"/>
            </a:solidFill>
            <a:prstDash val="solid"/>
            <a:headEnd type="none" len="sm" w="sm"/>
            <a:tailEnd type="none" len="sm" w="sm"/>
          </a:ln>
        </p:spPr>
      </p:sp>
      <p:sp>
        <p:nvSpPr>
          <p:cNvPr name="AutoShape 9" id="9"/>
          <p:cNvSpPr/>
          <p:nvPr/>
        </p:nvSpPr>
        <p:spPr>
          <a:xfrm flipH="true" flipV="true">
            <a:off x="18249900" y="-35"/>
            <a:ext cx="19050" cy="10287000"/>
          </a:xfrm>
          <a:prstGeom prst="line">
            <a:avLst/>
          </a:prstGeom>
          <a:ln cap="flat" w="38100">
            <a:solidFill>
              <a:srgbClr val="000000"/>
            </a:solidFill>
            <a:prstDash val="solid"/>
            <a:headEnd type="none" len="sm" w="sm"/>
            <a:tailEnd type="none" len="sm" w="sm"/>
          </a:ln>
        </p:spPr>
      </p:sp>
      <p:sp>
        <p:nvSpPr>
          <p:cNvPr name="AutoShape 10" id="10"/>
          <p:cNvSpPr/>
          <p:nvPr/>
        </p:nvSpPr>
        <p:spPr>
          <a:xfrm>
            <a:off x="38100" y="10267915"/>
            <a:ext cx="18288000" cy="0"/>
          </a:xfrm>
          <a:prstGeom prst="line">
            <a:avLst/>
          </a:prstGeom>
          <a:ln cap="flat" w="38100">
            <a:solidFill>
              <a:srgbClr val="000000"/>
            </a:solidFill>
            <a:prstDash val="solid"/>
            <a:headEnd type="none" len="sm" w="sm"/>
            <a:tailEnd type="none" len="sm" w="sm"/>
          </a:ln>
        </p:spPr>
      </p:sp>
      <p:sp>
        <p:nvSpPr>
          <p:cNvPr name="AutoShape 11" id="11"/>
          <p:cNvSpPr/>
          <p:nvPr/>
        </p:nvSpPr>
        <p:spPr>
          <a:xfrm>
            <a:off x="-38100" y="19085"/>
            <a:ext cx="1828800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822604"/>
            <a:ext cx="18288000" cy="5464396"/>
          </a:xfrm>
          <a:custGeom>
            <a:avLst/>
            <a:gdLst/>
            <a:ahLst/>
            <a:cxnLst/>
            <a:rect r="r" b="b" t="t" l="l"/>
            <a:pathLst>
              <a:path h="5464396" w="18288000">
                <a:moveTo>
                  <a:pt x="0" y="0"/>
                </a:moveTo>
                <a:lnTo>
                  <a:pt x="18288000" y="0"/>
                </a:lnTo>
                <a:lnTo>
                  <a:pt x="18288000" y="5464396"/>
                </a:lnTo>
                <a:lnTo>
                  <a:pt x="0" y="5464396"/>
                </a:lnTo>
                <a:lnTo>
                  <a:pt x="0" y="0"/>
                </a:lnTo>
                <a:close/>
              </a:path>
            </a:pathLst>
          </a:custGeom>
          <a:blipFill>
            <a:blip r:embed="rId2"/>
            <a:stretch>
              <a:fillRect l="0" t="0" r="0" b="0"/>
            </a:stretch>
          </a:blipFill>
        </p:spPr>
      </p:sp>
      <p:sp>
        <p:nvSpPr>
          <p:cNvPr name="Freeform 3" id="3"/>
          <p:cNvSpPr/>
          <p:nvPr/>
        </p:nvSpPr>
        <p:spPr>
          <a:xfrm flipH="false" flipV="false" rot="0">
            <a:off x="0" y="0"/>
            <a:ext cx="11326653" cy="4822604"/>
          </a:xfrm>
          <a:custGeom>
            <a:avLst/>
            <a:gdLst/>
            <a:ahLst/>
            <a:cxnLst/>
            <a:rect r="r" b="b" t="t" l="l"/>
            <a:pathLst>
              <a:path h="4822604" w="11326653">
                <a:moveTo>
                  <a:pt x="0" y="0"/>
                </a:moveTo>
                <a:lnTo>
                  <a:pt x="11326653" y="0"/>
                </a:lnTo>
                <a:lnTo>
                  <a:pt x="11326653" y="4822604"/>
                </a:lnTo>
                <a:lnTo>
                  <a:pt x="0" y="4822604"/>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84778"/>
            <a:ext cx="9949511" cy="5100554"/>
          </a:xfrm>
          <a:custGeom>
            <a:avLst/>
            <a:gdLst/>
            <a:ahLst/>
            <a:cxnLst/>
            <a:rect r="r" b="b" t="t" l="l"/>
            <a:pathLst>
              <a:path h="5100554" w="9949511">
                <a:moveTo>
                  <a:pt x="0" y="0"/>
                </a:moveTo>
                <a:lnTo>
                  <a:pt x="9949511" y="0"/>
                </a:lnTo>
                <a:lnTo>
                  <a:pt x="9949511" y="5100554"/>
                </a:lnTo>
                <a:lnTo>
                  <a:pt x="0" y="5100554"/>
                </a:lnTo>
                <a:lnTo>
                  <a:pt x="0" y="0"/>
                </a:lnTo>
                <a:close/>
              </a:path>
            </a:pathLst>
          </a:custGeom>
          <a:blipFill>
            <a:blip r:embed="rId2"/>
            <a:stretch>
              <a:fillRect l="0" t="0" r="0" b="0"/>
            </a:stretch>
          </a:blipFill>
        </p:spPr>
      </p:sp>
      <p:sp>
        <p:nvSpPr>
          <p:cNvPr name="Freeform 3" id="3"/>
          <p:cNvSpPr/>
          <p:nvPr/>
        </p:nvSpPr>
        <p:spPr>
          <a:xfrm flipH="false" flipV="false" rot="0">
            <a:off x="8538994" y="5143500"/>
            <a:ext cx="9370221" cy="5134765"/>
          </a:xfrm>
          <a:custGeom>
            <a:avLst/>
            <a:gdLst/>
            <a:ahLst/>
            <a:cxnLst/>
            <a:rect r="r" b="b" t="t" l="l"/>
            <a:pathLst>
              <a:path h="5134765" w="9370221">
                <a:moveTo>
                  <a:pt x="0" y="0"/>
                </a:moveTo>
                <a:lnTo>
                  <a:pt x="9370221" y="0"/>
                </a:lnTo>
                <a:lnTo>
                  <a:pt x="9370221" y="5134765"/>
                </a:lnTo>
                <a:lnTo>
                  <a:pt x="0" y="5134765"/>
                </a:lnTo>
                <a:lnTo>
                  <a:pt x="0" y="0"/>
                </a:lnTo>
                <a:close/>
              </a:path>
            </a:pathLst>
          </a:custGeom>
          <a:blipFill>
            <a:blip r:embed="rId3"/>
            <a:stretch>
              <a:fillRect l="0" t="0" r="0" b="0"/>
            </a:stretch>
          </a:blipFill>
        </p:spPr>
      </p:sp>
      <p:sp>
        <p:nvSpPr>
          <p:cNvPr name="TextBox 4" id="4"/>
          <p:cNvSpPr txBox="true"/>
          <p:nvPr/>
        </p:nvSpPr>
        <p:spPr>
          <a:xfrm rot="0">
            <a:off x="791716" y="-57348"/>
            <a:ext cx="9402234" cy="2059603"/>
          </a:xfrm>
          <a:prstGeom prst="rect">
            <a:avLst/>
          </a:prstGeom>
        </p:spPr>
        <p:txBody>
          <a:bodyPr anchor="t" rtlCol="false" tIns="0" lIns="0" bIns="0" rIns="0">
            <a:spAutoFit/>
          </a:bodyPr>
          <a:lstStyle/>
          <a:p>
            <a:pPr algn="r" marL="0" indent="0" lvl="0">
              <a:lnSpc>
                <a:spcPts val="8278"/>
              </a:lnSpc>
              <a:spcBef>
                <a:spcPct val="0"/>
              </a:spcBef>
            </a:pPr>
            <a:r>
              <a:rPr lang="en-US" sz="5913" strike="noStrike" u="none">
                <a:solidFill>
                  <a:srgbClr val="FFA857"/>
                </a:solidFill>
                <a:latin typeface="Dynamo Condensed Bold"/>
              </a:rPr>
              <a:t>Find total units sold per country:</a:t>
            </a:r>
          </a:p>
          <a:p>
            <a:pPr algn="r" marL="0" indent="0" lvl="0">
              <a:lnSpc>
                <a:spcPts val="827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75024"/>
            <a:ext cx="14693180" cy="5509942"/>
          </a:xfrm>
          <a:custGeom>
            <a:avLst/>
            <a:gdLst/>
            <a:ahLst/>
            <a:cxnLst/>
            <a:rect r="r" b="b" t="t" l="l"/>
            <a:pathLst>
              <a:path h="5509942" w="14693180">
                <a:moveTo>
                  <a:pt x="0" y="0"/>
                </a:moveTo>
                <a:lnTo>
                  <a:pt x="14693180" y="0"/>
                </a:lnTo>
                <a:lnTo>
                  <a:pt x="14693180" y="5509943"/>
                </a:lnTo>
                <a:lnTo>
                  <a:pt x="0" y="5509943"/>
                </a:lnTo>
                <a:lnTo>
                  <a:pt x="0" y="0"/>
                </a:lnTo>
                <a:close/>
              </a:path>
            </a:pathLst>
          </a:custGeom>
          <a:blipFill>
            <a:blip r:embed="rId2"/>
            <a:stretch>
              <a:fillRect l="0" t="0" r="0" b="0"/>
            </a:stretch>
          </a:blipFill>
        </p:spPr>
      </p:sp>
      <p:sp>
        <p:nvSpPr>
          <p:cNvPr name="Freeform 3" id="3"/>
          <p:cNvSpPr/>
          <p:nvPr/>
        </p:nvSpPr>
        <p:spPr>
          <a:xfrm flipH="false" flipV="false" rot="0">
            <a:off x="10278174" y="4308780"/>
            <a:ext cx="8009826" cy="6357004"/>
          </a:xfrm>
          <a:custGeom>
            <a:avLst/>
            <a:gdLst/>
            <a:ahLst/>
            <a:cxnLst/>
            <a:rect r="r" b="b" t="t" l="l"/>
            <a:pathLst>
              <a:path h="6357004" w="8009826">
                <a:moveTo>
                  <a:pt x="0" y="0"/>
                </a:moveTo>
                <a:lnTo>
                  <a:pt x="8009826" y="0"/>
                </a:lnTo>
                <a:lnTo>
                  <a:pt x="8009826" y="6357005"/>
                </a:lnTo>
                <a:lnTo>
                  <a:pt x="0" y="6357005"/>
                </a:lnTo>
                <a:lnTo>
                  <a:pt x="0" y="0"/>
                </a:lnTo>
                <a:close/>
              </a:path>
            </a:pathLst>
          </a:custGeom>
          <a:blipFill>
            <a:blip r:embed="rId3"/>
            <a:stretch>
              <a:fillRect l="0" t="0" r="0" b="0"/>
            </a:stretch>
          </a:blipFill>
        </p:spPr>
      </p:sp>
      <p:sp>
        <p:nvSpPr>
          <p:cNvPr name="TextBox 4" id="4"/>
          <p:cNvSpPr txBox="true"/>
          <p:nvPr/>
        </p:nvSpPr>
        <p:spPr>
          <a:xfrm rot="0">
            <a:off x="0" y="-55871"/>
            <a:ext cx="11002901" cy="1011853"/>
          </a:xfrm>
          <a:prstGeom prst="rect">
            <a:avLst/>
          </a:prstGeom>
        </p:spPr>
        <p:txBody>
          <a:bodyPr anchor="t" rtlCol="false" tIns="0" lIns="0" bIns="0" rIns="0">
            <a:spAutoFit/>
          </a:bodyPr>
          <a:lstStyle/>
          <a:p>
            <a:pPr algn="r" marL="0" indent="0" lvl="0">
              <a:lnSpc>
                <a:spcPts val="8278"/>
              </a:lnSpc>
              <a:spcBef>
                <a:spcPct val="0"/>
              </a:spcBef>
            </a:pPr>
            <a:r>
              <a:rPr lang="en-US" sz="5913" strike="noStrike" u="none">
                <a:solidFill>
                  <a:srgbClr val="FFA857"/>
                </a:solidFill>
                <a:latin typeface="Dynamo Condensed Bold"/>
              </a:rPr>
              <a:t>Find total gross sales per product: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11850401" cy="5364154"/>
          </a:xfrm>
          <a:custGeom>
            <a:avLst/>
            <a:gdLst/>
            <a:ahLst/>
            <a:cxnLst/>
            <a:rect r="r" b="b" t="t" l="l"/>
            <a:pathLst>
              <a:path h="5364154" w="11850401">
                <a:moveTo>
                  <a:pt x="0" y="0"/>
                </a:moveTo>
                <a:lnTo>
                  <a:pt x="11850401" y="0"/>
                </a:lnTo>
                <a:lnTo>
                  <a:pt x="11850401" y="5364154"/>
                </a:lnTo>
                <a:lnTo>
                  <a:pt x="0" y="5364154"/>
                </a:lnTo>
                <a:lnTo>
                  <a:pt x="0" y="0"/>
                </a:lnTo>
                <a:close/>
              </a:path>
            </a:pathLst>
          </a:custGeom>
          <a:blipFill>
            <a:blip r:embed="rId2"/>
            <a:stretch>
              <a:fillRect l="0" t="0" r="0" b="0"/>
            </a:stretch>
          </a:blipFill>
        </p:spPr>
      </p:sp>
      <p:sp>
        <p:nvSpPr>
          <p:cNvPr name="Freeform 3" id="3"/>
          <p:cNvSpPr/>
          <p:nvPr/>
        </p:nvSpPr>
        <p:spPr>
          <a:xfrm flipH="false" flipV="false" rot="0">
            <a:off x="7343304" y="4371803"/>
            <a:ext cx="10944696" cy="5915197"/>
          </a:xfrm>
          <a:custGeom>
            <a:avLst/>
            <a:gdLst/>
            <a:ahLst/>
            <a:cxnLst/>
            <a:rect r="r" b="b" t="t" l="l"/>
            <a:pathLst>
              <a:path h="5915197" w="10944696">
                <a:moveTo>
                  <a:pt x="0" y="0"/>
                </a:moveTo>
                <a:lnTo>
                  <a:pt x="10944696" y="0"/>
                </a:lnTo>
                <a:lnTo>
                  <a:pt x="10944696" y="5915197"/>
                </a:lnTo>
                <a:lnTo>
                  <a:pt x="0" y="5915197"/>
                </a:lnTo>
                <a:lnTo>
                  <a:pt x="0" y="0"/>
                </a:lnTo>
                <a:close/>
              </a:path>
            </a:pathLst>
          </a:custGeom>
          <a:blipFill>
            <a:blip r:embed="rId3"/>
            <a:stretch>
              <a:fillRect l="0" t="0" r="0" b="0"/>
            </a:stretch>
          </a:blipFill>
        </p:spPr>
      </p:sp>
      <p:sp>
        <p:nvSpPr>
          <p:cNvPr name="TextBox 4" id="4"/>
          <p:cNvSpPr txBox="true"/>
          <p:nvPr/>
        </p:nvSpPr>
        <p:spPr>
          <a:xfrm rot="0">
            <a:off x="0" y="-187523"/>
            <a:ext cx="14041622" cy="1011853"/>
          </a:xfrm>
          <a:prstGeom prst="rect">
            <a:avLst/>
          </a:prstGeom>
        </p:spPr>
        <p:txBody>
          <a:bodyPr anchor="t" rtlCol="false" tIns="0" lIns="0" bIns="0" rIns="0">
            <a:spAutoFit/>
          </a:bodyPr>
          <a:lstStyle/>
          <a:p>
            <a:pPr algn="r" marL="0" indent="0" lvl="0">
              <a:lnSpc>
                <a:spcPts val="8278"/>
              </a:lnSpc>
              <a:spcBef>
                <a:spcPct val="0"/>
              </a:spcBef>
            </a:pPr>
            <a:r>
              <a:rPr lang="en-US" sz="5913" strike="noStrike" u="none">
                <a:solidFill>
                  <a:srgbClr val="FFA857"/>
                </a:solidFill>
                <a:latin typeface="Dynamo Condensed Bold"/>
              </a:rPr>
              <a:t>Calculate the total profit for each segment: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89164"/>
            <a:ext cx="13417308" cy="4357548"/>
          </a:xfrm>
          <a:custGeom>
            <a:avLst/>
            <a:gdLst/>
            <a:ahLst/>
            <a:cxnLst/>
            <a:rect r="r" b="b" t="t" l="l"/>
            <a:pathLst>
              <a:path h="4357548" w="13417308">
                <a:moveTo>
                  <a:pt x="0" y="0"/>
                </a:moveTo>
                <a:lnTo>
                  <a:pt x="13417308" y="0"/>
                </a:lnTo>
                <a:lnTo>
                  <a:pt x="13417308" y="4357548"/>
                </a:lnTo>
                <a:lnTo>
                  <a:pt x="0" y="4357548"/>
                </a:lnTo>
                <a:lnTo>
                  <a:pt x="0" y="0"/>
                </a:lnTo>
                <a:close/>
              </a:path>
            </a:pathLst>
          </a:custGeom>
          <a:blipFill>
            <a:blip r:embed="rId2"/>
            <a:stretch>
              <a:fillRect l="0" t="0" r="0" b="0"/>
            </a:stretch>
          </a:blipFill>
        </p:spPr>
      </p:sp>
      <p:sp>
        <p:nvSpPr>
          <p:cNvPr name="Freeform 3" id="3"/>
          <p:cNvSpPr/>
          <p:nvPr/>
        </p:nvSpPr>
        <p:spPr>
          <a:xfrm flipH="false" flipV="false" rot="0">
            <a:off x="11671095" y="3367938"/>
            <a:ext cx="6616905" cy="7027893"/>
          </a:xfrm>
          <a:custGeom>
            <a:avLst/>
            <a:gdLst/>
            <a:ahLst/>
            <a:cxnLst/>
            <a:rect r="r" b="b" t="t" l="l"/>
            <a:pathLst>
              <a:path h="7027893" w="6616905">
                <a:moveTo>
                  <a:pt x="0" y="0"/>
                </a:moveTo>
                <a:lnTo>
                  <a:pt x="6616905" y="0"/>
                </a:lnTo>
                <a:lnTo>
                  <a:pt x="6616905" y="7027893"/>
                </a:lnTo>
                <a:lnTo>
                  <a:pt x="0" y="7027893"/>
                </a:lnTo>
                <a:lnTo>
                  <a:pt x="0" y="0"/>
                </a:lnTo>
                <a:close/>
              </a:path>
            </a:pathLst>
          </a:custGeom>
          <a:blipFill>
            <a:blip r:embed="rId3"/>
            <a:stretch>
              <a:fillRect l="0" t="0" r="0" b="0"/>
            </a:stretch>
          </a:blipFill>
        </p:spPr>
      </p:sp>
      <p:sp>
        <p:nvSpPr>
          <p:cNvPr name="TextBox 4" id="4"/>
          <p:cNvSpPr txBox="true"/>
          <p:nvPr/>
        </p:nvSpPr>
        <p:spPr>
          <a:xfrm rot="0">
            <a:off x="0" y="-114300"/>
            <a:ext cx="16673582" cy="1011853"/>
          </a:xfrm>
          <a:prstGeom prst="rect">
            <a:avLst/>
          </a:prstGeom>
        </p:spPr>
        <p:txBody>
          <a:bodyPr anchor="t" rtlCol="false" tIns="0" lIns="0" bIns="0" rIns="0">
            <a:spAutoFit/>
          </a:bodyPr>
          <a:lstStyle/>
          <a:p>
            <a:pPr algn="r" marL="0" indent="0" lvl="0">
              <a:lnSpc>
                <a:spcPts val="8278"/>
              </a:lnSpc>
              <a:spcBef>
                <a:spcPct val="0"/>
              </a:spcBef>
            </a:pPr>
            <a:r>
              <a:rPr lang="en-US" sz="5913" strike="noStrike" u="none">
                <a:solidFill>
                  <a:srgbClr val="FFA857"/>
                </a:solidFill>
                <a:latin typeface="Dynamo Condensed Bold"/>
              </a:rPr>
              <a:t>Find the total Cost of Goods Sold (COGS) for each month: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05784"/>
            <a:ext cx="11339643" cy="2352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EXPLORING DATA WITH POWERBI </a:t>
            </a:r>
          </a:p>
        </p:txBody>
      </p:sp>
      <p:sp>
        <p:nvSpPr>
          <p:cNvPr name="Freeform 3" id="3"/>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78852"/>
            <a:ext cx="10580717" cy="3779274"/>
          </a:xfrm>
          <a:custGeom>
            <a:avLst/>
            <a:gdLst/>
            <a:ahLst/>
            <a:cxnLst/>
            <a:rect r="r" b="b" t="t" l="l"/>
            <a:pathLst>
              <a:path h="3779274" w="10580717">
                <a:moveTo>
                  <a:pt x="0" y="0"/>
                </a:moveTo>
                <a:lnTo>
                  <a:pt x="10580717" y="0"/>
                </a:lnTo>
                <a:lnTo>
                  <a:pt x="10580717" y="3779274"/>
                </a:lnTo>
                <a:lnTo>
                  <a:pt x="0" y="3779274"/>
                </a:lnTo>
                <a:lnTo>
                  <a:pt x="0" y="0"/>
                </a:lnTo>
                <a:close/>
              </a:path>
            </a:pathLst>
          </a:custGeom>
          <a:blipFill>
            <a:blip r:embed="rId2"/>
            <a:stretch>
              <a:fillRect l="0" t="-8954" r="0" b="0"/>
            </a:stretch>
          </a:blipFill>
        </p:spPr>
      </p:sp>
      <p:sp>
        <p:nvSpPr>
          <p:cNvPr name="Freeform 3" id="3"/>
          <p:cNvSpPr/>
          <p:nvPr/>
        </p:nvSpPr>
        <p:spPr>
          <a:xfrm flipH="false" flipV="false" rot="0">
            <a:off x="9843015" y="1407747"/>
            <a:ext cx="10471259" cy="3750379"/>
          </a:xfrm>
          <a:custGeom>
            <a:avLst/>
            <a:gdLst/>
            <a:ahLst/>
            <a:cxnLst/>
            <a:rect r="r" b="b" t="t" l="l"/>
            <a:pathLst>
              <a:path h="3750379" w="10471259">
                <a:moveTo>
                  <a:pt x="0" y="0"/>
                </a:moveTo>
                <a:lnTo>
                  <a:pt x="10471259" y="0"/>
                </a:lnTo>
                <a:lnTo>
                  <a:pt x="10471259" y="3750379"/>
                </a:lnTo>
                <a:lnTo>
                  <a:pt x="0" y="3750379"/>
                </a:lnTo>
                <a:lnTo>
                  <a:pt x="0" y="0"/>
                </a:lnTo>
                <a:close/>
              </a:path>
            </a:pathLst>
          </a:custGeom>
          <a:blipFill>
            <a:blip r:embed="rId3"/>
            <a:stretch>
              <a:fillRect l="0" t="-8810" r="0" b="0"/>
            </a:stretch>
          </a:blipFill>
        </p:spPr>
      </p:sp>
      <p:sp>
        <p:nvSpPr>
          <p:cNvPr name="Freeform 4" id="4"/>
          <p:cNvSpPr/>
          <p:nvPr/>
        </p:nvSpPr>
        <p:spPr>
          <a:xfrm flipH="false" flipV="false" rot="0">
            <a:off x="0" y="5481269"/>
            <a:ext cx="9892773" cy="4805731"/>
          </a:xfrm>
          <a:custGeom>
            <a:avLst/>
            <a:gdLst/>
            <a:ahLst/>
            <a:cxnLst/>
            <a:rect r="r" b="b" t="t" l="l"/>
            <a:pathLst>
              <a:path h="4805731" w="9892773">
                <a:moveTo>
                  <a:pt x="0" y="0"/>
                </a:moveTo>
                <a:lnTo>
                  <a:pt x="9892773" y="0"/>
                </a:lnTo>
                <a:lnTo>
                  <a:pt x="9892773" y="4805731"/>
                </a:lnTo>
                <a:lnTo>
                  <a:pt x="0" y="4805731"/>
                </a:lnTo>
                <a:lnTo>
                  <a:pt x="0" y="0"/>
                </a:lnTo>
                <a:close/>
              </a:path>
            </a:pathLst>
          </a:custGeom>
          <a:blipFill>
            <a:blip r:embed="rId4"/>
            <a:stretch>
              <a:fillRect l="0" t="0" r="0" b="0"/>
            </a:stretch>
          </a:blipFill>
        </p:spPr>
      </p:sp>
      <p:sp>
        <p:nvSpPr>
          <p:cNvPr name="AutoShape 5" id="5"/>
          <p:cNvSpPr/>
          <p:nvPr/>
        </p:nvSpPr>
        <p:spPr>
          <a:xfrm>
            <a:off x="0" y="5143500"/>
            <a:ext cx="18288000" cy="0"/>
          </a:xfrm>
          <a:prstGeom prst="line">
            <a:avLst/>
          </a:prstGeom>
          <a:ln cap="flat" w="38100">
            <a:solidFill>
              <a:srgbClr val="000000"/>
            </a:solidFill>
            <a:prstDash val="solid"/>
            <a:headEnd type="none" len="sm" w="sm"/>
            <a:tailEnd type="none" len="sm" w="sm"/>
          </a:ln>
        </p:spPr>
      </p:sp>
      <p:sp>
        <p:nvSpPr>
          <p:cNvPr name="AutoShape 6" id="6"/>
          <p:cNvSpPr/>
          <p:nvPr/>
        </p:nvSpPr>
        <p:spPr>
          <a:xfrm flipH="true" flipV="true">
            <a:off x="9864198" y="1407782"/>
            <a:ext cx="19050" cy="10287000"/>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9892773" y="5158126"/>
            <a:ext cx="11147147" cy="5128874"/>
          </a:xfrm>
          <a:custGeom>
            <a:avLst/>
            <a:gdLst/>
            <a:ahLst/>
            <a:cxnLst/>
            <a:rect r="r" b="b" t="t" l="l"/>
            <a:pathLst>
              <a:path h="5128874" w="11147147">
                <a:moveTo>
                  <a:pt x="0" y="0"/>
                </a:moveTo>
                <a:lnTo>
                  <a:pt x="11147147" y="0"/>
                </a:lnTo>
                <a:lnTo>
                  <a:pt x="11147147" y="5128874"/>
                </a:lnTo>
                <a:lnTo>
                  <a:pt x="0" y="5128874"/>
                </a:lnTo>
                <a:lnTo>
                  <a:pt x="0" y="0"/>
                </a:lnTo>
                <a:close/>
              </a:path>
            </a:pathLst>
          </a:custGeom>
          <a:blipFill>
            <a:blip r:embed="rId5"/>
            <a:stretch>
              <a:fillRect l="0" t="0" r="0" b="0"/>
            </a:stretch>
          </a:blipFill>
        </p:spPr>
      </p:sp>
      <p:sp>
        <p:nvSpPr>
          <p:cNvPr name="TextBox 8" id="8"/>
          <p:cNvSpPr txBox="true"/>
          <p:nvPr/>
        </p:nvSpPr>
        <p:spPr>
          <a:xfrm rot="0">
            <a:off x="147105" y="1312177"/>
            <a:ext cx="234244" cy="597454"/>
          </a:xfrm>
          <a:prstGeom prst="rect">
            <a:avLst/>
          </a:prstGeom>
        </p:spPr>
        <p:txBody>
          <a:bodyPr anchor="t" rtlCol="false" tIns="0" lIns="0" bIns="0" rIns="0">
            <a:spAutoFit/>
          </a:bodyPr>
          <a:lstStyle/>
          <a:p>
            <a:pPr algn="ctr">
              <a:lnSpc>
                <a:spcPts val="4900"/>
              </a:lnSpc>
            </a:pPr>
            <a:r>
              <a:rPr lang="en-US" sz="3500">
                <a:solidFill>
                  <a:srgbClr val="000000"/>
                </a:solidFill>
                <a:latin typeface="Canva Sans Bold"/>
              </a:rPr>
              <a:t>1</a:t>
            </a:r>
          </a:p>
        </p:txBody>
      </p:sp>
      <p:sp>
        <p:nvSpPr>
          <p:cNvPr name="TextBox 9" id="9"/>
          <p:cNvSpPr txBox="true"/>
          <p:nvPr/>
        </p:nvSpPr>
        <p:spPr>
          <a:xfrm rot="0">
            <a:off x="9987049" y="1312177"/>
            <a:ext cx="233072" cy="566144"/>
          </a:xfrm>
          <a:prstGeom prst="rect">
            <a:avLst/>
          </a:prstGeom>
        </p:spPr>
        <p:txBody>
          <a:bodyPr anchor="t" rtlCol="false" tIns="0" lIns="0" bIns="0" rIns="0">
            <a:spAutoFit/>
          </a:bodyPr>
          <a:lstStyle/>
          <a:p>
            <a:pPr algn="ctr">
              <a:lnSpc>
                <a:spcPts val="4611"/>
              </a:lnSpc>
            </a:pPr>
            <a:r>
              <a:rPr lang="en-US" sz="3293">
                <a:solidFill>
                  <a:srgbClr val="000000"/>
                </a:solidFill>
                <a:latin typeface="Canva Sans Bold"/>
              </a:rPr>
              <a:t>2</a:t>
            </a:r>
          </a:p>
        </p:txBody>
      </p:sp>
      <p:sp>
        <p:nvSpPr>
          <p:cNvPr name="TextBox 10" id="10"/>
          <p:cNvSpPr txBox="true"/>
          <p:nvPr/>
        </p:nvSpPr>
        <p:spPr>
          <a:xfrm rot="0">
            <a:off x="147105" y="5395544"/>
            <a:ext cx="358165" cy="809440"/>
          </a:xfrm>
          <a:prstGeom prst="rect">
            <a:avLst/>
          </a:prstGeom>
        </p:spPr>
        <p:txBody>
          <a:bodyPr anchor="t" rtlCol="false" tIns="0" lIns="0" bIns="0" rIns="0">
            <a:spAutoFit/>
          </a:bodyPr>
          <a:lstStyle/>
          <a:p>
            <a:pPr algn="ctr">
              <a:lnSpc>
                <a:spcPts val="6681"/>
              </a:lnSpc>
            </a:pPr>
            <a:r>
              <a:rPr lang="en-US" sz="4772">
                <a:solidFill>
                  <a:srgbClr val="000000"/>
                </a:solidFill>
                <a:latin typeface="Canva Sans Bold"/>
              </a:rPr>
              <a:t>3</a:t>
            </a:r>
          </a:p>
        </p:txBody>
      </p:sp>
      <p:sp>
        <p:nvSpPr>
          <p:cNvPr name="TextBox 11" id="11"/>
          <p:cNvSpPr txBox="true"/>
          <p:nvPr/>
        </p:nvSpPr>
        <p:spPr>
          <a:xfrm rot="0">
            <a:off x="9873723" y="5624052"/>
            <a:ext cx="267964" cy="580932"/>
          </a:xfrm>
          <a:prstGeom prst="rect">
            <a:avLst/>
          </a:prstGeom>
        </p:spPr>
        <p:txBody>
          <a:bodyPr anchor="t" rtlCol="false" tIns="0" lIns="0" bIns="0" rIns="0">
            <a:spAutoFit/>
          </a:bodyPr>
          <a:lstStyle/>
          <a:p>
            <a:pPr algn="ctr">
              <a:lnSpc>
                <a:spcPts val="4747"/>
              </a:lnSpc>
            </a:pPr>
            <a:r>
              <a:rPr lang="en-US" sz="3391">
                <a:solidFill>
                  <a:srgbClr val="000000"/>
                </a:solidFill>
                <a:latin typeface="Canva Sans Bold"/>
              </a:rPr>
              <a:t>4</a:t>
            </a:r>
          </a:p>
        </p:txBody>
      </p:sp>
      <p:sp>
        <p:nvSpPr>
          <p:cNvPr name="TextBox 12" id="12"/>
          <p:cNvSpPr txBox="true"/>
          <p:nvPr/>
        </p:nvSpPr>
        <p:spPr>
          <a:xfrm rot="0">
            <a:off x="4924781" y="51868"/>
            <a:ext cx="8438438" cy="1012659"/>
          </a:xfrm>
          <a:prstGeom prst="rect">
            <a:avLst/>
          </a:prstGeom>
        </p:spPr>
        <p:txBody>
          <a:bodyPr anchor="t" rtlCol="false" tIns="0" lIns="0" bIns="0" rIns="0">
            <a:spAutoFit/>
          </a:bodyPr>
          <a:lstStyle/>
          <a:p>
            <a:pPr algn="r">
              <a:lnSpc>
                <a:spcPts val="8278"/>
              </a:lnSpc>
              <a:spcBef>
                <a:spcPct val="0"/>
              </a:spcBef>
            </a:pPr>
            <a:r>
              <a:rPr lang="en-US" sz="5913">
                <a:solidFill>
                  <a:srgbClr val="FFA857"/>
                </a:solidFill>
                <a:latin typeface="Dynamo Condensed Bold"/>
              </a:rPr>
              <a:t>Importing MySQL to PowerBi</a:t>
            </a:r>
          </a:p>
        </p:txBody>
      </p:sp>
      <p:sp>
        <p:nvSpPr>
          <p:cNvPr name="AutoShape 13" id="13"/>
          <p:cNvSpPr/>
          <p:nvPr/>
        </p:nvSpPr>
        <p:spPr>
          <a:xfrm>
            <a:off x="6627603" y="1407782"/>
            <a:ext cx="6492240" cy="0"/>
          </a:xfrm>
          <a:prstGeom prst="line">
            <a:avLst/>
          </a:prstGeom>
          <a:ln cap="flat" w="38100">
            <a:solidFill>
              <a:srgbClr val="000000"/>
            </a:solidFill>
            <a:prstDash val="solid"/>
            <a:headEnd type="oval" len="lg" w="lg"/>
            <a:tailEnd type="oval" len="lg" w="lg"/>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267"/>
            <a:ext cx="18288000" cy="10272467"/>
          </a:xfrm>
          <a:custGeom>
            <a:avLst/>
            <a:gdLst/>
            <a:ahLst/>
            <a:cxnLst/>
            <a:rect r="r" b="b" t="t" l="l"/>
            <a:pathLst>
              <a:path h="10272467" w="18288000">
                <a:moveTo>
                  <a:pt x="0" y="0"/>
                </a:moveTo>
                <a:lnTo>
                  <a:pt x="18288000" y="0"/>
                </a:lnTo>
                <a:lnTo>
                  <a:pt x="18288000" y="10272466"/>
                </a:lnTo>
                <a:lnTo>
                  <a:pt x="0" y="10272466"/>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1351324" y="2398023"/>
            <a:ext cx="10522735" cy="5490954"/>
          </a:xfrm>
          <a:custGeom>
            <a:avLst/>
            <a:gdLst/>
            <a:ahLst/>
            <a:cxnLst/>
            <a:rect r="r" b="b" t="t" l="l"/>
            <a:pathLst>
              <a:path h="5490954" w="10522735">
                <a:moveTo>
                  <a:pt x="0" y="5490954"/>
                </a:moveTo>
                <a:lnTo>
                  <a:pt x="10522735" y="5490954"/>
                </a:lnTo>
                <a:lnTo>
                  <a:pt x="10522735" y="0"/>
                </a:lnTo>
                <a:lnTo>
                  <a:pt x="0" y="0"/>
                </a:lnTo>
                <a:lnTo>
                  <a:pt x="0" y="549095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62586" y="-573763"/>
            <a:ext cx="11434572" cy="11434527"/>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9999" t="0" r="-29999" b="0"/>
              </a:stretch>
            </a:blipFill>
          </p:spPr>
        </p:sp>
      </p:grpSp>
      <p:grpSp>
        <p:nvGrpSpPr>
          <p:cNvPr name="Group 5" id="5"/>
          <p:cNvGrpSpPr/>
          <p:nvPr/>
        </p:nvGrpSpPr>
        <p:grpSpPr>
          <a:xfrm rot="0">
            <a:off x="7883098" y="7497900"/>
            <a:ext cx="7009358" cy="1398154"/>
            <a:chOff x="0" y="0"/>
            <a:chExt cx="9345810" cy="1864205"/>
          </a:xfrm>
        </p:grpSpPr>
        <p:grpSp>
          <p:nvGrpSpPr>
            <p:cNvPr name="Group 6" id="6"/>
            <p:cNvGrpSpPr/>
            <p:nvPr/>
          </p:nvGrpSpPr>
          <p:grpSpPr>
            <a:xfrm rot="0">
              <a:off x="0" y="0"/>
              <a:ext cx="9345810" cy="1546271"/>
              <a:chOff x="0" y="0"/>
              <a:chExt cx="1250766" cy="206940"/>
            </a:xfrm>
          </p:grpSpPr>
          <p:sp>
            <p:nvSpPr>
              <p:cNvPr name="Freeform 7" id="7"/>
              <p:cNvSpPr/>
              <p:nvPr/>
            </p:nvSpPr>
            <p:spPr>
              <a:xfrm flipH="false" flipV="false" rot="0">
                <a:off x="18844" y="0"/>
                <a:ext cx="1213078" cy="206940"/>
              </a:xfrm>
              <a:custGeom>
                <a:avLst/>
                <a:gdLst/>
                <a:ahLst/>
                <a:cxnLst/>
                <a:rect r="r" b="b" t="t" l="l"/>
                <a:pathLst>
                  <a:path h="206940" w="1213078">
                    <a:moveTo>
                      <a:pt x="218760" y="0"/>
                    </a:moveTo>
                    <a:lnTo>
                      <a:pt x="1197518" y="0"/>
                    </a:lnTo>
                    <a:cubicBezTo>
                      <a:pt x="1203332" y="0"/>
                      <a:pt x="1208579" y="3488"/>
                      <a:pt x="1210829" y="8850"/>
                    </a:cubicBezTo>
                    <a:cubicBezTo>
                      <a:pt x="1213078" y="14212"/>
                      <a:pt x="1211891" y="20399"/>
                      <a:pt x="1207817" y="24548"/>
                    </a:cubicBezTo>
                    <a:lnTo>
                      <a:pt x="1052827" y="182392"/>
                    </a:lnTo>
                    <a:cubicBezTo>
                      <a:pt x="1037408" y="198094"/>
                      <a:pt x="1016325" y="206940"/>
                      <a:pt x="994318" y="206940"/>
                    </a:cubicBezTo>
                    <a:lnTo>
                      <a:pt x="15560" y="206940"/>
                    </a:lnTo>
                    <a:cubicBezTo>
                      <a:pt x="9746" y="206940"/>
                      <a:pt x="4499" y="203452"/>
                      <a:pt x="2249" y="198090"/>
                    </a:cubicBezTo>
                    <a:cubicBezTo>
                      <a:pt x="0" y="192728"/>
                      <a:pt x="1187" y="186541"/>
                      <a:pt x="5261" y="182392"/>
                    </a:cubicBezTo>
                    <a:lnTo>
                      <a:pt x="160251" y="24548"/>
                    </a:lnTo>
                    <a:cubicBezTo>
                      <a:pt x="175670" y="8846"/>
                      <a:pt x="196753" y="0"/>
                      <a:pt x="218760" y="0"/>
                    </a:cubicBezTo>
                    <a:close/>
                  </a:path>
                </a:pathLst>
              </a:custGeom>
              <a:solidFill>
                <a:srgbClr val="3275C5"/>
              </a:solidFill>
            </p:spPr>
          </p:sp>
          <p:sp>
            <p:nvSpPr>
              <p:cNvPr name="TextBox 8" id="8"/>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nvGrpSpPr>
            <p:cNvPr name="Group 9" id="9"/>
            <p:cNvGrpSpPr/>
            <p:nvPr/>
          </p:nvGrpSpPr>
          <p:grpSpPr>
            <a:xfrm rot="0">
              <a:off x="4451974" y="1170495"/>
              <a:ext cx="4192850" cy="693710"/>
              <a:chOff x="0" y="0"/>
              <a:chExt cx="1250766" cy="206940"/>
            </a:xfrm>
          </p:grpSpPr>
          <p:sp>
            <p:nvSpPr>
              <p:cNvPr name="Freeform 10" id="10"/>
              <p:cNvSpPr/>
              <p:nvPr/>
            </p:nvSpPr>
            <p:spPr>
              <a:xfrm flipH="false" flipV="false" rot="0">
                <a:off x="22107" y="0"/>
                <a:ext cx="1206553" cy="206940"/>
              </a:xfrm>
              <a:custGeom>
                <a:avLst/>
                <a:gdLst/>
                <a:ahLst/>
                <a:cxnLst/>
                <a:rect r="r" b="b" t="t" l="l"/>
                <a:pathLst>
                  <a:path h="206940" w="1206553">
                    <a:moveTo>
                      <a:pt x="221454" y="0"/>
                    </a:moveTo>
                    <a:lnTo>
                      <a:pt x="1188298" y="0"/>
                    </a:lnTo>
                    <a:cubicBezTo>
                      <a:pt x="1195119" y="0"/>
                      <a:pt x="1201274" y="4093"/>
                      <a:pt x="1203913" y="10382"/>
                    </a:cubicBezTo>
                    <a:cubicBezTo>
                      <a:pt x="1206552" y="16672"/>
                      <a:pt x="1205160" y="23932"/>
                      <a:pt x="1200381" y="28799"/>
                    </a:cubicBezTo>
                    <a:lnTo>
                      <a:pt x="1053737" y="178141"/>
                    </a:lnTo>
                    <a:cubicBezTo>
                      <a:pt x="1035649" y="196563"/>
                      <a:pt x="1010915" y="206940"/>
                      <a:pt x="985098" y="206940"/>
                    </a:cubicBezTo>
                    <a:lnTo>
                      <a:pt x="18254" y="206940"/>
                    </a:lnTo>
                    <a:cubicBezTo>
                      <a:pt x="11433" y="206940"/>
                      <a:pt x="5278" y="202848"/>
                      <a:pt x="2639" y="196558"/>
                    </a:cubicBezTo>
                    <a:cubicBezTo>
                      <a:pt x="0" y="190268"/>
                      <a:pt x="1392" y="183008"/>
                      <a:pt x="6171" y="178141"/>
                    </a:cubicBezTo>
                    <a:lnTo>
                      <a:pt x="152815" y="28799"/>
                    </a:lnTo>
                    <a:cubicBezTo>
                      <a:pt x="170903" y="10377"/>
                      <a:pt x="195637" y="0"/>
                      <a:pt x="221454" y="0"/>
                    </a:cubicBezTo>
                    <a:close/>
                  </a:path>
                </a:pathLst>
              </a:custGeom>
              <a:solidFill>
                <a:srgbClr val="64CAF4"/>
              </a:solidFill>
            </p:spPr>
          </p:sp>
          <p:sp>
            <p:nvSpPr>
              <p:cNvPr name="TextBox 11" id="11"/>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grpSp>
        <p:nvGrpSpPr>
          <p:cNvPr name="Group 12" id="12"/>
          <p:cNvGrpSpPr/>
          <p:nvPr/>
        </p:nvGrpSpPr>
        <p:grpSpPr>
          <a:xfrm rot="0">
            <a:off x="3875583" y="4940839"/>
            <a:ext cx="5114123" cy="5114123"/>
            <a:chOff x="0" y="0"/>
            <a:chExt cx="6818831" cy="6818831"/>
          </a:xfrm>
        </p:grpSpPr>
        <p:grpSp>
          <p:nvGrpSpPr>
            <p:cNvPr name="Group 13" id="13"/>
            <p:cNvGrpSpPr/>
            <p:nvPr/>
          </p:nvGrpSpPr>
          <p:grpSpPr>
            <a:xfrm rot="0">
              <a:off x="0" y="0"/>
              <a:ext cx="6818831" cy="681883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EFF"/>
              </a:solidFill>
            </p:spPr>
          </p:sp>
          <p:sp>
            <p:nvSpPr>
              <p:cNvPr name="TextBox 15" id="15"/>
              <p:cNvSpPr txBox="true"/>
              <p:nvPr/>
            </p:nvSpPr>
            <p:spPr>
              <a:xfrm>
                <a:off x="76200" y="95250"/>
                <a:ext cx="660400" cy="641350"/>
              </a:xfrm>
              <a:prstGeom prst="rect">
                <a:avLst/>
              </a:prstGeom>
            </p:spPr>
            <p:txBody>
              <a:bodyPr anchor="ctr" rtlCol="false" tIns="52498" lIns="52498" bIns="52498" rIns="52498"/>
              <a:lstStyle/>
              <a:p>
                <a:pPr algn="ctr">
                  <a:lnSpc>
                    <a:spcPts val="1993"/>
                  </a:lnSpc>
                </a:pPr>
              </a:p>
            </p:txBody>
          </p:sp>
        </p:grpSp>
        <p:grpSp>
          <p:nvGrpSpPr>
            <p:cNvPr name="Group 16" id="16"/>
            <p:cNvGrpSpPr/>
            <p:nvPr/>
          </p:nvGrpSpPr>
          <p:grpSpPr>
            <a:xfrm rot="0">
              <a:off x="203869" y="214274"/>
              <a:ext cx="6390308" cy="6390283"/>
              <a:chOff x="0" y="0"/>
              <a:chExt cx="6350000" cy="6349975"/>
            </a:xfrm>
          </p:grpSpPr>
          <p:sp>
            <p:nvSpPr>
              <p:cNvPr name="Freeform 17" id="17"/>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5"/>
                <a:stretch>
                  <a:fillRect l="0" t="0" r="0" b="0"/>
                </a:stretch>
              </a:blipFill>
            </p:spPr>
          </p:sp>
        </p:grpSp>
      </p:grpSp>
      <p:sp>
        <p:nvSpPr>
          <p:cNvPr name="Freeform 18" id="18"/>
          <p:cNvSpPr/>
          <p:nvPr/>
        </p:nvSpPr>
        <p:spPr>
          <a:xfrm flipH="false" flipV="false" rot="0">
            <a:off x="9916011" y="1119579"/>
            <a:ext cx="546351" cy="341469"/>
          </a:xfrm>
          <a:custGeom>
            <a:avLst/>
            <a:gdLst/>
            <a:ahLst/>
            <a:cxnLst/>
            <a:rect r="r" b="b" t="t" l="l"/>
            <a:pathLst>
              <a:path h="341469" w="546351">
                <a:moveTo>
                  <a:pt x="0" y="0"/>
                </a:moveTo>
                <a:lnTo>
                  <a:pt x="546351" y="0"/>
                </a:lnTo>
                <a:lnTo>
                  <a:pt x="546351" y="341469"/>
                </a:lnTo>
                <a:lnTo>
                  <a:pt x="0" y="341469"/>
                </a:lnTo>
                <a:lnTo>
                  <a:pt x="0" y="0"/>
                </a:lnTo>
                <a:close/>
              </a:path>
            </a:pathLst>
          </a:custGeom>
          <a:blipFill>
            <a:blip r:embed="rId4"/>
            <a:stretch>
              <a:fillRect l="0" t="0" r="0" b="0"/>
            </a:stretch>
          </a:blipFill>
        </p:spPr>
      </p:sp>
      <p:sp>
        <p:nvSpPr>
          <p:cNvPr name="TextBox 19" id="19"/>
          <p:cNvSpPr txBox="true"/>
          <p:nvPr/>
        </p:nvSpPr>
        <p:spPr>
          <a:xfrm rot="0">
            <a:off x="8596420" y="3602644"/>
            <a:ext cx="7004506" cy="2057400"/>
          </a:xfrm>
          <a:prstGeom prst="rect">
            <a:avLst/>
          </a:prstGeom>
        </p:spPr>
        <p:txBody>
          <a:bodyPr anchor="t" rtlCol="false" tIns="0" lIns="0" bIns="0" rIns="0">
            <a:spAutoFit/>
          </a:bodyPr>
          <a:lstStyle/>
          <a:p>
            <a:pPr algn="l">
              <a:lnSpc>
                <a:spcPts val="16799"/>
              </a:lnSpc>
            </a:pPr>
            <a:r>
              <a:rPr lang="en-US" sz="11999">
                <a:solidFill>
                  <a:srgbClr val="3275C5"/>
                </a:solidFill>
                <a:latin typeface="Dynamo Medium"/>
              </a:rPr>
              <a:t>THANK</a:t>
            </a:r>
          </a:p>
        </p:txBody>
      </p:sp>
      <p:sp>
        <p:nvSpPr>
          <p:cNvPr name="TextBox 20" id="20"/>
          <p:cNvSpPr txBox="true"/>
          <p:nvPr/>
        </p:nvSpPr>
        <p:spPr>
          <a:xfrm rot="0">
            <a:off x="13172220" y="3602644"/>
            <a:ext cx="3440472" cy="2057400"/>
          </a:xfrm>
          <a:prstGeom prst="rect">
            <a:avLst/>
          </a:prstGeom>
        </p:spPr>
        <p:txBody>
          <a:bodyPr anchor="t" rtlCol="false" tIns="0" lIns="0" bIns="0" rIns="0">
            <a:spAutoFit/>
          </a:bodyPr>
          <a:lstStyle/>
          <a:p>
            <a:pPr algn="l">
              <a:lnSpc>
                <a:spcPts val="16799"/>
              </a:lnSpc>
            </a:pPr>
            <a:r>
              <a:rPr lang="en-US" sz="11999" spc="47">
                <a:solidFill>
                  <a:srgbClr val="56AAF0"/>
                </a:solidFill>
                <a:latin typeface="Dynamo Medium"/>
              </a:rPr>
              <a:t>YOU</a:t>
            </a:r>
          </a:p>
        </p:txBody>
      </p:sp>
      <p:sp>
        <p:nvSpPr>
          <p:cNvPr name="TextBox 21" id="21"/>
          <p:cNvSpPr txBox="true"/>
          <p:nvPr/>
        </p:nvSpPr>
        <p:spPr>
          <a:xfrm rot="0">
            <a:off x="10676805" y="1057275"/>
            <a:ext cx="2399835" cy="487849"/>
          </a:xfrm>
          <a:prstGeom prst="rect">
            <a:avLst/>
          </a:prstGeom>
        </p:spPr>
        <p:txBody>
          <a:bodyPr anchor="t" rtlCol="false" tIns="0" lIns="0" bIns="0" rIns="0">
            <a:spAutoFit/>
          </a:bodyPr>
          <a:lstStyle/>
          <a:p>
            <a:pPr algn="l">
              <a:lnSpc>
                <a:spcPts val="3895"/>
              </a:lnSpc>
            </a:pPr>
            <a:r>
              <a:rPr lang="en-US" sz="3447" u="sng">
                <a:solidFill>
                  <a:srgbClr val="64CAF4"/>
                </a:solidFill>
                <a:latin typeface="Source Sans Pro Bold"/>
                <a:hlinkClick r:id="rId6" tooltip="https://github.com/Vaibhav3046/Capston_project"/>
              </a:rPr>
              <a:t>JOIN ME</a:t>
            </a:r>
          </a:p>
        </p:txBody>
      </p:sp>
      <p:sp>
        <p:nvSpPr>
          <p:cNvPr name="TextBox 22" id="22"/>
          <p:cNvSpPr txBox="true"/>
          <p:nvPr/>
        </p:nvSpPr>
        <p:spPr>
          <a:xfrm rot="0">
            <a:off x="9271632" y="7665970"/>
            <a:ext cx="5413274" cy="325188"/>
          </a:xfrm>
          <a:prstGeom prst="rect">
            <a:avLst/>
          </a:prstGeom>
        </p:spPr>
        <p:txBody>
          <a:bodyPr anchor="t" rtlCol="false" tIns="0" lIns="0" bIns="0" rIns="0">
            <a:spAutoFit/>
          </a:bodyPr>
          <a:lstStyle/>
          <a:p>
            <a:pPr algn="l">
              <a:lnSpc>
                <a:spcPts val="2591"/>
              </a:lnSpc>
            </a:pPr>
            <a:r>
              <a:rPr lang="en-US" sz="2293">
                <a:solidFill>
                  <a:srgbClr val="FCFEFF"/>
                </a:solidFill>
                <a:latin typeface="Source Sans Pro Bold"/>
                <a:hlinkClick r:id="rId7" tooltip="http://www.linkedin.com/in/vaibhavpawar000"/>
              </a:rPr>
              <a:t>www.linkedin.com/in/vaibhavpawar000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546813"/>
            <a:ext cx="12236450" cy="1520006"/>
          </a:xfrm>
          <a:prstGeom prst="rect">
            <a:avLst/>
          </a:prstGeom>
        </p:spPr>
        <p:txBody>
          <a:bodyPr anchor="t" rtlCol="false" tIns="0" lIns="0" bIns="0" rIns="0">
            <a:spAutoFit/>
          </a:bodyPr>
          <a:lstStyle/>
          <a:p>
            <a:pPr algn="l">
              <a:lnSpc>
                <a:spcPts val="3904"/>
              </a:lnSpc>
            </a:pPr>
            <a:r>
              <a:rPr lang="en-US" sz="3904">
                <a:solidFill>
                  <a:srgbClr val="004AAD"/>
                </a:solidFill>
                <a:latin typeface="Montserrat Classic Bold"/>
              </a:rPr>
              <a:t>CAPSTONE PROJECT SUMMARY:</a:t>
            </a:r>
          </a:p>
          <a:p>
            <a:pPr algn="l">
              <a:lnSpc>
                <a:spcPts val="3904"/>
              </a:lnSpc>
            </a:pPr>
            <a:r>
              <a:rPr lang="en-US" sz="3904">
                <a:solidFill>
                  <a:srgbClr val="004AAD"/>
                </a:solidFill>
                <a:latin typeface="Montserrat Classic Bold"/>
              </a:rPr>
              <a:t>FINANCIAL ANALYSIS OF WESTERN COUNTRIES</a:t>
            </a:r>
          </a:p>
          <a:p>
            <a:pPr algn="l">
              <a:lnSpc>
                <a:spcPts val="3904"/>
              </a:lnSpc>
            </a:pPr>
          </a:p>
        </p:txBody>
      </p:sp>
      <p:sp>
        <p:nvSpPr>
          <p:cNvPr name="TextBox 3" id="3"/>
          <p:cNvSpPr txBox="true"/>
          <p:nvPr/>
        </p:nvSpPr>
        <p:spPr>
          <a:xfrm rot="0">
            <a:off x="1028700" y="1971569"/>
            <a:ext cx="11642029" cy="1482725"/>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rPr>
              <a:t>The objective of this capstone project was to perform a comprehensive financial analysis of Western countries using various data analysis tools such as SQL, Excel and Power BI.</a:t>
            </a:r>
          </a:p>
        </p:txBody>
      </p:sp>
      <p:sp>
        <p:nvSpPr>
          <p:cNvPr name="Freeform 4" id="4"/>
          <p:cNvSpPr/>
          <p:nvPr/>
        </p:nvSpPr>
        <p:spPr>
          <a:xfrm flipH="false" flipV="false" rot="-1625759">
            <a:off x="10522516" y="1284927"/>
            <a:ext cx="9495369" cy="7717145"/>
          </a:xfrm>
          <a:custGeom>
            <a:avLst/>
            <a:gdLst/>
            <a:ahLst/>
            <a:cxnLst/>
            <a:rect r="r" b="b" t="t" l="l"/>
            <a:pathLst>
              <a:path h="7717145" w="9495369">
                <a:moveTo>
                  <a:pt x="0" y="0"/>
                </a:moveTo>
                <a:lnTo>
                  <a:pt x="9495369" y="0"/>
                </a:lnTo>
                <a:lnTo>
                  <a:pt x="9495369" y="7717146"/>
                </a:lnTo>
                <a:lnTo>
                  <a:pt x="0" y="771714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02901" y="3873500"/>
            <a:ext cx="12541845" cy="5622925"/>
          </a:xfrm>
          <a:prstGeom prst="rect">
            <a:avLst/>
          </a:prstGeom>
        </p:spPr>
        <p:txBody>
          <a:bodyPr anchor="t" rtlCol="false" tIns="0" lIns="0" bIns="0" rIns="0">
            <a:spAutoFit/>
          </a:bodyPr>
          <a:lstStyle/>
          <a:p>
            <a:pPr algn="l" marL="0" indent="0" lvl="0">
              <a:lnSpc>
                <a:spcPts val="4799"/>
              </a:lnSpc>
              <a:spcBef>
                <a:spcPct val="0"/>
              </a:spcBef>
            </a:pPr>
            <a:r>
              <a:rPr lang="en-US" sz="2999" strike="noStrike" u="sng">
                <a:solidFill>
                  <a:srgbClr val="2E2E2E"/>
                </a:solidFill>
                <a:latin typeface="Montserrat Classic Bold"/>
              </a:rPr>
              <a:t>Data Exploration and Analysis</a:t>
            </a:r>
          </a:p>
          <a:p>
            <a:pPr algn="l" marL="0" indent="0" lvl="0">
              <a:lnSpc>
                <a:spcPts val="3999"/>
              </a:lnSpc>
              <a:spcBef>
                <a:spcPct val="0"/>
              </a:spcBef>
            </a:pPr>
            <a:r>
              <a:rPr lang="en-US" sz="2499" strike="noStrike" u="none">
                <a:solidFill>
                  <a:srgbClr val="2E2E2E"/>
                </a:solidFill>
                <a:latin typeface="Montserrat Classic Bold"/>
              </a:rPr>
              <a:t>Data Cleaning and Preparation</a:t>
            </a:r>
            <a:r>
              <a:rPr lang="en-US" sz="2499" strike="noStrike" u="none">
                <a:solidFill>
                  <a:srgbClr val="2E2E2E"/>
                </a:solidFill>
                <a:latin typeface="Montserrat Classic"/>
              </a:rPr>
              <a:t>: Used Excel to clean and prepare the dataset for analysis.</a:t>
            </a:r>
          </a:p>
          <a:p>
            <a:pPr algn="l" marL="0" indent="0" lvl="0">
              <a:lnSpc>
                <a:spcPts val="3999"/>
              </a:lnSpc>
              <a:spcBef>
                <a:spcPct val="0"/>
              </a:spcBef>
            </a:pPr>
            <a:r>
              <a:rPr lang="en-US" sz="2499" strike="noStrike" u="none">
                <a:solidFill>
                  <a:srgbClr val="2E2E2E"/>
                </a:solidFill>
                <a:latin typeface="Montserrat Classic Bold"/>
              </a:rPr>
              <a:t>Descriptive Statistics</a:t>
            </a:r>
            <a:r>
              <a:rPr lang="en-US" sz="2499" strike="noStrike" u="none">
                <a:solidFill>
                  <a:srgbClr val="2E2E2E"/>
                </a:solidFill>
                <a:latin typeface="Montserrat Classic"/>
              </a:rPr>
              <a:t>: Conducted in Excel to Summarize the statistical measures.</a:t>
            </a:r>
          </a:p>
          <a:p>
            <a:pPr algn="l" marL="0" indent="0" lvl="0">
              <a:lnSpc>
                <a:spcPts val="3999"/>
              </a:lnSpc>
              <a:spcBef>
                <a:spcPct val="0"/>
              </a:spcBef>
            </a:pPr>
            <a:r>
              <a:rPr lang="en-US" sz="2499" strike="noStrike" u="none">
                <a:solidFill>
                  <a:srgbClr val="2E2E2E"/>
                </a:solidFill>
                <a:latin typeface="Montserrat Classic Bold"/>
              </a:rPr>
              <a:t>Excel Analysis</a:t>
            </a:r>
            <a:r>
              <a:rPr lang="en-US" sz="2499" strike="noStrike" u="none">
                <a:solidFill>
                  <a:srgbClr val="2E2E2E"/>
                </a:solidFill>
                <a:latin typeface="Montserrat Classic"/>
              </a:rPr>
              <a:t>: Advanced calculations, pivot tables, and initial visualizations were created.</a:t>
            </a:r>
          </a:p>
          <a:p>
            <a:pPr algn="l" marL="0" indent="0" lvl="0">
              <a:lnSpc>
                <a:spcPts val="3999"/>
              </a:lnSpc>
              <a:spcBef>
                <a:spcPct val="0"/>
              </a:spcBef>
            </a:pPr>
            <a:r>
              <a:rPr lang="en-US" sz="2499" strike="noStrike" u="none">
                <a:solidFill>
                  <a:srgbClr val="2E2E2E"/>
                </a:solidFill>
                <a:latin typeface="Montserrat Classic Bold"/>
              </a:rPr>
              <a:t>SQL Queries</a:t>
            </a:r>
            <a:r>
              <a:rPr lang="en-US" sz="2499" strike="noStrike" u="none">
                <a:solidFill>
                  <a:srgbClr val="2E2E2E"/>
                </a:solidFill>
                <a:latin typeface="Montserrat Classic"/>
              </a:rPr>
              <a:t>: Extracted and analyzed meaningful trends and segments in the data.</a:t>
            </a:r>
          </a:p>
          <a:p>
            <a:pPr algn="l" marL="0" indent="0" lvl="0">
              <a:lnSpc>
                <a:spcPts val="3999"/>
              </a:lnSpc>
              <a:spcBef>
                <a:spcPct val="0"/>
              </a:spcBef>
            </a:pPr>
            <a:r>
              <a:rPr lang="en-US" sz="2499" strike="noStrike" u="none">
                <a:solidFill>
                  <a:srgbClr val="2E2E2E"/>
                </a:solidFill>
                <a:latin typeface="Montserrat Classic Bold"/>
              </a:rPr>
              <a:t>Power BI Dashboards</a:t>
            </a:r>
            <a:r>
              <a:rPr lang="en-US" sz="2499" strike="noStrike" u="none">
                <a:solidFill>
                  <a:srgbClr val="2E2E2E"/>
                </a:solidFill>
                <a:latin typeface="Montserrat Classic"/>
              </a:rPr>
              <a:t>: Developed interactive dashboards to visualize financial performance and trends over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05784"/>
            <a:ext cx="11339643" cy="2352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EXPLORING DATA WITH EXCEL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1741346"/>
            <a:ext cx="2875819" cy="7031534"/>
          </a:xfrm>
          <a:custGeom>
            <a:avLst/>
            <a:gdLst/>
            <a:ahLst/>
            <a:cxnLst/>
            <a:rect r="r" b="b" t="t" l="l"/>
            <a:pathLst>
              <a:path h="7031534" w="2875819">
                <a:moveTo>
                  <a:pt x="0" y="0"/>
                </a:moveTo>
                <a:lnTo>
                  <a:pt x="2875819" y="0"/>
                </a:lnTo>
                <a:lnTo>
                  <a:pt x="2875819" y="7031534"/>
                </a:lnTo>
                <a:lnTo>
                  <a:pt x="0" y="7031534"/>
                </a:lnTo>
                <a:lnTo>
                  <a:pt x="0" y="0"/>
                </a:lnTo>
                <a:close/>
              </a:path>
            </a:pathLst>
          </a:custGeom>
          <a:blipFill>
            <a:blip r:embed="rId2"/>
            <a:stretch>
              <a:fillRect l="-330452" t="0" r="-37491" b="-7653"/>
            </a:stretch>
          </a:blipFill>
        </p:spPr>
      </p:sp>
      <p:sp>
        <p:nvSpPr>
          <p:cNvPr name="AutoShape 3" id="3"/>
          <p:cNvSpPr/>
          <p:nvPr/>
        </p:nvSpPr>
        <p:spPr>
          <a:xfrm flipH="true" flipV="true">
            <a:off x="1009650" y="3141030"/>
            <a:ext cx="0" cy="5518237"/>
          </a:xfrm>
          <a:prstGeom prst="line">
            <a:avLst/>
          </a:prstGeom>
          <a:ln cap="flat" w="38100">
            <a:solidFill>
              <a:srgbClr val="EB911A"/>
            </a:solidFill>
            <a:prstDash val="solid"/>
            <a:headEnd type="none" len="sm" w="sm"/>
            <a:tailEnd type="none" len="sm" w="sm"/>
          </a:ln>
        </p:spPr>
      </p:sp>
      <p:sp>
        <p:nvSpPr>
          <p:cNvPr name="AutoShape 4" id="4"/>
          <p:cNvSpPr/>
          <p:nvPr/>
        </p:nvSpPr>
        <p:spPr>
          <a:xfrm flipH="true" flipV="true">
            <a:off x="1476009" y="3141030"/>
            <a:ext cx="0" cy="5518237"/>
          </a:xfrm>
          <a:prstGeom prst="line">
            <a:avLst/>
          </a:prstGeom>
          <a:ln cap="flat" w="38100">
            <a:solidFill>
              <a:srgbClr val="EB911A"/>
            </a:solidFill>
            <a:prstDash val="solid"/>
            <a:headEnd type="none" len="sm" w="sm"/>
            <a:tailEnd type="none" len="sm" w="sm"/>
          </a:ln>
        </p:spPr>
      </p:sp>
      <p:sp>
        <p:nvSpPr>
          <p:cNvPr name="AutoShape 5" id="5"/>
          <p:cNvSpPr/>
          <p:nvPr/>
        </p:nvSpPr>
        <p:spPr>
          <a:xfrm flipH="true" flipV="true">
            <a:off x="6801501" y="1392364"/>
            <a:ext cx="19050" cy="7380516"/>
          </a:xfrm>
          <a:prstGeom prst="line">
            <a:avLst/>
          </a:prstGeom>
          <a:ln cap="flat" w="38100">
            <a:solidFill>
              <a:srgbClr val="EB911A"/>
            </a:solidFill>
            <a:prstDash val="solid"/>
            <a:headEnd type="none" len="sm" w="sm"/>
            <a:tailEnd type="none" len="sm" w="sm"/>
          </a:ln>
        </p:spPr>
      </p:sp>
      <p:sp>
        <p:nvSpPr>
          <p:cNvPr name="AutoShape 6" id="6"/>
          <p:cNvSpPr/>
          <p:nvPr/>
        </p:nvSpPr>
        <p:spPr>
          <a:xfrm flipH="true">
            <a:off x="-19050" y="8772880"/>
            <a:ext cx="18307050" cy="49"/>
          </a:xfrm>
          <a:prstGeom prst="line">
            <a:avLst/>
          </a:prstGeom>
          <a:ln cap="flat" w="38100">
            <a:solidFill>
              <a:srgbClr val="EB911A"/>
            </a:solidFill>
            <a:prstDash val="solid"/>
            <a:headEnd type="none" len="sm" w="sm"/>
            <a:tailEnd type="none" len="sm" w="sm"/>
          </a:ln>
        </p:spPr>
      </p:sp>
      <p:sp>
        <p:nvSpPr>
          <p:cNvPr name="Freeform 7" id="7"/>
          <p:cNvSpPr/>
          <p:nvPr/>
        </p:nvSpPr>
        <p:spPr>
          <a:xfrm flipH="false" flipV="false" rot="0">
            <a:off x="7233510" y="1741395"/>
            <a:ext cx="1024980" cy="7031534"/>
          </a:xfrm>
          <a:custGeom>
            <a:avLst/>
            <a:gdLst/>
            <a:ahLst/>
            <a:cxnLst/>
            <a:rect r="r" b="b" t="t" l="l"/>
            <a:pathLst>
              <a:path h="7031534" w="1024980">
                <a:moveTo>
                  <a:pt x="0" y="0"/>
                </a:moveTo>
                <a:lnTo>
                  <a:pt x="1024981" y="0"/>
                </a:lnTo>
                <a:lnTo>
                  <a:pt x="1024981" y="7031534"/>
                </a:lnTo>
                <a:lnTo>
                  <a:pt x="0" y="7031534"/>
                </a:lnTo>
                <a:lnTo>
                  <a:pt x="0" y="0"/>
                </a:lnTo>
                <a:close/>
              </a:path>
            </a:pathLst>
          </a:custGeom>
          <a:blipFill>
            <a:blip r:embed="rId3"/>
            <a:stretch>
              <a:fillRect l="0" t="0" r="-18985" b="-1643"/>
            </a:stretch>
          </a:blipFill>
        </p:spPr>
      </p:sp>
      <p:sp>
        <p:nvSpPr>
          <p:cNvPr name="Freeform 8" id="8"/>
          <p:cNvSpPr/>
          <p:nvPr/>
        </p:nvSpPr>
        <p:spPr>
          <a:xfrm flipH="false" flipV="false" rot="0">
            <a:off x="10303903" y="1741395"/>
            <a:ext cx="875380" cy="7031485"/>
          </a:xfrm>
          <a:custGeom>
            <a:avLst/>
            <a:gdLst/>
            <a:ahLst/>
            <a:cxnLst/>
            <a:rect r="r" b="b" t="t" l="l"/>
            <a:pathLst>
              <a:path h="7031485" w="875380">
                <a:moveTo>
                  <a:pt x="0" y="0"/>
                </a:moveTo>
                <a:lnTo>
                  <a:pt x="875380" y="0"/>
                </a:lnTo>
                <a:lnTo>
                  <a:pt x="875380" y="7031485"/>
                </a:lnTo>
                <a:lnTo>
                  <a:pt x="0" y="7031485"/>
                </a:lnTo>
                <a:lnTo>
                  <a:pt x="0" y="0"/>
                </a:lnTo>
                <a:close/>
              </a:path>
            </a:pathLst>
          </a:custGeom>
          <a:blipFill>
            <a:blip r:embed="rId4"/>
            <a:stretch>
              <a:fillRect l="0" t="0" r="-4464" b="-1643"/>
            </a:stretch>
          </a:blipFill>
        </p:spPr>
      </p:sp>
      <p:sp>
        <p:nvSpPr>
          <p:cNvPr name="TextBox 9" id="9"/>
          <p:cNvSpPr txBox="true"/>
          <p:nvPr/>
        </p:nvSpPr>
        <p:spPr>
          <a:xfrm rot="0">
            <a:off x="3285394" y="1570583"/>
            <a:ext cx="3092214" cy="7088684"/>
          </a:xfrm>
          <a:prstGeom prst="rect">
            <a:avLst/>
          </a:prstGeom>
        </p:spPr>
        <p:txBody>
          <a:bodyPr anchor="t" rtlCol="false" tIns="0" lIns="0" bIns="0" rIns="0">
            <a:spAutoFit/>
          </a:bodyPr>
          <a:lstStyle/>
          <a:p>
            <a:pPr algn="l">
              <a:lnSpc>
                <a:spcPts val="3542"/>
              </a:lnSpc>
              <a:spcBef>
                <a:spcPct val="0"/>
              </a:spcBef>
            </a:pPr>
            <a:r>
              <a:rPr lang="en-US" sz="2530">
                <a:solidFill>
                  <a:srgbClr val="000000"/>
                </a:solidFill>
                <a:latin typeface="Montserrat Classic"/>
              </a:rPr>
              <a:t>In the last column, I discovered an error which I promptly corrected. Previously, the fields were in text format, but I converted them into numbers. This particular column now represents the extracted years from a date column. All cleaned up now!</a:t>
            </a:r>
          </a:p>
        </p:txBody>
      </p:sp>
      <p:sp>
        <p:nvSpPr>
          <p:cNvPr name="TextBox 10" id="10"/>
          <p:cNvSpPr txBox="true"/>
          <p:nvPr/>
        </p:nvSpPr>
        <p:spPr>
          <a:xfrm rot="0">
            <a:off x="8356222" y="1693721"/>
            <a:ext cx="1833381" cy="69945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Montserrat Classic"/>
              </a:rPr>
              <a:t>I noticed that this column wasn't properly fitted, so I adjusted its length to ensure a better fit. Now it looks much neater and well-aligned.</a:t>
            </a:r>
          </a:p>
        </p:txBody>
      </p:sp>
      <p:sp>
        <p:nvSpPr>
          <p:cNvPr name="AutoShape 11" id="11"/>
          <p:cNvSpPr/>
          <p:nvPr/>
        </p:nvSpPr>
        <p:spPr>
          <a:xfrm flipH="true" flipV="true">
            <a:off x="11409625" y="1453242"/>
            <a:ext cx="19050" cy="7380516"/>
          </a:xfrm>
          <a:prstGeom prst="line">
            <a:avLst/>
          </a:prstGeom>
          <a:ln cap="flat" w="38100">
            <a:solidFill>
              <a:srgbClr val="EB911A"/>
            </a:solidFill>
            <a:prstDash val="solid"/>
            <a:headEnd type="none" len="sm" w="sm"/>
            <a:tailEnd type="none" len="sm" w="sm"/>
          </a:ln>
        </p:spPr>
      </p:sp>
      <p:sp>
        <p:nvSpPr>
          <p:cNvPr name="TextBox 12" id="12"/>
          <p:cNvSpPr txBox="true"/>
          <p:nvPr/>
        </p:nvSpPr>
        <p:spPr>
          <a:xfrm rot="0">
            <a:off x="11562025" y="1405617"/>
            <a:ext cx="6864413" cy="7233217"/>
          </a:xfrm>
          <a:prstGeom prst="rect">
            <a:avLst/>
          </a:prstGeom>
        </p:spPr>
        <p:txBody>
          <a:bodyPr anchor="t" rtlCol="false" tIns="0" lIns="0" bIns="0" rIns="0">
            <a:spAutoFit/>
          </a:bodyPr>
          <a:lstStyle/>
          <a:p>
            <a:pPr algn="l">
              <a:lnSpc>
                <a:spcPts val="3143"/>
              </a:lnSpc>
              <a:spcBef>
                <a:spcPct val="0"/>
              </a:spcBef>
            </a:pPr>
            <a:r>
              <a:rPr lang="en-US" sz="2245">
                <a:solidFill>
                  <a:srgbClr val="000000"/>
                </a:solidFill>
                <a:latin typeface="Montserrat Classic Bold"/>
              </a:rPr>
              <a:t>Columns and Types:</a:t>
            </a:r>
          </a:p>
          <a:p>
            <a:pPr algn="l">
              <a:lnSpc>
                <a:spcPts val="3143"/>
              </a:lnSpc>
              <a:spcBef>
                <a:spcPct val="0"/>
              </a:spcBef>
            </a:pPr>
          </a:p>
          <a:p>
            <a:pPr algn="l">
              <a:lnSpc>
                <a:spcPts val="3000"/>
              </a:lnSpc>
              <a:spcBef>
                <a:spcPct val="0"/>
              </a:spcBef>
            </a:pPr>
            <a:r>
              <a:rPr lang="en-US" sz="2143">
                <a:solidFill>
                  <a:srgbClr val="000000"/>
                </a:solidFill>
                <a:latin typeface="Montserrat Classic Bold"/>
              </a:rPr>
              <a:t>Product</a:t>
            </a:r>
            <a:r>
              <a:rPr lang="en-US" sz="2143">
                <a:solidFill>
                  <a:srgbClr val="000000"/>
                </a:solidFill>
                <a:latin typeface="Montserrat Classic"/>
              </a:rPr>
              <a:t>: Categorical (type of product)</a:t>
            </a:r>
          </a:p>
          <a:p>
            <a:pPr algn="l">
              <a:lnSpc>
                <a:spcPts val="3000"/>
              </a:lnSpc>
              <a:spcBef>
                <a:spcPct val="0"/>
              </a:spcBef>
            </a:pPr>
            <a:r>
              <a:rPr lang="en-US" sz="2143">
                <a:solidFill>
                  <a:srgbClr val="000000"/>
                </a:solidFill>
                <a:latin typeface="Montserrat Classic Bold"/>
              </a:rPr>
              <a:t>Discount Band</a:t>
            </a:r>
            <a:r>
              <a:rPr lang="en-US" sz="2143">
                <a:solidFill>
                  <a:srgbClr val="000000"/>
                </a:solidFill>
                <a:latin typeface="Montserrat Classic"/>
              </a:rPr>
              <a:t>: Categorical (level of discount)</a:t>
            </a:r>
          </a:p>
          <a:p>
            <a:pPr algn="l">
              <a:lnSpc>
                <a:spcPts val="3000"/>
              </a:lnSpc>
              <a:spcBef>
                <a:spcPct val="0"/>
              </a:spcBef>
            </a:pPr>
            <a:r>
              <a:rPr lang="en-US" sz="2143">
                <a:solidFill>
                  <a:srgbClr val="000000"/>
                </a:solidFill>
                <a:latin typeface="Montserrat Classic Bold"/>
              </a:rPr>
              <a:t>Units Sold:</a:t>
            </a:r>
            <a:r>
              <a:rPr lang="en-US" sz="2143">
                <a:solidFill>
                  <a:srgbClr val="000000"/>
                </a:solidFill>
                <a:latin typeface="Montserrat Classic"/>
              </a:rPr>
              <a:t> Numerical (quantity of units sold)</a:t>
            </a:r>
          </a:p>
          <a:p>
            <a:pPr algn="l">
              <a:lnSpc>
                <a:spcPts val="3000"/>
              </a:lnSpc>
              <a:spcBef>
                <a:spcPct val="0"/>
              </a:spcBef>
            </a:pPr>
            <a:r>
              <a:rPr lang="en-US" sz="2143">
                <a:solidFill>
                  <a:srgbClr val="000000"/>
                </a:solidFill>
                <a:latin typeface="Montserrat Classic Bold"/>
              </a:rPr>
              <a:t>Manufacturing Price</a:t>
            </a:r>
            <a:r>
              <a:rPr lang="en-US" sz="2143">
                <a:solidFill>
                  <a:srgbClr val="000000"/>
                </a:solidFill>
                <a:latin typeface="Montserrat Classic"/>
              </a:rPr>
              <a:t>: Numerical (price at which the product is manufactured)</a:t>
            </a:r>
          </a:p>
          <a:p>
            <a:pPr algn="l">
              <a:lnSpc>
                <a:spcPts val="3000"/>
              </a:lnSpc>
              <a:spcBef>
                <a:spcPct val="0"/>
              </a:spcBef>
            </a:pPr>
            <a:r>
              <a:rPr lang="en-US" sz="2143">
                <a:solidFill>
                  <a:srgbClr val="000000"/>
                </a:solidFill>
                <a:latin typeface="Montserrat Classic Bold"/>
              </a:rPr>
              <a:t>Sale Price</a:t>
            </a:r>
            <a:r>
              <a:rPr lang="en-US" sz="2143">
                <a:solidFill>
                  <a:srgbClr val="000000"/>
                </a:solidFill>
                <a:latin typeface="Montserrat Classic"/>
              </a:rPr>
              <a:t>: Numerical (price at which the product is sold)</a:t>
            </a:r>
          </a:p>
          <a:p>
            <a:pPr algn="l">
              <a:lnSpc>
                <a:spcPts val="3000"/>
              </a:lnSpc>
              <a:spcBef>
                <a:spcPct val="0"/>
              </a:spcBef>
            </a:pPr>
            <a:r>
              <a:rPr lang="en-US" sz="2143">
                <a:solidFill>
                  <a:srgbClr val="000000"/>
                </a:solidFill>
                <a:latin typeface="Montserrat Classic Bold"/>
              </a:rPr>
              <a:t>Gross Sales</a:t>
            </a:r>
            <a:r>
              <a:rPr lang="en-US" sz="2143">
                <a:solidFill>
                  <a:srgbClr val="000000"/>
                </a:solidFill>
                <a:latin typeface="Montserrat Classic"/>
              </a:rPr>
              <a:t>: Numerical (total sales revenue)</a:t>
            </a:r>
          </a:p>
          <a:p>
            <a:pPr algn="l">
              <a:lnSpc>
                <a:spcPts val="3000"/>
              </a:lnSpc>
              <a:spcBef>
                <a:spcPct val="0"/>
              </a:spcBef>
            </a:pPr>
            <a:r>
              <a:rPr lang="en-US" sz="2143">
                <a:solidFill>
                  <a:srgbClr val="000000"/>
                </a:solidFill>
                <a:latin typeface="Montserrat Classic Bold"/>
              </a:rPr>
              <a:t>Discounts</a:t>
            </a:r>
            <a:r>
              <a:rPr lang="en-US" sz="2143">
                <a:solidFill>
                  <a:srgbClr val="000000"/>
                </a:solidFill>
                <a:latin typeface="Montserrat Classic"/>
              </a:rPr>
              <a:t>: Numerical (discount amount)</a:t>
            </a:r>
          </a:p>
          <a:p>
            <a:pPr algn="l">
              <a:lnSpc>
                <a:spcPts val="3000"/>
              </a:lnSpc>
              <a:spcBef>
                <a:spcPct val="0"/>
              </a:spcBef>
            </a:pPr>
            <a:r>
              <a:rPr lang="en-US" sz="2143">
                <a:solidFill>
                  <a:srgbClr val="000000"/>
                </a:solidFill>
                <a:latin typeface="Montserrat Classic Bold"/>
              </a:rPr>
              <a:t>Sales</a:t>
            </a:r>
            <a:r>
              <a:rPr lang="en-US" sz="2143">
                <a:solidFill>
                  <a:srgbClr val="000000"/>
                </a:solidFill>
                <a:latin typeface="Montserrat Classic"/>
              </a:rPr>
              <a:t>: Numerical (net sales after discounts)</a:t>
            </a:r>
          </a:p>
          <a:p>
            <a:pPr algn="l">
              <a:lnSpc>
                <a:spcPts val="3000"/>
              </a:lnSpc>
              <a:spcBef>
                <a:spcPct val="0"/>
              </a:spcBef>
            </a:pPr>
            <a:r>
              <a:rPr lang="en-US" sz="2143">
                <a:solidFill>
                  <a:srgbClr val="000000"/>
                </a:solidFill>
                <a:latin typeface="Montserrat Classic Bold"/>
              </a:rPr>
              <a:t>COGS</a:t>
            </a:r>
            <a:r>
              <a:rPr lang="en-US" sz="2143">
                <a:solidFill>
                  <a:srgbClr val="000000"/>
                </a:solidFill>
                <a:latin typeface="Montserrat Classic"/>
              </a:rPr>
              <a:t> (Cost of Goods Sold): Numerical (cost of producing the goods sold)</a:t>
            </a:r>
          </a:p>
          <a:p>
            <a:pPr algn="l">
              <a:lnSpc>
                <a:spcPts val="3000"/>
              </a:lnSpc>
              <a:spcBef>
                <a:spcPct val="0"/>
              </a:spcBef>
            </a:pPr>
            <a:r>
              <a:rPr lang="en-US" sz="2143">
                <a:solidFill>
                  <a:srgbClr val="000000"/>
                </a:solidFill>
                <a:latin typeface="Montserrat Classic Bold"/>
              </a:rPr>
              <a:t>Profit</a:t>
            </a:r>
            <a:r>
              <a:rPr lang="en-US" sz="2143">
                <a:solidFill>
                  <a:srgbClr val="000000"/>
                </a:solidFill>
                <a:latin typeface="Montserrat Classic"/>
              </a:rPr>
              <a:t>: Numerical (profit generated from sales)</a:t>
            </a:r>
          </a:p>
          <a:p>
            <a:pPr algn="l">
              <a:lnSpc>
                <a:spcPts val="3000"/>
              </a:lnSpc>
              <a:spcBef>
                <a:spcPct val="0"/>
              </a:spcBef>
            </a:pPr>
            <a:r>
              <a:rPr lang="en-US" sz="2143">
                <a:solidFill>
                  <a:srgbClr val="000000"/>
                </a:solidFill>
                <a:latin typeface="Montserrat Classic Bold"/>
              </a:rPr>
              <a:t>Date</a:t>
            </a:r>
            <a:r>
              <a:rPr lang="en-US" sz="2143">
                <a:solidFill>
                  <a:srgbClr val="000000"/>
                </a:solidFill>
                <a:latin typeface="Montserrat Classic"/>
              </a:rPr>
              <a:t>: Date (date of the transaction)</a:t>
            </a:r>
          </a:p>
          <a:p>
            <a:pPr algn="l">
              <a:lnSpc>
                <a:spcPts val="3000"/>
              </a:lnSpc>
              <a:spcBef>
                <a:spcPct val="0"/>
              </a:spcBef>
            </a:pPr>
            <a:r>
              <a:rPr lang="en-US" sz="2143">
                <a:solidFill>
                  <a:srgbClr val="000000"/>
                </a:solidFill>
                <a:latin typeface="Montserrat Classic Bold"/>
              </a:rPr>
              <a:t>Month Number</a:t>
            </a:r>
            <a:r>
              <a:rPr lang="en-US" sz="2143">
                <a:solidFill>
                  <a:srgbClr val="000000"/>
                </a:solidFill>
                <a:latin typeface="Montserrat Classic"/>
              </a:rPr>
              <a:t>: Numerical (month number)</a:t>
            </a:r>
          </a:p>
          <a:p>
            <a:pPr algn="l">
              <a:lnSpc>
                <a:spcPts val="3000"/>
              </a:lnSpc>
              <a:spcBef>
                <a:spcPct val="0"/>
              </a:spcBef>
            </a:pPr>
            <a:r>
              <a:rPr lang="en-US" sz="2143">
                <a:solidFill>
                  <a:srgbClr val="000000"/>
                </a:solidFill>
                <a:latin typeface="Montserrat Classic Bold"/>
              </a:rPr>
              <a:t>Month Name</a:t>
            </a:r>
            <a:r>
              <a:rPr lang="en-US" sz="2143">
                <a:solidFill>
                  <a:srgbClr val="000000"/>
                </a:solidFill>
                <a:latin typeface="Montserrat Classic"/>
              </a:rPr>
              <a:t>: Categorical (name of the month)</a:t>
            </a:r>
          </a:p>
          <a:p>
            <a:pPr algn="l">
              <a:lnSpc>
                <a:spcPts val="3000"/>
              </a:lnSpc>
              <a:spcBef>
                <a:spcPct val="0"/>
              </a:spcBef>
            </a:pPr>
            <a:r>
              <a:rPr lang="en-US" sz="2143">
                <a:solidFill>
                  <a:srgbClr val="000000"/>
                </a:solidFill>
                <a:latin typeface="Montserrat Classic Bold"/>
              </a:rPr>
              <a:t>Yea</a:t>
            </a:r>
            <a:r>
              <a:rPr lang="en-US" sz="2143">
                <a:solidFill>
                  <a:srgbClr val="000000"/>
                </a:solidFill>
                <a:latin typeface="Montserrat Classic"/>
              </a:rPr>
              <a:t>r: Numerical (extracted year from the date)</a:t>
            </a:r>
          </a:p>
        </p:txBody>
      </p:sp>
      <p:sp>
        <p:nvSpPr>
          <p:cNvPr name="TextBox 13" id="13"/>
          <p:cNvSpPr txBox="true"/>
          <p:nvPr/>
        </p:nvSpPr>
        <p:spPr>
          <a:xfrm rot="0">
            <a:off x="119388" y="8725255"/>
            <a:ext cx="17824429" cy="1515976"/>
          </a:xfrm>
          <a:prstGeom prst="rect">
            <a:avLst/>
          </a:prstGeom>
        </p:spPr>
        <p:txBody>
          <a:bodyPr anchor="t" rtlCol="false" tIns="0" lIns="0" bIns="0" rIns="0">
            <a:spAutoFit/>
          </a:bodyPr>
          <a:lstStyle/>
          <a:p>
            <a:pPr algn="l">
              <a:lnSpc>
                <a:spcPts val="3042"/>
              </a:lnSpc>
            </a:pPr>
            <a:r>
              <a:rPr lang="en-US" sz="2173">
                <a:solidFill>
                  <a:srgbClr val="000000"/>
                </a:solidFill>
                <a:latin typeface="Montserrat Classic"/>
              </a:rPr>
              <a:t>Summary :</a:t>
            </a:r>
          </a:p>
          <a:p>
            <a:pPr algn="l">
              <a:lnSpc>
                <a:spcPts val="3042"/>
              </a:lnSpc>
              <a:spcBef>
                <a:spcPct val="0"/>
              </a:spcBef>
            </a:pPr>
            <a:r>
              <a:rPr lang="en-US" sz="2173">
                <a:solidFill>
                  <a:srgbClr val="000000"/>
                </a:solidFill>
                <a:latin typeface="Montserrat Classic"/>
              </a:rPr>
              <a:t>The dataset comprises sales data, including product details, quantities sold, prices, revenue, discounts, costs, and profits. It spans multiple years, with each row representing a transaction. Key columns include product type, discount level, units sold, prices, and financial metrics. The dataset allows for analysis of sales patterns, profitability, and discount effectiveness.</a:t>
            </a:r>
          </a:p>
        </p:txBody>
      </p:sp>
      <p:sp>
        <p:nvSpPr>
          <p:cNvPr name="AutoShape 14" id="14"/>
          <p:cNvSpPr/>
          <p:nvPr/>
        </p:nvSpPr>
        <p:spPr>
          <a:xfrm flipH="true">
            <a:off x="-19050" y="1373265"/>
            <a:ext cx="18307050" cy="49"/>
          </a:xfrm>
          <a:prstGeom prst="line">
            <a:avLst/>
          </a:prstGeom>
          <a:ln cap="flat" w="38100">
            <a:solidFill>
              <a:srgbClr val="EB911A"/>
            </a:solidFill>
            <a:prstDash val="solid"/>
            <a:headEnd type="none" len="sm" w="sm"/>
            <a:tailEnd type="none" len="sm" w="sm"/>
          </a:ln>
        </p:spPr>
      </p:sp>
      <p:sp>
        <p:nvSpPr>
          <p:cNvPr name="TextBox 15" id="15"/>
          <p:cNvSpPr txBox="true"/>
          <p:nvPr/>
        </p:nvSpPr>
        <p:spPr>
          <a:xfrm rot="0">
            <a:off x="2375099" y="389955"/>
            <a:ext cx="13537802" cy="638745"/>
          </a:xfrm>
          <a:prstGeom prst="rect">
            <a:avLst/>
          </a:prstGeom>
        </p:spPr>
        <p:txBody>
          <a:bodyPr anchor="t" rtlCol="false" tIns="0" lIns="0" bIns="0" rIns="0">
            <a:spAutoFit/>
          </a:bodyPr>
          <a:lstStyle/>
          <a:p>
            <a:pPr algn="l" marL="0" indent="0" lvl="0">
              <a:lnSpc>
                <a:spcPts val="4809"/>
              </a:lnSpc>
              <a:spcBef>
                <a:spcPct val="0"/>
              </a:spcBef>
            </a:pPr>
            <a:r>
              <a:rPr lang="en-US" sz="4809">
                <a:solidFill>
                  <a:srgbClr val="004AAD"/>
                </a:solidFill>
                <a:latin typeface="Montserrat Classic Bold"/>
              </a:rPr>
              <a:t>SALES DATASET CLEANING AND SUMMARY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64066"/>
            <a:ext cx="16758466" cy="6935918"/>
          </a:xfrm>
          <a:custGeom>
            <a:avLst/>
            <a:gdLst/>
            <a:ahLst/>
            <a:cxnLst/>
            <a:rect r="r" b="b" t="t" l="l"/>
            <a:pathLst>
              <a:path h="6935918" w="16758466">
                <a:moveTo>
                  <a:pt x="0" y="0"/>
                </a:moveTo>
                <a:lnTo>
                  <a:pt x="16758466" y="0"/>
                </a:lnTo>
                <a:lnTo>
                  <a:pt x="16758466" y="6935918"/>
                </a:lnTo>
                <a:lnTo>
                  <a:pt x="0" y="6935918"/>
                </a:lnTo>
                <a:lnTo>
                  <a:pt x="0" y="0"/>
                </a:lnTo>
                <a:close/>
              </a:path>
            </a:pathLst>
          </a:custGeom>
          <a:blipFill>
            <a:blip r:embed="rId2"/>
            <a:stretch>
              <a:fillRect l="-2079" t="-5469" r="-3511" b="-8374"/>
            </a:stretch>
          </a:blipFill>
        </p:spPr>
      </p:sp>
      <p:grpSp>
        <p:nvGrpSpPr>
          <p:cNvPr name="Group 3" id="3"/>
          <p:cNvGrpSpPr/>
          <p:nvPr/>
        </p:nvGrpSpPr>
        <p:grpSpPr>
          <a:xfrm rot="0">
            <a:off x="0" y="-110808"/>
            <a:ext cx="18288000" cy="848094"/>
            <a:chOff x="0" y="0"/>
            <a:chExt cx="4816593" cy="223366"/>
          </a:xfrm>
        </p:grpSpPr>
        <p:sp>
          <p:nvSpPr>
            <p:cNvPr name="Freeform 4" id="4"/>
            <p:cNvSpPr/>
            <p:nvPr/>
          </p:nvSpPr>
          <p:spPr>
            <a:xfrm flipH="false" flipV="false" rot="0">
              <a:off x="0" y="0"/>
              <a:ext cx="4816592" cy="223366"/>
            </a:xfrm>
            <a:custGeom>
              <a:avLst/>
              <a:gdLst/>
              <a:ahLst/>
              <a:cxnLst/>
              <a:rect r="r" b="b" t="t" l="l"/>
              <a:pathLst>
                <a:path h="223366" w="4816592">
                  <a:moveTo>
                    <a:pt x="0" y="0"/>
                  </a:moveTo>
                  <a:lnTo>
                    <a:pt x="4816592" y="0"/>
                  </a:lnTo>
                  <a:lnTo>
                    <a:pt x="4816592" y="223366"/>
                  </a:lnTo>
                  <a:lnTo>
                    <a:pt x="0" y="223366"/>
                  </a:lnTo>
                  <a:close/>
                </a:path>
              </a:pathLst>
            </a:custGeom>
            <a:solidFill>
              <a:srgbClr val="2BB4D4"/>
            </a:solidFill>
          </p:spPr>
        </p:sp>
        <p:sp>
          <p:nvSpPr>
            <p:cNvPr name="TextBox 5" id="5"/>
            <p:cNvSpPr txBox="true"/>
            <p:nvPr/>
          </p:nvSpPr>
          <p:spPr>
            <a:xfrm>
              <a:off x="0" y="-314325"/>
              <a:ext cx="4816593" cy="537691"/>
            </a:xfrm>
            <a:prstGeom prst="rect">
              <a:avLst/>
            </a:prstGeom>
          </p:spPr>
          <p:txBody>
            <a:bodyPr anchor="ctr" rtlCol="false" tIns="50800" lIns="50800" bIns="50800" rIns="50800"/>
            <a:lstStyle/>
            <a:p>
              <a:pPr algn="ctr">
                <a:lnSpc>
                  <a:spcPts val="6249"/>
                </a:lnSpc>
              </a:pPr>
            </a:p>
          </p:txBody>
        </p:sp>
      </p:grpSp>
      <p:sp>
        <p:nvSpPr>
          <p:cNvPr name="TextBox 6" id="6"/>
          <p:cNvSpPr txBox="true"/>
          <p:nvPr/>
        </p:nvSpPr>
        <p:spPr>
          <a:xfrm rot="0">
            <a:off x="0" y="7780040"/>
            <a:ext cx="16758466" cy="2234384"/>
          </a:xfrm>
          <a:prstGeom prst="rect">
            <a:avLst/>
          </a:prstGeom>
        </p:spPr>
        <p:txBody>
          <a:bodyPr anchor="t" rtlCol="false" tIns="0" lIns="0" bIns="0" rIns="0">
            <a:spAutoFit/>
          </a:bodyPr>
          <a:lstStyle/>
          <a:p>
            <a:pPr algn="l">
              <a:lnSpc>
                <a:spcPts val="3582"/>
              </a:lnSpc>
              <a:spcBef>
                <a:spcPct val="0"/>
              </a:spcBef>
            </a:pPr>
            <a:r>
              <a:rPr lang="en-US" sz="2558">
                <a:solidFill>
                  <a:srgbClr val="000000"/>
                </a:solidFill>
                <a:latin typeface="Montserrat Classic"/>
              </a:rPr>
              <a:t>The dataset presents a wide range of sales transactions, showing considerable variation in sales, discounts, profit margins, units sold, manufacturing prices, and cost of goods sold. While average values offer a central view, the presence of common figures alongside high variability underscores the dynamic nature of the data. This highlights the diverse and fluctuating landscape of sales, emphasizing the importance of understanding both typical values and the range of possibilities within the dataset.</a:t>
            </a:r>
          </a:p>
        </p:txBody>
      </p:sp>
      <p:sp>
        <p:nvSpPr>
          <p:cNvPr name="TextBox 7" id="7"/>
          <p:cNvSpPr txBox="true"/>
          <p:nvPr/>
        </p:nvSpPr>
        <p:spPr>
          <a:xfrm rot="0">
            <a:off x="0" y="85725"/>
            <a:ext cx="18272924" cy="624335"/>
          </a:xfrm>
          <a:prstGeom prst="rect">
            <a:avLst/>
          </a:prstGeom>
        </p:spPr>
        <p:txBody>
          <a:bodyPr anchor="t" rtlCol="false" tIns="0" lIns="0" bIns="0" rIns="0">
            <a:spAutoFit/>
          </a:bodyPr>
          <a:lstStyle/>
          <a:p>
            <a:pPr algn="ctr" marL="0" indent="0" lvl="0">
              <a:lnSpc>
                <a:spcPts val="4705"/>
              </a:lnSpc>
              <a:spcBef>
                <a:spcPct val="0"/>
              </a:spcBef>
            </a:pPr>
            <a:r>
              <a:rPr lang="en-US" sz="4705" strike="noStrike" u="none">
                <a:solidFill>
                  <a:srgbClr val="004AAD"/>
                </a:solidFill>
                <a:latin typeface="Montserrat Classic Bold"/>
              </a:rPr>
              <a:t>SUMMARIZING THE STATISTICAL MEASURES</a:t>
            </a:r>
          </a:p>
        </p:txBody>
      </p:sp>
      <p:sp>
        <p:nvSpPr>
          <p:cNvPr name="AutoShape 8" id="8"/>
          <p:cNvSpPr/>
          <p:nvPr/>
        </p:nvSpPr>
        <p:spPr>
          <a:xfrm flipV="true">
            <a:off x="0" y="7599984"/>
            <a:ext cx="16758466" cy="19050"/>
          </a:xfrm>
          <a:prstGeom prst="line">
            <a:avLst/>
          </a:prstGeom>
          <a:ln cap="flat" w="38100">
            <a:solidFill>
              <a:srgbClr val="000000"/>
            </a:solidFill>
            <a:prstDash val="solid"/>
            <a:headEnd type="oval" len="lg" w="lg"/>
            <a:tailEnd type="oval" len="lg" w="lg"/>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3675118" cy="10287000"/>
          </a:xfrm>
          <a:custGeom>
            <a:avLst/>
            <a:gdLst/>
            <a:ahLst/>
            <a:cxnLst/>
            <a:rect r="r" b="b" t="t" l="l"/>
            <a:pathLst>
              <a:path h="10287000" w="13675118">
                <a:moveTo>
                  <a:pt x="0" y="0"/>
                </a:moveTo>
                <a:lnTo>
                  <a:pt x="13675118" y="0"/>
                </a:lnTo>
                <a:lnTo>
                  <a:pt x="13675118"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3736507" y="95895"/>
            <a:ext cx="4489793" cy="9803114"/>
          </a:xfrm>
          <a:prstGeom prst="rect">
            <a:avLst/>
          </a:prstGeom>
        </p:spPr>
        <p:txBody>
          <a:bodyPr anchor="t" rtlCol="false" tIns="0" lIns="0" bIns="0" rIns="0">
            <a:spAutoFit/>
          </a:bodyPr>
          <a:lstStyle/>
          <a:p>
            <a:pPr algn="just">
              <a:lnSpc>
                <a:spcPts val="2588"/>
              </a:lnSpc>
              <a:spcBef>
                <a:spcPct val="0"/>
              </a:spcBef>
            </a:pPr>
            <a:r>
              <a:rPr lang="en-US" sz="1849" u="sng">
                <a:solidFill>
                  <a:srgbClr val="FF3131"/>
                </a:solidFill>
                <a:latin typeface="Montserrat Classic Bold"/>
              </a:rPr>
              <a:t>Western Countries Sales Dashboard</a:t>
            </a:r>
          </a:p>
          <a:p>
            <a:pPr algn="just">
              <a:lnSpc>
                <a:spcPts val="2452"/>
              </a:lnSpc>
              <a:spcBef>
                <a:spcPct val="0"/>
              </a:spcBef>
            </a:pPr>
            <a:r>
              <a:rPr lang="en-US" sz="1751" u="sng">
                <a:solidFill>
                  <a:srgbClr val="FF3131"/>
                </a:solidFill>
                <a:latin typeface="Montserrat Classic Bold"/>
              </a:rPr>
              <a:t>Overview</a:t>
            </a:r>
          </a:p>
          <a:p>
            <a:pPr algn="just">
              <a:lnSpc>
                <a:spcPts val="2452"/>
              </a:lnSpc>
              <a:spcBef>
                <a:spcPct val="0"/>
              </a:spcBef>
            </a:pPr>
            <a:r>
              <a:rPr lang="en-US" sz="1751">
                <a:solidFill>
                  <a:srgbClr val="000000"/>
                </a:solidFill>
                <a:latin typeface="Montserrat Classic"/>
              </a:rPr>
              <a:t>An interactive Excel dashboard for analyzing sales performance across Western countries.</a:t>
            </a:r>
          </a:p>
          <a:p>
            <a:pPr algn="just">
              <a:lnSpc>
                <a:spcPts val="2452"/>
              </a:lnSpc>
              <a:spcBef>
                <a:spcPct val="0"/>
              </a:spcBef>
            </a:pPr>
            <a:r>
              <a:rPr lang="en-US" sz="1751">
                <a:solidFill>
                  <a:srgbClr val="000000"/>
                </a:solidFill>
                <a:latin typeface="Montserrat Classic Bold"/>
              </a:rPr>
              <a:t>Features</a:t>
            </a:r>
          </a:p>
          <a:p>
            <a:pPr algn="just">
              <a:lnSpc>
                <a:spcPts val="2452"/>
              </a:lnSpc>
              <a:spcBef>
                <a:spcPct val="0"/>
              </a:spcBef>
            </a:pPr>
            <a:r>
              <a:rPr lang="en-US" sz="1751" u="sng">
                <a:solidFill>
                  <a:srgbClr val="000000"/>
                </a:solidFill>
                <a:latin typeface="Montserrat Classic"/>
              </a:rPr>
              <a:t>Country Slicer</a:t>
            </a:r>
            <a:r>
              <a:rPr lang="en-US" sz="1751">
                <a:solidFill>
                  <a:srgbClr val="000000"/>
                </a:solidFill>
                <a:latin typeface="Montserrat Classic"/>
              </a:rPr>
              <a:t>: Filter data by selecting one or multiple countries.</a:t>
            </a:r>
          </a:p>
          <a:p>
            <a:pPr algn="just">
              <a:lnSpc>
                <a:spcPts val="2452"/>
              </a:lnSpc>
              <a:spcBef>
                <a:spcPct val="0"/>
              </a:spcBef>
            </a:pPr>
            <a:r>
              <a:rPr lang="en-US" sz="1751">
                <a:solidFill>
                  <a:srgbClr val="000000"/>
                </a:solidFill>
                <a:latin typeface="Montserrat Classic"/>
              </a:rPr>
              <a:t>Visualizations:</a:t>
            </a:r>
          </a:p>
          <a:p>
            <a:pPr algn="just">
              <a:lnSpc>
                <a:spcPts val="2452"/>
              </a:lnSpc>
              <a:spcBef>
                <a:spcPct val="0"/>
              </a:spcBef>
            </a:pPr>
            <a:r>
              <a:rPr lang="en-US" sz="1751" u="sng">
                <a:solidFill>
                  <a:srgbClr val="000000"/>
                </a:solidFill>
                <a:latin typeface="Montserrat Classic"/>
              </a:rPr>
              <a:t>Product Gross Sales</a:t>
            </a:r>
            <a:r>
              <a:rPr lang="en-US" sz="1751">
                <a:solidFill>
                  <a:srgbClr val="000000"/>
                </a:solidFill>
                <a:latin typeface="Montserrat Classic"/>
              </a:rPr>
              <a:t>: Bar chart showing gross sales per product.</a:t>
            </a:r>
          </a:p>
          <a:p>
            <a:pPr algn="just">
              <a:lnSpc>
                <a:spcPts val="2452"/>
              </a:lnSpc>
              <a:spcBef>
                <a:spcPct val="0"/>
              </a:spcBef>
            </a:pPr>
            <a:r>
              <a:rPr lang="en-US" sz="1751" u="sng">
                <a:solidFill>
                  <a:srgbClr val="000000"/>
                </a:solidFill>
                <a:latin typeface="Montserrat Classic"/>
              </a:rPr>
              <a:t>Yearwise Gross Sales</a:t>
            </a:r>
            <a:r>
              <a:rPr lang="en-US" sz="1751">
                <a:solidFill>
                  <a:srgbClr val="000000"/>
                </a:solidFill>
                <a:latin typeface="Montserrat Classic"/>
              </a:rPr>
              <a:t>: Line chart of gross sales over the years.</a:t>
            </a:r>
          </a:p>
          <a:p>
            <a:pPr algn="just">
              <a:lnSpc>
                <a:spcPts val="2452"/>
              </a:lnSpc>
              <a:spcBef>
                <a:spcPct val="0"/>
              </a:spcBef>
            </a:pPr>
            <a:r>
              <a:rPr lang="en-US" sz="1751" u="sng">
                <a:solidFill>
                  <a:srgbClr val="000000"/>
                </a:solidFill>
                <a:latin typeface="Montserrat Classic"/>
              </a:rPr>
              <a:t>Yearwise Product Discount:</a:t>
            </a:r>
            <a:r>
              <a:rPr lang="en-US" sz="1751">
                <a:solidFill>
                  <a:srgbClr val="000000"/>
                </a:solidFill>
                <a:latin typeface="Montserrat Classic"/>
              </a:rPr>
              <a:t> Bar plot of product discounts.</a:t>
            </a:r>
          </a:p>
          <a:p>
            <a:pPr algn="just">
              <a:lnSpc>
                <a:spcPts val="2452"/>
              </a:lnSpc>
              <a:spcBef>
                <a:spcPct val="0"/>
              </a:spcBef>
            </a:pPr>
            <a:r>
              <a:rPr lang="en-US" sz="1751" u="sng">
                <a:solidFill>
                  <a:srgbClr val="000000"/>
                </a:solidFill>
                <a:latin typeface="Montserrat Classic"/>
              </a:rPr>
              <a:t>Total Unit Sales</a:t>
            </a:r>
            <a:r>
              <a:rPr lang="en-US" sz="1751">
                <a:solidFill>
                  <a:srgbClr val="000000"/>
                </a:solidFill>
                <a:latin typeface="Montserrat Classic"/>
              </a:rPr>
              <a:t>: Bar chart of total units sold per product.</a:t>
            </a:r>
          </a:p>
          <a:p>
            <a:pPr algn="just">
              <a:lnSpc>
                <a:spcPts val="2452"/>
              </a:lnSpc>
              <a:spcBef>
                <a:spcPct val="0"/>
              </a:spcBef>
            </a:pPr>
            <a:r>
              <a:rPr lang="en-US" sz="1751">
                <a:solidFill>
                  <a:srgbClr val="000000"/>
                </a:solidFill>
                <a:latin typeface="Montserrat Classic"/>
              </a:rPr>
              <a:t>Layout</a:t>
            </a:r>
          </a:p>
          <a:p>
            <a:pPr algn="just">
              <a:lnSpc>
                <a:spcPts val="2452"/>
              </a:lnSpc>
              <a:spcBef>
                <a:spcPct val="0"/>
              </a:spcBef>
            </a:pPr>
          </a:p>
          <a:p>
            <a:pPr algn="just">
              <a:lnSpc>
                <a:spcPts val="2452"/>
              </a:lnSpc>
              <a:spcBef>
                <a:spcPct val="0"/>
              </a:spcBef>
            </a:pPr>
            <a:r>
              <a:rPr lang="en-US" sz="1751">
                <a:solidFill>
                  <a:srgbClr val="000000"/>
                </a:solidFill>
                <a:latin typeface="Montserrat Classic Bold"/>
              </a:rPr>
              <a:t>Country Slicer</a:t>
            </a:r>
            <a:r>
              <a:rPr lang="en-US" sz="1751">
                <a:solidFill>
                  <a:srgbClr val="000000"/>
                </a:solidFill>
                <a:latin typeface="Montserrat Classic"/>
              </a:rPr>
              <a:t>: Located on the top.</a:t>
            </a:r>
          </a:p>
          <a:p>
            <a:pPr algn="just">
              <a:lnSpc>
                <a:spcPts val="2452"/>
              </a:lnSpc>
              <a:spcBef>
                <a:spcPct val="0"/>
              </a:spcBef>
            </a:pPr>
            <a:r>
              <a:rPr lang="en-US" sz="1751">
                <a:solidFill>
                  <a:srgbClr val="000000"/>
                </a:solidFill>
                <a:latin typeface="Montserrat Classic"/>
              </a:rPr>
              <a:t>Main Charts:</a:t>
            </a:r>
          </a:p>
          <a:p>
            <a:pPr algn="just">
              <a:lnSpc>
                <a:spcPts val="2452"/>
              </a:lnSpc>
              <a:spcBef>
                <a:spcPct val="0"/>
              </a:spcBef>
            </a:pPr>
            <a:r>
              <a:rPr lang="en-US" sz="1751">
                <a:solidFill>
                  <a:srgbClr val="000000"/>
                </a:solidFill>
                <a:latin typeface="Montserrat Classic Bold"/>
              </a:rPr>
              <a:t>Top-Left</a:t>
            </a:r>
            <a:r>
              <a:rPr lang="en-US" sz="1751">
                <a:solidFill>
                  <a:srgbClr val="000000"/>
                </a:solidFill>
                <a:latin typeface="Montserrat Classic"/>
              </a:rPr>
              <a:t>: Product Gross Sales</a:t>
            </a:r>
          </a:p>
          <a:p>
            <a:pPr algn="just">
              <a:lnSpc>
                <a:spcPts val="2452"/>
              </a:lnSpc>
              <a:spcBef>
                <a:spcPct val="0"/>
              </a:spcBef>
            </a:pPr>
            <a:r>
              <a:rPr lang="en-US" sz="1751">
                <a:solidFill>
                  <a:srgbClr val="000000"/>
                </a:solidFill>
                <a:latin typeface="Montserrat Classic Bold"/>
              </a:rPr>
              <a:t>Top-Righ</a:t>
            </a:r>
            <a:r>
              <a:rPr lang="en-US" sz="1751">
                <a:solidFill>
                  <a:srgbClr val="000000"/>
                </a:solidFill>
                <a:latin typeface="Montserrat Classic"/>
              </a:rPr>
              <a:t>t: Yearwise Gross Sales</a:t>
            </a:r>
          </a:p>
          <a:p>
            <a:pPr algn="just">
              <a:lnSpc>
                <a:spcPts val="2452"/>
              </a:lnSpc>
              <a:spcBef>
                <a:spcPct val="0"/>
              </a:spcBef>
            </a:pPr>
            <a:r>
              <a:rPr lang="en-US" sz="1751">
                <a:solidFill>
                  <a:srgbClr val="000000"/>
                </a:solidFill>
                <a:latin typeface="Montserrat Classic Bold"/>
              </a:rPr>
              <a:t>Bottom-Left</a:t>
            </a:r>
            <a:r>
              <a:rPr lang="en-US" sz="1751">
                <a:solidFill>
                  <a:srgbClr val="000000"/>
                </a:solidFill>
                <a:latin typeface="Montserrat Classic"/>
              </a:rPr>
              <a:t>: Tearwise Product Discount</a:t>
            </a:r>
          </a:p>
          <a:p>
            <a:pPr algn="just">
              <a:lnSpc>
                <a:spcPts val="2452"/>
              </a:lnSpc>
              <a:spcBef>
                <a:spcPct val="0"/>
              </a:spcBef>
            </a:pPr>
            <a:r>
              <a:rPr lang="en-US" sz="1751">
                <a:solidFill>
                  <a:srgbClr val="000000"/>
                </a:solidFill>
                <a:latin typeface="Montserrat Classic Bold"/>
              </a:rPr>
              <a:t>Bottom-Right</a:t>
            </a:r>
            <a:r>
              <a:rPr lang="en-US" sz="1751">
                <a:solidFill>
                  <a:srgbClr val="000000"/>
                </a:solidFill>
                <a:latin typeface="Montserrat Classic"/>
              </a:rPr>
              <a:t>: Total Unit Sales</a:t>
            </a:r>
          </a:p>
          <a:p>
            <a:pPr algn="just">
              <a:lnSpc>
                <a:spcPts val="2725"/>
              </a:lnSpc>
              <a:spcBef>
                <a:spcPct val="0"/>
              </a:spcBef>
            </a:pPr>
            <a:r>
              <a:rPr lang="en-US" sz="1946" u="sng">
                <a:solidFill>
                  <a:srgbClr val="000000"/>
                </a:solidFill>
                <a:latin typeface="Montserrat Classic Bold"/>
              </a:rPr>
              <a:t>Benefits</a:t>
            </a:r>
          </a:p>
          <a:p>
            <a:pPr algn="just">
              <a:lnSpc>
                <a:spcPts val="2452"/>
              </a:lnSpc>
              <a:spcBef>
                <a:spcPct val="0"/>
              </a:spcBef>
            </a:pPr>
            <a:r>
              <a:rPr lang="en-US" sz="1751" u="sng">
                <a:solidFill>
                  <a:srgbClr val="000000"/>
                </a:solidFill>
                <a:latin typeface="Montserrat Classic"/>
              </a:rPr>
              <a:t>Interactive Filtering</a:t>
            </a:r>
            <a:r>
              <a:rPr lang="en-US" sz="1751">
                <a:solidFill>
                  <a:srgbClr val="000000"/>
                </a:solidFill>
                <a:latin typeface="Montserrat Classic"/>
              </a:rPr>
              <a:t>: Real-time updates with country slicer.</a:t>
            </a:r>
          </a:p>
          <a:p>
            <a:pPr algn="just">
              <a:lnSpc>
                <a:spcPts val="2452"/>
              </a:lnSpc>
              <a:spcBef>
                <a:spcPct val="0"/>
              </a:spcBef>
            </a:pPr>
            <a:r>
              <a:rPr lang="en-US" sz="1751" u="sng">
                <a:solidFill>
                  <a:srgbClr val="000000"/>
                </a:solidFill>
                <a:latin typeface="Montserrat Classic"/>
              </a:rPr>
              <a:t>User-Friendly</a:t>
            </a:r>
            <a:r>
              <a:rPr lang="en-US" sz="1751">
                <a:solidFill>
                  <a:srgbClr val="000000"/>
                </a:solidFill>
                <a:latin typeface="Montserrat Classic"/>
              </a:rPr>
              <a:t>: Clear visualizations and tooltips.</a:t>
            </a:r>
          </a:p>
          <a:p>
            <a:pPr algn="just">
              <a:lnSpc>
                <a:spcPts val="2452"/>
              </a:lnSpc>
              <a:spcBef>
                <a:spcPct val="0"/>
              </a:spcBef>
            </a:pPr>
            <a:r>
              <a:rPr lang="en-US" sz="1751" u="sng">
                <a:solidFill>
                  <a:srgbClr val="000000"/>
                </a:solidFill>
                <a:latin typeface="Montserrat Classic"/>
              </a:rPr>
              <a:t>Comprehensive Analysis</a:t>
            </a:r>
            <a:r>
              <a:rPr lang="en-US" sz="1751">
                <a:solidFill>
                  <a:srgbClr val="000000"/>
                </a:solidFill>
                <a:latin typeface="Montserrat Classic"/>
              </a:rPr>
              <a:t>: Combines multiple sales metrics.</a:t>
            </a:r>
          </a:p>
        </p:txBody>
      </p:sp>
      <p:sp>
        <p:nvSpPr>
          <p:cNvPr name="AutoShape 4" id="4"/>
          <p:cNvSpPr/>
          <p:nvPr/>
        </p:nvSpPr>
        <p:spPr>
          <a:xfrm flipV="true">
            <a:off x="13656068" y="35"/>
            <a:ext cx="0" cy="10286965"/>
          </a:xfrm>
          <a:prstGeom prst="line">
            <a:avLst/>
          </a:prstGeom>
          <a:ln cap="flat" w="38100">
            <a:solidFill>
              <a:srgbClr val="004AAD"/>
            </a:solidFill>
            <a:prstDash val="solid"/>
            <a:headEnd type="none" len="sm" w="sm"/>
            <a:tailEnd type="none" len="sm" w="sm"/>
          </a:ln>
        </p:spPr>
      </p:sp>
      <p:sp>
        <p:nvSpPr>
          <p:cNvPr name="AutoShape 5" id="5"/>
          <p:cNvSpPr/>
          <p:nvPr/>
        </p:nvSpPr>
        <p:spPr>
          <a:xfrm flipV="true">
            <a:off x="18288000" y="35"/>
            <a:ext cx="0" cy="10286965"/>
          </a:xfrm>
          <a:prstGeom prst="line">
            <a:avLst/>
          </a:prstGeom>
          <a:ln cap="flat" w="38100">
            <a:solidFill>
              <a:srgbClr val="004AAD"/>
            </a:solidFill>
            <a:prstDash val="solid"/>
            <a:headEnd type="none" len="sm" w="sm"/>
            <a:tailEnd type="none" len="sm" w="sm"/>
          </a:ln>
        </p:spPr>
      </p:sp>
      <p:sp>
        <p:nvSpPr>
          <p:cNvPr name="AutoShape 6" id="6"/>
          <p:cNvSpPr/>
          <p:nvPr/>
        </p:nvSpPr>
        <p:spPr>
          <a:xfrm flipV="true">
            <a:off x="19050" y="133995"/>
            <a:ext cx="0" cy="10286965"/>
          </a:xfrm>
          <a:prstGeom prst="line">
            <a:avLst/>
          </a:prstGeom>
          <a:ln cap="flat" w="38100">
            <a:solidFill>
              <a:srgbClr val="004AAD"/>
            </a:solidFill>
            <a:prstDash val="solid"/>
            <a:headEnd type="none" len="sm" w="sm"/>
            <a:tailEnd type="none" len="sm" w="sm"/>
          </a:ln>
        </p:spPr>
      </p:sp>
      <p:sp>
        <p:nvSpPr>
          <p:cNvPr name="AutoShape 7" id="7"/>
          <p:cNvSpPr/>
          <p:nvPr/>
        </p:nvSpPr>
        <p:spPr>
          <a:xfrm>
            <a:off x="13594057" y="19085"/>
            <a:ext cx="4774694" cy="0"/>
          </a:xfrm>
          <a:prstGeom prst="line">
            <a:avLst/>
          </a:prstGeom>
          <a:ln cap="flat" w="38100">
            <a:solidFill>
              <a:srgbClr val="004AAD"/>
            </a:solidFill>
            <a:prstDash val="solid"/>
            <a:headEnd type="none" len="sm" w="sm"/>
            <a:tailEnd type="none" len="sm" w="sm"/>
          </a:ln>
        </p:spPr>
      </p:sp>
      <p:sp>
        <p:nvSpPr>
          <p:cNvPr name="AutoShape 8" id="8"/>
          <p:cNvSpPr/>
          <p:nvPr/>
        </p:nvSpPr>
        <p:spPr>
          <a:xfrm>
            <a:off x="13675118" y="10267950"/>
            <a:ext cx="4774694" cy="0"/>
          </a:xfrm>
          <a:prstGeom prst="line">
            <a:avLst/>
          </a:prstGeom>
          <a:ln cap="flat" w="38100">
            <a:solidFill>
              <a:srgbClr val="004AA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05784"/>
            <a:ext cx="11339643" cy="2352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EXPLORING DATA WITH SQL </a:t>
            </a:r>
          </a:p>
        </p:txBody>
      </p:sp>
      <p:sp>
        <p:nvSpPr>
          <p:cNvPr name="Freeform 3" id="3"/>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307558"/>
          </a:xfrm>
          <a:custGeom>
            <a:avLst/>
            <a:gdLst/>
            <a:ahLst/>
            <a:cxnLst/>
            <a:rect r="r" b="b" t="t" l="l"/>
            <a:pathLst>
              <a:path h="5307558" w="18288000">
                <a:moveTo>
                  <a:pt x="0" y="0"/>
                </a:moveTo>
                <a:lnTo>
                  <a:pt x="18288000" y="0"/>
                </a:lnTo>
                <a:lnTo>
                  <a:pt x="18288000" y="5307558"/>
                </a:lnTo>
                <a:lnTo>
                  <a:pt x="0" y="5307558"/>
                </a:lnTo>
                <a:lnTo>
                  <a:pt x="0" y="0"/>
                </a:lnTo>
                <a:close/>
              </a:path>
            </a:pathLst>
          </a:custGeom>
          <a:blipFill>
            <a:blip r:embed="rId2"/>
            <a:stretch>
              <a:fillRect l="0" t="0" r="0" b="0"/>
            </a:stretch>
          </a:blipFill>
        </p:spPr>
      </p:sp>
      <p:sp>
        <p:nvSpPr>
          <p:cNvPr name="Freeform 3" id="3"/>
          <p:cNvSpPr/>
          <p:nvPr/>
        </p:nvSpPr>
        <p:spPr>
          <a:xfrm flipH="false" flipV="false" rot="0">
            <a:off x="0" y="5307558"/>
            <a:ext cx="18288000" cy="4979442"/>
          </a:xfrm>
          <a:custGeom>
            <a:avLst/>
            <a:gdLst/>
            <a:ahLst/>
            <a:cxnLst/>
            <a:rect r="r" b="b" t="t" l="l"/>
            <a:pathLst>
              <a:path h="4979442" w="18288000">
                <a:moveTo>
                  <a:pt x="0" y="0"/>
                </a:moveTo>
                <a:lnTo>
                  <a:pt x="18288000" y="0"/>
                </a:lnTo>
                <a:lnTo>
                  <a:pt x="18288000" y="4979442"/>
                </a:lnTo>
                <a:lnTo>
                  <a:pt x="0" y="4979442"/>
                </a:lnTo>
                <a:lnTo>
                  <a:pt x="0" y="0"/>
                </a:lnTo>
                <a:close/>
              </a:path>
            </a:pathLst>
          </a:custGeom>
          <a:blipFill>
            <a:blip r:embed="rId3"/>
            <a:stretch>
              <a:fillRect l="-1092" t="0" r="-1092" b="0"/>
            </a:stretch>
          </a:blipFill>
        </p:spPr>
      </p:sp>
      <p:sp>
        <p:nvSpPr>
          <p:cNvPr name="AutoShape 4" id="4"/>
          <p:cNvSpPr/>
          <p:nvPr/>
        </p:nvSpPr>
        <p:spPr>
          <a:xfrm flipV="true">
            <a:off x="0" y="5307558"/>
            <a:ext cx="18288000" cy="1905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5730743" y="-114300"/>
            <a:ext cx="6826515" cy="1011853"/>
          </a:xfrm>
          <a:prstGeom prst="rect">
            <a:avLst/>
          </a:prstGeom>
        </p:spPr>
        <p:txBody>
          <a:bodyPr anchor="t" rtlCol="false" tIns="0" lIns="0" bIns="0" rIns="0">
            <a:spAutoFit/>
          </a:bodyPr>
          <a:lstStyle/>
          <a:p>
            <a:pPr algn="r" marL="0" indent="0" lvl="0">
              <a:lnSpc>
                <a:spcPts val="8278"/>
              </a:lnSpc>
              <a:spcBef>
                <a:spcPct val="0"/>
              </a:spcBef>
            </a:pPr>
            <a:r>
              <a:rPr lang="en-US" sz="5913" strike="noStrike" u="none">
                <a:solidFill>
                  <a:srgbClr val="FFA857"/>
                </a:solidFill>
                <a:latin typeface="Dynamo Condensed Bold"/>
              </a:rPr>
              <a:t>Import data CSV to SQL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DAGE-jA0lVc</dc:identifier>
  <dcterms:modified xsi:type="dcterms:W3CDTF">2011-08-01T06:04:30Z</dcterms:modified>
  <cp:revision>1</cp:revision>
  <dc:title>Excel</dc:title>
</cp:coreProperties>
</file>