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74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D2E4-EFC9-41FC-9D1C-B7B74456E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66E95-6095-4750-A8CF-3571AAAEE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5A045-E035-4D3D-87B6-17267A0A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3BAE-9106-4558-BC7E-E5D239291B5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805D1-A9D0-4FED-AF5E-68BCC222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794D1-5273-4478-B029-04E938F5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1F0E-3283-4347-9231-7CBFBD72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9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4D3B-712C-4091-81D5-C5DCC32A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2360D-D455-4B32-96CC-D17B6AC74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3393-3A96-4997-8FDE-432BFC13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3BAE-9106-4558-BC7E-E5D239291B5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27F88-1989-40F6-9AC5-1DB23D62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C2FC0-A9D5-4813-9AF2-8BD41201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1F0E-3283-4347-9231-7CBFBD72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6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059D9-630C-45EC-B778-C6D789F32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3252C-F96E-4D91-8105-EC4EA80ED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E095D-25B4-40AB-A021-47D5DC9E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3BAE-9106-4558-BC7E-E5D239291B5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3B74-E6CC-46D4-A4D8-51505E2E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B5E4D-0600-4ACE-94EF-E44D41DF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1F0E-3283-4347-9231-7CBFBD72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5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5A3B-F0C9-47A8-88A3-884DF4BF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63A5-D361-4874-8958-DFAC00705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076FF-0E3D-43B0-9EAF-11185D79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3BAE-9106-4558-BC7E-E5D239291B5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D07D-FD3F-4AC6-97BB-EF33A72D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5778-151F-4363-9C58-0BBD3FFF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1F0E-3283-4347-9231-7CBFBD72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9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93A2-CDF9-49EC-8F92-B5F71D0C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489A7-02B3-4C9B-A3E8-5D9D4196C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32A21-257B-4176-B8EB-802F25DB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3BAE-9106-4558-BC7E-E5D239291B5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CDB1-9A66-43A3-83E0-0199DEF4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54CE-61A5-4AA9-B57A-0023FD61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1F0E-3283-4347-9231-7CBFBD72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6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427A-D3DF-4222-8719-68BB1E8A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6D99-7FE2-4B30-8050-2F540DFDC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4313D-F8A4-4287-BA65-36A535616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1A66A-E003-4164-9992-0927C113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3BAE-9106-4558-BC7E-E5D239291B5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CC1FD-EC37-4D5F-A8EC-D047E926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67696-2CC1-477B-81CB-61888455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1F0E-3283-4347-9231-7CBFBD72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4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1E2A-0358-402F-8D91-49635FC17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43B34-6CB3-41C4-8F4E-8C56B90ED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3157E-E009-43D8-A01F-F613A2009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65D2B-A038-4FE1-8832-6C2D6FA5A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8C9F9-5D8E-4AD1-BF39-E308CB069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3B503-754C-4D79-977C-FCB558B2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3BAE-9106-4558-BC7E-E5D239291B5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FBBC7-FB1C-471D-9EF9-54DB9EFC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B90B3-5271-42B9-9BA1-40BEF517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1F0E-3283-4347-9231-7CBFBD72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3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769A-1B8B-4A86-8DD1-F4D1958C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570E9-B424-4ECC-83C8-F94F727A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3BAE-9106-4558-BC7E-E5D239291B5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4898C-B5D7-4589-B8C5-BE767FAC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5CD68-542A-4DE2-8F02-D551D4A7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1F0E-3283-4347-9231-7CBFBD72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8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945FD-B320-4C39-BB4C-1866042A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3BAE-9106-4558-BC7E-E5D239291B5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80207-4767-46A5-80F8-8D40717A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F7CB5-F95E-4E4C-BF91-8FBEBAAD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1F0E-3283-4347-9231-7CBFBD72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9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2898-AB98-4D58-92FB-E06EFB99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83BAE-C326-495B-A109-8A04BB3B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4521C-B944-44D2-A1AD-A11919F4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4319-D141-4035-A90A-2EDF11FB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3BAE-9106-4558-BC7E-E5D239291B5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68C29-B29C-4394-8EED-515191C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6B171-7DC5-433E-9E36-00A4DF74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1F0E-3283-4347-9231-7CBFBD72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4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BBFF-9131-4B3F-9BC8-B8196D15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74E62-965F-49B3-BFE9-A491C00E7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E7B35-1834-49D5-8266-76A185472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72E8E-3C14-47C4-825F-FAF39EAB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3BAE-9106-4558-BC7E-E5D239291B5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C3085-BB16-48DD-8009-115E77D9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14461-939A-4976-81D1-C865D97E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1F0E-3283-4347-9231-7CBFBD72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0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097DE-97BA-443D-B15B-ED9558A2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9F56F-AECB-43F7-BE70-F096AAD1F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D0CED-28CE-4A22-B912-4529774A0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3BAE-9106-4558-BC7E-E5D239291B5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F7149-F9ED-4475-B6F8-417702F05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C8C3F-B626-4042-9513-BB36717ED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A1F0E-3283-4347-9231-7CBFBD72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1F3FCB6-FB75-4F29-82F9-C5761DF77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857079"/>
              </p:ext>
            </p:extLst>
          </p:nvPr>
        </p:nvGraphicFramePr>
        <p:xfrm>
          <a:off x="3860801" y="589823"/>
          <a:ext cx="186299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88">
                  <a:extLst>
                    <a:ext uri="{9D8B030D-6E8A-4147-A177-3AD203B41FA5}">
                      <a16:colId xmlns:a16="http://schemas.microsoft.com/office/drawing/2014/main" val="4274603604"/>
                    </a:ext>
                  </a:extLst>
                </a:gridCol>
                <a:gridCol w="575922">
                  <a:extLst>
                    <a:ext uri="{9D8B030D-6E8A-4147-A177-3AD203B41FA5}">
                      <a16:colId xmlns:a16="http://schemas.microsoft.com/office/drawing/2014/main" val="2661504473"/>
                    </a:ext>
                  </a:extLst>
                </a:gridCol>
                <a:gridCol w="847583">
                  <a:extLst>
                    <a:ext uri="{9D8B030D-6E8A-4147-A177-3AD203B41FA5}">
                      <a16:colId xmlns:a16="http://schemas.microsoft.com/office/drawing/2014/main" val="51156179"/>
                    </a:ext>
                  </a:extLst>
                </a:gridCol>
              </a:tblGrid>
              <a:tr h="236163">
                <a:tc>
                  <a:txBody>
                    <a:bodyPr/>
                    <a:lstStyle/>
                    <a:p>
                      <a:r>
                        <a:rPr lang="en-US" sz="12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831345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r>
                        <a:rPr lang="en-US" sz="1200" dirty="0"/>
                        <a:t>IP1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40707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r>
                        <a:rPr lang="en-US" sz="1200" dirty="0"/>
                        <a:t>IP2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88477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r>
                        <a:rPr lang="en-US" sz="1200" dirty="0"/>
                        <a:t>IP3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63769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r>
                        <a:rPr lang="en-US" sz="1200" dirty="0"/>
                        <a:t>IP2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6139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D4710D-686E-4256-B104-056BCBECF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86807"/>
              </p:ext>
            </p:extLst>
          </p:nvPr>
        </p:nvGraphicFramePr>
        <p:xfrm>
          <a:off x="6901027" y="588844"/>
          <a:ext cx="1312982" cy="997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491">
                  <a:extLst>
                    <a:ext uri="{9D8B030D-6E8A-4147-A177-3AD203B41FA5}">
                      <a16:colId xmlns:a16="http://schemas.microsoft.com/office/drawing/2014/main" val="449651611"/>
                    </a:ext>
                  </a:extLst>
                </a:gridCol>
                <a:gridCol w="656491">
                  <a:extLst>
                    <a:ext uri="{9D8B030D-6E8A-4147-A177-3AD203B41FA5}">
                      <a16:colId xmlns:a16="http://schemas.microsoft.com/office/drawing/2014/main" val="1464238072"/>
                    </a:ext>
                  </a:extLst>
                </a:gridCol>
              </a:tblGrid>
              <a:tr h="313027">
                <a:tc>
                  <a:txBody>
                    <a:bodyPr/>
                    <a:lstStyle/>
                    <a:p>
                      <a:r>
                        <a:rPr lang="en-US" sz="12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57195"/>
                  </a:ext>
                </a:extLst>
              </a:tr>
              <a:tr h="342010">
                <a:tc>
                  <a:txBody>
                    <a:bodyPr/>
                    <a:lstStyle/>
                    <a:p>
                      <a:r>
                        <a:rPr lang="en-US" sz="1200" dirty="0"/>
                        <a:t>IP2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69416"/>
                  </a:ext>
                </a:extLst>
              </a:tr>
              <a:tr h="342010">
                <a:tc>
                  <a:txBody>
                    <a:bodyPr/>
                    <a:lstStyle/>
                    <a:p>
                      <a:r>
                        <a:rPr lang="en-US" sz="1200" dirty="0"/>
                        <a:t>IP2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45851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60E8EA-E7F5-436E-A91F-E2A3FDE906B9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723794" y="1087367"/>
            <a:ext cx="1177233" cy="18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3AE0E7-A636-4BC6-BB99-8ECFDD3BA822}"/>
              </a:ext>
            </a:extLst>
          </p:cNvPr>
          <p:cNvCxnSpPr>
            <a:cxnSpLocks/>
          </p:cNvCxnSpPr>
          <p:nvPr/>
        </p:nvCxnSpPr>
        <p:spPr>
          <a:xfrm flipV="1">
            <a:off x="5723794" y="1247473"/>
            <a:ext cx="1264627" cy="3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08AA97-86E5-43CD-9EB9-44C22559F134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5743471" y="1087367"/>
            <a:ext cx="1157556" cy="81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2417B9-532F-445C-BDDD-58BDA9D29899}"/>
              </a:ext>
            </a:extLst>
          </p:cNvPr>
          <p:cNvCxnSpPr>
            <a:cxnSpLocks/>
          </p:cNvCxnSpPr>
          <p:nvPr/>
        </p:nvCxnSpPr>
        <p:spPr>
          <a:xfrm flipV="1">
            <a:off x="5723794" y="1247473"/>
            <a:ext cx="1264627" cy="65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34CE5E8-D827-4809-8588-00DE50AB2B6F}"/>
              </a:ext>
            </a:extLst>
          </p:cNvPr>
          <p:cNvSpPr/>
          <p:nvPr/>
        </p:nvSpPr>
        <p:spPr>
          <a:xfrm>
            <a:off x="3759202" y="1130025"/>
            <a:ext cx="1058984" cy="29637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35373E-9764-4BF5-B2B2-EA547E319468}"/>
              </a:ext>
            </a:extLst>
          </p:cNvPr>
          <p:cNvSpPr/>
          <p:nvPr/>
        </p:nvSpPr>
        <p:spPr>
          <a:xfrm>
            <a:off x="3795346" y="1649720"/>
            <a:ext cx="1022839" cy="31170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433517D-26CD-4544-9FD6-1EDC9B50CC24}"/>
              </a:ext>
            </a:extLst>
          </p:cNvPr>
          <p:cNvSpPr/>
          <p:nvPr/>
        </p:nvSpPr>
        <p:spPr>
          <a:xfrm>
            <a:off x="5841023" y="2228349"/>
            <a:ext cx="290146" cy="420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11EB89B-E786-4855-B6AB-B3F6D5D8A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425815"/>
              </p:ext>
            </p:extLst>
          </p:nvPr>
        </p:nvGraphicFramePr>
        <p:xfrm>
          <a:off x="2059993" y="2728727"/>
          <a:ext cx="468239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40">
                  <a:extLst>
                    <a:ext uri="{9D8B030D-6E8A-4147-A177-3AD203B41FA5}">
                      <a16:colId xmlns:a16="http://schemas.microsoft.com/office/drawing/2014/main" val="4274603604"/>
                    </a:ext>
                  </a:extLst>
                </a:gridCol>
                <a:gridCol w="1150380">
                  <a:extLst>
                    <a:ext uri="{9D8B030D-6E8A-4147-A177-3AD203B41FA5}">
                      <a16:colId xmlns:a16="http://schemas.microsoft.com/office/drawing/2014/main" val="2661504473"/>
                    </a:ext>
                  </a:extLst>
                </a:gridCol>
                <a:gridCol w="1297041">
                  <a:extLst>
                    <a:ext uri="{9D8B030D-6E8A-4147-A177-3AD203B41FA5}">
                      <a16:colId xmlns:a16="http://schemas.microsoft.com/office/drawing/2014/main" val="51156179"/>
                    </a:ext>
                  </a:extLst>
                </a:gridCol>
                <a:gridCol w="1736230">
                  <a:extLst>
                    <a:ext uri="{9D8B030D-6E8A-4147-A177-3AD203B41FA5}">
                      <a16:colId xmlns:a16="http://schemas.microsoft.com/office/drawing/2014/main" val="1554320899"/>
                    </a:ext>
                  </a:extLst>
                </a:gridCol>
              </a:tblGrid>
              <a:tr h="439878">
                <a:tc>
                  <a:txBody>
                    <a:bodyPr/>
                    <a:lstStyle/>
                    <a:p>
                      <a:r>
                        <a:rPr lang="en-US" sz="12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</a:p>
                    <a:p>
                      <a:r>
                        <a:rPr lang="en-US" sz="1200" dirty="0"/>
                        <a:t>Normal 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</a:p>
                    <a:p>
                      <a:r>
                        <a:rPr lang="en-US" sz="1200" dirty="0"/>
                        <a:t>Honeypot 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 Time Difference less than specified window?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831345"/>
                  </a:ext>
                </a:extLst>
              </a:tr>
              <a:tr h="267547">
                <a:tc>
                  <a:txBody>
                    <a:bodyPr/>
                    <a:lstStyle/>
                    <a:p>
                      <a:r>
                        <a:rPr lang="en-US" sz="1200" dirty="0"/>
                        <a:t>IP2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Absolute(T5-T2)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40707"/>
                  </a:ext>
                </a:extLst>
              </a:tr>
              <a:tr h="267547">
                <a:tc>
                  <a:txBody>
                    <a:bodyPr/>
                    <a:lstStyle/>
                    <a:p>
                      <a:r>
                        <a:rPr lang="en-US" sz="1200" dirty="0"/>
                        <a:t>IP2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Absolute(T6-T2)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88477"/>
                  </a:ext>
                </a:extLst>
              </a:tr>
              <a:tr h="267547">
                <a:tc>
                  <a:txBody>
                    <a:bodyPr/>
                    <a:lstStyle/>
                    <a:p>
                      <a:r>
                        <a:rPr lang="en-US" sz="1200" dirty="0"/>
                        <a:t>IP2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Absolute(T4-T2)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63769"/>
                  </a:ext>
                </a:extLst>
              </a:tr>
              <a:tr h="267547">
                <a:tc>
                  <a:txBody>
                    <a:bodyPr/>
                    <a:lstStyle/>
                    <a:p>
                      <a:r>
                        <a:rPr lang="en-US" sz="1200" dirty="0"/>
                        <a:t>IP2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Absolute(T4-T6)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61392"/>
                  </a:ext>
                </a:extLst>
              </a:tr>
            </a:tbl>
          </a:graphicData>
        </a:graphic>
      </p:graphicFrame>
      <p:pic>
        <p:nvPicPr>
          <p:cNvPr id="1026" name="Picture 2" descr="Image result for tick mark png">
            <a:extLst>
              <a:ext uri="{FF2B5EF4-FFF2-40B4-BE49-F238E27FC236}">
                <a16:creationId xmlns:a16="http://schemas.microsoft.com/office/drawing/2014/main" id="{A5583E75-1A97-403F-8EF0-453181B21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476" y="3196039"/>
            <a:ext cx="210013" cy="2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wrong mark png">
            <a:extLst>
              <a:ext uri="{FF2B5EF4-FFF2-40B4-BE49-F238E27FC236}">
                <a16:creationId xmlns:a16="http://schemas.microsoft.com/office/drawing/2014/main" id="{CCC52FB8-BD7D-463E-8896-2649D220B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51127" y="3505967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4" descr="Image result for wrong mark png">
            <a:extLst>
              <a:ext uri="{FF2B5EF4-FFF2-40B4-BE49-F238E27FC236}">
                <a16:creationId xmlns:a16="http://schemas.microsoft.com/office/drawing/2014/main" id="{31F47E12-68AA-4196-A283-9F50C488A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3802" y="3771884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4" descr="Image result for wrong mark png">
            <a:extLst>
              <a:ext uri="{FF2B5EF4-FFF2-40B4-BE49-F238E27FC236}">
                <a16:creationId xmlns:a16="http://schemas.microsoft.com/office/drawing/2014/main" id="{AD40894E-8D13-43B5-985B-65352B69B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43802" y="4035166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1C3433DF-3FD1-465E-B04C-C9CDC121B302}"/>
              </a:ext>
            </a:extLst>
          </p:cNvPr>
          <p:cNvSpPr txBox="1"/>
          <p:nvPr/>
        </p:nvSpPr>
        <p:spPr>
          <a:xfrm>
            <a:off x="3790463" y="253471"/>
            <a:ext cx="1052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 traffic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2E9303-B047-4572-B71E-273651544044}"/>
              </a:ext>
            </a:extLst>
          </p:cNvPr>
          <p:cNvSpPr txBox="1"/>
          <p:nvPr/>
        </p:nvSpPr>
        <p:spPr>
          <a:xfrm>
            <a:off x="6934775" y="316064"/>
            <a:ext cx="1202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Honeypot traffic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81F6D7-E9EE-4EA0-BF79-84422C4292B4}"/>
              </a:ext>
            </a:extLst>
          </p:cNvPr>
          <p:cNvSpPr txBox="1"/>
          <p:nvPr/>
        </p:nvSpPr>
        <p:spPr>
          <a:xfrm>
            <a:off x="1994207" y="2395749"/>
            <a:ext cx="344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 difference Comparison for matching IP address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FDFDE8A-7BEE-4D9F-8F07-8B4DE1BAD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6862"/>
              </p:ext>
            </p:extLst>
          </p:nvPr>
        </p:nvGraphicFramePr>
        <p:xfrm>
          <a:off x="7400213" y="2728727"/>
          <a:ext cx="186299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488">
                  <a:extLst>
                    <a:ext uri="{9D8B030D-6E8A-4147-A177-3AD203B41FA5}">
                      <a16:colId xmlns:a16="http://schemas.microsoft.com/office/drawing/2014/main" val="4274603604"/>
                    </a:ext>
                  </a:extLst>
                </a:gridCol>
                <a:gridCol w="575922">
                  <a:extLst>
                    <a:ext uri="{9D8B030D-6E8A-4147-A177-3AD203B41FA5}">
                      <a16:colId xmlns:a16="http://schemas.microsoft.com/office/drawing/2014/main" val="2661504473"/>
                    </a:ext>
                  </a:extLst>
                </a:gridCol>
                <a:gridCol w="847583">
                  <a:extLst>
                    <a:ext uri="{9D8B030D-6E8A-4147-A177-3AD203B41FA5}">
                      <a16:colId xmlns:a16="http://schemas.microsoft.com/office/drawing/2014/main" val="51156179"/>
                    </a:ext>
                  </a:extLst>
                </a:gridCol>
              </a:tblGrid>
              <a:tr h="236163">
                <a:tc>
                  <a:txBody>
                    <a:bodyPr/>
                    <a:lstStyle/>
                    <a:p>
                      <a:r>
                        <a:rPr lang="en-US" sz="12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831345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r>
                        <a:rPr lang="en-US" sz="1200" dirty="0"/>
                        <a:t>IP1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40707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r>
                        <a:rPr lang="en-US" sz="1200" dirty="0"/>
                        <a:t>IP2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88477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r>
                        <a:rPr lang="en-US" sz="1200" dirty="0"/>
                        <a:t>IP3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63769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r>
                        <a:rPr lang="en-US" sz="1200" dirty="0"/>
                        <a:t>IP2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6139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10EC97C6-C697-43B7-BBCF-788B1E3F38DD}"/>
              </a:ext>
            </a:extLst>
          </p:cNvPr>
          <p:cNvSpPr txBox="1"/>
          <p:nvPr/>
        </p:nvSpPr>
        <p:spPr>
          <a:xfrm>
            <a:off x="7306907" y="2395749"/>
            <a:ext cx="1575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Original Normal traffic</a:t>
            </a:r>
          </a:p>
        </p:txBody>
      </p:sp>
      <p:sp>
        <p:nvSpPr>
          <p:cNvPr id="1040" name="Plus Sign 1039">
            <a:extLst>
              <a:ext uri="{FF2B5EF4-FFF2-40B4-BE49-F238E27FC236}">
                <a16:creationId xmlns:a16="http://schemas.microsoft.com/office/drawing/2014/main" id="{859DCB38-F50F-42CE-91EE-3A85EE9418A9}"/>
              </a:ext>
            </a:extLst>
          </p:cNvPr>
          <p:cNvSpPr/>
          <p:nvPr/>
        </p:nvSpPr>
        <p:spPr>
          <a:xfrm>
            <a:off x="6850744" y="3286099"/>
            <a:ext cx="410547" cy="43973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F299CFB5-610C-455C-8ACE-94F494F5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052331"/>
              </p:ext>
            </p:extLst>
          </p:nvPr>
        </p:nvGraphicFramePr>
        <p:xfrm>
          <a:off x="4843252" y="5108583"/>
          <a:ext cx="30206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758">
                  <a:extLst>
                    <a:ext uri="{9D8B030D-6E8A-4147-A177-3AD203B41FA5}">
                      <a16:colId xmlns:a16="http://schemas.microsoft.com/office/drawing/2014/main" val="4274603604"/>
                    </a:ext>
                  </a:extLst>
                </a:gridCol>
                <a:gridCol w="641799">
                  <a:extLst>
                    <a:ext uri="{9D8B030D-6E8A-4147-A177-3AD203B41FA5}">
                      <a16:colId xmlns:a16="http://schemas.microsoft.com/office/drawing/2014/main" val="2661504473"/>
                    </a:ext>
                  </a:extLst>
                </a:gridCol>
                <a:gridCol w="944534">
                  <a:extLst>
                    <a:ext uri="{9D8B030D-6E8A-4147-A177-3AD203B41FA5}">
                      <a16:colId xmlns:a16="http://schemas.microsoft.com/office/drawing/2014/main" val="51156179"/>
                    </a:ext>
                  </a:extLst>
                </a:gridCol>
                <a:gridCol w="944534">
                  <a:extLst>
                    <a:ext uri="{9D8B030D-6E8A-4147-A177-3AD203B41FA5}">
                      <a16:colId xmlns:a16="http://schemas.microsoft.com/office/drawing/2014/main" val="1928907192"/>
                    </a:ext>
                  </a:extLst>
                </a:gridCol>
              </a:tblGrid>
              <a:tr h="236163">
                <a:tc>
                  <a:txBody>
                    <a:bodyPr/>
                    <a:lstStyle/>
                    <a:p>
                      <a:r>
                        <a:rPr lang="en-US" sz="12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Honeypot Flag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831345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r>
                        <a:rPr lang="en-US" sz="1200" dirty="0"/>
                        <a:t>IP1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40707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r>
                        <a:rPr lang="en-US" sz="1200" dirty="0"/>
                        <a:t>IP2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88477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r>
                        <a:rPr lang="en-US" sz="1200" dirty="0"/>
                        <a:t>IP3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63769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r>
                        <a:rPr lang="en-US" sz="1200" dirty="0"/>
                        <a:t>IP2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61392"/>
                  </a:ext>
                </a:extLst>
              </a:tr>
            </a:tbl>
          </a:graphicData>
        </a:graphic>
      </p:graphicFrame>
      <p:sp>
        <p:nvSpPr>
          <p:cNvPr id="57" name="Arrow: Down 56">
            <a:extLst>
              <a:ext uri="{FF2B5EF4-FFF2-40B4-BE49-F238E27FC236}">
                <a16:creationId xmlns:a16="http://schemas.microsoft.com/office/drawing/2014/main" id="{544AB28D-62E8-424A-93AD-B325C2A3F9B2}"/>
              </a:ext>
            </a:extLst>
          </p:cNvPr>
          <p:cNvSpPr/>
          <p:nvPr/>
        </p:nvSpPr>
        <p:spPr>
          <a:xfrm>
            <a:off x="6266134" y="4362629"/>
            <a:ext cx="360485" cy="44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BAF168-2B0F-4EE8-8C8F-4040E1678D71}"/>
              </a:ext>
            </a:extLst>
          </p:cNvPr>
          <p:cNvSpPr txBox="1"/>
          <p:nvPr/>
        </p:nvSpPr>
        <p:spPr>
          <a:xfrm>
            <a:off x="4867595" y="4803033"/>
            <a:ext cx="2263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 traffic with honeypot flag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F4FAD1-A855-4760-836F-779E1CA32D36}"/>
              </a:ext>
            </a:extLst>
          </p:cNvPr>
          <p:cNvSpPr txBox="1"/>
          <p:nvPr/>
        </p:nvSpPr>
        <p:spPr>
          <a:xfrm>
            <a:off x="9391242" y="970474"/>
            <a:ext cx="2734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I) Comparing Normal and Honeypot 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59493D-A581-4096-BC02-9040810E8B38}"/>
              </a:ext>
            </a:extLst>
          </p:cNvPr>
          <p:cNvSpPr txBox="1"/>
          <p:nvPr/>
        </p:nvSpPr>
        <p:spPr>
          <a:xfrm>
            <a:off x="9402128" y="3228968"/>
            <a:ext cx="2471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II) Calculating the time difference for</a:t>
            </a:r>
          </a:p>
          <a:p>
            <a:r>
              <a:rPr lang="en-US" sz="1200" dirty="0"/>
              <a:t>     matching IP addresses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4156E5-D9D7-4062-942C-8B1936F8DF30}"/>
              </a:ext>
            </a:extLst>
          </p:cNvPr>
          <p:cNvSpPr txBox="1"/>
          <p:nvPr/>
        </p:nvSpPr>
        <p:spPr>
          <a:xfrm>
            <a:off x="9522560" y="5589613"/>
            <a:ext cx="25657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III ) Returning Normal traffic data with</a:t>
            </a:r>
          </a:p>
          <a:p>
            <a:r>
              <a:rPr lang="en-US" sz="1200" dirty="0"/>
              <a:t>      Honeypot flag</a:t>
            </a:r>
          </a:p>
          <a:p>
            <a:r>
              <a:rPr lang="en-US" sz="1200" dirty="0"/>
              <a:t>      </a:t>
            </a:r>
            <a:r>
              <a:rPr lang="en-US" sz="1200" i="1" dirty="0"/>
              <a:t>(1 – where we have matching IP</a:t>
            </a:r>
          </a:p>
          <a:p>
            <a:r>
              <a:rPr lang="en-US" sz="1200" i="1" dirty="0"/>
              <a:t>       and time difference less than time</a:t>
            </a:r>
          </a:p>
          <a:p>
            <a:r>
              <a:rPr lang="en-US" sz="1200" i="1" dirty="0"/>
              <a:t>       window)</a:t>
            </a:r>
          </a:p>
        </p:txBody>
      </p:sp>
      <p:sp>
        <p:nvSpPr>
          <p:cNvPr id="1041" name="Right Brace 1040">
            <a:extLst>
              <a:ext uri="{FF2B5EF4-FFF2-40B4-BE49-F238E27FC236}">
                <a16:creationId xmlns:a16="http://schemas.microsoft.com/office/drawing/2014/main" id="{82E7B68B-D9AF-435E-AE11-DC61944A0D51}"/>
              </a:ext>
            </a:extLst>
          </p:cNvPr>
          <p:cNvSpPr/>
          <p:nvPr/>
        </p:nvSpPr>
        <p:spPr>
          <a:xfrm rot="5400000">
            <a:off x="5871420" y="-89726"/>
            <a:ext cx="229353" cy="4424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8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154</Words>
  <Application>Microsoft Office PowerPoint</Application>
  <PresentationFormat>Widescreen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arvra</dc:creator>
  <cp:lastModifiedBy>arvra</cp:lastModifiedBy>
  <cp:revision>4</cp:revision>
  <dcterms:created xsi:type="dcterms:W3CDTF">2018-08-05T21:10:46Z</dcterms:created>
  <dcterms:modified xsi:type="dcterms:W3CDTF">2018-08-08T16:51:33Z</dcterms:modified>
</cp:coreProperties>
</file>