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Proxima Nova" panose="020B0604020202020204" charset="0"/>
      <p:regular r:id="rId7"/>
      <p:bold r:id="rId8"/>
      <p:italic r:id="rId9"/>
      <p:boldItalic r:id="rId10"/>
    </p:embeddedFont>
    <p:embeddedFont>
      <p:font typeface="Roboto" panose="020B0604020202020204" charset="0"/>
      <p:regular r:id="rId11"/>
      <p:bold r:id="rId12"/>
      <p:italic r:id="rId13"/>
      <p:boldItalic r:id="rId14"/>
    </p:embeddedFont>
    <p:embeddedFont>
      <p:font typeface="Roboto Medium" panose="020B0604020202020204" charset="0"/>
      <p:regular r:id="rId15"/>
      <p:bold r:id="rId16"/>
      <p:italic r:id="rId17"/>
      <p:boldItalic r:id="rId18"/>
    </p:embeddedFont>
    <p:embeddedFont>
      <p:font typeface="Roboto Thin"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presProps" Target="presProp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de2f54d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de2f54d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de2f54d86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de2f54d8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de3c4f8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5de3c4f8c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Risk Factor Analysis</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Vaibhav Shrivastava</a:t>
            </a:r>
          </a:p>
          <a:p>
            <a:pPr marL="0" lvl="0" indent="0" algn="l" rtl="0">
              <a:spcBef>
                <a:spcPts val="0"/>
              </a:spcBef>
              <a:spcAft>
                <a:spcPts val="0"/>
              </a:spcAft>
              <a:buNone/>
            </a:pPr>
            <a:r>
              <a:rPr lang="en-US"/>
              <a:t>Big Data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 &amp; Objectives</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Problem Statement: In the United States, one of the leading causes of injury and death are accidents caused by large trucks. These accidents are caused by various factors such as distance driven, speed, location, and time of day. It is important, especially for a trucking company, to analyze this risk and address it effectively.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Objective: Determine the drivers with the highest risk factor based on geographic location in order to meet the organizational goal of better understanding risk and ensure controls are in place to minimize it.</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15"/>
          <p:cNvGrpSpPr/>
          <p:nvPr/>
        </p:nvGrpSpPr>
        <p:grpSpPr>
          <a:xfrm>
            <a:off x="213388" y="3262154"/>
            <a:ext cx="5957975" cy="643500"/>
            <a:chOff x="1593000" y="2322568"/>
            <a:chExt cx="5957975" cy="643500"/>
          </a:xfrm>
        </p:grpSpPr>
        <p:sp>
          <p:nvSpPr>
            <p:cNvPr id="72" name="Google Shape;72;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Calculate Risk Factor</a:t>
              </a:r>
              <a:endParaRPr sz="1000">
                <a:solidFill>
                  <a:srgbClr val="FFFFFF"/>
                </a:solidFill>
                <a:latin typeface="Roboto"/>
                <a:ea typeface="Roboto"/>
                <a:cs typeface="Roboto"/>
                <a:sym typeface="Roboto"/>
              </a:endParaRPr>
            </a:p>
          </p:txBody>
        </p:sp>
        <p:sp>
          <p:nvSpPr>
            <p:cNvPr id="76" name="Google Shape;76;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78" name="Google Shape;78;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800">
                  <a:solidFill>
                    <a:srgbClr val="A72A1E"/>
                  </a:solidFill>
                  <a:latin typeface="Roboto"/>
                  <a:ea typeface="Roboto"/>
                  <a:cs typeface="Roboto"/>
                  <a:sym typeface="Roboto"/>
                </a:rPr>
                <a:t>Use (Events/Totmiles)*1,000,000 to calculate Risk Factor and convert to a scale of 1-20 by multiplying each score by 20</a:t>
              </a:r>
              <a:endParaRPr sz="800">
                <a:solidFill>
                  <a:srgbClr val="A72A1E"/>
                </a:solidFill>
                <a:latin typeface="Roboto"/>
                <a:ea typeface="Roboto"/>
                <a:cs typeface="Roboto"/>
                <a:sym typeface="Roboto"/>
              </a:endParaRPr>
            </a:p>
          </p:txBody>
        </p:sp>
      </p:grpSp>
      <p:grpSp>
        <p:nvGrpSpPr>
          <p:cNvPr id="79" name="Google Shape;79;p15"/>
          <p:cNvGrpSpPr/>
          <p:nvPr/>
        </p:nvGrpSpPr>
        <p:grpSpPr>
          <a:xfrm>
            <a:off x="213388" y="2380887"/>
            <a:ext cx="5957975" cy="643500"/>
            <a:chOff x="1593000" y="2322568"/>
            <a:chExt cx="5957975" cy="643500"/>
          </a:xfrm>
        </p:grpSpPr>
        <p:sp>
          <p:nvSpPr>
            <p:cNvPr id="80" name="Google Shape;80;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Install drivers </a:t>
              </a:r>
              <a:endParaRPr sz="1000">
                <a:solidFill>
                  <a:srgbClr val="FFFFFF"/>
                </a:solidFill>
                <a:latin typeface="Roboto"/>
                <a:ea typeface="Roboto"/>
                <a:cs typeface="Roboto"/>
                <a:sym typeface="Roboto"/>
              </a:endParaRPr>
            </a:p>
          </p:txBody>
        </p:sp>
        <p:sp>
          <p:nvSpPr>
            <p:cNvPr id="84" name="Google Shape;84;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86" name="Google Shape;86;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800">
                  <a:solidFill>
                    <a:srgbClr val="A72A1E"/>
                  </a:solidFill>
                  <a:latin typeface="Roboto"/>
                  <a:ea typeface="Roboto"/>
                  <a:cs typeface="Roboto"/>
                  <a:sym typeface="Roboto"/>
                </a:rPr>
                <a:t>Install JDBC and ODBC drivers to connect Hive tables to Tableau to create dashboard views </a:t>
              </a:r>
              <a:endParaRPr sz="800">
                <a:solidFill>
                  <a:srgbClr val="A72A1E"/>
                </a:solidFill>
                <a:latin typeface="Roboto"/>
                <a:ea typeface="Roboto"/>
                <a:cs typeface="Roboto"/>
                <a:sym typeface="Roboto"/>
              </a:endParaRPr>
            </a:p>
          </p:txBody>
        </p:sp>
      </p:grpSp>
      <p:grpSp>
        <p:nvGrpSpPr>
          <p:cNvPr id="87" name="Google Shape;87;p15"/>
          <p:cNvGrpSpPr/>
          <p:nvPr/>
        </p:nvGrpSpPr>
        <p:grpSpPr>
          <a:xfrm>
            <a:off x="213388" y="1276744"/>
            <a:ext cx="5957975" cy="643500"/>
            <a:chOff x="1593000" y="2322568"/>
            <a:chExt cx="5957975" cy="643500"/>
          </a:xfrm>
        </p:grpSpPr>
        <p:sp>
          <p:nvSpPr>
            <p:cNvPr id="88" name="Google Shape;88;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Create Hive tables </a:t>
              </a:r>
              <a:endParaRPr sz="1000">
                <a:solidFill>
                  <a:srgbClr val="FFFFFF"/>
                </a:solidFill>
                <a:latin typeface="Roboto"/>
                <a:ea typeface="Roboto"/>
                <a:cs typeface="Roboto"/>
                <a:sym typeface="Roboto"/>
              </a:endParaRPr>
            </a:p>
          </p:txBody>
        </p:sp>
        <p:sp>
          <p:nvSpPr>
            <p:cNvPr id="92" name="Google Shape;92;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94" name="Google Shape;94;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endParaRPr sz="800">
                <a:solidFill>
                  <a:srgbClr val="A72A1E"/>
                </a:solidFill>
                <a:latin typeface="Roboto"/>
                <a:ea typeface="Roboto"/>
                <a:cs typeface="Roboto"/>
                <a:sym typeface="Roboto"/>
              </a:endParaRPr>
            </a:p>
          </p:txBody>
        </p:sp>
      </p:grpSp>
      <p:grpSp>
        <p:nvGrpSpPr>
          <p:cNvPr id="95" name="Google Shape;95;p15"/>
          <p:cNvGrpSpPr/>
          <p:nvPr/>
        </p:nvGrpSpPr>
        <p:grpSpPr>
          <a:xfrm>
            <a:off x="213388" y="579435"/>
            <a:ext cx="5957975" cy="643500"/>
            <a:chOff x="1593000" y="2322568"/>
            <a:chExt cx="5957975" cy="643500"/>
          </a:xfrm>
        </p:grpSpPr>
        <p:sp>
          <p:nvSpPr>
            <p:cNvPr id="96" name="Google Shape;96;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a:ea typeface="Roboto"/>
                  <a:cs typeface="Roboto"/>
                  <a:sym typeface="Roboto"/>
                </a:rPr>
                <a:t>Split each tab in original geolocation file into separate CSV files </a:t>
              </a:r>
              <a:endParaRPr sz="1000">
                <a:solidFill>
                  <a:srgbClr val="FFFFFF"/>
                </a:solidFill>
                <a:latin typeface="Roboto"/>
                <a:ea typeface="Roboto"/>
                <a:cs typeface="Roboto"/>
                <a:sym typeface="Roboto"/>
              </a:endParaRPr>
            </a:p>
          </p:txBody>
        </p:sp>
        <p:sp>
          <p:nvSpPr>
            <p:cNvPr id="100" name="Google Shape;100;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102" name="Google Shape;102;p15"/>
            <p:cNvSpPr/>
            <p:nvPr/>
          </p:nvSpPr>
          <p:spPr>
            <a:xfrm>
              <a:off x="4387855" y="2323758"/>
              <a:ext cx="12861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Geolocation </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Riskfactor </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Drive_mileage</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Avg_mileage</a:t>
              </a:r>
              <a:endParaRPr sz="800">
                <a:solidFill>
                  <a:srgbClr val="A72A1E"/>
                </a:solidFill>
                <a:latin typeface="Roboto"/>
                <a:ea typeface="Roboto"/>
                <a:cs typeface="Roboto"/>
                <a:sym typeface="Roboto"/>
              </a:endParaRPr>
            </a:p>
          </p:txBody>
        </p:sp>
      </p:grpSp>
      <p:sp>
        <p:nvSpPr>
          <p:cNvPr id="103" name="Google Shape;103;p15"/>
          <p:cNvSpPr txBox="1">
            <a:spLocks noGrp="1"/>
          </p:cNvSpPr>
          <p:nvPr>
            <p:ph type="title"/>
          </p:nvPr>
        </p:nvSpPr>
        <p:spPr>
          <a:xfrm>
            <a:off x="213400" y="6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Process Flow </a:t>
            </a:r>
            <a:endParaRPr sz="2400"/>
          </a:p>
        </p:txBody>
      </p:sp>
      <p:sp>
        <p:nvSpPr>
          <p:cNvPr id="104" name="Google Shape;104;p15"/>
          <p:cNvSpPr/>
          <p:nvPr/>
        </p:nvSpPr>
        <p:spPr>
          <a:xfrm>
            <a:off x="4106425" y="450225"/>
            <a:ext cx="1367400" cy="642300"/>
          </a:xfrm>
          <a:prstGeom prst="rect">
            <a:avLst/>
          </a:prstGeom>
          <a:noFill/>
          <a:ln>
            <a:noFill/>
          </a:ln>
        </p:spPr>
        <p:txBody>
          <a:bodyPr spcFirstLastPara="1" wrap="square" lIns="91425" tIns="91425" rIns="91425" bIns="91425" anchor="ctr" anchorCtr="0">
            <a:noAutofit/>
          </a:bodyPr>
          <a:lstStyle/>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Trucks </a:t>
            </a:r>
            <a:endParaRPr sz="800">
              <a:solidFill>
                <a:srgbClr val="A72A1E"/>
              </a:solidFill>
              <a:latin typeface="Roboto"/>
              <a:ea typeface="Roboto"/>
              <a:cs typeface="Roboto"/>
              <a:sym typeface="Roboto"/>
            </a:endParaRPr>
          </a:p>
          <a:p>
            <a:pPr marL="457200" lvl="0" indent="-279400" algn="l" rtl="0">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Truck_mileage</a:t>
            </a:r>
            <a:endParaRPr sz="800">
              <a:solidFill>
                <a:srgbClr val="A72A1E"/>
              </a:solidFill>
              <a:latin typeface="Roboto"/>
              <a:ea typeface="Roboto"/>
              <a:cs typeface="Roboto"/>
              <a:sym typeface="Roboto"/>
            </a:endParaRPr>
          </a:p>
        </p:txBody>
      </p:sp>
      <p:sp>
        <p:nvSpPr>
          <p:cNvPr id="105" name="Google Shape;105;p15"/>
          <p:cNvSpPr/>
          <p:nvPr/>
        </p:nvSpPr>
        <p:spPr>
          <a:xfrm>
            <a:off x="3006556" y="1277350"/>
            <a:ext cx="23775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800">
                <a:solidFill>
                  <a:srgbClr val="A72A1E"/>
                </a:solidFill>
                <a:latin typeface="Roboto"/>
                <a:ea typeface="Roboto"/>
                <a:cs typeface="Roboto"/>
                <a:sym typeface="Roboto"/>
              </a:rPr>
              <a:t>Populate the data in each CSV file created in the previous step into 6 Hive tables (image 1) </a:t>
            </a:r>
            <a:endParaRPr sz="800">
              <a:solidFill>
                <a:srgbClr val="A72A1E"/>
              </a:solidFill>
              <a:latin typeface="Roboto"/>
              <a:ea typeface="Roboto"/>
              <a:cs typeface="Roboto"/>
              <a:sym typeface="Roboto"/>
            </a:endParaRPr>
          </a:p>
        </p:txBody>
      </p:sp>
      <p:pic>
        <p:nvPicPr>
          <p:cNvPr id="106" name="Google Shape;106;p15"/>
          <p:cNvPicPr preferRelativeResize="0"/>
          <p:nvPr/>
        </p:nvPicPr>
        <p:blipFill rotWithShape="1">
          <a:blip r:embed="rId3">
            <a:alphaModFix/>
          </a:blip>
          <a:srcRect t="37399" r="82930" b="20202"/>
          <a:stretch/>
        </p:blipFill>
        <p:spPr>
          <a:xfrm>
            <a:off x="6394276" y="168400"/>
            <a:ext cx="1710098" cy="1543375"/>
          </a:xfrm>
          <a:prstGeom prst="rect">
            <a:avLst/>
          </a:prstGeom>
          <a:noFill/>
          <a:ln>
            <a:noFill/>
          </a:ln>
        </p:spPr>
      </p:pic>
      <p:pic>
        <p:nvPicPr>
          <p:cNvPr id="107" name="Google Shape;107;p15"/>
          <p:cNvPicPr preferRelativeResize="0"/>
          <p:nvPr/>
        </p:nvPicPr>
        <p:blipFill rotWithShape="1">
          <a:blip r:embed="rId4">
            <a:alphaModFix/>
          </a:blip>
          <a:srcRect t="28897" r="82693" b="15186"/>
          <a:stretch/>
        </p:blipFill>
        <p:spPr>
          <a:xfrm>
            <a:off x="6394275" y="1796750"/>
            <a:ext cx="1710101" cy="3162499"/>
          </a:xfrm>
          <a:prstGeom prst="rect">
            <a:avLst/>
          </a:prstGeom>
          <a:noFill/>
          <a:ln>
            <a:noFill/>
          </a:ln>
        </p:spPr>
      </p:pic>
      <p:sp>
        <p:nvSpPr>
          <p:cNvPr id="108" name="Google Shape;108;p15"/>
          <p:cNvSpPr txBox="1"/>
          <p:nvPr/>
        </p:nvSpPr>
        <p:spPr>
          <a:xfrm>
            <a:off x="8206950" y="780875"/>
            <a:ext cx="799500" cy="2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Image 1</a:t>
            </a:r>
            <a:endParaRPr>
              <a:latin typeface="Proxima Nova"/>
              <a:ea typeface="Proxima Nova"/>
              <a:cs typeface="Proxima Nova"/>
              <a:sym typeface="Proxima Nova"/>
            </a:endParaRPr>
          </a:p>
        </p:txBody>
      </p:sp>
      <p:sp>
        <p:nvSpPr>
          <p:cNvPr id="109" name="Google Shape;109;p15"/>
          <p:cNvSpPr txBox="1"/>
          <p:nvPr/>
        </p:nvSpPr>
        <p:spPr>
          <a:xfrm>
            <a:off x="8206950" y="3112375"/>
            <a:ext cx="969300" cy="2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Image 2</a:t>
            </a:r>
            <a:endParaRPr>
              <a:latin typeface="Proxima Nova"/>
              <a:ea typeface="Proxima Nova"/>
              <a:cs typeface="Proxima Nova"/>
              <a:sym typeface="Proxima Nova"/>
            </a:endParaRPr>
          </a:p>
        </p:txBody>
      </p:sp>
      <p:grpSp>
        <p:nvGrpSpPr>
          <p:cNvPr id="110" name="Google Shape;110;p15"/>
          <p:cNvGrpSpPr/>
          <p:nvPr/>
        </p:nvGrpSpPr>
        <p:grpSpPr>
          <a:xfrm>
            <a:off x="213388" y="4058379"/>
            <a:ext cx="5957975" cy="643500"/>
            <a:chOff x="1593000" y="2322568"/>
            <a:chExt cx="5957975" cy="643500"/>
          </a:xfrm>
        </p:grpSpPr>
        <p:sp>
          <p:nvSpPr>
            <p:cNvPr id="111" name="Google Shape;111;p1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flipH="1">
              <a:off x="2283025" y="2322575"/>
              <a:ext cx="1844400" cy="642600"/>
            </a:xfrm>
            <a:prstGeom prst="rect">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5400000">
              <a:off x="3501574" y="1934671"/>
              <a:ext cx="643356" cy="1419149"/>
            </a:xfrm>
            <a:prstGeom prst="flowChartOffpageConnector">
              <a:avLst/>
            </a:prstGeom>
            <a:solidFill>
              <a:srgbClr val="A72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342625" y="2399951"/>
              <a:ext cx="1940700" cy="495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Choose Threshold </a:t>
              </a:r>
              <a:endParaRPr sz="1000">
                <a:solidFill>
                  <a:srgbClr val="FFFFFF"/>
                </a:solidFill>
                <a:latin typeface="Roboto"/>
                <a:ea typeface="Roboto"/>
                <a:cs typeface="Roboto"/>
                <a:sym typeface="Roboto"/>
              </a:endParaRPr>
            </a:p>
          </p:txBody>
        </p:sp>
        <p:sp>
          <p:nvSpPr>
            <p:cNvPr id="115" name="Google Shape;115;p1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1593000" y="2322575"/>
              <a:ext cx="690000" cy="642600"/>
            </a:xfrm>
            <a:prstGeom prst="rect">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Roboto Thin"/>
                  <a:ea typeface="Roboto Thin"/>
                  <a:cs typeface="Roboto Thin"/>
                  <a:sym typeface="Roboto Thin"/>
                </a:rPr>
                <a:t>04</a:t>
              </a:r>
              <a:endParaRPr sz="2600">
                <a:solidFill>
                  <a:srgbClr val="FFFFFF"/>
                </a:solidFill>
                <a:latin typeface="Roboto Thin"/>
                <a:ea typeface="Roboto Thin"/>
                <a:cs typeface="Roboto Thin"/>
                <a:sym typeface="Roboto Thin"/>
              </a:endParaRPr>
            </a:p>
          </p:txBody>
        </p:sp>
        <p:sp>
          <p:nvSpPr>
            <p:cNvPr id="117" name="Google Shape;117;p15"/>
            <p:cNvSpPr/>
            <p:nvPr/>
          </p:nvSpPr>
          <p:spPr>
            <a:xfrm>
              <a:off x="4387850" y="2323750"/>
              <a:ext cx="2971200" cy="6423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r>
                <a:rPr lang="en" sz="800">
                  <a:solidFill>
                    <a:srgbClr val="A72A1E"/>
                  </a:solidFill>
                  <a:latin typeface="Roboto"/>
                  <a:ea typeface="Roboto"/>
                  <a:cs typeface="Roboto"/>
                  <a:sym typeface="Roboto"/>
                </a:rPr>
                <a:t>Top 15% of drivers with highest Risk Factor score will be labeled risky </a:t>
              </a:r>
              <a:endParaRPr sz="800">
                <a:solidFill>
                  <a:srgbClr val="A72A1E"/>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6"/>
          <p:cNvPicPr preferRelativeResize="0"/>
          <p:nvPr/>
        </p:nvPicPr>
        <p:blipFill>
          <a:blip r:embed="rId3">
            <a:alphaModFix/>
          </a:blip>
          <a:stretch>
            <a:fillRect/>
          </a:stretch>
        </p:blipFill>
        <p:spPr>
          <a:xfrm>
            <a:off x="74575" y="2179075"/>
            <a:ext cx="5727924" cy="1881950"/>
          </a:xfrm>
          <a:prstGeom prst="rect">
            <a:avLst/>
          </a:prstGeom>
          <a:noFill/>
          <a:ln>
            <a:noFill/>
          </a:ln>
        </p:spPr>
      </p:pic>
      <p:pic>
        <p:nvPicPr>
          <p:cNvPr id="123" name="Google Shape;123;p16"/>
          <p:cNvPicPr preferRelativeResize="0"/>
          <p:nvPr/>
        </p:nvPicPr>
        <p:blipFill>
          <a:blip r:embed="rId4">
            <a:alphaModFix/>
          </a:blip>
          <a:stretch>
            <a:fillRect/>
          </a:stretch>
        </p:blipFill>
        <p:spPr>
          <a:xfrm>
            <a:off x="54900" y="88750"/>
            <a:ext cx="5599551" cy="1602175"/>
          </a:xfrm>
          <a:prstGeom prst="rect">
            <a:avLst/>
          </a:prstGeom>
          <a:noFill/>
          <a:ln>
            <a:noFill/>
          </a:ln>
        </p:spPr>
      </p:pic>
      <p:pic>
        <p:nvPicPr>
          <p:cNvPr id="124" name="Google Shape;124;p16"/>
          <p:cNvPicPr preferRelativeResize="0"/>
          <p:nvPr/>
        </p:nvPicPr>
        <p:blipFill rotWithShape="1">
          <a:blip r:embed="rId5">
            <a:alphaModFix/>
          </a:blip>
          <a:srcRect l="23237" t="12673" r="14581" b="1171"/>
          <a:stretch/>
        </p:blipFill>
        <p:spPr>
          <a:xfrm>
            <a:off x="5774124" y="548625"/>
            <a:ext cx="1679000" cy="2882000"/>
          </a:xfrm>
          <a:prstGeom prst="rect">
            <a:avLst/>
          </a:prstGeom>
          <a:noFill/>
          <a:ln>
            <a:noFill/>
          </a:ln>
        </p:spPr>
      </p:pic>
      <p:sp>
        <p:nvSpPr>
          <p:cNvPr id="125" name="Google Shape;125;p16"/>
          <p:cNvSpPr txBox="1"/>
          <p:nvPr/>
        </p:nvSpPr>
        <p:spPr>
          <a:xfrm>
            <a:off x="5873250" y="140775"/>
            <a:ext cx="1542300" cy="3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Best 6 Drivers </a:t>
            </a:r>
            <a:endParaRPr>
              <a:latin typeface="Proxima Nova"/>
              <a:ea typeface="Proxima Nova"/>
              <a:cs typeface="Proxima Nova"/>
              <a:sym typeface="Proxima Nova"/>
            </a:endParaRPr>
          </a:p>
        </p:txBody>
      </p:sp>
      <p:sp>
        <p:nvSpPr>
          <p:cNvPr id="126" name="Google Shape;126;p16"/>
          <p:cNvSpPr txBox="1"/>
          <p:nvPr/>
        </p:nvSpPr>
        <p:spPr>
          <a:xfrm>
            <a:off x="74575" y="4096400"/>
            <a:ext cx="5560200" cy="75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Driver A97 is the worst driver. Any driver with a risk factor of 5.91 or greater has exceeded the threshold and an alert will be triggered for these drivers to corporate management and insurance. </a:t>
            </a:r>
            <a:endParaRPr>
              <a:latin typeface="Proxima Nova"/>
              <a:ea typeface="Proxima Nova"/>
              <a:cs typeface="Proxima Nova"/>
              <a:sym typeface="Proxima Nova"/>
            </a:endParaRPr>
          </a:p>
        </p:txBody>
      </p:sp>
      <p:sp>
        <p:nvSpPr>
          <p:cNvPr id="127" name="Google Shape;127;p16"/>
          <p:cNvSpPr txBox="1"/>
          <p:nvPr/>
        </p:nvSpPr>
        <p:spPr>
          <a:xfrm>
            <a:off x="54900" y="1761625"/>
            <a:ext cx="52638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roxima Nova"/>
                <a:ea typeface="Proxima Nova"/>
                <a:cs typeface="Proxima Nova"/>
                <a:sym typeface="Proxima Nova"/>
              </a:rPr>
              <a:t>Geolocations show where the riskiest drivers are headed. </a:t>
            </a:r>
            <a:endParaRPr>
              <a:latin typeface="Proxima Nova"/>
              <a:ea typeface="Proxima Nova"/>
              <a:cs typeface="Proxima Nova"/>
              <a:sym typeface="Proxima Nova"/>
            </a:endParaRPr>
          </a:p>
        </p:txBody>
      </p:sp>
      <p:sp>
        <p:nvSpPr>
          <p:cNvPr id="128" name="Google Shape;128;p16"/>
          <p:cNvSpPr txBox="1"/>
          <p:nvPr/>
        </p:nvSpPr>
        <p:spPr>
          <a:xfrm>
            <a:off x="7552175" y="140775"/>
            <a:ext cx="1542300" cy="37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Worst 5 Drivers </a:t>
            </a:r>
            <a:endParaRPr>
              <a:latin typeface="Proxima Nova"/>
              <a:ea typeface="Proxima Nova"/>
              <a:cs typeface="Proxima Nova"/>
              <a:sym typeface="Proxima Nova"/>
            </a:endParaRPr>
          </a:p>
        </p:txBody>
      </p:sp>
      <p:pic>
        <p:nvPicPr>
          <p:cNvPr id="129" name="Google Shape;129;p16"/>
          <p:cNvPicPr preferRelativeResize="0"/>
          <p:nvPr/>
        </p:nvPicPr>
        <p:blipFill>
          <a:blip r:embed="rId6">
            <a:alphaModFix/>
          </a:blip>
          <a:stretch>
            <a:fillRect/>
          </a:stretch>
        </p:blipFill>
        <p:spPr>
          <a:xfrm>
            <a:off x="7552175" y="591000"/>
            <a:ext cx="1518575" cy="2839624"/>
          </a:xfrm>
          <a:prstGeom prst="rect">
            <a:avLst/>
          </a:prstGeom>
          <a:noFill/>
          <a:ln>
            <a:noFill/>
          </a:ln>
        </p:spPr>
      </p:pic>
      <p:sp>
        <p:nvSpPr>
          <p:cNvPr id="130" name="Google Shape;130;p16"/>
          <p:cNvSpPr txBox="1"/>
          <p:nvPr/>
        </p:nvSpPr>
        <p:spPr>
          <a:xfrm>
            <a:off x="5953225" y="3551200"/>
            <a:ext cx="3016200" cy="110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roxima Nova"/>
                <a:ea typeface="Proxima Nova"/>
                <a:cs typeface="Proxima Nova"/>
                <a:sym typeface="Proxima Nova"/>
              </a:rPr>
              <a:t>Interesting observations:</a:t>
            </a:r>
            <a:endParaRPr sz="1000">
              <a:latin typeface="Proxima Nova"/>
              <a:ea typeface="Proxima Nova"/>
              <a:cs typeface="Proxima Nova"/>
              <a:sym typeface="Proxima Nova"/>
            </a:endParaRPr>
          </a:p>
          <a:p>
            <a:pPr marL="457200" lvl="0" indent="-292100" algn="l" rtl="0">
              <a:spcBef>
                <a:spcPts val="0"/>
              </a:spcBef>
              <a:spcAft>
                <a:spcPts val="0"/>
              </a:spcAft>
              <a:buSzPts val="1000"/>
              <a:buFont typeface="Proxima Nova"/>
              <a:buChar char="●"/>
            </a:pPr>
            <a:r>
              <a:rPr lang="en" sz="1000">
                <a:latin typeface="Proxima Nova"/>
                <a:ea typeface="Proxima Nova"/>
                <a:cs typeface="Proxima Nova"/>
                <a:sym typeface="Proxima Nova"/>
              </a:rPr>
              <a:t>The worst drivers had higher velocities on average than the best drivers.</a:t>
            </a:r>
            <a:endParaRPr sz="1000">
              <a:latin typeface="Proxima Nova"/>
              <a:ea typeface="Proxima Nova"/>
              <a:cs typeface="Proxima Nova"/>
              <a:sym typeface="Proxima Nova"/>
            </a:endParaRPr>
          </a:p>
          <a:p>
            <a:pPr marL="457200" lvl="0" indent="-292100" algn="l" rtl="0">
              <a:spcBef>
                <a:spcPts val="0"/>
              </a:spcBef>
              <a:spcAft>
                <a:spcPts val="0"/>
              </a:spcAft>
              <a:buSzPts val="1000"/>
              <a:buFont typeface="Proxima Nova"/>
              <a:buChar char="●"/>
            </a:pPr>
            <a:r>
              <a:rPr lang="en" sz="1000">
                <a:latin typeface="Proxima Nova"/>
                <a:ea typeface="Proxima Nova"/>
                <a:cs typeface="Proxima Nova"/>
                <a:sym typeface="Proxima Nova"/>
              </a:rPr>
              <a:t>But there don’t seem to be significant differences between total miles and avg mpg</a:t>
            </a:r>
            <a:endParaRPr sz="10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On-screen Show (16:9)</PresentationFormat>
  <Paragraphs>40</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Proxima Nova</vt:lpstr>
      <vt:lpstr>Roboto Thin</vt:lpstr>
      <vt:lpstr>Roboto</vt:lpstr>
      <vt:lpstr>Arial</vt:lpstr>
      <vt:lpstr>Roboto Medium</vt:lpstr>
      <vt:lpstr>Spearmint</vt:lpstr>
      <vt:lpstr>Risk Factor Analysis</vt:lpstr>
      <vt:lpstr>Problem Statement &amp; Objectives</vt:lpstr>
      <vt:lpstr>Process Flow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Factor Analysis</dc:title>
  <cp:lastModifiedBy>Vaibhav Shrivastava</cp:lastModifiedBy>
  <cp:revision>1</cp:revision>
  <dcterms:modified xsi:type="dcterms:W3CDTF">2019-10-21T21:16:30Z</dcterms:modified>
</cp:coreProperties>
</file>