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92" r:id="rId2"/>
    <p:sldId id="297" r:id="rId3"/>
    <p:sldId id="256" r:id="rId4"/>
    <p:sldId id="257" r:id="rId5"/>
    <p:sldId id="284" r:id="rId6"/>
    <p:sldId id="286" r:id="rId7"/>
    <p:sldId id="287" r:id="rId8"/>
    <p:sldId id="288" r:id="rId9"/>
    <p:sldId id="285" r:id="rId10"/>
    <p:sldId id="289" r:id="rId11"/>
    <p:sldId id="295" r:id="rId12"/>
    <p:sldId id="290" r:id="rId13"/>
    <p:sldId id="291" r:id="rId14"/>
    <p:sldId id="293" r:id="rId15"/>
    <p:sldId id="294" r:id="rId16"/>
    <p:sldId id="296" r:id="rId17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4" d="100"/>
          <a:sy n="84" d="100"/>
        </p:scale>
        <p:origin x="-140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2/13/2022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066800"/>
            <a:ext cx="883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Name-</a:t>
            </a:r>
            <a:r>
              <a:rPr lang="en-US" sz="4000" dirty="0" smtClean="0"/>
              <a:t> </a:t>
            </a:r>
            <a:r>
              <a:rPr lang="en-US" sz="4000" dirty="0" err="1" smtClean="0"/>
              <a:t>Vaibhav</a:t>
            </a:r>
            <a:r>
              <a:rPr lang="en-US" sz="4000" dirty="0" smtClean="0"/>
              <a:t> </a:t>
            </a:r>
            <a:r>
              <a:rPr lang="en-US" sz="4000" dirty="0" err="1" smtClean="0"/>
              <a:t>Mahadev</a:t>
            </a:r>
            <a:r>
              <a:rPr lang="en-US" sz="4000" dirty="0" smtClean="0"/>
              <a:t> </a:t>
            </a:r>
            <a:r>
              <a:rPr lang="en-US" sz="4000" dirty="0" err="1" smtClean="0"/>
              <a:t>katkar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solidFill>
                  <a:srgbClr val="FF0000"/>
                </a:solidFill>
              </a:rPr>
              <a:t>Enrollment </a:t>
            </a:r>
            <a:r>
              <a:rPr lang="en-US" sz="4000" dirty="0" smtClean="0">
                <a:solidFill>
                  <a:srgbClr val="FF0000"/>
                </a:solidFill>
              </a:rPr>
              <a:t>number-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EBEON1221492472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FF0000"/>
                </a:solidFill>
              </a:rPr>
              <a:t>Batch-</a:t>
            </a:r>
            <a:r>
              <a:rPr lang="en-US" sz="4000" dirty="0" smtClean="0"/>
              <a:t> 2021-6315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solidFill>
                  <a:srgbClr val="FF0000"/>
                </a:solidFill>
              </a:rPr>
              <a:t>Title – </a:t>
            </a:r>
            <a:r>
              <a:rPr lang="en-US" sz="4000" dirty="0" smtClean="0"/>
              <a:t>Front End Project (</a:t>
            </a:r>
            <a:r>
              <a:rPr lang="en-US" sz="3600" dirty="0" smtClean="0">
                <a:latin typeface="Arial Rounded MT Bold" pitchFamily="34" charset="0"/>
              </a:rPr>
              <a:t>"</a:t>
            </a:r>
            <a:r>
              <a:rPr lang="en-US" sz="4000" dirty="0" err="1" smtClean="0">
                <a:solidFill>
                  <a:srgbClr val="FF0000"/>
                </a:solidFill>
                <a:latin typeface="Arial Rounded MT Bold" pitchFamily="34" charset="0"/>
              </a:rPr>
              <a:t>Minimallist</a:t>
            </a:r>
            <a:r>
              <a:rPr lang="en-US" sz="4000" dirty="0" smtClean="0">
                <a:solidFill>
                  <a:srgbClr val="FF0000"/>
                </a:solidFill>
                <a:latin typeface="Arial Rounded MT Bold" pitchFamily="34" charset="0"/>
              </a:rPr>
              <a:t> portfolio website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38200"/>
            <a:ext cx="46014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Tag used</a:t>
            </a:r>
            <a:r>
              <a:rPr lang="en-GB" dirty="0" smtClean="0"/>
              <a:t>:    &lt;script&gt;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0" y="1676400"/>
            <a:ext cx="335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JavaScript Keywords used: </a:t>
            </a:r>
            <a:r>
              <a:rPr lang="en-GB" sz="2400" dirty="0" smtClean="0"/>
              <a:t>   </a:t>
            </a: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3505200" y="1828800"/>
            <a:ext cx="4125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      </a:t>
            </a:r>
            <a:r>
              <a:rPr lang="en-GB" sz="2000" dirty="0" smtClean="0">
                <a:ea typeface="+mn-lt"/>
                <a:cs typeface="+mn-lt"/>
              </a:rPr>
              <a:t>else,     if,     toggle,  loop,    return</a:t>
            </a:r>
            <a:endParaRPr lang="en-US" sz="2000" dirty="0">
              <a:ea typeface="+mn-lt"/>
              <a:cs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3200400"/>
            <a:ext cx="3276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JavaScript Message Box Used: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44451" y="3244334"/>
            <a:ext cx="20515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Alert  box</a:t>
            </a:r>
            <a:endParaRPr lang="en-GB" sz="2000" dirty="0"/>
          </a:p>
        </p:txBody>
      </p:sp>
      <p:sp>
        <p:nvSpPr>
          <p:cNvPr id="7" name="Rectangle 6"/>
          <p:cNvSpPr/>
          <p:nvPr/>
        </p:nvSpPr>
        <p:spPr>
          <a:xfrm>
            <a:off x="304800" y="5105400"/>
            <a:ext cx="327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Comparison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Operators Used: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5334000"/>
            <a:ext cx="1944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$</a:t>
            </a:r>
            <a:r>
              <a:rPr lang="en-US" sz="2400" dirty="0" smtClean="0"/>
              <a:t>, True,  False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286000"/>
            <a:ext cx="510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Design &amp; Overview</a:t>
            </a:r>
          </a:p>
          <a:p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"/>
            <a:ext cx="8610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52400"/>
            <a:ext cx="8915400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84582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8600"/>
            <a:ext cx="8947808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3810000"/>
            <a:ext cx="37814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Thank You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1676400"/>
            <a:ext cx="7467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ctr">
              <a:buFont typeface="Wingdings"/>
              <a:buChar char="v"/>
            </a:pPr>
            <a:r>
              <a:rPr lang="en-GB" sz="80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Problem</a:t>
            </a:r>
            <a:r>
              <a:rPr lang="en-GB" sz="96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lang="en-GB" sz="80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Statement</a:t>
            </a:r>
            <a:endParaRPr lang="en-GB" sz="9600" b="1" dirty="0">
              <a:solidFill>
                <a:srgbClr val="FF0000"/>
              </a:solidFill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457200"/>
            <a:ext cx="84582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Arial Rounded MT Bold" pitchFamily="34" charset="0"/>
              </a:rPr>
              <a:t>"</a:t>
            </a:r>
            <a:r>
              <a:rPr lang="en-US" sz="3200" dirty="0" err="1" smtClean="0">
                <a:solidFill>
                  <a:srgbClr val="FF0000"/>
                </a:solidFill>
                <a:latin typeface="Arial Rounded MT Bold" pitchFamily="34" charset="0"/>
              </a:rPr>
              <a:t>Minimallist</a:t>
            </a:r>
            <a:r>
              <a:rPr lang="en-US" sz="3200" dirty="0" smtClean="0">
                <a:solidFill>
                  <a:srgbClr val="FF0000"/>
                </a:solidFill>
                <a:latin typeface="Arial Rounded MT Bold" pitchFamily="34" charset="0"/>
              </a:rPr>
              <a:t> portfolio website </a:t>
            </a:r>
            <a:endParaRPr lang="en-US" sz="2500" dirty="0" smtClean="0">
              <a:solidFill>
                <a:srgbClr val="FF0000"/>
              </a:solidFill>
              <a:latin typeface="Arial Rounded MT Bold" pitchFamily="34" charset="0"/>
            </a:endParaRPr>
          </a:p>
          <a:p>
            <a:r>
              <a:rPr lang="en-US" sz="2500" dirty="0" smtClean="0">
                <a:latin typeface="Arial Rounded MT Bold" pitchFamily="34" charset="0"/>
              </a:rPr>
              <a:t>::user should be able to see hover states for all interactive elements throughout the site.</a:t>
            </a:r>
          </a:p>
          <a:p>
            <a:r>
              <a:rPr lang="en-US" sz="2500" dirty="0" smtClean="0">
                <a:latin typeface="Arial Rounded MT Bold" pitchFamily="34" charset="0"/>
              </a:rPr>
              <a:t/>
            </a:r>
            <a:br>
              <a:rPr lang="en-US" sz="2500" dirty="0" smtClean="0">
                <a:latin typeface="Arial Rounded MT Bold" pitchFamily="34" charset="0"/>
              </a:rPr>
            </a:br>
            <a:r>
              <a:rPr lang="en-US" sz="2500" dirty="0" smtClean="0">
                <a:latin typeface="Arial Rounded MT Bold" pitchFamily="34" charset="0"/>
              </a:rPr>
              <a:t>Click on the </a:t>
            </a:r>
            <a:r>
              <a:rPr lang="en-US" sz="2500" dirty="0" err="1" smtClean="0">
                <a:latin typeface="Arial Rounded MT Bold" pitchFamily="34" charset="0"/>
              </a:rPr>
              <a:t>the</a:t>
            </a:r>
            <a:r>
              <a:rPr lang="en-US" sz="2500" dirty="0" smtClean="0">
                <a:latin typeface="Arial Rounded MT Bold" pitchFamily="34" charset="0"/>
              </a:rPr>
              <a:t>""about me"" call to the action home page and have </a:t>
            </a:r>
            <a:r>
              <a:rPr lang="en-US" sz="2500" dirty="0" err="1" smtClean="0">
                <a:latin typeface="Arial Rounded MT Bold" pitchFamily="34" charset="0"/>
              </a:rPr>
              <a:t>th</a:t>
            </a:r>
            <a:r>
              <a:rPr lang="en-US" sz="2500" dirty="0" smtClean="0">
                <a:latin typeface="Arial Rounded MT Bold" pitchFamily="34" charset="0"/>
              </a:rPr>
              <a:t> screen scroll down to the next section.</a:t>
            </a:r>
          </a:p>
          <a:p>
            <a:r>
              <a:rPr lang="en-US" sz="2500" dirty="0" smtClean="0">
                <a:latin typeface="Arial Rounded MT Bold" pitchFamily="34" charset="0"/>
              </a:rPr>
              <a:t/>
            </a:r>
            <a:br>
              <a:rPr lang="en-US" sz="2500" dirty="0" smtClean="0">
                <a:latin typeface="Arial Rounded MT Bold" pitchFamily="34" charset="0"/>
              </a:rPr>
            </a:br>
            <a:r>
              <a:rPr lang="en-US" sz="2500" dirty="0" smtClean="0">
                <a:latin typeface="Arial Rounded MT Bold" pitchFamily="34" charset="0"/>
              </a:rPr>
              <a:t>Receive an error message when the contact form is submitted if: The name ,Email address or message </a:t>
            </a:r>
            <a:r>
              <a:rPr lang="en-US" sz="2500" dirty="0" smtClean="0">
                <a:latin typeface="Arial Rounded MT Bold" pitchFamily="34" charset="0"/>
              </a:rPr>
              <a:t>fields </a:t>
            </a:r>
            <a:r>
              <a:rPr lang="en-US" sz="2500" dirty="0" smtClean="0">
                <a:latin typeface="Arial Rounded MT Bold" pitchFamily="34" charset="0"/>
              </a:rPr>
              <a:t>are empty should show ""This field is required"".</a:t>
            </a:r>
          </a:p>
          <a:p>
            <a:r>
              <a:rPr lang="en-US" sz="2500" dirty="0" smtClean="0">
                <a:latin typeface="Arial Rounded MT Bold" pitchFamily="34" charset="0"/>
              </a:rPr>
              <a:t/>
            </a:r>
            <a:br>
              <a:rPr lang="en-US" sz="2500" dirty="0" smtClean="0">
                <a:latin typeface="Arial Rounded MT Bold" pitchFamily="34" charset="0"/>
              </a:rPr>
            </a:br>
            <a:r>
              <a:rPr lang="en-US" sz="2500" dirty="0" smtClean="0">
                <a:latin typeface="Arial Rounded MT Bold" pitchFamily="34" charset="0"/>
              </a:rPr>
              <a:t>The email address is not formatted correctly should show ""please use valid email address""</a:t>
            </a:r>
            <a:endParaRPr lang="en-US" sz="25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2133600"/>
            <a:ext cx="64007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ctr">
              <a:buFont typeface="Wingdings"/>
              <a:buChar char="v"/>
            </a:pPr>
            <a:r>
              <a:rPr lang="en-GB" sz="6600" dirty="0" smtClean="0">
                <a:latin typeface="Lucida Sans Unicode"/>
                <a:cs typeface="Lucida Sans Unicode"/>
              </a:rPr>
              <a:t>TOPICS </a:t>
            </a:r>
            <a:r>
              <a:rPr lang="en-GB" sz="5400" dirty="0" smtClean="0">
                <a:latin typeface="Lucida Sans Unicode"/>
                <a:cs typeface="Lucida Sans Unicode"/>
              </a:rPr>
              <a:t>COVERED</a:t>
            </a:r>
            <a:endParaRPr lang="en-GB" sz="6600" b="1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14400"/>
            <a:ext cx="541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 smtClean="0">
                <a:solidFill>
                  <a:srgbClr val="FF0000"/>
                </a:solidFill>
                <a:latin typeface="Rockwell"/>
              </a:rPr>
              <a:t>1.HTML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828800"/>
            <a:ext cx="759509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HYPERTEXT MARKUP </a:t>
            </a:r>
            <a:r>
              <a:rPr lang="en-GB" sz="3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LANGUAGE</a:t>
            </a:r>
            <a:r>
              <a:rPr lang="en-GB" sz="3600" dirty="0" smtClean="0">
                <a:latin typeface="Times New Roman"/>
                <a:cs typeface="Times New Roman"/>
              </a:rPr>
              <a:t/>
            </a:r>
            <a:br>
              <a:rPr lang="en-GB" sz="3600" dirty="0" smtClean="0">
                <a:latin typeface="Times New Roman"/>
                <a:cs typeface="Times New Roman"/>
              </a:rPr>
            </a:br>
            <a:r>
              <a:rPr lang="en-GB" sz="3600" dirty="0" smtClean="0">
                <a:latin typeface="Times New Roman"/>
                <a:cs typeface="Times New Roman"/>
              </a:rPr>
              <a:t/>
            </a:r>
            <a:br>
              <a:rPr lang="en-GB" sz="3600" dirty="0" smtClean="0">
                <a:latin typeface="Times New Roman"/>
                <a:cs typeface="Times New Roman"/>
              </a:rPr>
            </a:br>
            <a:endParaRPr lang="en-GB" sz="3600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3048000"/>
            <a:ext cx="6248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HyperText</a:t>
            </a:r>
            <a:r>
              <a:rPr lang="en-US" sz="2400" dirty="0" smtClean="0"/>
              <a:t> Markup Language, or </a:t>
            </a:r>
            <a:r>
              <a:rPr lang="en-US" sz="2400" b="1" dirty="0" smtClean="0"/>
              <a:t>HTML</a:t>
            </a:r>
            <a:r>
              <a:rPr lang="en-US" sz="2400" dirty="0" smtClean="0"/>
              <a:t> is the standard markup language for documents designed to be displayed in a </a:t>
            </a:r>
            <a:r>
              <a:rPr lang="en-US" sz="2400" dirty="0" smtClean="0"/>
              <a:t>web browser</a:t>
            </a:r>
            <a:r>
              <a:rPr lang="en-US" sz="66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09600"/>
            <a:ext cx="66260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</a:rPr>
              <a:t>Tags Used: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2590800"/>
            <a:ext cx="1828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&lt;html&gt;</a:t>
            </a:r>
          </a:p>
          <a:p>
            <a:r>
              <a:rPr lang="en-GB" sz="2800" dirty="0" smtClean="0"/>
              <a:t>&lt;body&gt;</a:t>
            </a:r>
          </a:p>
          <a:p>
            <a:r>
              <a:rPr lang="en-GB" sz="2800" dirty="0" smtClean="0"/>
              <a:t>&lt;head&gt;</a:t>
            </a:r>
          </a:p>
          <a:p>
            <a:r>
              <a:rPr lang="en-GB" sz="2800" dirty="0" smtClean="0"/>
              <a:t>&lt;title&gt;</a:t>
            </a:r>
          </a:p>
          <a:p>
            <a:r>
              <a:rPr lang="en-GB" sz="2800" dirty="0" smtClean="0"/>
              <a:t>&lt;header&gt;</a:t>
            </a:r>
          </a:p>
          <a:p>
            <a:r>
              <a:rPr lang="en-GB" sz="2800" dirty="0" smtClean="0"/>
              <a:t>&lt;footer&gt;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2286000" y="2551837"/>
            <a:ext cx="1828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ea typeface="+mn-lt"/>
                <a:cs typeface="+mn-lt"/>
              </a:rPr>
              <a:t>&lt;form&gt;</a:t>
            </a:r>
            <a:endParaRPr lang="en-US" sz="2800" dirty="0" smtClean="0">
              <a:ea typeface="+mn-lt"/>
              <a:cs typeface="+mn-lt"/>
            </a:endParaRPr>
          </a:p>
          <a:p>
            <a:r>
              <a:rPr lang="en-GB" sz="2800" dirty="0" smtClean="0">
                <a:ea typeface="+mn-lt"/>
                <a:cs typeface="+mn-lt"/>
              </a:rPr>
              <a:t>&lt;div&gt;</a:t>
            </a:r>
            <a:endParaRPr lang="en-US" sz="2800" dirty="0" smtClean="0">
              <a:ea typeface="+mn-lt"/>
              <a:cs typeface="+mn-lt"/>
            </a:endParaRPr>
          </a:p>
          <a:p>
            <a:r>
              <a:rPr lang="en-GB" sz="2800" dirty="0" smtClean="0">
                <a:ea typeface="+mn-lt"/>
                <a:cs typeface="+mn-lt"/>
              </a:rPr>
              <a:t>&lt;</a:t>
            </a:r>
            <a:r>
              <a:rPr lang="en-GB" sz="2800" dirty="0" err="1" smtClean="0">
                <a:ea typeface="+mn-lt"/>
                <a:cs typeface="+mn-lt"/>
              </a:rPr>
              <a:t>img</a:t>
            </a:r>
            <a:r>
              <a:rPr lang="en-GB" sz="2800" dirty="0" smtClean="0">
                <a:ea typeface="+mn-lt"/>
                <a:cs typeface="+mn-lt"/>
              </a:rPr>
              <a:t>&gt;</a:t>
            </a:r>
            <a:endParaRPr lang="en-US" sz="3600" dirty="0" smtClean="0">
              <a:ea typeface="+mn-lt"/>
              <a:cs typeface="+mn-lt"/>
            </a:endParaRPr>
          </a:p>
          <a:p>
            <a:r>
              <a:rPr lang="en-GB" sz="2800" dirty="0" smtClean="0">
                <a:ea typeface="+mn-lt"/>
                <a:cs typeface="+mn-lt"/>
              </a:rPr>
              <a:t>&lt;a&gt;</a:t>
            </a:r>
            <a:endParaRPr lang="en-US" sz="2800" dirty="0" smtClean="0">
              <a:ea typeface="+mn-lt"/>
              <a:cs typeface="+mn-lt"/>
            </a:endParaRPr>
          </a:p>
          <a:p>
            <a:r>
              <a:rPr lang="en-GB" sz="2800" dirty="0" smtClean="0">
                <a:ea typeface="+mn-lt"/>
                <a:cs typeface="+mn-lt"/>
              </a:rPr>
              <a:t>&lt;article&gt;</a:t>
            </a:r>
            <a:endParaRPr lang="en-US" sz="2800" dirty="0" smtClean="0">
              <a:ea typeface="+mn-lt"/>
              <a:cs typeface="+mn-lt"/>
            </a:endParaRPr>
          </a:p>
          <a:p>
            <a:r>
              <a:rPr lang="en-GB" sz="2800" dirty="0" smtClean="0">
                <a:ea typeface="+mn-lt"/>
                <a:cs typeface="+mn-lt"/>
              </a:rPr>
              <a:t>&lt;h1&gt;</a:t>
            </a:r>
            <a:endParaRPr lang="en-US" sz="2800" dirty="0">
              <a:ea typeface="+mn-lt"/>
              <a:cs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2514600"/>
            <a:ext cx="2133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ea typeface="+mn-lt"/>
                <a:cs typeface="+mn-lt"/>
              </a:rPr>
              <a:t>&lt;h2&gt;</a:t>
            </a:r>
            <a:endParaRPr lang="en-US" sz="2800" dirty="0" smtClean="0">
              <a:ea typeface="+mn-lt"/>
              <a:cs typeface="+mn-lt"/>
            </a:endParaRPr>
          </a:p>
          <a:p>
            <a:r>
              <a:rPr lang="en-GB" sz="2800" dirty="0" smtClean="0">
                <a:ea typeface="+mn-lt"/>
                <a:cs typeface="+mn-lt"/>
              </a:rPr>
              <a:t>&lt;h3&gt;</a:t>
            </a:r>
            <a:endParaRPr lang="en-US" sz="2800" dirty="0" smtClean="0">
              <a:ea typeface="+mn-lt"/>
              <a:cs typeface="+mn-lt"/>
            </a:endParaRPr>
          </a:p>
          <a:p>
            <a:r>
              <a:rPr lang="en-GB" sz="2800" dirty="0" smtClean="0">
                <a:ea typeface="+mn-lt"/>
                <a:cs typeface="+mn-lt"/>
              </a:rPr>
              <a:t>&lt;h4&gt;</a:t>
            </a:r>
            <a:endParaRPr lang="en-US" sz="2800" dirty="0" smtClean="0">
              <a:ea typeface="+mn-lt"/>
              <a:cs typeface="+mn-lt"/>
            </a:endParaRPr>
          </a:p>
          <a:p>
            <a:r>
              <a:rPr lang="en-GB" sz="2800" dirty="0" smtClean="0">
                <a:ea typeface="+mn-lt"/>
                <a:cs typeface="+mn-lt"/>
              </a:rPr>
              <a:t>&lt;script&gt;</a:t>
            </a:r>
            <a:endParaRPr lang="en-US" sz="2800" dirty="0" smtClean="0">
              <a:ea typeface="+mn-lt"/>
              <a:cs typeface="+mn-lt"/>
            </a:endParaRPr>
          </a:p>
          <a:p>
            <a:r>
              <a:rPr lang="en-GB" sz="2800" dirty="0" smtClean="0">
                <a:ea typeface="+mn-lt"/>
                <a:cs typeface="+mn-lt"/>
              </a:rPr>
              <a:t>&lt;link&gt;</a:t>
            </a:r>
            <a:endParaRPr lang="en-US" sz="2800" dirty="0" smtClean="0">
              <a:ea typeface="+mn-lt"/>
              <a:cs typeface="+mn-lt"/>
            </a:endParaRPr>
          </a:p>
          <a:p>
            <a:r>
              <a:rPr lang="en-GB" sz="2800" dirty="0" smtClean="0">
                <a:ea typeface="+mn-lt"/>
                <a:cs typeface="+mn-lt"/>
              </a:rPr>
              <a:t>&lt;p&gt;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410200" y="2590800"/>
            <a:ext cx="198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&lt;label&gt;</a:t>
            </a:r>
          </a:p>
          <a:p>
            <a:r>
              <a:rPr lang="en-GB" sz="2400" dirty="0" smtClean="0"/>
              <a:t>&lt;input&gt;</a:t>
            </a:r>
          </a:p>
          <a:p>
            <a:r>
              <a:rPr lang="en-GB" sz="2400" dirty="0" smtClean="0"/>
              <a:t>&lt;select&gt;</a:t>
            </a:r>
          </a:p>
          <a:p>
            <a:r>
              <a:rPr lang="en-GB" sz="2400" dirty="0" smtClean="0"/>
              <a:t>&lt;button&gt;</a:t>
            </a:r>
          </a:p>
          <a:p>
            <a:r>
              <a:rPr lang="en-GB" sz="2400" dirty="0" smtClean="0"/>
              <a:t>&lt;</a:t>
            </a:r>
            <a:r>
              <a:rPr lang="en-GB" sz="2400" dirty="0" err="1" smtClean="0"/>
              <a:t>optgroup</a:t>
            </a:r>
            <a:r>
              <a:rPr lang="en-GB" sz="2400" dirty="0" smtClean="0"/>
              <a:t>&gt;</a:t>
            </a:r>
          </a:p>
          <a:p>
            <a:r>
              <a:rPr lang="en-GB" sz="2400" dirty="0" smtClean="0"/>
              <a:t>&lt;option&gt;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0"/>
            <a:ext cx="20217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 smtClean="0">
                <a:solidFill>
                  <a:srgbClr val="FF0000"/>
                </a:solidFill>
                <a:latin typeface="Rockwell"/>
              </a:rPr>
              <a:t>2.CSS</a:t>
            </a:r>
            <a:endParaRPr lang="en-GB" sz="5400" dirty="0">
              <a:solidFill>
                <a:srgbClr val="FF0000"/>
              </a:solidFill>
              <a:latin typeface="Rockwel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04800" y="16002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CASCADING </a:t>
            </a:r>
            <a:r>
              <a:rPr lang="en-GB" sz="3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STYLE SHEET</a:t>
            </a:r>
            <a:endParaRPr lang="en-GB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743200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Cascading Style Sheets is a style sheet language used for describing the presentation of a document written in a markup language such as HTML. CSS is a cornerstone technology of the World Wide Web, alongside HTML and JavaScript.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2828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CSS Properties: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24000"/>
            <a:ext cx="2209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background-</a:t>
            </a:r>
            <a:r>
              <a:rPr lang="en-GB" sz="2000" dirty="0" err="1" smtClean="0"/>
              <a:t>color</a:t>
            </a:r>
            <a:endParaRPr lang="en-GB" sz="2000" dirty="0" smtClean="0"/>
          </a:p>
          <a:p>
            <a:r>
              <a:rPr lang="en-GB" sz="2000" dirty="0" smtClean="0"/>
              <a:t>background-size</a:t>
            </a:r>
          </a:p>
          <a:p>
            <a:r>
              <a:rPr lang="en-GB" sz="2000" dirty="0" smtClean="0"/>
              <a:t>background-image</a:t>
            </a:r>
          </a:p>
          <a:p>
            <a:r>
              <a:rPr lang="en-GB" sz="2000" dirty="0" smtClean="0"/>
              <a:t>background-repeat</a:t>
            </a:r>
          </a:p>
          <a:p>
            <a:r>
              <a:rPr lang="en-GB" sz="2000" dirty="0" smtClean="0"/>
              <a:t>background</a:t>
            </a:r>
          </a:p>
          <a:p>
            <a:r>
              <a:rPr lang="en-GB" sz="2000" dirty="0" smtClean="0"/>
              <a:t>border</a:t>
            </a:r>
          </a:p>
          <a:p>
            <a:r>
              <a:rPr lang="en-GB" sz="2000" dirty="0" smtClean="0"/>
              <a:t>border-radius</a:t>
            </a:r>
          </a:p>
          <a:p>
            <a:r>
              <a:rPr lang="en-GB" sz="2000" dirty="0" smtClean="0"/>
              <a:t>border-style</a:t>
            </a:r>
          </a:p>
          <a:p>
            <a:r>
              <a:rPr lang="en-GB" sz="2000" dirty="0" smtClean="0"/>
              <a:t>bottom</a:t>
            </a:r>
          </a:p>
          <a:p>
            <a:r>
              <a:rPr lang="en-GB" sz="2000" dirty="0" smtClean="0"/>
              <a:t>box-shadow</a:t>
            </a:r>
          </a:p>
          <a:p>
            <a:r>
              <a:rPr lang="en-GB" sz="2000" dirty="0" smtClean="0"/>
              <a:t>box-sizing</a:t>
            </a:r>
          </a:p>
          <a:p>
            <a:r>
              <a:rPr lang="en-GB" sz="2000" dirty="0" err="1" smtClean="0"/>
              <a:t>color</a:t>
            </a:r>
            <a:endParaRPr lang="en-GB" sz="2000" dirty="0" smtClean="0"/>
          </a:p>
          <a:p>
            <a:r>
              <a:rPr lang="en-GB" sz="2000" dirty="0" smtClean="0"/>
              <a:t>content</a:t>
            </a:r>
          </a:p>
          <a:p>
            <a:r>
              <a:rPr lang="en-GB" sz="2000" dirty="0" smtClean="0"/>
              <a:t>column</a:t>
            </a: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2209800" y="1524000"/>
            <a:ext cx="2286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cursor</a:t>
            </a:r>
          </a:p>
          <a:p>
            <a:r>
              <a:rPr lang="en-GB" sz="2000" dirty="0" smtClean="0"/>
              <a:t>display</a:t>
            </a:r>
          </a:p>
          <a:p>
            <a:r>
              <a:rPr lang="en-GB" sz="2000" dirty="0" smtClean="0"/>
              <a:t>font</a:t>
            </a:r>
          </a:p>
          <a:p>
            <a:r>
              <a:rPr lang="en-GB" sz="2000" dirty="0" smtClean="0"/>
              <a:t>font-family</a:t>
            </a:r>
          </a:p>
          <a:p>
            <a:r>
              <a:rPr lang="en-GB" sz="2000" dirty="0" smtClean="0"/>
              <a:t>font-style</a:t>
            </a:r>
          </a:p>
          <a:p>
            <a:r>
              <a:rPr lang="en-GB" sz="2000" dirty="0" smtClean="0"/>
              <a:t>font-weight</a:t>
            </a:r>
          </a:p>
          <a:p>
            <a:r>
              <a:rPr lang="en-GB" sz="2000" dirty="0" smtClean="0"/>
              <a:t>height</a:t>
            </a:r>
          </a:p>
          <a:p>
            <a:r>
              <a:rPr lang="en-GB" sz="2000" dirty="0" smtClean="0"/>
              <a:t>left</a:t>
            </a:r>
          </a:p>
          <a:p>
            <a:r>
              <a:rPr lang="en-GB" sz="2000" dirty="0" smtClean="0"/>
              <a:t>margin</a:t>
            </a:r>
          </a:p>
          <a:p>
            <a:r>
              <a:rPr lang="en-GB" sz="2000" dirty="0" smtClean="0"/>
              <a:t>margin-left</a:t>
            </a:r>
          </a:p>
          <a:p>
            <a:r>
              <a:rPr lang="en-GB" sz="2000" dirty="0" smtClean="0"/>
              <a:t>margin-right</a:t>
            </a:r>
          </a:p>
          <a:p>
            <a:r>
              <a:rPr lang="en-GB" sz="2000" dirty="0" smtClean="0"/>
              <a:t>margin-top</a:t>
            </a:r>
          </a:p>
          <a:p>
            <a:r>
              <a:rPr lang="en-GB" sz="2000" dirty="0" smtClean="0"/>
              <a:t>margin-bottom</a:t>
            </a:r>
          </a:p>
          <a:p>
            <a:r>
              <a:rPr lang="en-GB" sz="2000" dirty="0" smtClean="0"/>
              <a:t>max-height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810000" y="1524000"/>
            <a:ext cx="2209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max-width</a:t>
            </a:r>
          </a:p>
          <a:p>
            <a:r>
              <a:rPr lang="en-GB" sz="2000" dirty="0" smtClean="0"/>
              <a:t>@media</a:t>
            </a:r>
          </a:p>
          <a:p>
            <a:r>
              <a:rPr lang="en-GB" sz="2000" dirty="0" smtClean="0"/>
              <a:t>min-height</a:t>
            </a:r>
          </a:p>
          <a:p>
            <a:r>
              <a:rPr lang="en-GB" sz="2000" dirty="0" smtClean="0"/>
              <a:t>min-width</a:t>
            </a:r>
          </a:p>
          <a:p>
            <a:r>
              <a:rPr lang="en-GB" sz="2000" dirty="0" smtClean="0"/>
              <a:t>object-fit</a:t>
            </a:r>
          </a:p>
          <a:p>
            <a:r>
              <a:rPr lang="en-GB" sz="2000" dirty="0" smtClean="0"/>
              <a:t>object-position</a:t>
            </a:r>
          </a:p>
          <a:p>
            <a:r>
              <a:rPr lang="en-GB" sz="2000" dirty="0" smtClean="0"/>
              <a:t>opacity</a:t>
            </a:r>
          </a:p>
          <a:p>
            <a:r>
              <a:rPr lang="en-GB" sz="2000" dirty="0" smtClean="0"/>
              <a:t>overflow</a:t>
            </a:r>
          </a:p>
          <a:p>
            <a:r>
              <a:rPr lang="en-GB" sz="2000" dirty="0" smtClean="0"/>
              <a:t>overflow-x</a:t>
            </a:r>
          </a:p>
          <a:p>
            <a:r>
              <a:rPr lang="en-GB" sz="2000" dirty="0" smtClean="0"/>
              <a:t>padding</a:t>
            </a:r>
          </a:p>
          <a:p>
            <a:r>
              <a:rPr lang="en-GB" sz="2000" dirty="0" smtClean="0"/>
              <a:t>padding-right</a:t>
            </a:r>
          </a:p>
          <a:p>
            <a:r>
              <a:rPr lang="en-GB" sz="2000" dirty="0" smtClean="0"/>
              <a:t>padding-top</a:t>
            </a:r>
          </a:p>
          <a:p>
            <a:r>
              <a:rPr lang="en-GB" sz="2000" dirty="0" smtClean="0"/>
              <a:t>padding-left</a:t>
            </a:r>
          </a:p>
          <a:p>
            <a:r>
              <a:rPr lang="en-GB" sz="2000" dirty="0" smtClean="0"/>
              <a:t>padding-bottom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6019800" y="1600200"/>
            <a:ext cx="2286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position</a:t>
            </a:r>
          </a:p>
          <a:p>
            <a:r>
              <a:rPr lang="en-GB" sz="2000" dirty="0" smtClean="0"/>
              <a:t>right</a:t>
            </a:r>
          </a:p>
          <a:p>
            <a:r>
              <a:rPr lang="en-GB" sz="2000" dirty="0" smtClean="0"/>
              <a:t>text-align</a:t>
            </a:r>
          </a:p>
          <a:p>
            <a:r>
              <a:rPr lang="en-GB" sz="2000" dirty="0" smtClean="0"/>
              <a:t>text-decoration</a:t>
            </a:r>
          </a:p>
          <a:p>
            <a:r>
              <a:rPr lang="en-GB" sz="2000" dirty="0" smtClean="0"/>
              <a:t>top</a:t>
            </a:r>
          </a:p>
          <a:p>
            <a:r>
              <a:rPr lang="en-GB" sz="2000" dirty="0" smtClean="0"/>
              <a:t>width</a:t>
            </a:r>
          </a:p>
          <a:p>
            <a:r>
              <a:rPr lang="en-GB" sz="2000" dirty="0" smtClean="0"/>
              <a:t>z-index</a:t>
            </a:r>
          </a:p>
          <a:p>
            <a:r>
              <a:rPr lang="en-GB" sz="2000" dirty="0" smtClean="0"/>
              <a:t>align-content</a:t>
            </a:r>
          </a:p>
          <a:p>
            <a:r>
              <a:rPr lang="en-GB" sz="2000" dirty="0" smtClean="0"/>
              <a:t>flex</a:t>
            </a:r>
          </a:p>
          <a:p>
            <a:r>
              <a:rPr lang="en-GB" sz="2000" dirty="0" smtClean="0"/>
              <a:t>flex-wrap</a:t>
            </a:r>
          </a:p>
          <a:p>
            <a:r>
              <a:rPr lang="en-GB" sz="2000" dirty="0" smtClean="0"/>
              <a:t>float</a:t>
            </a:r>
          </a:p>
          <a:p>
            <a:r>
              <a:rPr lang="en-GB" sz="2000" dirty="0" smtClean="0"/>
              <a:t>flex-direction</a:t>
            </a:r>
          </a:p>
          <a:p>
            <a:r>
              <a:rPr lang="en-GB" sz="2000" dirty="0" smtClean="0"/>
              <a:t>transition</a:t>
            </a:r>
          </a:p>
          <a:p>
            <a:r>
              <a:rPr lang="en-GB" sz="2000" dirty="0" smtClean="0"/>
              <a:t>transform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09600"/>
            <a:ext cx="48789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Rockwell"/>
              </a:rPr>
              <a:t>3.JAVASCRIPT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2098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JavaScript, often abbreviated JS, is a programming language that is one of the core technologies of the World Wide Web, alongside HTML and CSS. Over 97% of websites use JavaScript on the client side for web page behavior, often incorporating third-party libraries.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312</Words>
  <Application>Microsoft Office PowerPoint</Application>
  <PresentationFormat>On-screen Show (4:3)</PresentationFormat>
  <Paragraphs>124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IntroducingPowerPoint2007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2022-01-31T19:56:37Z</dcterms:created>
  <dcterms:modified xsi:type="dcterms:W3CDTF">2022-02-13T15:25:50Z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