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92" d="100"/>
          <a:sy n="92" d="100"/>
        </p:scale>
        <p:origin x="1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05374-A36B-4E58-9C8D-4CA8C1E46990}"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234CC-BD50-4EE8-8616-237F5D4DA5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4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05374-A36B-4E58-9C8D-4CA8C1E46990}"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136333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05374-A36B-4E58-9C8D-4CA8C1E46990}"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187486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05374-A36B-4E58-9C8D-4CA8C1E46990}"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191585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05374-A36B-4E58-9C8D-4CA8C1E46990}" type="datetimeFigureOut">
              <a:rPr lang="en-IN" smtClean="0"/>
              <a:t>12-02-2023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8234CC-BD50-4EE8-8616-237F5D4DA5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27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05374-A36B-4E58-9C8D-4CA8C1E46990}"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367089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05374-A36B-4E58-9C8D-4CA8C1E46990}" type="datetimeFigureOut">
              <a:rPr lang="en-IN" smtClean="0"/>
              <a:t>12-02-2023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288534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05374-A36B-4E58-9C8D-4CA8C1E46990}" type="datetimeFigureOut">
              <a:rPr lang="en-IN" smtClean="0"/>
              <a:t>12-02-2023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199336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905374-A36B-4E58-9C8D-4CA8C1E46990}" type="datetimeFigureOut">
              <a:rPr lang="en-IN" smtClean="0"/>
              <a:t>12-02-2023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297017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905374-A36B-4E58-9C8D-4CA8C1E46990}" type="datetimeFigureOut">
              <a:rPr lang="en-IN" smtClean="0"/>
              <a:t>12-02-2023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8234CC-BD50-4EE8-8616-237F5D4DA58A}" type="slidenum">
              <a:rPr lang="en-IN" smtClean="0"/>
              <a:t>‹#›</a:t>
            </a:fld>
            <a:endParaRPr lang="en-IN"/>
          </a:p>
        </p:txBody>
      </p:sp>
    </p:spTree>
    <p:extLst>
      <p:ext uri="{BB962C8B-B14F-4D97-AF65-F5344CB8AC3E}">
        <p14:creationId xmlns:p14="http://schemas.microsoft.com/office/powerpoint/2010/main" val="108958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05374-A36B-4E58-9C8D-4CA8C1E46990}" type="datetimeFigureOut">
              <a:rPr lang="en-IN" smtClean="0"/>
              <a:t>12-02-2023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8234CC-BD50-4EE8-8616-237F5D4DA58A}" type="slidenum">
              <a:rPr lang="en-IN" smtClean="0"/>
              <a:t>‹#›</a:t>
            </a:fld>
            <a:endParaRPr lang="en-IN"/>
          </a:p>
        </p:txBody>
      </p:sp>
    </p:spTree>
    <p:extLst>
      <p:ext uri="{BB962C8B-B14F-4D97-AF65-F5344CB8AC3E}">
        <p14:creationId xmlns:p14="http://schemas.microsoft.com/office/powerpoint/2010/main" val="328460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905374-A36B-4E58-9C8D-4CA8C1E46990}" type="datetimeFigureOut">
              <a:rPr lang="en-IN" smtClean="0"/>
              <a:t>12-02-2023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8234CC-BD50-4EE8-8616-237F5D4DA58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131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32RNyVqCpz6U-uvIZv_AUkwkrkYL35Pw/view?usp=share_link" TargetMode="External"/><Relationship Id="rId2" Type="http://schemas.openxmlformats.org/officeDocument/2006/relationships/hyperlink" Target="https://colab.research.google.com/drive/1eGfaM5o8QZoRWGpR1omgDFOswgYlbSrm?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FD6A-067C-4D7C-9ED2-C275AC7BB776}"/>
              </a:ext>
            </a:extLst>
          </p:cNvPr>
          <p:cNvSpPr>
            <a:spLocks noGrp="1"/>
          </p:cNvSpPr>
          <p:nvPr>
            <p:ph type="ctrTitle"/>
          </p:nvPr>
        </p:nvSpPr>
        <p:spPr>
          <a:xfrm>
            <a:off x="349135" y="468007"/>
            <a:ext cx="11313621" cy="1377419"/>
          </a:xfrm>
        </p:spPr>
        <p:txBody>
          <a:bodyPr>
            <a:normAutofit fontScale="90000"/>
          </a:bodyPr>
          <a:lstStyle/>
          <a:p>
            <a:pPr algn="ctr"/>
            <a:r>
              <a:rPr lang="en-US" sz="5000" b="1" dirty="0">
                <a:latin typeface="Times New Roman" panose="02020603050405020304" pitchFamily="18" charset="0"/>
                <a:cs typeface="Times New Roman" panose="02020603050405020304" pitchFamily="18" charset="0"/>
              </a:rPr>
              <a:t>BLACK  FRIDAY</a:t>
            </a:r>
            <a:br>
              <a:rPr lang="en-US" sz="5000" b="1" dirty="0">
                <a:latin typeface="Times New Roman" panose="02020603050405020304" pitchFamily="18" charset="0"/>
                <a:cs typeface="Times New Roman" panose="02020603050405020304" pitchFamily="18" charset="0"/>
              </a:rPr>
            </a:br>
            <a:r>
              <a:rPr lang="en-US" sz="5000" b="1" dirty="0">
                <a:latin typeface="Times New Roman" panose="02020603050405020304" pitchFamily="18" charset="0"/>
                <a:cs typeface="Times New Roman" panose="02020603050405020304" pitchFamily="18" charset="0"/>
              </a:rPr>
              <a:t> SALES  PREDICTION</a:t>
            </a:r>
            <a:endParaRPr lang="en-IN" sz="5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EDC44BE-A113-42C8-B4A4-0D6025E143C3}"/>
              </a:ext>
            </a:extLst>
          </p:cNvPr>
          <p:cNvSpPr>
            <a:spLocks noGrp="1"/>
          </p:cNvSpPr>
          <p:nvPr>
            <p:ph type="subTitle" idx="1"/>
          </p:nvPr>
        </p:nvSpPr>
        <p:spPr>
          <a:xfrm>
            <a:off x="942108" y="2061556"/>
            <a:ext cx="10828713" cy="3707477"/>
          </a:xfrm>
          <a:solidFill>
            <a:schemeClr val="bg2"/>
          </a:solidFill>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PROJECT USING </a:t>
            </a:r>
            <a:r>
              <a:rPr lang="en-US" cap="none" dirty="0">
                <a:solidFill>
                  <a:schemeClr val="tx1"/>
                </a:solidFill>
                <a:latin typeface="Times New Roman" panose="02020603050405020304" pitchFamily="18" charset="0"/>
                <a:cs typeface="Times New Roman" panose="02020603050405020304" pitchFamily="18" charset="0"/>
              </a:rPr>
              <a:t>MongoDB </a:t>
            </a:r>
            <a:r>
              <a:rPr lang="en-US" dirty="0">
                <a:solidFill>
                  <a:schemeClr val="tx1"/>
                </a:solidFill>
                <a:latin typeface="Times New Roman" panose="02020603050405020304" pitchFamily="18" charset="0"/>
                <a:cs typeface="Times New Roman" panose="02020603050405020304" pitchFamily="18" charset="0"/>
              </a:rPr>
              <a:t>and </a:t>
            </a:r>
            <a:r>
              <a:rPr lang="en-US" cap="none" dirty="0" err="1">
                <a:solidFill>
                  <a:schemeClr val="tx1"/>
                </a:solidFill>
                <a:latin typeface="Times New Roman" panose="02020603050405020304" pitchFamily="18" charset="0"/>
                <a:cs typeface="Times New Roman" panose="02020603050405020304" pitchFamily="18" charset="0"/>
              </a:rPr>
              <a:t>PySpark</a:t>
            </a:r>
            <a:endParaRPr lang="en-US" cap="none" dirty="0">
              <a:solidFill>
                <a:schemeClr val="tx1"/>
              </a:solidFill>
              <a:latin typeface="Times New Roman" panose="02020603050405020304" pitchFamily="18" charset="0"/>
              <a:cs typeface="Times New Roman" panose="02020603050405020304" pitchFamily="18" charset="0"/>
            </a:endParaRPr>
          </a:p>
          <a:p>
            <a:pPr algn="ctr"/>
            <a:endParaRPr lang="en-US" cap="none" dirty="0">
              <a:solidFill>
                <a:schemeClr val="tx1"/>
              </a:solidFill>
              <a:latin typeface="Times New Roman" panose="02020603050405020304" pitchFamily="18" charset="0"/>
              <a:cs typeface="Times New Roman" panose="02020603050405020304" pitchFamily="18" charset="0"/>
            </a:endParaRPr>
          </a:p>
          <a:p>
            <a:pPr algn="ctr"/>
            <a:endParaRPr lang="en-US" cap="none" dirty="0">
              <a:solidFill>
                <a:schemeClr val="tx1"/>
              </a:solidFill>
              <a:latin typeface="Times New Roman" panose="02020603050405020304" pitchFamily="18" charset="0"/>
              <a:cs typeface="Times New Roman" panose="02020603050405020304" pitchFamily="18" charset="0"/>
            </a:endParaRPr>
          </a:p>
          <a:p>
            <a:pPr algn="ctr"/>
            <a:r>
              <a:rPr lang="en-US" cap="none" dirty="0">
                <a:solidFill>
                  <a:schemeClr val="tx1"/>
                </a:solidFill>
                <a:latin typeface="Times New Roman" panose="02020603050405020304" pitchFamily="18" charset="0"/>
                <a:cs typeface="Times New Roman" panose="02020603050405020304" pitchFamily="18" charset="0"/>
              </a:rPr>
              <a:t>	</a:t>
            </a:r>
            <a:r>
              <a:rPr lang="en-IN" cap="none" dirty="0">
                <a:solidFill>
                  <a:schemeClr val="tx1"/>
                </a:solidFill>
                <a:latin typeface="Times New Roman" panose="02020603050405020304" pitchFamily="18" charset="0"/>
                <a:cs typeface="Times New Roman" panose="02020603050405020304" pitchFamily="18" charset="0"/>
              </a:rPr>
              <a:t>				                </a:t>
            </a:r>
          </a:p>
          <a:p>
            <a:pPr algn="ctr"/>
            <a:endParaRPr lang="en-IN" cap="none" dirty="0">
              <a:solidFill>
                <a:schemeClr val="tx1"/>
              </a:solidFill>
              <a:latin typeface="Times New Roman" panose="02020603050405020304" pitchFamily="18" charset="0"/>
              <a:cs typeface="Times New Roman" panose="02020603050405020304" pitchFamily="18" charset="0"/>
            </a:endParaRPr>
          </a:p>
          <a:p>
            <a:pPr algn="ctr"/>
            <a:r>
              <a:rPr lang="en-IN" cap="none" dirty="0">
                <a:solidFill>
                  <a:schemeClr val="tx1"/>
                </a:solidFill>
                <a:latin typeface="Times New Roman" panose="02020603050405020304" pitchFamily="18" charset="0"/>
                <a:cs typeface="Times New Roman" panose="02020603050405020304" pitchFamily="18" charset="0"/>
              </a:rPr>
              <a:t>						       </a:t>
            </a:r>
            <a:r>
              <a:rPr lang="en-IN" sz="2000" cap="none" dirty="0">
                <a:solidFill>
                  <a:schemeClr val="tx1"/>
                </a:solidFill>
                <a:latin typeface="Times New Roman" panose="02020603050405020304" pitchFamily="18" charset="0"/>
                <a:cs typeface="Times New Roman" panose="02020603050405020304" pitchFamily="18" charset="0"/>
              </a:rPr>
              <a:t>VAIBHAV ARORA</a:t>
            </a:r>
            <a:endParaRPr lang="en-US" sz="2000" cap="none"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BB451C-72A5-49A5-A121-64C192739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56" y="2556163"/>
            <a:ext cx="5143500" cy="3429000"/>
          </a:xfrm>
          <a:prstGeom prst="rect">
            <a:avLst/>
          </a:prstGeom>
          <a:ln>
            <a:solidFill>
              <a:schemeClr val="tx1"/>
            </a:solidFill>
          </a:ln>
        </p:spPr>
      </p:pic>
    </p:spTree>
    <p:extLst>
      <p:ext uri="{BB962C8B-B14F-4D97-AF65-F5344CB8AC3E}">
        <p14:creationId xmlns:p14="http://schemas.microsoft.com/office/powerpoint/2010/main" val="209764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6984-9714-42C7-AA1D-6B1665BD2A8C}"/>
              </a:ext>
            </a:extLst>
          </p:cNvPr>
          <p:cNvSpPr>
            <a:spLocks noGrp="1"/>
          </p:cNvSpPr>
          <p:nvPr>
            <p:ph type="title"/>
          </p:nvPr>
        </p:nvSpPr>
        <p:spPr>
          <a:xfrm>
            <a:off x="914400" y="286603"/>
            <a:ext cx="10241280" cy="1618397"/>
          </a:xfrm>
          <a:solidFill>
            <a:schemeClr val="bg2"/>
          </a:solidFill>
        </p:spPr>
        <p:txBody>
          <a:bodyPr anchor="ctr"/>
          <a:lstStyle/>
          <a:p>
            <a:r>
              <a:rPr lang="en-IN" dirty="0">
                <a:latin typeface="Times New Roman" panose="02020603050405020304" pitchFamily="18" charset="0"/>
                <a:cs typeface="Times New Roman" panose="02020603050405020304" pitchFamily="18" charset="0"/>
              </a:rPr>
              <a:t>Data Pre-Processing </a:t>
            </a:r>
          </a:p>
        </p:txBody>
      </p:sp>
      <p:sp>
        <p:nvSpPr>
          <p:cNvPr id="3" name="Content Placeholder 2">
            <a:extLst>
              <a:ext uri="{FF2B5EF4-FFF2-40B4-BE49-F238E27FC236}">
                <a16:creationId xmlns:a16="http://schemas.microsoft.com/office/drawing/2014/main" id="{B29A59FE-5834-41F6-B3CB-2D8563A5C05B}"/>
              </a:ext>
            </a:extLst>
          </p:cNvPr>
          <p:cNvSpPr>
            <a:spLocks noGrp="1"/>
          </p:cNvSpPr>
          <p:nvPr>
            <p:ph idx="1"/>
          </p:nvPr>
        </p:nvSpPr>
        <p:spPr>
          <a:xfrm>
            <a:off x="914400" y="1564463"/>
            <a:ext cx="3467100" cy="4023360"/>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Dropping Irrelevant Variables</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For the purpose of data pre-processing we have used the following tools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String Indexer</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Assembler</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Standard Scaler</a:t>
            </a: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81F8B3-A9E8-421F-B1D0-3155C0F7EA03}"/>
              </a:ext>
            </a:extLst>
          </p:cNvPr>
          <p:cNvPicPr>
            <a:picLocks noChangeAspect="1"/>
          </p:cNvPicPr>
          <p:nvPr/>
        </p:nvPicPr>
        <p:blipFill>
          <a:blip r:embed="rId2"/>
          <a:stretch>
            <a:fillRect/>
          </a:stretch>
        </p:blipFill>
        <p:spPr>
          <a:xfrm>
            <a:off x="1059065" y="4400827"/>
            <a:ext cx="2651990" cy="1287892"/>
          </a:xfrm>
          <a:prstGeom prst="rect">
            <a:avLst/>
          </a:prstGeom>
          <a:ln>
            <a:solidFill>
              <a:schemeClr val="tx1"/>
            </a:solidFill>
          </a:ln>
        </p:spPr>
      </p:pic>
      <p:pic>
        <p:nvPicPr>
          <p:cNvPr id="5" name="Picture 4">
            <a:extLst>
              <a:ext uri="{FF2B5EF4-FFF2-40B4-BE49-F238E27FC236}">
                <a16:creationId xmlns:a16="http://schemas.microsoft.com/office/drawing/2014/main" id="{3194108F-BC18-4D1B-9904-E7DBCF9A1DF4}"/>
              </a:ext>
            </a:extLst>
          </p:cNvPr>
          <p:cNvPicPr>
            <a:picLocks noChangeAspect="1"/>
          </p:cNvPicPr>
          <p:nvPr/>
        </p:nvPicPr>
        <p:blipFill>
          <a:blip r:embed="rId3"/>
          <a:stretch>
            <a:fillRect/>
          </a:stretch>
        </p:blipFill>
        <p:spPr>
          <a:xfrm>
            <a:off x="4381500" y="1463567"/>
            <a:ext cx="7551420" cy="1440616"/>
          </a:xfrm>
          <a:prstGeom prst="rect">
            <a:avLst/>
          </a:prstGeom>
          <a:ln>
            <a:solidFill>
              <a:schemeClr val="tx1"/>
            </a:solidFill>
          </a:ln>
        </p:spPr>
      </p:pic>
      <p:pic>
        <p:nvPicPr>
          <p:cNvPr id="6" name="Picture 5">
            <a:extLst>
              <a:ext uri="{FF2B5EF4-FFF2-40B4-BE49-F238E27FC236}">
                <a16:creationId xmlns:a16="http://schemas.microsoft.com/office/drawing/2014/main" id="{EF428971-DAC0-493F-A201-D2B62DB29762}"/>
              </a:ext>
            </a:extLst>
          </p:cNvPr>
          <p:cNvPicPr>
            <a:picLocks noChangeAspect="1"/>
          </p:cNvPicPr>
          <p:nvPr/>
        </p:nvPicPr>
        <p:blipFill>
          <a:blip r:embed="rId4"/>
          <a:stretch>
            <a:fillRect/>
          </a:stretch>
        </p:blipFill>
        <p:spPr>
          <a:xfrm>
            <a:off x="4381500" y="3005079"/>
            <a:ext cx="7551420" cy="1528232"/>
          </a:xfrm>
          <a:prstGeom prst="rect">
            <a:avLst/>
          </a:prstGeom>
          <a:ln>
            <a:solidFill>
              <a:schemeClr val="tx1"/>
            </a:solidFill>
          </a:ln>
        </p:spPr>
      </p:pic>
      <p:pic>
        <p:nvPicPr>
          <p:cNvPr id="7" name="Picture 6">
            <a:extLst>
              <a:ext uri="{FF2B5EF4-FFF2-40B4-BE49-F238E27FC236}">
                <a16:creationId xmlns:a16="http://schemas.microsoft.com/office/drawing/2014/main" id="{C5773A46-4FAE-432B-B8FD-C8C1CF3B6761}"/>
              </a:ext>
            </a:extLst>
          </p:cNvPr>
          <p:cNvPicPr>
            <a:picLocks noChangeAspect="1"/>
          </p:cNvPicPr>
          <p:nvPr/>
        </p:nvPicPr>
        <p:blipFill>
          <a:blip r:embed="rId5"/>
          <a:stretch>
            <a:fillRect/>
          </a:stretch>
        </p:blipFill>
        <p:spPr>
          <a:xfrm>
            <a:off x="4381500" y="4634207"/>
            <a:ext cx="7551420" cy="1537252"/>
          </a:xfrm>
          <a:prstGeom prst="rect">
            <a:avLst/>
          </a:prstGeom>
          <a:ln>
            <a:solidFill>
              <a:schemeClr val="tx1"/>
            </a:solidFill>
          </a:ln>
        </p:spPr>
      </p:pic>
    </p:spTree>
    <p:extLst>
      <p:ext uri="{BB962C8B-B14F-4D97-AF65-F5344CB8AC3E}">
        <p14:creationId xmlns:p14="http://schemas.microsoft.com/office/powerpoint/2010/main" val="63706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6B0B-8230-4031-8288-5148BB725F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Train Test Split</a:t>
            </a:r>
          </a:p>
        </p:txBody>
      </p:sp>
      <p:sp>
        <p:nvSpPr>
          <p:cNvPr id="3" name="Content Placeholder 2">
            <a:extLst>
              <a:ext uri="{FF2B5EF4-FFF2-40B4-BE49-F238E27FC236}">
                <a16:creationId xmlns:a16="http://schemas.microsoft.com/office/drawing/2014/main" id="{C142E5E0-EEF1-4E5C-BCAF-D0010D530186}"/>
              </a:ext>
            </a:extLst>
          </p:cNvPr>
          <p:cNvSpPr>
            <a:spLocks noGrp="1"/>
          </p:cNvSpPr>
          <p:nvPr>
            <p:ph idx="1"/>
          </p:nvPr>
        </p:nvSpPr>
        <p:spPr>
          <a:xfrm>
            <a:off x="1097280" y="2316480"/>
            <a:ext cx="4930140" cy="3552614"/>
          </a:xfrm>
        </p:spPr>
        <p:txBody>
          <a:bodyPr/>
          <a:lstStyle/>
          <a:p>
            <a:r>
              <a:rPr lang="en-IN" dirty="0">
                <a:latin typeface="Times New Roman" panose="02020603050405020304" pitchFamily="18" charset="0"/>
                <a:cs typeface="Times New Roman" panose="02020603050405020304" pitchFamily="18" charset="0"/>
              </a:rPr>
              <a:t>Our dataset is split into training and testing in the ratio of 80 percent, 20 percent respectively.</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86D2C8-A0EC-461B-AA85-C8C545AE9790}"/>
              </a:ext>
            </a:extLst>
          </p:cNvPr>
          <p:cNvPicPr>
            <a:picLocks noChangeAspect="1"/>
          </p:cNvPicPr>
          <p:nvPr/>
        </p:nvPicPr>
        <p:blipFill>
          <a:blip r:embed="rId2"/>
          <a:stretch>
            <a:fillRect/>
          </a:stretch>
        </p:blipFill>
        <p:spPr>
          <a:xfrm>
            <a:off x="6430871" y="2316480"/>
            <a:ext cx="4724809" cy="495343"/>
          </a:xfrm>
          <a:prstGeom prst="rect">
            <a:avLst/>
          </a:prstGeom>
        </p:spPr>
      </p:pic>
      <p:pic>
        <p:nvPicPr>
          <p:cNvPr id="5" name="Picture 4">
            <a:extLst>
              <a:ext uri="{FF2B5EF4-FFF2-40B4-BE49-F238E27FC236}">
                <a16:creationId xmlns:a16="http://schemas.microsoft.com/office/drawing/2014/main" id="{4EFF706D-03CC-40F0-A44C-49398AB3B1F2}"/>
              </a:ext>
            </a:extLst>
          </p:cNvPr>
          <p:cNvPicPr>
            <a:picLocks noChangeAspect="1"/>
          </p:cNvPicPr>
          <p:nvPr/>
        </p:nvPicPr>
        <p:blipFill>
          <a:blip r:embed="rId3"/>
          <a:stretch>
            <a:fillRect/>
          </a:stretch>
        </p:blipFill>
        <p:spPr>
          <a:xfrm>
            <a:off x="1096870" y="3108960"/>
            <a:ext cx="10058399" cy="3061261"/>
          </a:xfrm>
          <a:prstGeom prst="rect">
            <a:avLst/>
          </a:prstGeom>
        </p:spPr>
      </p:pic>
    </p:spTree>
    <p:extLst>
      <p:ext uri="{BB962C8B-B14F-4D97-AF65-F5344CB8AC3E}">
        <p14:creationId xmlns:p14="http://schemas.microsoft.com/office/powerpoint/2010/main" val="24447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A20F-F9A2-4333-9DC5-6B33A047B576}"/>
              </a:ext>
            </a:extLst>
          </p:cNvPr>
          <p:cNvSpPr>
            <a:spLocks noGrp="1"/>
          </p:cNvSpPr>
          <p:nvPr>
            <p:ph type="title"/>
          </p:nvPr>
        </p:nvSpPr>
        <p:spPr>
          <a:xfrm>
            <a:off x="1097280" y="269978"/>
            <a:ext cx="10058400" cy="1450757"/>
          </a:xfrm>
        </p:spPr>
        <p:txBody>
          <a:bodyPr>
            <a:normAutofit/>
          </a:bodyPr>
          <a:lstStyle/>
          <a:p>
            <a:r>
              <a:rPr lang="en-IN" sz="4400" b="1" dirty="0">
                <a:latin typeface="Times New Roman" panose="02020603050405020304" pitchFamily="18" charset="0"/>
                <a:cs typeface="Times New Roman" panose="02020603050405020304" pitchFamily="18" charset="0"/>
              </a:rPr>
              <a:t>MODEL TRAINING USING PYSPARK</a:t>
            </a:r>
            <a:endParaRPr lang="en-IN" sz="4400" dirty="0"/>
          </a:p>
        </p:txBody>
      </p:sp>
      <p:sp>
        <p:nvSpPr>
          <p:cNvPr id="3" name="Content Placeholder 2">
            <a:extLst>
              <a:ext uri="{FF2B5EF4-FFF2-40B4-BE49-F238E27FC236}">
                <a16:creationId xmlns:a16="http://schemas.microsoft.com/office/drawing/2014/main" id="{E5C084A5-1686-4FD8-8511-BF22657968EE}"/>
              </a:ext>
            </a:extLst>
          </p:cNvPr>
          <p:cNvSpPr>
            <a:spLocks noGrp="1"/>
          </p:cNvSpPr>
          <p:nvPr>
            <p:ph idx="1"/>
          </p:nvPr>
        </p:nvSpPr>
        <p:spPr>
          <a:xfrm>
            <a:off x="800100" y="2241974"/>
            <a:ext cx="4533900" cy="4023360"/>
          </a:xfrm>
        </p:spPr>
        <p:txBody>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Linear Regression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Random Forest</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G</a:t>
            </a:r>
            <a:r>
              <a:rPr lang="en-IN" dirty="0" err="1">
                <a:latin typeface="Times New Roman" panose="02020603050405020304" pitchFamily="18" charset="0"/>
                <a:cs typeface="Times New Roman" panose="02020603050405020304" pitchFamily="18" charset="0"/>
              </a:rPr>
              <a:t>radient</a:t>
            </a:r>
            <a:r>
              <a:rPr lang="en-IN" dirty="0">
                <a:latin typeface="Times New Roman" panose="02020603050405020304" pitchFamily="18" charset="0"/>
                <a:cs typeface="Times New Roman" panose="02020603050405020304" pitchFamily="18" charset="0"/>
              </a:rPr>
              <a:t> Boost Regressor</a:t>
            </a:r>
          </a:p>
          <a:p>
            <a:pPr marL="0" indent="0" algn="just">
              <a:buNone/>
            </a:pPr>
            <a:r>
              <a:rPr lang="en-IN" dirty="0">
                <a:latin typeface="Times New Roman" panose="02020603050405020304" pitchFamily="18" charset="0"/>
                <a:cs typeface="Times New Roman" panose="02020603050405020304" pitchFamily="18" charset="0"/>
              </a:rPr>
              <a:t>3 different models used for training the data and the outputs were evaluated</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DED537-3AD1-4675-9A9F-2A7EA798F36A}"/>
              </a:ext>
            </a:extLst>
          </p:cNvPr>
          <p:cNvPicPr>
            <a:picLocks noChangeAspect="1"/>
          </p:cNvPicPr>
          <p:nvPr/>
        </p:nvPicPr>
        <p:blipFill>
          <a:blip r:embed="rId2"/>
          <a:stretch>
            <a:fillRect/>
          </a:stretch>
        </p:blipFill>
        <p:spPr>
          <a:xfrm>
            <a:off x="5028669" y="1984974"/>
            <a:ext cx="6127011" cy="815411"/>
          </a:xfrm>
          <a:prstGeom prst="rect">
            <a:avLst/>
          </a:prstGeom>
          <a:ln>
            <a:solidFill>
              <a:schemeClr val="tx1"/>
            </a:solidFill>
          </a:ln>
        </p:spPr>
      </p:pic>
      <p:pic>
        <p:nvPicPr>
          <p:cNvPr id="5" name="Picture 4">
            <a:extLst>
              <a:ext uri="{FF2B5EF4-FFF2-40B4-BE49-F238E27FC236}">
                <a16:creationId xmlns:a16="http://schemas.microsoft.com/office/drawing/2014/main" id="{0BE21E00-85D2-4D75-9213-242EA20AF483}"/>
              </a:ext>
            </a:extLst>
          </p:cNvPr>
          <p:cNvPicPr>
            <a:picLocks noChangeAspect="1"/>
          </p:cNvPicPr>
          <p:nvPr/>
        </p:nvPicPr>
        <p:blipFill>
          <a:blip r:embed="rId3"/>
          <a:stretch>
            <a:fillRect/>
          </a:stretch>
        </p:blipFill>
        <p:spPr>
          <a:xfrm>
            <a:off x="6096000" y="3249826"/>
            <a:ext cx="3688400" cy="807790"/>
          </a:xfrm>
          <a:prstGeom prst="rect">
            <a:avLst/>
          </a:prstGeom>
          <a:ln>
            <a:solidFill>
              <a:schemeClr val="tx1"/>
            </a:solidFill>
          </a:ln>
        </p:spPr>
      </p:pic>
      <p:pic>
        <p:nvPicPr>
          <p:cNvPr id="6" name="Picture 5">
            <a:extLst>
              <a:ext uri="{FF2B5EF4-FFF2-40B4-BE49-F238E27FC236}">
                <a16:creationId xmlns:a16="http://schemas.microsoft.com/office/drawing/2014/main" id="{EB14F9C2-F18A-4152-B1ED-CE8412597869}"/>
              </a:ext>
            </a:extLst>
          </p:cNvPr>
          <p:cNvPicPr>
            <a:picLocks noChangeAspect="1"/>
          </p:cNvPicPr>
          <p:nvPr/>
        </p:nvPicPr>
        <p:blipFill>
          <a:blip r:embed="rId4"/>
          <a:stretch>
            <a:fillRect/>
          </a:stretch>
        </p:blipFill>
        <p:spPr>
          <a:xfrm>
            <a:off x="5028669" y="4527832"/>
            <a:ext cx="5418351" cy="889987"/>
          </a:xfrm>
          <a:prstGeom prst="rect">
            <a:avLst/>
          </a:prstGeom>
          <a:ln>
            <a:solidFill>
              <a:schemeClr val="tx1"/>
            </a:solidFill>
          </a:ln>
        </p:spPr>
      </p:pic>
    </p:spTree>
    <p:extLst>
      <p:ext uri="{BB962C8B-B14F-4D97-AF65-F5344CB8AC3E}">
        <p14:creationId xmlns:p14="http://schemas.microsoft.com/office/powerpoint/2010/main" val="395579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C6B6-AB2B-4806-A890-643C95282F7B}"/>
              </a:ext>
            </a:extLst>
          </p:cNvPr>
          <p:cNvSpPr>
            <a:spLocks noGrp="1"/>
          </p:cNvSpPr>
          <p:nvPr>
            <p:ph type="title"/>
          </p:nvPr>
        </p:nvSpPr>
        <p:spPr>
          <a:xfrm>
            <a:off x="777240" y="294223"/>
            <a:ext cx="10416540" cy="1511717"/>
          </a:xfrm>
          <a:solidFill>
            <a:schemeClr val="bg2"/>
          </a:solidFill>
        </p:spPr>
        <p:txBody>
          <a:bodyPr anchor="ctr"/>
          <a:lstStyle/>
          <a:p>
            <a:pPr algn="ctr"/>
            <a:r>
              <a:rPr lang="en-IN" b="1" dirty="0">
                <a:latin typeface="Times New Roman" panose="02020603050405020304" pitchFamily="18" charset="0"/>
                <a:cs typeface="Times New Roman" panose="02020603050405020304" pitchFamily="18" charset="0"/>
              </a:rPr>
              <a:t>MODEL EVALUATION</a:t>
            </a:r>
            <a:endParaRPr lang="en-IN" dirty="0"/>
          </a:p>
        </p:txBody>
      </p:sp>
      <p:pic>
        <p:nvPicPr>
          <p:cNvPr id="5" name="Picture 4">
            <a:extLst>
              <a:ext uri="{FF2B5EF4-FFF2-40B4-BE49-F238E27FC236}">
                <a16:creationId xmlns:a16="http://schemas.microsoft.com/office/drawing/2014/main" id="{FB2A3AE9-894C-4F55-AD2E-EC666B4922F8}"/>
              </a:ext>
            </a:extLst>
          </p:cNvPr>
          <p:cNvPicPr>
            <a:picLocks noChangeAspect="1"/>
          </p:cNvPicPr>
          <p:nvPr/>
        </p:nvPicPr>
        <p:blipFill>
          <a:blip r:embed="rId2"/>
          <a:stretch>
            <a:fillRect/>
          </a:stretch>
        </p:blipFill>
        <p:spPr>
          <a:xfrm>
            <a:off x="1645920" y="1805940"/>
            <a:ext cx="8633460" cy="4243806"/>
          </a:xfrm>
          <a:prstGeom prst="rect">
            <a:avLst/>
          </a:prstGeom>
          <a:ln>
            <a:solidFill>
              <a:schemeClr val="tx1"/>
            </a:solidFill>
          </a:ln>
        </p:spPr>
      </p:pic>
    </p:spTree>
    <p:extLst>
      <p:ext uri="{BB962C8B-B14F-4D97-AF65-F5344CB8AC3E}">
        <p14:creationId xmlns:p14="http://schemas.microsoft.com/office/powerpoint/2010/main" val="4260413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A49C-AFAF-493B-AF37-E00ADE41A56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A7B0B96-1B4D-4274-87B7-AF2A013DF5B7}"/>
              </a:ext>
            </a:extLst>
          </p:cNvPr>
          <p:cNvSpPr>
            <a:spLocks noGrp="1"/>
          </p:cNvSpPr>
          <p:nvPr>
            <p:ph idx="1"/>
          </p:nvPr>
        </p:nvSpPr>
        <p:spPr>
          <a:xfrm>
            <a:off x="1097280" y="1996440"/>
            <a:ext cx="10058400" cy="3872654"/>
          </a:xfrm>
        </p:spPr>
        <p:txBody>
          <a:bodyPr/>
          <a:lstStyle/>
          <a:p>
            <a:r>
              <a:rPr lang="en-IN" dirty="0"/>
              <a:t>Gradient Boost Regressor is giving the best result in our case when compared with other models because GBR</a:t>
            </a:r>
            <a:r>
              <a:rPr lang="en-US" dirty="0"/>
              <a:t> starts with building a primary model from available training data sets then it identifies the errors present in the base model. After identifying the error, a secondary model is built, and further, a third model is introduced in this process. In this way, this process of introducing more models is continued until we get a complete training data set by which model predicts correctly.</a:t>
            </a:r>
            <a:endParaRPr lang="en-IN" dirty="0"/>
          </a:p>
          <a:p>
            <a:endParaRPr lang="en-IN" dirty="0"/>
          </a:p>
        </p:txBody>
      </p:sp>
    </p:spTree>
    <p:extLst>
      <p:ext uri="{BB962C8B-B14F-4D97-AF65-F5344CB8AC3E}">
        <p14:creationId xmlns:p14="http://schemas.microsoft.com/office/powerpoint/2010/main" val="305023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D9E6-17C3-4178-9624-32195500D354}"/>
              </a:ext>
            </a:extLst>
          </p:cNvPr>
          <p:cNvSpPr>
            <a:spLocks noGrp="1"/>
          </p:cNvSpPr>
          <p:nvPr>
            <p:ph type="title"/>
          </p:nvPr>
        </p:nvSpPr>
        <p:spPr>
          <a:xfrm>
            <a:off x="907499" y="263527"/>
            <a:ext cx="10058400" cy="1450757"/>
          </a:xfrm>
        </p:spPr>
        <p:txBody>
          <a:bodyPr/>
          <a:lstStyle/>
          <a:p>
            <a:pPr algn="ctr"/>
            <a:r>
              <a:rPr lang="en-IN" dirty="0">
                <a:latin typeface="Times New Roman" panose="02020603050405020304" pitchFamily="18" charset="0"/>
                <a:cs typeface="Times New Roman" panose="02020603050405020304" pitchFamily="18" charset="0"/>
              </a:rPr>
              <a:t>IMPORTANT LINKS</a:t>
            </a:r>
          </a:p>
        </p:txBody>
      </p:sp>
      <p:sp>
        <p:nvSpPr>
          <p:cNvPr id="3" name="Content Placeholder 2">
            <a:extLst>
              <a:ext uri="{FF2B5EF4-FFF2-40B4-BE49-F238E27FC236}">
                <a16:creationId xmlns:a16="http://schemas.microsoft.com/office/drawing/2014/main" id="{4972A570-9BE7-4A61-9487-2C2FB8AE4626}"/>
              </a:ext>
            </a:extLst>
          </p:cNvPr>
          <p:cNvSpPr>
            <a:spLocks noGrp="1"/>
          </p:cNvSpPr>
          <p:nvPr>
            <p:ph idx="1"/>
          </p:nvPr>
        </p:nvSpPr>
        <p:spPr>
          <a:xfrm>
            <a:off x="565265" y="1845734"/>
            <a:ext cx="10931237" cy="4023360"/>
          </a:xfrm>
        </p:spPr>
        <p:txBody>
          <a:bodyPr/>
          <a:lstStyle/>
          <a:p>
            <a:endParaRPr lang="en-US" dirty="0"/>
          </a:p>
          <a:p>
            <a:r>
              <a:rPr lang="en-US" dirty="0"/>
              <a:t>COLAB NOTEBOOK : </a:t>
            </a:r>
            <a:r>
              <a:rPr lang="en-US" dirty="0">
                <a:hlinkClick r:id="rId2"/>
              </a:rPr>
              <a:t>https://colab.research.google.com/drive/1eGfaM5o8QZoRWGpR1omgDFOswgYlbSrm?usp=sharing</a:t>
            </a:r>
            <a:endParaRPr lang="en-US" dirty="0"/>
          </a:p>
          <a:p>
            <a:endParaRPr lang="en-US" dirty="0"/>
          </a:p>
          <a:p>
            <a:r>
              <a:rPr lang="en-US" dirty="0"/>
              <a:t>DATA :</a:t>
            </a:r>
            <a:r>
              <a:rPr lang="en-IN" dirty="0"/>
              <a:t> </a:t>
            </a:r>
          </a:p>
          <a:p>
            <a:pPr>
              <a:lnSpc>
                <a:spcPct val="0"/>
              </a:lnSpc>
            </a:pPr>
            <a:r>
              <a:rPr lang="en-IN" dirty="0">
                <a:hlinkClick r:id="rId3"/>
              </a:rPr>
              <a:t>https://drive.google.com/file/d/132RNyVqCpz6U-uvIZv_AUkwkrkYL35Pw/view?usp=share_link</a:t>
            </a:r>
            <a:endParaRPr lang="en-IN" dirty="0"/>
          </a:p>
          <a:p>
            <a:endParaRPr lang="en-US" dirty="0"/>
          </a:p>
        </p:txBody>
      </p:sp>
    </p:spTree>
    <p:extLst>
      <p:ext uri="{BB962C8B-B14F-4D97-AF65-F5344CB8AC3E}">
        <p14:creationId xmlns:p14="http://schemas.microsoft.com/office/powerpoint/2010/main" val="374401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C86C-9297-46F6-A18C-73A8D94102D1}"/>
              </a:ext>
            </a:extLst>
          </p:cNvPr>
          <p:cNvSpPr>
            <a:spLocks noGrp="1"/>
          </p:cNvSpPr>
          <p:nvPr>
            <p:ph type="title"/>
          </p:nvPr>
        </p:nvSpPr>
        <p:spPr>
          <a:xfrm>
            <a:off x="1097280" y="286603"/>
            <a:ext cx="10058400" cy="1450757"/>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19AF5F-E678-41F9-ADE5-D36AB100AEFA}"/>
              </a:ext>
            </a:extLst>
          </p:cNvPr>
          <p:cNvSpPr>
            <a:spLocks noGrp="1"/>
          </p:cNvSpPr>
          <p:nvPr>
            <p:ph idx="1"/>
          </p:nvPr>
        </p:nvSpPr>
        <p:spPr>
          <a:xfrm>
            <a:off x="1097280" y="2061556"/>
            <a:ext cx="10424160" cy="3807537"/>
          </a:xfrm>
        </p:spPr>
        <p:txBody>
          <a:bodyPr/>
          <a:lstStyle/>
          <a:p>
            <a:pPr algn="just"/>
            <a:r>
              <a:rPr lang="en-US" dirty="0">
                <a:latin typeface="Times New Roman" panose="02020603050405020304" pitchFamily="18" charset="0"/>
                <a:cs typeface="Times New Roman" panose="02020603050405020304" pitchFamily="18" charset="0"/>
              </a:rPr>
              <a:t>Retail is the sale of goods and services from individuals or businesses to the end- user. The retail industry provides consumers with goods and services for their everyday needs. In retail one of crucial part is to understand the consumer behavior and make various arrangements for the sales of the company. A retail company “ABC Private Limited” wants to understand the customer purchase behavior (specifically, purchase amount) against various products of different categories. They have shared purchase summary of various customers for selected high volume products from last month.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90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27E6-D7E7-48B6-976E-3CA2F5007704}"/>
              </a:ext>
            </a:extLst>
          </p:cNvPr>
          <p:cNvSpPr>
            <a:spLocks noGrp="1"/>
          </p:cNvSpPr>
          <p:nvPr>
            <p:ph type="title"/>
          </p:nvPr>
        </p:nvSpPr>
        <p:spPr>
          <a:xfrm>
            <a:off x="928891" y="869767"/>
            <a:ext cx="10058400" cy="779411"/>
          </a:xfrm>
        </p:spPr>
        <p:txBody>
          <a:bodyPr/>
          <a:lstStyle/>
          <a:p>
            <a:pPr algn="ctr"/>
            <a:r>
              <a:rPr lang="en-US" dirty="0">
                <a:latin typeface="Times New Roman" panose="02020603050405020304" pitchFamily="18" charset="0"/>
                <a:cs typeface="Times New Roman" panose="02020603050405020304" pitchFamily="18" charset="0"/>
              </a:rPr>
              <a:t>ABOUT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9E1227-0A36-47AC-BAC8-CA42FB840684}"/>
              </a:ext>
            </a:extLst>
          </p:cNvPr>
          <p:cNvSpPr>
            <a:spLocks noGrp="1"/>
          </p:cNvSpPr>
          <p:nvPr>
            <p:ph idx="1"/>
          </p:nvPr>
        </p:nvSpPr>
        <p:spPr>
          <a:xfrm>
            <a:off x="575208" y="1802921"/>
            <a:ext cx="11041584" cy="4856671"/>
          </a:xfrm>
          <a:noFill/>
        </p:spPr>
        <p:txBody>
          <a:bodyPr>
            <a:normAutofit fontScale="70000" lnSpcReduction="20000"/>
          </a:bodyPr>
          <a:lstStyle/>
          <a:p>
            <a:pPr marL="0" indent="0" algn="just">
              <a:buNone/>
            </a:pPr>
            <a:r>
              <a:rPr lang="en-US" dirty="0">
                <a:solidFill>
                  <a:srgbClr val="212121"/>
                </a:solidFill>
                <a:latin typeface="Times New Roman" panose="02020603050405020304" pitchFamily="18" charset="0"/>
                <a:cs typeface="Times New Roman" panose="02020603050405020304" pitchFamily="18" charset="0"/>
              </a:rPr>
              <a:t>This dataset comprises of sales transactions captured at a retail store. This is a regression problem. The dataset has 550,069 rows and 12 columns.</a:t>
            </a:r>
          </a:p>
          <a:p>
            <a:pPr marL="0" indent="0" algn="just">
              <a:buNone/>
            </a:pPr>
            <a:r>
              <a:rPr lang="en-US" i="1" dirty="0">
                <a:solidFill>
                  <a:srgbClr val="212121"/>
                </a:solidFill>
                <a:latin typeface="Times New Roman" panose="02020603050405020304" pitchFamily="18" charset="0"/>
                <a:cs typeface="Times New Roman" panose="02020603050405020304" pitchFamily="18" charset="0"/>
              </a:rPr>
              <a:t>Problem: Predict purchase amount.</a:t>
            </a:r>
            <a:endParaRPr lang="en-US" dirty="0">
              <a:solidFill>
                <a:srgbClr val="212121"/>
              </a:solidFill>
              <a:latin typeface="Times New Roman" panose="02020603050405020304" pitchFamily="18" charset="0"/>
              <a:cs typeface="Times New Roman" panose="02020603050405020304" pitchFamily="18" charset="0"/>
            </a:endParaRPr>
          </a:p>
          <a:p>
            <a:pPr marL="0" indent="0" algn="just">
              <a:buNone/>
            </a:pPr>
            <a:r>
              <a:rPr lang="en-US" b="1" dirty="0">
                <a:solidFill>
                  <a:srgbClr val="212121"/>
                </a:solidFill>
                <a:latin typeface="Times New Roman" panose="02020603050405020304" pitchFamily="18" charset="0"/>
                <a:cs typeface="Times New Roman" panose="02020603050405020304" pitchFamily="18" charset="0"/>
              </a:rPr>
              <a:t>Data Overview</a:t>
            </a:r>
            <a:endParaRPr lang="en-US" dirty="0">
              <a:solidFill>
                <a:srgbClr val="212121"/>
              </a:solidFill>
              <a:latin typeface="Times New Roman" panose="02020603050405020304" pitchFamily="18" charset="0"/>
              <a:cs typeface="Times New Roman" panose="02020603050405020304" pitchFamily="18" charset="0"/>
            </a:endParaRPr>
          </a:p>
          <a:p>
            <a:pPr marL="0" indent="0" algn="just">
              <a:buNone/>
            </a:pPr>
            <a:r>
              <a:rPr lang="en-US" dirty="0">
                <a:solidFill>
                  <a:srgbClr val="212121"/>
                </a:solidFill>
                <a:latin typeface="Times New Roman" panose="02020603050405020304" pitchFamily="18" charset="0"/>
                <a:cs typeface="Times New Roman" panose="02020603050405020304" pitchFamily="18" charset="0"/>
              </a:rPr>
              <a:t>Dataset has 550068 rows (transactions) and 12 columns (features) as described below:</a:t>
            </a:r>
          </a:p>
          <a:p>
            <a:pPr algn="just">
              <a:buFont typeface="Wingdings" panose="05000000000000000000" pitchFamily="2" charset="2"/>
              <a:buChar char="Ø"/>
            </a:pPr>
            <a:r>
              <a:rPr lang="en-US" dirty="0" err="1">
                <a:solidFill>
                  <a:srgbClr val="212121"/>
                </a:solidFill>
                <a:latin typeface="Times New Roman" panose="02020603050405020304" pitchFamily="18" charset="0"/>
                <a:cs typeface="Times New Roman" panose="02020603050405020304" pitchFamily="18" charset="0"/>
              </a:rPr>
              <a:t>User_ID</a:t>
            </a:r>
            <a:r>
              <a:rPr lang="en-US" dirty="0">
                <a:solidFill>
                  <a:srgbClr val="212121"/>
                </a:solidFill>
                <a:latin typeface="Times New Roman" panose="02020603050405020304" pitchFamily="18" charset="0"/>
                <a:cs typeface="Times New Roman" panose="02020603050405020304" pitchFamily="18" charset="0"/>
              </a:rPr>
              <a:t>: Unique ID of the user.</a:t>
            </a:r>
          </a:p>
          <a:p>
            <a:pPr algn="just">
              <a:buFont typeface="Wingdings" panose="05000000000000000000" pitchFamily="2" charset="2"/>
              <a:buChar char="Ø"/>
            </a:pPr>
            <a:r>
              <a:rPr lang="en-US" dirty="0" err="1">
                <a:solidFill>
                  <a:srgbClr val="212121"/>
                </a:solidFill>
                <a:latin typeface="Times New Roman" panose="02020603050405020304" pitchFamily="18" charset="0"/>
                <a:cs typeface="Times New Roman" panose="02020603050405020304" pitchFamily="18" charset="0"/>
              </a:rPr>
              <a:t>Product_ID</a:t>
            </a:r>
            <a:r>
              <a:rPr lang="en-US" dirty="0">
                <a:solidFill>
                  <a:srgbClr val="212121"/>
                </a:solidFill>
                <a:latin typeface="Times New Roman" panose="02020603050405020304" pitchFamily="18" charset="0"/>
                <a:cs typeface="Times New Roman" panose="02020603050405020304" pitchFamily="18" charset="0"/>
              </a:rPr>
              <a:t>: Unique ID of the product.</a:t>
            </a:r>
          </a:p>
          <a:p>
            <a:pPr algn="just">
              <a:buFont typeface="Wingdings" panose="05000000000000000000" pitchFamily="2" charset="2"/>
              <a:buChar char="Ø"/>
            </a:pPr>
            <a:r>
              <a:rPr lang="en-US" dirty="0">
                <a:solidFill>
                  <a:srgbClr val="212121"/>
                </a:solidFill>
                <a:latin typeface="Times New Roman" panose="02020603050405020304" pitchFamily="18" charset="0"/>
                <a:cs typeface="Times New Roman" panose="02020603050405020304" pitchFamily="18" charset="0"/>
              </a:rPr>
              <a:t>Gender: indicates the gender of the person making the transaction.</a:t>
            </a:r>
          </a:p>
          <a:p>
            <a:pPr algn="just">
              <a:buFont typeface="Wingdings" panose="05000000000000000000" pitchFamily="2" charset="2"/>
              <a:buChar char="Ø"/>
            </a:pPr>
            <a:r>
              <a:rPr lang="en-US" dirty="0">
                <a:solidFill>
                  <a:srgbClr val="212121"/>
                </a:solidFill>
                <a:latin typeface="Times New Roman" panose="02020603050405020304" pitchFamily="18" charset="0"/>
                <a:cs typeface="Times New Roman" panose="02020603050405020304" pitchFamily="18" charset="0"/>
              </a:rPr>
              <a:t>Age: indicates the age group of the person making the transaction.</a:t>
            </a:r>
          </a:p>
          <a:p>
            <a:pPr algn="just">
              <a:buFont typeface="Wingdings" panose="05000000000000000000" pitchFamily="2" charset="2"/>
              <a:buChar char="Ø"/>
            </a:pPr>
            <a:r>
              <a:rPr lang="en-US" dirty="0">
                <a:solidFill>
                  <a:srgbClr val="212121"/>
                </a:solidFill>
                <a:latin typeface="Times New Roman" panose="02020603050405020304" pitchFamily="18" charset="0"/>
                <a:cs typeface="Times New Roman" panose="02020603050405020304" pitchFamily="18" charset="0"/>
              </a:rPr>
              <a:t>Occupation: shows the occupation of the user, already labeled with numbers 0 to 20.</a:t>
            </a:r>
          </a:p>
          <a:p>
            <a:pPr algn="just">
              <a:buFont typeface="Wingdings" panose="05000000000000000000" pitchFamily="2" charset="2"/>
              <a:buChar char="Ø"/>
            </a:pPr>
            <a:r>
              <a:rPr lang="en-US" dirty="0" err="1">
                <a:solidFill>
                  <a:srgbClr val="212121"/>
                </a:solidFill>
                <a:latin typeface="Times New Roman" panose="02020603050405020304" pitchFamily="18" charset="0"/>
                <a:cs typeface="Times New Roman" panose="02020603050405020304" pitchFamily="18" charset="0"/>
              </a:rPr>
              <a:t>City_Category</a:t>
            </a:r>
            <a:r>
              <a:rPr lang="en-US" dirty="0">
                <a:solidFill>
                  <a:srgbClr val="212121"/>
                </a:solidFill>
                <a:latin typeface="Times New Roman" panose="02020603050405020304" pitchFamily="18" charset="0"/>
                <a:cs typeface="Times New Roman" panose="02020603050405020304" pitchFamily="18" charset="0"/>
              </a:rPr>
              <a:t>: User's living city category. Cities are categorized into 3 different categories 'A', 'B' and 'C’.</a:t>
            </a:r>
          </a:p>
          <a:p>
            <a:pPr algn="just">
              <a:buFont typeface="Wingdings" panose="05000000000000000000" pitchFamily="2" charset="2"/>
              <a:buChar char="Ø"/>
            </a:pPr>
            <a:r>
              <a:rPr lang="en-US" dirty="0" err="1">
                <a:solidFill>
                  <a:srgbClr val="212121"/>
                </a:solidFill>
                <a:latin typeface="Times New Roman" panose="02020603050405020304" pitchFamily="18" charset="0"/>
                <a:cs typeface="Times New Roman" panose="02020603050405020304" pitchFamily="18" charset="0"/>
              </a:rPr>
              <a:t>Stay_In_Current_City_Years</a:t>
            </a:r>
            <a:r>
              <a:rPr lang="en-US" dirty="0">
                <a:solidFill>
                  <a:srgbClr val="212121"/>
                </a:solidFill>
                <a:latin typeface="Times New Roman" panose="02020603050405020304" pitchFamily="18" charset="0"/>
                <a:cs typeface="Times New Roman" panose="02020603050405020304" pitchFamily="18" charset="0"/>
              </a:rPr>
              <a:t>: Indicates how long the users has lived in this city.</a:t>
            </a:r>
          </a:p>
          <a:p>
            <a:pPr algn="just">
              <a:buFont typeface="Wingdings" panose="05000000000000000000" pitchFamily="2" charset="2"/>
              <a:buChar char="Ø"/>
            </a:pPr>
            <a:r>
              <a:rPr lang="en-US" dirty="0" err="1">
                <a:solidFill>
                  <a:srgbClr val="212121"/>
                </a:solidFill>
                <a:latin typeface="Times New Roman" panose="02020603050405020304" pitchFamily="18" charset="0"/>
                <a:cs typeface="Times New Roman" panose="02020603050405020304" pitchFamily="18" charset="0"/>
              </a:rPr>
              <a:t>Marital_Status</a:t>
            </a:r>
            <a:r>
              <a:rPr lang="en-US" dirty="0">
                <a:solidFill>
                  <a:srgbClr val="212121"/>
                </a:solidFill>
                <a:latin typeface="Times New Roman" panose="02020603050405020304" pitchFamily="18" charset="0"/>
                <a:cs typeface="Times New Roman" panose="02020603050405020304" pitchFamily="18" charset="0"/>
              </a:rPr>
              <a:t>: is 0 if the user is not married and 1 otherwise.</a:t>
            </a:r>
          </a:p>
          <a:p>
            <a:pPr algn="just">
              <a:buFont typeface="Wingdings" panose="05000000000000000000" pitchFamily="2" charset="2"/>
              <a:buChar char="Ø"/>
            </a:pPr>
            <a:r>
              <a:rPr lang="en-US" dirty="0">
                <a:solidFill>
                  <a:srgbClr val="212121"/>
                </a:solidFill>
                <a:latin typeface="Times New Roman" panose="02020603050405020304" pitchFamily="18" charset="0"/>
                <a:cs typeface="Times New Roman" panose="02020603050405020304" pitchFamily="18" charset="0"/>
              </a:rPr>
              <a:t>Product_Category_1 to _3: Category of the product. All 3 are already </a:t>
            </a:r>
            <a:r>
              <a:rPr lang="en-US" dirty="0" err="1">
                <a:solidFill>
                  <a:srgbClr val="212121"/>
                </a:solidFill>
                <a:latin typeface="Times New Roman" panose="02020603050405020304" pitchFamily="18" charset="0"/>
                <a:cs typeface="Times New Roman" panose="02020603050405020304" pitchFamily="18" charset="0"/>
              </a:rPr>
              <a:t>labaled</a:t>
            </a:r>
            <a:r>
              <a:rPr lang="en-US" dirty="0">
                <a:solidFill>
                  <a:srgbClr val="212121"/>
                </a:solidFill>
                <a:latin typeface="Times New Roman" panose="02020603050405020304" pitchFamily="18" charset="0"/>
                <a:cs typeface="Times New Roman" panose="02020603050405020304" pitchFamily="18" charset="0"/>
              </a:rPr>
              <a:t> with numbers.</a:t>
            </a:r>
          </a:p>
          <a:p>
            <a:pPr algn="just">
              <a:spcAft>
                <a:spcPts val="0"/>
              </a:spcAft>
              <a:buFont typeface="Wingdings" panose="05000000000000000000" pitchFamily="2" charset="2"/>
              <a:buChar char="Ø"/>
            </a:pPr>
            <a:r>
              <a:rPr lang="en-US" dirty="0">
                <a:solidFill>
                  <a:srgbClr val="212121"/>
                </a:solidFill>
                <a:latin typeface="Times New Roman" panose="02020603050405020304" pitchFamily="18" charset="0"/>
                <a:cs typeface="Times New Roman" panose="02020603050405020304" pitchFamily="18" charset="0"/>
              </a:rPr>
              <a:t>Purchase: Purchase amount.</a:t>
            </a:r>
          </a:p>
        </p:txBody>
      </p:sp>
    </p:spTree>
    <p:extLst>
      <p:ext uri="{BB962C8B-B14F-4D97-AF65-F5344CB8AC3E}">
        <p14:creationId xmlns:p14="http://schemas.microsoft.com/office/powerpoint/2010/main" val="201976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9D9E-E6AD-4FA7-8289-EFDB695CE63C}"/>
              </a:ext>
            </a:extLst>
          </p:cNvPr>
          <p:cNvSpPr>
            <a:spLocks noGrp="1"/>
          </p:cNvSpPr>
          <p:nvPr>
            <p:ph type="title"/>
          </p:nvPr>
        </p:nvSpPr>
        <p:spPr>
          <a:xfrm>
            <a:off x="-1" y="-16626"/>
            <a:ext cx="11779135" cy="1887254"/>
          </a:xfrm>
          <a:solidFill>
            <a:schemeClr val="bg2"/>
          </a:solidFill>
        </p:spPr>
        <p:txBody>
          <a:bodyPr anchor="ctr"/>
          <a:lstStyle/>
          <a:p>
            <a:pPr>
              <a:lnSpc>
                <a:spcPct val="0"/>
              </a:lnSpc>
            </a:pPr>
            <a:r>
              <a:rPr lang="en-US" dirty="0">
                <a:latin typeface="Times New Roman" panose="02020603050405020304" pitchFamily="18" charset="0"/>
                <a:cs typeface="Times New Roman" panose="02020603050405020304" pitchFamily="18" charset="0"/>
              </a:rPr>
              <a:t>    EDA on MongoDB</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1C15D5-6AB9-4E77-A11C-AAA7E4834CB5}"/>
              </a:ext>
            </a:extLst>
          </p:cNvPr>
          <p:cNvPicPr>
            <a:picLocks noChangeAspect="1"/>
          </p:cNvPicPr>
          <p:nvPr/>
        </p:nvPicPr>
        <p:blipFill>
          <a:blip r:embed="rId2"/>
          <a:stretch>
            <a:fillRect/>
          </a:stretch>
        </p:blipFill>
        <p:spPr>
          <a:xfrm>
            <a:off x="7170420" y="352633"/>
            <a:ext cx="2787293" cy="803826"/>
          </a:xfrm>
          <a:prstGeom prst="rect">
            <a:avLst/>
          </a:prstGeom>
          <a:ln>
            <a:solidFill>
              <a:schemeClr val="tx1"/>
            </a:solidFill>
          </a:ln>
        </p:spPr>
      </p:pic>
      <p:pic>
        <p:nvPicPr>
          <p:cNvPr id="5" name="Picture 4">
            <a:extLst>
              <a:ext uri="{FF2B5EF4-FFF2-40B4-BE49-F238E27FC236}">
                <a16:creationId xmlns:a16="http://schemas.microsoft.com/office/drawing/2014/main" id="{FEC05AE3-4942-4C2B-BFA7-CF19AE75D735}"/>
              </a:ext>
            </a:extLst>
          </p:cNvPr>
          <p:cNvPicPr>
            <a:picLocks noChangeAspect="1"/>
          </p:cNvPicPr>
          <p:nvPr/>
        </p:nvPicPr>
        <p:blipFill>
          <a:blip r:embed="rId3"/>
          <a:stretch>
            <a:fillRect/>
          </a:stretch>
        </p:blipFill>
        <p:spPr>
          <a:xfrm>
            <a:off x="307702" y="4148051"/>
            <a:ext cx="11576596" cy="2139750"/>
          </a:xfrm>
          <a:prstGeom prst="rect">
            <a:avLst/>
          </a:prstGeom>
          <a:ln>
            <a:solidFill>
              <a:schemeClr val="tx1"/>
            </a:solidFill>
          </a:ln>
        </p:spPr>
      </p:pic>
      <p:pic>
        <p:nvPicPr>
          <p:cNvPr id="6" name="Picture 5">
            <a:extLst>
              <a:ext uri="{FF2B5EF4-FFF2-40B4-BE49-F238E27FC236}">
                <a16:creationId xmlns:a16="http://schemas.microsoft.com/office/drawing/2014/main" id="{EFD09BF8-AF22-4D6A-8F6B-FF4E761FB6A2}"/>
              </a:ext>
            </a:extLst>
          </p:cNvPr>
          <p:cNvPicPr>
            <a:picLocks noChangeAspect="1"/>
          </p:cNvPicPr>
          <p:nvPr/>
        </p:nvPicPr>
        <p:blipFill>
          <a:blip r:embed="rId4"/>
          <a:stretch>
            <a:fillRect/>
          </a:stretch>
        </p:blipFill>
        <p:spPr>
          <a:xfrm>
            <a:off x="6325904" y="1333780"/>
            <a:ext cx="4894053" cy="2608212"/>
          </a:xfrm>
          <a:prstGeom prst="rect">
            <a:avLst/>
          </a:prstGeom>
          <a:ln>
            <a:solidFill>
              <a:schemeClr val="tx1"/>
            </a:solidFill>
          </a:ln>
        </p:spPr>
      </p:pic>
      <p:pic>
        <p:nvPicPr>
          <p:cNvPr id="7" name="Picture 6">
            <a:extLst>
              <a:ext uri="{FF2B5EF4-FFF2-40B4-BE49-F238E27FC236}">
                <a16:creationId xmlns:a16="http://schemas.microsoft.com/office/drawing/2014/main" id="{B88B870D-29F6-4728-9397-683A423E5219}"/>
              </a:ext>
            </a:extLst>
          </p:cNvPr>
          <p:cNvPicPr>
            <a:picLocks noChangeAspect="1"/>
          </p:cNvPicPr>
          <p:nvPr/>
        </p:nvPicPr>
        <p:blipFill>
          <a:blip r:embed="rId5"/>
          <a:stretch>
            <a:fillRect/>
          </a:stretch>
        </p:blipFill>
        <p:spPr>
          <a:xfrm>
            <a:off x="770436" y="1343615"/>
            <a:ext cx="4256458" cy="2608212"/>
          </a:xfrm>
          <a:prstGeom prst="rect">
            <a:avLst/>
          </a:prstGeom>
          <a:ln>
            <a:solidFill>
              <a:schemeClr val="tx1"/>
            </a:solidFill>
          </a:ln>
        </p:spPr>
      </p:pic>
    </p:spTree>
    <p:extLst>
      <p:ext uri="{BB962C8B-B14F-4D97-AF65-F5344CB8AC3E}">
        <p14:creationId xmlns:p14="http://schemas.microsoft.com/office/powerpoint/2010/main" val="350234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DFC7-1C05-449B-8CB6-D0497E76A8A0}"/>
              </a:ext>
            </a:extLst>
          </p:cNvPr>
          <p:cNvSpPr>
            <a:spLocks noGrp="1"/>
          </p:cNvSpPr>
          <p:nvPr>
            <p:ph type="title"/>
          </p:nvPr>
        </p:nvSpPr>
        <p:spPr>
          <a:xfrm>
            <a:off x="124689" y="145286"/>
            <a:ext cx="11105805" cy="1858081"/>
          </a:xfrm>
          <a:solidFill>
            <a:schemeClr val="bg2"/>
          </a:solidFill>
        </p:spPr>
        <p:txBody>
          <a:bodyPr anchor="t"/>
          <a:lstStyle/>
          <a:p>
            <a:r>
              <a:rPr lang="en-US" dirty="0">
                <a:latin typeface="Times New Roman" panose="02020603050405020304" pitchFamily="18" charset="0"/>
                <a:cs typeface="Times New Roman" panose="02020603050405020304" pitchFamily="18" charset="0"/>
              </a:rPr>
              <a:t>Categorical Variables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5CAA3ED-891C-49FA-A05C-6AD7209EC6F8}"/>
              </a:ext>
            </a:extLst>
          </p:cNvPr>
          <p:cNvPicPr>
            <a:picLocks noChangeAspect="1"/>
          </p:cNvPicPr>
          <p:nvPr/>
        </p:nvPicPr>
        <p:blipFill>
          <a:blip r:embed="rId2"/>
          <a:stretch>
            <a:fillRect/>
          </a:stretch>
        </p:blipFill>
        <p:spPr>
          <a:xfrm>
            <a:off x="786328" y="3745232"/>
            <a:ext cx="4067966" cy="2451265"/>
          </a:xfrm>
          <a:prstGeom prst="rect">
            <a:avLst/>
          </a:prstGeom>
          <a:ln>
            <a:solidFill>
              <a:schemeClr val="tx1"/>
            </a:solidFill>
          </a:ln>
        </p:spPr>
      </p:pic>
      <p:pic>
        <p:nvPicPr>
          <p:cNvPr id="9" name="Picture 8">
            <a:extLst>
              <a:ext uri="{FF2B5EF4-FFF2-40B4-BE49-F238E27FC236}">
                <a16:creationId xmlns:a16="http://schemas.microsoft.com/office/drawing/2014/main" id="{1ECF6A32-0FC6-496E-B4E1-D79DA531D3B0}"/>
              </a:ext>
            </a:extLst>
          </p:cNvPr>
          <p:cNvPicPr>
            <a:picLocks noChangeAspect="1"/>
          </p:cNvPicPr>
          <p:nvPr/>
        </p:nvPicPr>
        <p:blipFill>
          <a:blip r:embed="rId3"/>
          <a:stretch>
            <a:fillRect/>
          </a:stretch>
        </p:blipFill>
        <p:spPr>
          <a:xfrm>
            <a:off x="628304" y="914116"/>
            <a:ext cx="10602190" cy="2451265"/>
          </a:xfrm>
          <a:prstGeom prst="rect">
            <a:avLst/>
          </a:prstGeom>
        </p:spPr>
      </p:pic>
      <p:pic>
        <p:nvPicPr>
          <p:cNvPr id="10" name="Picture 9">
            <a:extLst>
              <a:ext uri="{FF2B5EF4-FFF2-40B4-BE49-F238E27FC236}">
                <a16:creationId xmlns:a16="http://schemas.microsoft.com/office/drawing/2014/main" id="{7FF77C9B-51E9-44EC-9A2F-A9A907C5D677}"/>
              </a:ext>
            </a:extLst>
          </p:cNvPr>
          <p:cNvPicPr>
            <a:picLocks noChangeAspect="1"/>
          </p:cNvPicPr>
          <p:nvPr/>
        </p:nvPicPr>
        <p:blipFill>
          <a:blip r:embed="rId4"/>
          <a:stretch>
            <a:fillRect/>
          </a:stretch>
        </p:blipFill>
        <p:spPr>
          <a:xfrm>
            <a:off x="6402841" y="3745233"/>
            <a:ext cx="4539479" cy="2451264"/>
          </a:xfrm>
          <a:prstGeom prst="rect">
            <a:avLst/>
          </a:prstGeom>
        </p:spPr>
      </p:pic>
    </p:spTree>
    <p:extLst>
      <p:ext uri="{BB962C8B-B14F-4D97-AF65-F5344CB8AC3E}">
        <p14:creationId xmlns:p14="http://schemas.microsoft.com/office/powerpoint/2010/main" val="367190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6A01-2D15-416B-AAB2-F82EA86C6921}"/>
              </a:ext>
            </a:extLst>
          </p:cNvPr>
          <p:cNvSpPr>
            <a:spLocks noGrp="1"/>
          </p:cNvSpPr>
          <p:nvPr>
            <p:ph type="title"/>
          </p:nvPr>
        </p:nvSpPr>
        <p:spPr>
          <a:xfrm>
            <a:off x="83820" y="158174"/>
            <a:ext cx="11209020" cy="2462899"/>
          </a:xfrm>
          <a:solidFill>
            <a:schemeClr val="bg2"/>
          </a:solidFill>
        </p:spPr>
        <p:txBody>
          <a:bodyPr anchor="t"/>
          <a:lstStyle/>
          <a:p>
            <a:r>
              <a:rPr lang="en-US" dirty="0">
                <a:latin typeface="Times New Roman" panose="02020603050405020304" pitchFamily="18" charset="0"/>
                <a:cs typeface="Times New Roman" panose="02020603050405020304" pitchFamily="18" charset="0"/>
              </a:rPr>
              <a:t>Insights from Variable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DFFB8B1-5F36-4E18-91D2-2D53D3B6EC14}"/>
              </a:ext>
            </a:extLst>
          </p:cNvPr>
          <p:cNvPicPr>
            <a:picLocks noGrp="1" noChangeAspect="1"/>
          </p:cNvPicPr>
          <p:nvPr>
            <p:ph idx="1"/>
          </p:nvPr>
        </p:nvPicPr>
        <p:blipFill>
          <a:blip r:embed="rId2"/>
          <a:stretch>
            <a:fillRect/>
          </a:stretch>
        </p:blipFill>
        <p:spPr>
          <a:xfrm>
            <a:off x="228600" y="5237480"/>
            <a:ext cx="4740050" cy="586792"/>
          </a:xfrm>
          <a:prstGeom prst="rect">
            <a:avLst/>
          </a:prstGeom>
          <a:ln>
            <a:solidFill>
              <a:schemeClr val="tx1"/>
            </a:solidFill>
          </a:ln>
        </p:spPr>
      </p:pic>
      <p:pic>
        <p:nvPicPr>
          <p:cNvPr id="4" name="Picture 3">
            <a:extLst>
              <a:ext uri="{FF2B5EF4-FFF2-40B4-BE49-F238E27FC236}">
                <a16:creationId xmlns:a16="http://schemas.microsoft.com/office/drawing/2014/main" id="{BA477A54-46E6-471B-A85F-FB68E8DAF8F4}"/>
              </a:ext>
            </a:extLst>
          </p:cNvPr>
          <p:cNvPicPr>
            <a:picLocks noChangeAspect="1"/>
          </p:cNvPicPr>
          <p:nvPr/>
        </p:nvPicPr>
        <p:blipFill>
          <a:blip r:embed="rId3"/>
          <a:stretch>
            <a:fillRect/>
          </a:stretch>
        </p:blipFill>
        <p:spPr>
          <a:xfrm>
            <a:off x="212466" y="883927"/>
            <a:ext cx="3695700" cy="1058805"/>
          </a:xfrm>
          <a:prstGeom prst="rect">
            <a:avLst/>
          </a:prstGeom>
          <a:ln>
            <a:solidFill>
              <a:schemeClr val="tx1"/>
            </a:solidFill>
          </a:ln>
        </p:spPr>
      </p:pic>
      <p:pic>
        <p:nvPicPr>
          <p:cNvPr id="6" name="Picture 5">
            <a:extLst>
              <a:ext uri="{FF2B5EF4-FFF2-40B4-BE49-F238E27FC236}">
                <a16:creationId xmlns:a16="http://schemas.microsoft.com/office/drawing/2014/main" id="{240C2E96-41D9-43CA-858A-C417C8FD50DF}"/>
              </a:ext>
            </a:extLst>
          </p:cNvPr>
          <p:cNvPicPr>
            <a:picLocks noChangeAspect="1"/>
          </p:cNvPicPr>
          <p:nvPr/>
        </p:nvPicPr>
        <p:blipFill>
          <a:blip r:embed="rId4"/>
          <a:stretch>
            <a:fillRect/>
          </a:stretch>
        </p:blipFill>
        <p:spPr>
          <a:xfrm>
            <a:off x="213359" y="2182664"/>
            <a:ext cx="4740051" cy="546946"/>
          </a:xfrm>
          <a:prstGeom prst="rect">
            <a:avLst/>
          </a:prstGeom>
          <a:ln>
            <a:solidFill>
              <a:schemeClr val="tx1"/>
            </a:solidFill>
          </a:ln>
        </p:spPr>
      </p:pic>
      <p:pic>
        <p:nvPicPr>
          <p:cNvPr id="7" name="Picture 6">
            <a:extLst>
              <a:ext uri="{FF2B5EF4-FFF2-40B4-BE49-F238E27FC236}">
                <a16:creationId xmlns:a16="http://schemas.microsoft.com/office/drawing/2014/main" id="{256003E9-1964-4D06-BF48-22EC1EC2621A}"/>
              </a:ext>
            </a:extLst>
          </p:cNvPr>
          <p:cNvPicPr>
            <a:picLocks noChangeAspect="1"/>
          </p:cNvPicPr>
          <p:nvPr/>
        </p:nvPicPr>
        <p:blipFill>
          <a:blip r:embed="rId5"/>
          <a:stretch>
            <a:fillRect/>
          </a:stretch>
        </p:blipFill>
        <p:spPr>
          <a:xfrm>
            <a:off x="228600" y="2920016"/>
            <a:ext cx="4740050" cy="640135"/>
          </a:xfrm>
          <a:prstGeom prst="rect">
            <a:avLst/>
          </a:prstGeom>
          <a:ln>
            <a:solidFill>
              <a:schemeClr val="tx1"/>
            </a:solidFill>
          </a:ln>
        </p:spPr>
      </p:pic>
      <p:pic>
        <p:nvPicPr>
          <p:cNvPr id="8" name="Picture 7">
            <a:extLst>
              <a:ext uri="{FF2B5EF4-FFF2-40B4-BE49-F238E27FC236}">
                <a16:creationId xmlns:a16="http://schemas.microsoft.com/office/drawing/2014/main" id="{AC86B955-7CC8-4F9D-89F4-6C28A02720BE}"/>
              </a:ext>
            </a:extLst>
          </p:cNvPr>
          <p:cNvPicPr>
            <a:picLocks noChangeAspect="1"/>
          </p:cNvPicPr>
          <p:nvPr/>
        </p:nvPicPr>
        <p:blipFill>
          <a:blip r:embed="rId6"/>
          <a:stretch>
            <a:fillRect/>
          </a:stretch>
        </p:blipFill>
        <p:spPr>
          <a:xfrm>
            <a:off x="6466455" y="183192"/>
            <a:ext cx="4740050" cy="586791"/>
          </a:xfrm>
          <a:prstGeom prst="rect">
            <a:avLst/>
          </a:prstGeom>
          <a:ln>
            <a:solidFill>
              <a:schemeClr val="tx1"/>
            </a:solidFill>
          </a:ln>
        </p:spPr>
      </p:pic>
      <p:pic>
        <p:nvPicPr>
          <p:cNvPr id="9" name="Picture 8">
            <a:extLst>
              <a:ext uri="{FF2B5EF4-FFF2-40B4-BE49-F238E27FC236}">
                <a16:creationId xmlns:a16="http://schemas.microsoft.com/office/drawing/2014/main" id="{0311122C-58E5-47E6-A874-B3BD3151C715}"/>
              </a:ext>
            </a:extLst>
          </p:cNvPr>
          <p:cNvPicPr>
            <a:picLocks noChangeAspect="1"/>
          </p:cNvPicPr>
          <p:nvPr/>
        </p:nvPicPr>
        <p:blipFill>
          <a:blip r:embed="rId7"/>
          <a:stretch>
            <a:fillRect/>
          </a:stretch>
        </p:blipFill>
        <p:spPr>
          <a:xfrm>
            <a:off x="4040390" y="896046"/>
            <a:ext cx="7740130" cy="501282"/>
          </a:xfrm>
          <a:prstGeom prst="rect">
            <a:avLst/>
          </a:prstGeom>
          <a:ln>
            <a:solidFill>
              <a:schemeClr val="tx1"/>
            </a:solidFill>
          </a:ln>
        </p:spPr>
      </p:pic>
      <p:pic>
        <p:nvPicPr>
          <p:cNvPr id="10" name="Picture 9">
            <a:extLst>
              <a:ext uri="{FF2B5EF4-FFF2-40B4-BE49-F238E27FC236}">
                <a16:creationId xmlns:a16="http://schemas.microsoft.com/office/drawing/2014/main" id="{77B747D5-A31E-4A67-82F6-B6783431FF9E}"/>
              </a:ext>
            </a:extLst>
          </p:cNvPr>
          <p:cNvPicPr>
            <a:picLocks noChangeAspect="1"/>
          </p:cNvPicPr>
          <p:nvPr/>
        </p:nvPicPr>
        <p:blipFill>
          <a:blip r:embed="rId8"/>
          <a:stretch>
            <a:fillRect/>
          </a:stretch>
        </p:blipFill>
        <p:spPr>
          <a:xfrm>
            <a:off x="233003" y="4456894"/>
            <a:ext cx="4735647" cy="594412"/>
          </a:xfrm>
          <a:prstGeom prst="rect">
            <a:avLst/>
          </a:prstGeom>
          <a:ln>
            <a:solidFill>
              <a:schemeClr val="tx1"/>
            </a:solidFill>
          </a:ln>
        </p:spPr>
      </p:pic>
      <p:pic>
        <p:nvPicPr>
          <p:cNvPr id="11" name="Picture 10">
            <a:extLst>
              <a:ext uri="{FF2B5EF4-FFF2-40B4-BE49-F238E27FC236}">
                <a16:creationId xmlns:a16="http://schemas.microsoft.com/office/drawing/2014/main" id="{AD500345-C7A9-41A4-BBFE-EF6BD74BA5D5}"/>
              </a:ext>
            </a:extLst>
          </p:cNvPr>
          <p:cNvPicPr>
            <a:picLocks noChangeAspect="1"/>
          </p:cNvPicPr>
          <p:nvPr/>
        </p:nvPicPr>
        <p:blipFill>
          <a:blip r:embed="rId9"/>
          <a:stretch>
            <a:fillRect/>
          </a:stretch>
        </p:blipFill>
        <p:spPr>
          <a:xfrm>
            <a:off x="4038601" y="1459614"/>
            <a:ext cx="7741920" cy="513468"/>
          </a:xfrm>
          <a:prstGeom prst="rect">
            <a:avLst/>
          </a:prstGeom>
          <a:ln>
            <a:solidFill>
              <a:schemeClr val="tx1"/>
            </a:solidFill>
          </a:ln>
        </p:spPr>
      </p:pic>
      <p:pic>
        <p:nvPicPr>
          <p:cNvPr id="12" name="Picture 11">
            <a:extLst>
              <a:ext uri="{FF2B5EF4-FFF2-40B4-BE49-F238E27FC236}">
                <a16:creationId xmlns:a16="http://schemas.microsoft.com/office/drawing/2014/main" id="{BED127D7-BAF5-46E0-8860-CDB1FE36593C}"/>
              </a:ext>
            </a:extLst>
          </p:cNvPr>
          <p:cNvPicPr>
            <a:picLocks noChangeAspect="1"/>
          </p:cNvPicPr>
          <p:nvPr/>
        </p:nvPicPr>
        <p:blipFill>
          <a:blip r:embed="rId10"/>
          <a:stretch>
            <a:fillRect/>
          </a:stretch>
        </p:blipFill>
        <p:spPr>
          <a:xfrm>
            <a:off x="228600" y="3668688"/>
            <a:ext cx="4740050" cy="602032"/>
          </a:xfrm>
          <a:prstGeom prst="rect">
            <a:avLst/>
          </a:prstGeom>
          <a:ln>
            <a:solidFill>
              <a:schemeClr val="tx1"/>
            </a:solidFill>
          </a:ln>
        </p:spPr>
      </p:pic>
      <p:pic>
        <p:nvPicPr>
          <p:cNvPr id="14" name="Picture 13">
            <a:extLst>
              <a:ext uri="{FF2B5EF4-FFF2-40B4-BE49-F238E27FC236}">
                <a16:creationId xmlns:a16="http://schemas.microsoft.com/office/drawing/2014/main" id="{DD188386-AAC4-4B4D-B35C-9F066C35FABA}"/>
              </a:ext>
            </a:extLst>
          </p:cNvPr>
          <p:cNvPicPr>
            <a:picLocks noChangeAspect="1"/>
          </p:cNvPicPr>
          <p:nvPr/>
        </p:nvPicPr>
        <p:blipFill>
          <a:blip r:embed="rId11"/>
          <a:stretch>
            <a:fillRect/>
          </a:stretch>
        </p:blipFill>
        <p:spPr>
          <a:xfrm>
            <a:off x="5800679" y="2172468"/>
            <a:ext cx="5128582" cy="3801680"/>
          </a:xfrm>
          <a:prstGeom prst="rect">
            <a:avLst/>
          </a:prstGeom>
          <a:ln>
            <a:solidFill>
              <a:schemeClr val="tx1"/>
            </a:solidFill>
          </a:ln>
        </p:spPr>
      </p:pic>
    </p:spTree>
    <p:extLst>
      <p:ext uri="{BB962C8B-B14F-4D97-AF65-F5344CB8AC3E}">
        <p14:creationId xmlns:p14="http://schemas.microsoft.com/office/powerpoint/2010/main" val="159718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AB9B-FAED-4EEB-A38D-9F8D1B9684E5}"/>
              </a:ext>
            </a:extLst>
          </p:cNvPr>
          <p:cNvSpPr>
            <a:spLocks noGrp="1"/>
          </p:cNvSpPr>
          <p:nvPr>
            <p:ph type="title"/>
          </p:nvPr>
        </p:nvSpPr>
        <p:spPr>
          <a:xfrm>
            <a:off x="548640" y="332323"/>
            <a:ext cx="10058400" cy="1626017"/>
          </a:xfrm>
          <a:solidFill>
            <a:schemeClr val="bg2"/>
          </a:solidFill>
        </p:spPr>
        <p:txBody>
          <a:bodyPr anchor="t"/>
          <a:lstStyle/>
          <a:p>
            <a:r>
              <a:rPr lang="en-US" dirty="0"/>
              <a:t>Numerical Variable</a:t>
            </a:r>
            <a:endParaRPr lang="en-IN" dirty="0"/>
          </a:p>
        </p:txBody>
      </p:sp>
      <p:pic>
        <p:nvPicPr>
          <p:cNvPr id="4" name="Picture 3">
            <a:extLst>
              <a:ext uri="{FF2B5EF4-FFF2-40B4-BE49-F238E27FC236}">
                <a16:creationId xmlns:a16="http://schemas.microsoft.com/office/drawing/2014/main" id="{8D314B28-543E-4B1E-A38E-16B29A2282C6}"/>
              </a:ext>
            </a:extLst>
          </p:cNvPr>
          <p:cNvPicPr>
            <a:picLocks noChangeAspect="1"/>
          </p:cNvPicPr>
          <p:nvPr/>
        </p:nvPicPr>
        <p:blipFill>
          <a:blip r:embed="rId2"/>
          <a:stretch>
            <a:fillRect/>
          </a:stretch>
        </p:blipFill>
        <p:spPr>
          <a:xfrm>
            <a:off x="5879360" y="430357"/>
            <a:ext cx="5898391" cy="5682235"/>
          </a:xfrm>
          <a:prstGeom prst="rect">
            <a:avLst/>
          </a:prstGeom>
          <a:ln>
            <a:solidFill>
              <a:schemeClr val="tx1"/>
            </a:solidFill>
          </a:ln>
        </p:spPr>
      </p:pic>
      <p:pic>
        <p:nvPicPr>
          <p:cNvPr id="5" name="Picture 4">
            <a:extLst>
              <a:ext uri="{FF2B5EF4-FFF2-40B4-BE49-F238E27FC236}">
                <a16:creationId xmlns:a16="http://schemas.microsoft.com/office/drawing/2014/main" id="{7CBEA8BB-A48A-4B67-A1FE-CF425A4385C8}"/>
              </a:ext>
            </a:extLst>
          </p:cNvPr>
          <p:cNvPicPr>
            <a:picLocks noChangeAspect="1"/>
          </p:cNvPicPr>
          <p:nvPr/>
        </p:nvPicPr>
        <p:blipFill>
          <a:blip r:embed="rId3"/>
          <a:stretch>
            <a:fillRect/>
          </a:stretch>
        </p:blipFill>
        <p:spPr>
          <a:xfrm>
            <a:off x="475209" y="1373931"/>
            <a:ext cx="5224551" cy="3795089"/>
          </a:xfrm>
          <a:prstGeom prst="rect">
            <a:avLst/>
          </a:prstGeom>
          <a:ln>
            <a:solidFill>
              <a:schemeClr val="tx1"/>
            </a:solidFill>
          </a:ln>
        </p:spPr>
      </p:pic>
    </p:spTree>
    <p:extLst>
      <p:ext uri="{BB962C8B-B14F-4D97-AF65-F5344CB8AC3E}">
        <p14:creationId xmlns:p14="http://schemas.microsoft.com/office/powerpoint/2010/main" val="7835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64A9-D1F7-4848-A32D-318C5489745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Checking for Multicollinearity</a:t>
            </a:r>
          </a:p>
        </p:txBody>
      </p:sp>
      <p:sp>
        <p:nvSpPr>
          <p:cNvPr id="10" name="Content Placeholder 9">
            <a:extLst>
              <a:ext uri="{FF2B5EF4-FFF2-40B4-BE49-F238E27FC236}">
                <a16:creationId xmlns:a16="http://schemas.microsoft.com/office/drawing/2014/main" id="{D3D7AC08-2983-427A-8F4F-1F9967196144}"/>
              </a:ext>
            </a:extLst>
          </p:cNvPr>
          <p:cNvSpPr>
            <a:spLocks noGrp="1"/>
          </p:cNvSpPr>
          <p:nvPr>
            <p:ph idx="1"/>
          </p:nvPr>
        </p:nvSpPr>
        <p:spPr>
          <a:xfrm>
            <a:off x="1097280" y="2217420"/>
            <a:ext cx="4335780" cy="3651674"/>
          </a:xfrm>
        </p:spPr>
        <p:txBody>
          <a:bodyPr/>
          <a:lstStyle/>
          <a:p>
            <a:pPr algn="just"/>
            <a:r>
              <a:rPr lang="en-IN" dirty="0">
                <a:latin typeface="Times New Roman" panose="02020603050405020304" pitchFamily="18" charset="0"/>
                <a:cs typeface="Times New Roman" panose="02020603050405020304" pitchFamily="18" charset="0"/>
              </a:rPr>
              <a:t>From the correlation heatmap we can see that the linear association/ correlation between our variables is not more than 0.4 in all the cases which can be considered as weak correlation. So we can conclude that there are minimal chances of multicollinearity in our dataset. </a:t>
            </a:r>
          </a:p>
          <a:p>
            <a:pPr algn="just"/>
            <a:endParaRPr lang="en-IN" dirty="0">
              <a:latin typeface="Times New Roman" panose="02020603050405020304" pitchFamily="18" charset="0"/>
              <a:cs typeface="Times New Roman" panose="02020603050405020304" pitchFamily="18" charset="0"/>
            </a:endParaRPr>
          </a:p>
        </p:txBody>
      </p:sp>
      <p:pic>
        <p:nvPicPr>
          <p:cNvPr id="11" name="Content Placeholder 6">
            <a:extLst>
              <a:ext uri="{FF2B5EF4-FFF2-40B4-BE49-F238E27FC236}">
                <a16:creationId xmlns:a16="http://schemas.microsoft.com/office/drawing/2014/main" id="{38AB90F4-790D-4A46-B58F-E85BC3ADCAE4}"/>
              </a:ext>
            </a:extLst>
          </p:cNvPr>
          <p:cNvPicPr>
            <a:picLocks noChangeAspect="1"/>
          </p:cNvPicPr>
          <p:nvPr/>
        </p:nvPicPr>
        <p:blipFill>
          <a:blip r:embed="rId2"/>
          <a:stretch>
            <a:fillRect/>
          </a:stretch>
        </p:blipFill>
        <p:spPr>
          <a:xfrm>
            <a:off x="6004559" y="1975274"/>
            <a:ext cx="5398833" cy="4023360"/>
          </a:xfrm>
          <a:prstGeom prst="rect">
            <a:avLst/>
          </a:prstGeom>
          <a:ln>
            <a:solidFill>
              <a:schemeClr val="tx1"/>
            </a:solidFill>
          </a:ln>
        </p:spPr>
      </p:pic>
    </p:spTree>
    <p:extLst>
      <p:ext uri="{BB962C8B-B14F-4D97-AF65-F5344CB8AC3E}">
        <p14:creationId xmlns:p14="http://schemas.microsoft.com/office/powerpoint/2010/main" val="32361544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135</TotalTime>
  <Words>602</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BLACK  FRIDAY  SALES  PREDICTION</vt:lpstr>
      <vt:lpstr>IMPORTANT LINKS</vt:lpstr>
      <vt:lpstr>PROBLEM STATEMENT</vt:lpstr>
      <vt:lpstr>ABOUT THE DATASET</vt:lpstr>
      <vt:lpstr>    EDA on MongoDB</vt:lpstr>
      <vt:lpstr>Categorical Variables</vt:lpstr>
      <vt:lpstr>Insights from Variable</vt:lpstr>
      <vt:lpstr>Numerical Variable</vt:lpstr>
      <vt:lpstr>Checking for Multicollinearity</vt:lpstr>
      <vt:lpstr>Data Pre-Processing </vt:lpstr>
      <vt:lpstr>Train Test Split</vt:lpstr>
      <vt:lpstr>MODEL TRAINING USING PYSPARK</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Vaibhav Arora</dc:creator>
  <cp:lastModifiedBy>Vaibhav Arora</cp:lastModifiedBy>
  <cp:revision>14</cp:revision>
  <dcterms:created xsi:type="dcterms:W3CDTF">2023-02-05T15:51:12Z</dcterms:created>
  <dcterms:modified xsi:type="dcterms:W3CDTF">2023-02-12T11:21:17Z</dcterms:modified>
</cp:coreProperties>
</file>