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0" r:id="rId3"/>
    <p:sldId id="261" r:id="rId4"/>
    <p:sldId id="257" r:id="rId5"/>
    <p:sldId id="259" r:id="rId6"/>
    <p:sldId id="262" r:id="rId7"/>
    <p:sldId id="264"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455B7AB-CE81-4C33-937D-2FA93D9AB764}" type="slidenum">
              <a:rPr lang="en-US" smtClean="0"/>
              <a:t>‹#›</a:t>
            </a:fld>
            <a:endParaRPr lang="en-US"/>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30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2D400-68CD-4B20-B192-90BB85F605A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5B7AB-CE81-4C33-937D-2FA93D9AB764}" type="slidenum">
              <a:rPr lang="en-US" smtClean="0"/>
              <a:t>‹#›</a:t>
            </a:fld>
            <a:endParaRPr lang="en-US"/>
          </a:p>
        </p:txBody>
      </p:sp>
    </p:spTree>
    <p:extLst>
      <p:ext uri="{BB962C8B-B14F-4D97-AF65-F5344CB8AC3E}">
        <p14:creationId xmlns:p14="http://schemas.microsoft.com/office/powerpoint/2010/main" val="260415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5049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720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spTree>
    <p:extLst>
      <p:ext uri="{BB962C8B-B14F-4D97-AF65-F5344CB8AC3E}">
        <p14:creationId xmlns:p14="http://schemas.microsoft.com/office/powerpoint/2010/main" val="303455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1439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89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678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0024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spTree>
    <p:extLst>
      <p:ext uri="{BB962C8B-B14F-4D97-AF65-F5344CB8AC3E}">
        <p14:creationId xmlns:p14="http://schemas.microsoft.com/office/powerpoint/2010/main" val="1307325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2D400-68CD-4B20-B192-90BB85F605A4}"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55B7AB-CE81-4C33-937D-2FA93D9AB764}" type="slidenum">
              <a:rPr lang="en-US" smtClean="0"/>
              <a:t>‹#›</a:t>
            </a:fld>
            <a:endParaRPr lang="en-US"/>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771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2D400-68CD-4B20-B192-90BB85F605A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5B7AB-CE81-4C33-937D-2FA93D9AB764}" type="slidenum">
              <a:rPr lang="en-US" smtClean="0"/>
              <a:t>‹#›</a:t>
            </a:fld>
            <a:endParaRPr lang="en-US"/>
          </a:p>
        </p:txBody>
      </p:sp>
    </p:spTree>
    <p:extLst>
      <p:ext uri="{BB962C8B-B14F-4D97-AF65-F5344CB8AC3E}">
        <p14:creationId xmlns:p14="http://schemas.microsoft.com/office/powerpoint/2010/main" val="126761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2D400-68CD-4B20-B192-90BB85F605A4}" type="datetimeFigureOut">
              <a:rPr lang="en-US" smtClean="0"/>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55B7AB-CE81-4C33-937D-2FA93D9AB764}" type="slidenum">
              <a:rPr lang="en-US" smtClean="0"/>
              <a:t>‹#›</a:t>
            </a:fld>
            <a:endParaRPr lang="en-US"/>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351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2D400-68CD-4B20-B192-90BB85F605A4}" type="datetimeFigureOut">
              <a:rPr lang="en-US" smtClean="0"/>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55B7AB-CE81-4C33-937D-2FA93D9AB764}" type="slidenum">
              <a:rPr lang="en-US" smtClean="0"/>
              <a:t>‹#›</a:t>
            </a:fld>
            <a:endParaRPr lang="en-US"/>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3164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2D400-68CD-4B20-B192-90BB85F605A4}" type="datetimeFigureOut">
              <a:rPr lang="en-US" smtClean="0"/>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55B7AB-CE81-4C33-937D-2FA93D9AB764}" type="slidenum">
              <a:rPr lang="en-US" smtClean="0"/>
              <a:t>‹#›</a:t>
            </a:fld>
            <a:endParaRPr lang="en-US"/>
          </a:p>
        </p:txBody>
      </p:sp>
    </p:spTree>
    <p:extLst>
      <p:ext uri="{BB962C8B-B14F-4D97-AF65-F5344CB8AC3E}">
        <p14:creationId xmlns:p14="http://schemas.microsoft.com/office/powerpoint/2010/main" val="227829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2D400-68CD-4B20-B192-90BB85F605A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5B7AB-CE81-4C33-937D-2FA93D9AB764}" type="slidenum">
              <a:rPr lang="en-US" smtClean="0"/>
              <a:t>‹#›</a:t>
            </a:fld>
            <a:endParaRPr lang="en-US"/>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257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2D400-68CD-4B20-B192-90BB85F605A4}" type="datetimeFigureOut">
              <a:rPr lang="en-US" smtClean="0"/>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55B7AB-CE81-4C33-937D-2FA93D9AB764}" type="slidenum">
              <a:rPr lang="en-US" smtClean="0"/>
              <a:t>‹#›</a:t>
            </a:fld>
            <a:endParaRPr lang="en-US"/>
          </a:p>
        </p:txBody>
      </p:sp>
    </p:spTree>
    <p:extLst>
      <p:ext uri="{BB962C8B-B14F-4D97-AF65-F5344CB8AC3E}">
        <p14:creationId xmlns:p14="http://schemas.microsoft.com/office/powerpoint/2010/main" val="17143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F2D400-68CD-4B20-B192-90BB85F605A4}" type="datetimeFigureOut">
              <a:rPr lang="en-US" smtClean="0"/>
              <a:t>3/26/2023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55B7AB-CE81-4C33-937D-2FA93D9AB764}" type="slidenum">
              <a:rPr lang="en-US" smtClean="0"/>
              <a:t>‹#›</a:t>
            </a:fld>
            <a:endParaRPr lang="en-US"/>
          </a:p>
        </p:txBody>
      </p:sp>
    </p:spTree>
    <p:extLst>
      <p:ext uri="{BB962C8B-B14F-4D97-AF65-F5344CB8AC3E}">
        <p14:creationId xmlns:p14="http://schemas.microsoft.com/office/powerpoint/2010/main" val="350672636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2D83-D565-8191-90C9-8E11545800EF}"/>
              </a:ext>
            </a:extLst>
          </p:cNvPr>
          <p:cNvSpPr>
            <a:spLocks noGrp="1"/>
          </p:cNvSpPr>
          <p:nvPr>
            <p:ph type="ctrTitle"/>
          </p:nvPr>
        </p:nvSpPr>
        <p:spPr/>
        <p:txBody>
          <a:bodyPr>
            <a:noAutofit/>
          </a:bodyPr>
          <a:lstStyle/>
          <a:p>
            <a:r>
              <a:rPr lang="en-US" sz="3200" b="1" dirty="0">
                <a:effectLst/>
                <a:latin typeface="Courier New" panose="02070309020205020404" pitchFamily="49" charset="0"/>
              </a:rPr>
              <a:t>ECOLAB DIGITAL CENTRE (P). Ltd.</a:t>
            </a:r>
            <a:br>
              <a:rPr lang="en-US" sz="3200" b="1" dirty="0">
                <a:effectLst/>
                <a:latin typeface="Courier New" panose="02070309020205020404" pitchFamily="49" charset="0"/>
              </a:rPr>
            </a:br>
            <a:br>
              <a:rPr lang="en-US" sz="3200" b="1" dirty="0">
                <a:effectLst/>
                <a:latin typeface="Courier New" panose="02070309020205020404" pitchFamily="49" charset="0"/>
              </a:rPr>
            </a:br>
            <a:r>
              <a:rPr lang="en-US" sz="3200" b="1" dirty="0">
                <a:effectLst/>
                <a:latin typeface="Courier New" panose="02070309020205020404" pitchFamily="49" charset="0"/>
              </a:rPr>
              <a:t>Term Deposit Subscription Prediction</a:t>
            </a:r>
            <a:br>
              <a:rPr lang="en-US" sz="3200" b="1" dirty="0">
                <a:effectLst/>
                <a:latin typeface="Courier New" panose="02070309020205020404" pitchFamily="49" charset="0"/>
              </a:rPr>
            </a:br>
            <a:endParaRPr lang="en-US" sz="3200" b="1" dirty="0"/>
          </a:p>
        </p:txBody>
      </p:sp>
      <p:sp>
        <p:nvSpPr>
          <p:cNvPr id="3" name="Subtitle 2">
            <a:extLst>
              <a:ext uri="{FF2B5EF4-FFF2-40B4-BE49-F238E27FC236}">
                <a16:creationId xmlns:a16="http://schemas.microsoft.com/office/drawing/2014/main" id="{1301F868-E726-D6E1-F4BC-D9DE1B459B02}"/>
              </a:ext>
            </a:extLst>
          </p:cNvPr>
          <p:cNvSpPr>
            <a:spLocks noGrp="1"/>
          </p:cNvSpPr>
          <p:nvPr>
            <p:ph type="subTitle" idx="1"/>
          </p:nvPr>
        </p:nvSpPr>
        <p:spPr>
          <a:xfrm>
            <a:off x="245578" y="5513588"/>
            <a:ext cx="2226643" cy="941086"/>
          </a:xfrm>
        </p:spPr>
        <p:txBody>
          <a:bodyPr>
            <a:normAutofit fontScale="92500" lnSpcReduction="20000"/>
          </a:bodyPr>
          <a:lstStyle/>
          <a:p>
            <a:pPr algn="l"/>
            <a:r>
              <a:rPr lang="en-US" sz="2800" dirty="0"/>
              <a:t>Submitted By:-</a:t>
            </a:r>
          </a:p>
          <a:p>
            <a:pPr algn="l"/>
            <a:r>
              <a:rPr lang="en-US" sz="2800" dirty="0"/>
              <a:t>Vaibhav Arora</a:t>
            </a:r>
          </a:p>
        </p:txBody>
      </p:sp>
    </p:spTree>
    <p:extLst>
      <p:ext uri="{BB962C8B-B14F-4D97-AF65-F5344CB8AC3E}">
        <p14:creationId xmlns:p14="http://schemas.microsoft.com/office/powerpoint/2010/main" val="3738212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297A0-A8F2-70D3-DBD4-3F2C2B656059}"/>
              </a:ext>
            </a:extLst>
          </p:cNvPr>
          <p:cNvSpPr>
            <a:spLocks noGrp="1"/>
          </p:cNvSpPr>
          <p:nvPr>
            <p:ph type="title"/>
          </p:nvPr>
        </p:nvSpPr>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4D156AA8-8878-5A47-3D3B-842AD78C7EEA}"/>
              </a:ext>
            </a:extLst>
          </p:cNvPr>
          <p:cNvSpPr>
            <a:spLocks noGrp="1"/>
          </p:cNvSpPr>
          <p:nvPr>
            <p:ph idx="1"/>
          </p:nvPr>
        </p:nvSpPr>
        <p:spPr/>
        <p:txBody>
          <a:bodyPr/>
          <a:lstStyle/>
          <a:p>
            <a:pPr marL="0" indent="0">
              <a:buNone/>
            </a:pPr>
            <a:r>
              <a:rPr lang="en-US" b="0" i="0" dirty="0">
                <a:solidFill>
                  <a:schemeClr val="tx1"/>
                </a:solidFill>
                <a:effectLst/>
                <a:latin typeface="Roboto" panose="02000000000000000000" pitchFamily="2" charset="0"/>
              </a:rPr>
              <a:t>It is very cumbersome to get business from a new customer as compared to an old customer. Therefore, a lot of human effort and resources are spent by the banks to attract new customer, but still, the banks were not sure whether the customer will show their faith on them. Therefore it is wise to focus on our pre-existing as well as new customer base and come up with a new model/strategy in such a way that term deposit increases drastically and its operational cost for target audience decreases.</a:t>
            </a:r>
            <a:endParaRPr lang="en-US" dirty="0">
              <a:solidFill>
                <a:schemeClr val="tx1"/>
              </a:solidFill>
            </a:endParaRPr>
          </a:p>
        </p:txBody>
      </p:sp>
    </p:spTree>
    <p:extLst>
      <p:ext uri="{BB962C8B-B14F-4D97-AF65-F5344CB8AC3E}">
        <p14:creationId xmlns:p14="http://schemas.microsoft.com/office/powerpoint/2010/main" val="396582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F088-B42E-2CB7-764A-2B5618F48E7B}"/>
              </a:ext>
            </a:extLst>
          </p:cNvPr>
          <p:cNvSpPr>
            <a:spLocks noGrp="1"/>
          </p:cNvSpPr>
          <p:nvPr>
            <p:ph type="title"/>
          </p:nvPr>
        </p:nvSpPr>
        <p:spPr/>
        <p:txBody>
          <a:bodyPr>
            <a:normAutofit fontScale="90000"/>
          </a:bodyPr>
          <a:lstStyle/>
          <a:p>
            <a:pPr algn="ctr"/>
            <a:r>
              <a:rPr lang="en-US" b="0" i="0" dirty="0">
                <a:solidFill>
                  <a:schemeClr val="tx1"/>
                </a:solidFill>
                <a:effectLst/>
                <a:latin typeface="Roboto" panose="02000000000000000000" pitchFamily="2" charset="0"/>
              </a:rPr>
              <a:t>Methodology</a:t>
            </a:r>
            <a:br>
              <a:rPr lang="en-US" b="0" i="0" dirty="0">
                <a:solidFill>
                  <a:schemeClr val="tx1"/>
                </a:solidFill>
                <a:effectLst/>
                <a:latin typeface="Roboto" panose="02000000000000000000" pitchFamily="2"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A13618EA-5CCE-8AFB-AE32-ECF0643B1D27}"/>
              </a:ext>
            </a:extLst>
          </p:cNvPr>
          <p:cNvSpPr>
            <a:spLocks noGrp="1"/>
          </p:cNvSpPr>
          <p:nvPr>
            <p:ph idx="1"/>
          </p:nvPr>
        </p:nvSpPr>
        <p:spPr>
          <a:xfrm>
            <a:off x="592354" y="1748365"/>
            <a:ext cx="11007291" cy="4839051"/>
          </a:xfrm>
          <a:solidFill>
            <a:schemeClr val="bg1"/>
          </a:solidFill>
        </p:spPr>
        <p:txBody>
          <a:bodyPr>
            <a:normAutofit lnSpcReduction="10000"/>
          </a:bodyPr>
          <a:lstStyle/>
          <a:p>
            <a:pPr algn="l"/>
            <a:r>
              <a:rPr lang="en-US" sz="1600" b="1" i="1" dirty="0">
                <a:effectLst/>
                <a:latin typeface="Roboto" panose="02000000000000000000" pitchFamily="2" charset="0"/>
              </a:rPr>
              <a:t>Step 1</a:t>
            </a:r>
            <a:r>
              <a:rPr lang="en-US" sz="1600" b="0" i="0" dirty="0">
                <a:effectLst/>
                <a:latin typeface="Roboto" panose="02000000000000000000" pitchFamily="2" charset="0"/>
              </a:rPr>
              <a:t>.Understanding the problem statement.</a:t>
            </a:r>
          </a:p>
          <a:p>
            <a:pPr algn="l"/>
            <a:r>
              <a:rPr lang="en-US" sz="1600" b="1" i="1" dirty="0">
                <a:effectLst/>
                <a:latin typeface="Roboto" panose="02000000000000000000" pitchFamily="2" charset="0"/>
              </a:rPr>
              <a:t>Step 2</a:t>
            </a:r>
            <a:r>
              <a:rPr lang="en-US" sz="1600" b="0" i="0" dirty="0">
                <a:effectLst/>
                <a:latin typeface="Roboto" panose="02000000000000000000" pitchFamily="2" charset="0"/>
              </a:rPr>
              <a:t>.Overview of features.</a:t>
            </a:r>
          </a:p>
          <a:p>
            <a:pPr algn="l"/>
            <a:r>
              <a:rPr lang="en-US" sz="1600" b="1" i="1" dirty="0">
                <a:effectLst/>
                <a:latin typeface="Roboto" panose="02000000000000000000" pitchFamily="2" charset="0"/>
              </a:rPr>
              <a:t>Step 3</a:t>
            </a:r>
            <a:r>
              <a:rPr lang="en-US" sz="1600" b="0" i="0" dirty="0">
                <a:effectLst/>
                <a:latin typeface="Roboto" panose="02000000000000000000" pitchFamily="2" charset="0"/>
              </a:rPr>
              <a:t>.Performed Exploratory Data Analysis under which Univariate, Bivariate and Statistical analysis has been done as well as Auto EDA through </a:t>
            </a:r>
            <a:r>
              <a:rPr lang="en-US" sz="1600" b="1" i="1" dirty="0" err="1">
                <a:effectLst/>
                <a:latin typeface="Roboto" panose="02000000000000000000" pitchFamily="2" charset="0"/>
              </a:rPr>
              <a:t>dtale</a:t>
            </a:r>
            <a:r>
              <a:rPr lang="en-US" sz="1600" b="0" i="0" dirty="0">
                <a:effectLst/>
                <a:latin typeface="Roboto" panose="02000000000000000000" pitchFamily="2" charset="0"/>
              </a:rPr>
              <a:t> library.</a:t>
            </a:r>
          </a:p>
          <a:p>
            <a:pPr algn="l"/>
            <a:r>
              <a:rPr lang="en-US" sz="1600" b="1" i="1" dirty="0">
                <a:effectLst/>
                <a:latin typeface="Roboto" panose="02000000000000000000" pitchFamily="2" charset="0"/>
              </a:rPr>
              <a:t>Step 4</a:t>
            </a:r>
            <a:r>
              <a:rPr lang="en-US" sz="1600" b="0" i="0" dirty="0">
                <a:effectLst/>
                <a:latin typeface="Roboto" panose="02000000000000000000" pitchFamily="2" charset="0"/>
              </a:rPr>
              <a:t>.Data Pre-Processing in three ways like formation of manual groupings, groups of quantile binning, detailed Feature Engineering and Outlier Treatment.</a:t>
            </a:r>
          </a:p>
          <a:p>
            <a:pPr algn="l"/>
            <a:r>
              <a:rPr lang="en-US" sz="1600" b="1" i="1" dirty="0">
                <a:effectLst/>
                <a:latin typeface="Roboto" panose="02000000000000000000" pitchFamily="2" charset="0"/>
              </a:rPr>
              <a:t>Step 5</a:t>
            </a:r>
            <a:r>
              <a:rPr lang="en-US" sz="1600" b="0" i="0" dirty="0">
                <a:effectLst/>
                <a:latin typeface="Roboto" panose="02000000000000000000" pitchFamily="2" charset="0"/>
              </a:rPr>
              <a:t> Normalization, Encoding and checking for multi-collinearity.</a:t>
            </a:r>
          </a:p>
          <a:p>
            <a:pPr algn="l"/>
            <a:r>
              <a:rPr lang="en-US" sz="1600" b="1" i="1" dirty="0">
                <a:effectLst/>
                <a:latin typeface="Roboto" panose="02000000000000000000" pitchFamily="2" charset="0"/>
              </a:rPr>
              <a:t>Step 6</a:t>
            </a:r>
            <a:r>
              <a:rPr lang="en-US" sz="1600" b="0" i="0" dirty="0">
                <a:effectLst/>
                <a:latin typeface="Roboto" panose="02000000000000000000" pitchFamily="2" charset="0"/>
              </a:rPr>
              <a:t> Treatment of Imbalanced Dataset by SMOTE.</a:t>
            </a:r>
          </a:p>
          <a:p>
            <a:pPr algn="l"/>
            <a:r>
              <a:rPr lang="en-US" sz="1600" b="1" i="1" dirty="0">
                <a:effectLst/>
                <a:latin typeface="Roboto" panose="02000000000000000000" pitchFamily="2" charset="0"/>
              </a:rPr>
              <a:t>Step 7</a:t>
            </a:r>
            <a:r>
              <a:rPr lang="en-US" sz="1600" b="0" i="0" dirty="0">
                <a:effectLst/>
                <a:latin typeface="Roboto" panose="02000000000000000000" pitchFamily="2" charset="0"/>
              </a:rPr>
              <a:t> Feature Importance by tree classifier, permutation method.</a:t>
            </a:r>
          </a:p>
          <a:p>
            <a:pPr algn="l"/>
            <a:r>
              <a:rPr lang="en-US" sz="1600" b="1" i="1" dirty="0">
                <a:effectLst/>
                <a:latin typeface="Roboto" panose="02000000000000000000" pitchFamily="2" charset="0"/>
              </a:rPr>
              <a:t>Step 8</a:t>
            </a:r>
            <a:r>
              <a:rPr lang="en-US" sz="1600" b="0" i="0" dirty="0">
                <a:effectLst/>
                <a:latin typeface="Roboto" panose="02000000000000000000" pitchFamily="2" charset="0"/>
              </a:rPr>
              <a:t> Dropping of corelated, constant and duplicates.</a:t>
            </a:r>
          </a:p>
          <a:p>
            <a:pPr algn="l"/>
            <a:r>
              <a:rPr lang="en-US" sz="1600" b="1" i="1" dirty="0">
                <a:effectLst/>
                <a:latin typeface="Roboto" panose="02000000000000000000" pitchFamily="2" charset="0"/>
              </a:rPr>
              <a:t>Step 9</a:t>
            </a:r>
            <a:r>
              <a:rPr lang="en-US" sz="1600" b="0" i="0" dirty="0">
                <a:effectLst/>
                <a:latin typeface="Roboto" panose="02000000000000000000" pitchFamily="2" charset="0"/>
              </a:rPr>
              <a:t> Splitting the dataset in train-test in ratio 75:25.</a:t>
            </a:r>
          </a:p>
          <a:p>
            <a:pPr algn="l"/>
            <a:r>
              <a:rPr lang="en-US" sz="1600" b="1" i="1" dirty="0">
                <a:effectLst/>
                <a:latin typeface="Roboto" panose="02000000000000000000" pitchFamily="2" charset="0"/>
              </a:rPr>
              <a:t>Step 10</a:t>
            </a:r>
            <a:r>
              <a:rPr lang="en-US" sz="1600" b="0" i="0" dirty="0">
                <a:effectLst/>
                <a:latin typeface="Roboto" panose="02000000000000000000" pitchFamily="2" charset="0"/>
              </a:rPr>
              <a:t> Model fitting</a:t>
            </a:r>
            <a:r>
              <a:rPr lang="en-US" sz="1600" dirty="0">
                <a:latin typeface="Roboto" panose="02000000000000000000" pitchFamily="2" charset="0"/>
              </a:rPr>
              <a:t> u</a:t>
            </a:r>
            <a:r>
              <a:rPr lang="en-US" sz="1600" b="0" i="0" dirty="0">
                <a:effectLst/>
                <a:latin typeface="Roboto" panose="02000000000000000000" pitchFamily="2" charset="0"/>
              </a:rPr>
              <a:t>sed best 5 algorithms like Random Forest, Logistic Regression etc.</a:t>
            </a:r>
          </a:p>
          <a:p>
            <a:pPr algn="l"/>
            <a:r>
              <a:rPr lang="en-US" sz="1600" b="1" i="1" dirty="0">
                <a:effectLst/>
                <a:latin typeface="Roboto" panose="02000000000000000000" pitchFamily="2" charset="0"/>
              </a:rPr>
              <a:t>Step 11</a:t>
            </a:r>
            <a:r>
              <a:rPr lang="en-US" sz="1600" b="0" i="0" dirty="0">
                <a:effectLst/>
                <a:latin typeface="Roboto" panose="02000000000000000000" pitchFamily="2" charset="0"/>
              </a:rPr>
              <a:t> Performed Hyperparameter Optimization .</a:t>
            </a:r>
          </a:p>
          <a:p>
            <a:pPr algn="l"/>
            <a:r>
              <a:rPr lang="en-US" sz="1600" b="1" i="1" dirty="0">
                <a:effectLst/>
                <a:latin typeface="Roboto" panose="02000000000000000000" pitchFamily="2" charset="0"/>
              </a:rPr>
              <a:t>Step 12</a:t>
            </a:r>
            <a:r>
              <a:rPr lang="en-US" sz="1600" b="0" i="0" dirty="0">
                <a:effectLst/>
                <a:latin typeface="Roboto" panose="02000000000000000000" pitchFamily="2" charset="0"/>
              </a:rPr>
              <a:t> Created Pipeline through which test data has been validated.</a:t>
            </a:r>
          </a:p>
          <a:p>
            <a:endParaRPr lang="en-US" sz="1600" dirty="0"/>
          </a:p>
        </p:txBody>
      </p:sp>
    </p:spTree>
    <p:extLst>
      <p:ext uri="{BB962C8B-B14F-4D97-AF65-F5344CB8AC3E}">
        <p14:creationId xmlns:p14="http://schemas.microsoft.com/office/powerpoint/2010/main" val="2787857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4C15-084E-0ECA-5B79-6247788CB8D5}"/>
              </a:ext>
            </a:extLst>
          </p:cNvPr>
          <p:cNvSpPr>
            <a:spLocks noGrp="1"/>
          </p:cNvSpPr>
          <p:nvPr>
            <p:ph type="title"/>
          </p:nvPr>
        </p:nvSpPr>
        <p:spPr>
          <a:xfrm>
            <a:off x="838200" y="365125"/>
            <a:ext cx="10515600" cy="684029"/>
          </a:xfrm>
        </p:spPr>
        <p:txBody>
          <a:bodyPr>
            <a:normAutofit fontScale="90000"/>
          </a:bodyPr>
          <a:lstStyle/>
          <a:p>
            <a:pPr algn="ctr"/>
            <a:r>
              <a:rPr lang="en-US" dirty="0"/>
              <a:t>Exploratory Data Analysis’s Insights</a:t>
            </a:r>
          </a:p>
        </p:txBody>
      </p:sp>
      <p:sp>
        <p:nvSpPr>
          <p:cNvPr id="3" name="Content Placeholder 2">
            <a:extLst>
              <a:ext uri="{FF2B5EF4-FFF2-40B4-BE49-F238E27FC236}">
                <a16:creationId xmlns:a16="http://schemas.microsoft.com/office/drawing/2014/main" id="{4DC44BD6-8A73-0ECC-7149-60E25B6740FF}"/>
              </a:ext>
            </a:extLst>
          </p:cNvPr>
          <p:cNvSpPr>
            <a:spLocks noGrp="1"/>
          </p:cNvSpPr>
          <p:nvPr>
            <p:ph idx="1"/>
          </p:nvPr>
        </p:nvSpPr>
        <p:spPr>
          <a:xfrm>
            <a:off x="838200" y="1170697"/>
            <a:ext cx="10515600" cy="5127809"/>
          </a:xfrm>
          <a:solidFill>
            <a:schemeClr val="bg1"/>
          </a:solidFill>
        </p:spPr>
        <p:txBody>
          <a:bodyPr>
            <a:normAutofit fontScale="85000" lnSpcReduction="20000"/>
          </a:bodyPr>
          <a:lstStyle/>
          <a:p>
            <a:pPr marL="0" indent="0">
              <a:buNone/>
            </a:pPr>
            <a:r>
              <a:rPr lang="en-US" sz="2200" b="1" i="0" dirty="0">
                <a:effectLst/>
                <a:latin typeface="Inter"/>
              </a:rPr>
              <a:t>May</a:t>
            </a:r>
            <a:r>
              <a:rPr lang="en-US" sz="2200" b="0" i="0" dirty="0">
                <a:effectLst/>
                <a:latin typeface="Inter"/>
              </a:rPr>
              <a:t> is having highest marketing activity (25.3%) whereas </a:t>
            </a:r>
            <a:r>
              <a:rPr lang="en-US" sz="2200" b="1" i="0" dirty="0">
                <a:effectLst/>
                <a:latin typeface="Inter"/>
              </a:rPr>
              <a:t>December</a:t>
            </a:r>
            <a:r>
              <a:rPr lang="en-US" sz="2200" b="0" i="0" dirty="0">
                <a:effectLst/>
                <a:latin typeface="Inter"/>
              </a:rPr>
              <a:t> is having lowest marketing activity (0.985%).</a:t>
            </a:r>
          </a:p>
          <a:p>
            <a:pPr marL="0" indent="0" algn="l">
              <a:buNone/>
            </a:pPr>
            <a:r>
              <a:rPr lang="en-US" sz="2200" b="0" i="0" dirty="0">
                <a:effectLst/>
                <a:latin typeface="Inter"/>
              </a:rPr>
              <a:t>During </a:t>
            </a:r>
            <a:r>
              <a:rPr lang="en-US" sz="2200" b="1" i="0" dirty="0">
                <a:effectLst/>
                <a:latin typeface="Inter"/>
              </a:rPr>
              <a:t>spring</a:t>
            </a:r>
            <a:r>
              <a:rPr lang="en-US" sz="2200" b="0" i="0" dirty="0">
                <a:effectLst/>
                <a:latin typeface="Inter"/>
              </a:rPr>
              <a:t> and </a:t>
            </a:r>
            <a:r>
              <a:rPr lang="en-US" sz="2200" b="1" i="0" dirty="0">
                <a:effectLst/>
                <a:latin typeface="Inter"/>
              </a:rPr>
              <a:t>summer </a:t>
            </a:r>
            <a:r>
              <a:rPr lang="en-US" sz="2200" i="0" dirty="0">
                <a:effectLst/>
                <a:latin typeface="Inter"/>
              </a:rPr>
              <a:t>marketin</a:t>
            </a:r>
            <a:r>
              <a:rPr lang="en-US" sz="2200" dirty="0">
                <a:latin typeface="Inter"/>
              </a:rPr>
              <a:t>g team of the bank have put their more efforts to make people subscribe term deposits. However,</a:t>
            </a:r>
            <a:r>
              <a:rPr lang="en-US" sz="2200" b="0" i="0" dirty="0">
                <a:effectLst/>
                <a:latin typeface="Inter"/>
              </a:rPr>
              <a:t> individuals opted to subscribe more term deposits accounts during the season of </a:t>
            </a:r>
            <a:r>
              <a:rPr lang="en-US" sz="2200" b="1" i="0" dirty="0">
                <a:effectLst/>
                <a:latin typeface="Inter"/>
              </a:rPr>
              <a:t>fall</a:t>
            </a:r>
            <a:r>
              <a:rPr lang="en-US" sz="2200" b="0" i="0" dirty="0">
                <a:effectLst/>
                <a:latin typeface="Inter"/>
              </a:rPr>
              <a:t> and </a:t>
            </a:r>
            <a:r>
              <a:rPr lang="en-US" sz="2200" b="1" i="0" dirty="0">
                <a:effectLst/>
                <a:latin typeface="Inter"/>
              </a:rPr>
              <a:t>winter</a:t>
            </a:r>
            <a:r>
              <a:rPr lang="en-US" sz="2200" b="0" i="0" dirty="0">
                <a:effectLst/>
                <a:latin typeface="Inter"/>
              </a:rPr>
              <a:t>.</a:t>
            </a:r>
          </a:p>
          <a:p>
            <a:pPr marL="0" indent="0" algn="l">
              <a:buNone/>
            </a:pPr>
            <a:r>
              <a:rPr lang="en-US" sz="2200" dirty="0">
                <a:latin typeface="Inter"/>
              </a:rPr>
              <a:t>When a target client is called more than </a:t>
            </a:r>
            <a:r>
              <a:rPr lang="en-US" sz="2200" b="1" dirty="0">
                <a:latin typeface="Inter"/>
              </a:rPr>
              <a:t>5 times </a:t>
            </a:r>
            <a:r>
              <a:rPr lang="en-US" sz="2200" dirty="0">
                <a:latin typeface="Inter"/>
              </a:rPr>
              <a:t>the likelihood that he or she will accept in subscribing to a term deposit diminishes and after the third call the probability that a potential client will refuse to subscribe a term deposit increases drastically.</a:t>
            </a:r>
          </a:p>
          <a:p>
            <a:pPr marL="0" indent="0" algn="l">
              <a:buNone/>
            </a:pPr>
            <a:endParaRPr lang="en-US" sz="2200" dirty="0">
              <a:latin typeface="Inter"/>
            </a:endParaRPr>
          </a:p>
          <a:p>
            <a:pPr marL="0" indent="0" algn="l">
              <a:buNone/>
            </a:pPr>
            <a:r>
              <a:rPr lang="en-US" sz="2200" dirty="0">
                <a:latin typeface="Inter"/>
              </a:rPr>
              <a:t>  Most of the potential clients the bank targeted have </a:t>
            </a:r>
            <a:r>
              <a:rPr lang="en-US" sz="2200" b="1" dirty="0">
                <a:latin typeface="Inter"/>
              </a:rPr>
              <a:t>30-35 years </a:t>
            </a:r>
            <a:r>
              <a:rPr lang="en-US" sz="2200" dirty="0">
                <a:latin typeface="Inter"/>
              </a:rPr>
              <a:t>old.</a:t>
            </a:r>
          </a:p>
          <a:p>
            <a:pPr marL="0" indent="0" algn="l">
              <a:buNone/>
            </a:pPr>
            <a:r>
              <a:rPr lang="en-US" sz="2200" dirty="0">
                <a:latin typeface="Inter"/>
              </a:rPr>
              <a:t>  </a:t>
            </a:r>
            <a:r>
              <a:rPr lang="en-US" sz="2200" b="1" dirty="0">
                <a:latin typeface="Inter"/>
              </a:rPr>
              <a:t>20s and younger</a:t>
            </a:r>
            <a:r>
              <a:rPr lang="en-US" sz="2200" dirty="0">
                <a:latin typeface="Inter"/>
              </a:rPr>
              <a:t>: Around 60% of potential clients in this category subscribed to term deposit         subscriptions.</a:t>
            </a:r>
          </a:p>
          <a:p>
            <a:pPr marL="0" indent="0" algn="l">
              <a:buNone/>
            </a:pPr>
            <a:r>
              <a:rPr lang="en-US" sz="2200" dirty="0">
                <a:latin typeface="Inter"/>
              </a:rPr>
              <a:t> </a:t>
            </a:r>
            <a:r>
              <a:rPr lang="en-US" sz="2200" b="1" dirty="0">
                <a:latin typeface="Inter"/>
              </a:rPr>
              <a:t>30s - 50s</a:t>
            </a:r>
            <a:r>
              <a:rPr lang="en-US" sz="2200" dirty="0">
                <a:latin typeface="Inter"/>
              </a:rPr>
              <a:t>: Around 40% of the potential clients in this category subscribed to term deposits accounts.</a:t>
            </a:r>
          </a:p>
          <a:p>
            <a:pPr marL="0" indent="0" algn="l">
              <a:buNone/>
            </a:pPr>
            <a:r>
              <a:rPr lang="en-US" sz="2200" dirty="0">
                <a:latin typeface="Inter"/>
              </a:rPr>
              <a:t> </a:t>
            </a:r>
            <a:r>
              <a:rPr lang="en-US" sz="2200" b="1" dirty="0">
                <a:latin typeface="Inter"/>
              </a:rPr>
              <a:t>60s and older</a:t>
            </a:r>
            <a:r>
              <a:rPr lang="en-US" sz="2200" dirty="0">
                <a:latin typeface="Inter"/>
              </a:rPr>
              <a:t>: Around 76% subscribed term deposits!</a:t>
            </a:r>
          </a:p>
          <a:p>
            <a:pPr marL="0" indent="0" algn="l">
              <a:buNone/>
            </a:pPr>
            <a:r>
              <a:rPr lang="en-US" sz="2200" dirty="0">
                <a:latin typeface="Inter"/>
              </a:rPr>
              <a:t> The youngest and eldest population segments were the most likely to open a term deposit account.</a:t>
            </a:r>
          </a:p>
          <a:p>
            <a:pPr marL="0" indent="0" algn="l">
              <a:buNone/>
            </a:pPr>
            <a:endParaRPr lang="en-US" sz="2200" dirty="0">
              <a:latin typeface="Inter"/>
            </a:endParaRPr>
          </a:p>
          <a:p>
            <a:pPr marL="0" indent="0" algn="l">
              <a:buNone/>
            </a:pPr>
            <a:endParaRPr lang="en-US" sz="2200" dirty="0">
              <a:latin typeface="Inter"/>
            </a:endParaRPr>
          </a:p>
          <a:p>
            <a:pPr marL="0" indent="0" algn="l">
              <a:buNone/>
            </a:pPr>
            <a:endParaRPr lang="en-US" dirty="0">
              <a:latin typeface="Inter"/>
            </a:endParaRPr>
          </a:p>
          <a:p>
            <a:pPr marL="0" indent="0" algn="l">
              <a:buNone/>
            </a:pPr>
            <a:endParaRPr lang="en-US" dirty="0">
              <a:latin typeface="Inter"/>
            </a:endParaRPr>
          </a:p>
          <a:p>
            <a:pPr marL="0" indent="0" algn="l">
              <a:buNone/>
            </a:pPr>
            <a:endParaRPr lang="en-US" b="1" i="0" dirty="0">
              <a:effectLst/>
              <a:latin typeface="Inter"/>
            </a:endParaRPr>
          </a:p>
          <a:p>
            <a:pPr marL="0" indent="0" algn="l">
              <a:buNone/>
            </a:pPr>
            <a:endParaRPr lang="en-US" b="1" i="0" dirty="0">
              <a:effectLst/>
              <a:latin typeface="Inter"/>
            </a:endParaRPr>
          </a:p>
          <a:p>
            <a:pPr marL="0" indent="0" algn="l">
              <a:buNone/>
            </a:pPr>
            <a:endParaRPr lang="en-US" dirty="0">
              <a:latin typeface="Inter"/>
            </a:endParaRPr>
          </a:p>
          <a:p>
            <a:pPr marL="0" indent="0" algn="l">
              <a:buNone/>
            </a:pPr>
            <a:endParaRPr lang="en-US" b="0" i="0" dirty="0">
              <a:effectLst/>
              <a:latin typeface="Inter"/>
            </a:endParaRPr>
          </a:p>
          <a:p>
            <a:endParaRPr lang="en-US" dirty="0"/>
          </a:p>
        </p:txBody>
      </p:sp>
      <p:sp>
        <p:nvSpPr>
          <p:cNvPr id="4" name="Arrow: Right 3">
            <a:extLst>
              <a:ext uri="{FF2B5EF4-FFF2-40B4-BE49-F238E27FC236}">
                <a16:creationId xmlns:a16="http://schemas.microsoft.com/office/drawing/2014/main" id="{C11D8328-D9E2-787B-76F8-197467733A31}"/>
              </a:ext>
            </a:extLst>
          </p:cNvPr>
          <p:cNvSpPr/>
          <p:nvPr/>
        </p:nvSpPr>
        <p:spPr>
          <a:xfrm>
            <a:off x="2396691" y="3734602"/>
            <a:ext cx="4571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23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E56E07-6B14-ADD2-02EE-12580DAA1045}"/>
              </a:ext>
            </a:extLst>
          </p:cNvPr>
          <p:cNvSpPr>
            <a:spLocks noGrp="1"/>
          </p:cNvSpPr>
          <p:nvPr>
            <p:ph idx="1"/>
          </p:nvPr>
        </p:nvSpPr>
        <p:spPr>
          <a:xfrm>
            <a:off x="543693" y="1546141"/>
            <a:ext cx="10515600" cy="3765718"/>
          </a:xfrm>
          <a:solidFill>
            <a:schemeClr val="bg1"/>
          </a:solidFill>
        </p:spPr>
        <p:txBody>
          <a:bodyPr>
            <a:normAutofit fontScale="92500" lnSpcReduction="10000"/>
          </a:bodyPr>
          <a:lstStyle/>
          <a:p>
            <a:pPr algn="l"/>
            <a:r>
              <a:rPr lang="en-US" b="1" i="0" dirty="0">
                <a:effectLst/>
                <a:latin typeface="Inter"/>
              </a:rPr>
              <a:t>Management</a:t>
            </a:r>
            <a:r>
              <a:rPr lang="en-US" b="0" i="0" dirty="0">
                <a:effectLst/>
                <a:latin typeface="Inter"/>
              </a:rPr>
              <a:t>, </a:t>
            </a:r>
            <a:r>
              <a:rPr lang="en-US" b="1" i="0" dirty="0">
                <a:effectLst/>
                <a:latin typeface="Inter"/>
              </a:rPr>
              <a:t>Blue-Collars</a:t>
            </a:r>
            <a:r>
              <a:rPr lang="en-US" b="0" i="0" dirty="0">
                <a:effectLst/>
                <a:latin typeface="Inter"/>
              </a:rPr>
              <a:t> and </a:t>
            </a:r>
            <a:r>
              <a:rPr lang="en-US" b="1" i="0" dirty="0">
                <a:effectLst/>
                <a:latin typeface="Inter"/>
              </a:rPr>
              <a:t>Technicians</a:t>
            </a:r>
            <a:r>
              <a:rPr lang="en-US" b="0" i="0" dirty="0">
                <a:effectLst/>
                <a:latin typeface="Inter"/>
              </a:rPr>
              <a:t> people received the most offers from the marketing department to </a:t>
            </a:r>
            <a:r>
              <a:rPr lang="en-US" b="0" i="0" dirty="0" err="1">
                <a:effectLst/>
                <a:latin typeface="Inter"/>
              </a:rPr>
              <a:t>suscribeb</a:t>
            </a:r>
            <a:r>
              <a:rPr lang="en-US" b="0" i="0" dirty="0">
                <a:effectLst/>
                <a:latin typeface="Inter"/>
              </a:rPr>
              <a:t> term deposits </a:t>
            </a:r>
            <a:r>
              <a:rPr lang="en-US" dirty="0">
                <a:latin typeface="Inter"/>
              </a:rPr>
              <a:t>w</a:t>
            </a:r>
            <a:r>
              <a:rPr lang="en-US" b="0" i="0" dirty="0">
                <a:effectLst/>
                <a:latin typeface="Inter"/>
              </a:rPr>
              <a:t>hereas </a:t>
            </a:r>
            <a:r>
              <a:rPr lang="en-US" b="1" i="0" dirty="0">
                <a:effectLst/>
                <a:latin typeface="Inter"/>
              </a:rPr>
              <a:t>Students</a:t>
            </a:r>
            <a:r>
              <a:rPr lang="en-US" b="0" i="0" dirty="0">
                <a:effectLst/>
                <a:latin typeface="Inter"/>
              </a:rPr>
              <a:t>, </a:t>
            </a:r>
            <a:r>
              <a:rPr lang="en-US" b="1" i="0" dirty="0">
                <a:effectLst/>
                <a:latin typeface="Inter"/>
              </a:rPr>
              <a:t>entrepreneurs</a:t>
            </a:r>
            <a:r>
              <a:rPr lang="en-US" b="0" i="0" dirty="0">
                <a:effectLst/>
                <a:latin typeface="Inter"/>
              </a:rPr>
              <a:t> and </a:t>
            </a:r>
            <a:r>
              <a:rPr lang="en-US" b="1" i="0" dirty="0">
                <a:effectLst/>
                <a:latin typeface="Inter"/>
              </a:rPr>
              <a:t>housemaids</a:t>
            </a:r>
            <a:r>
              <a:rPr lang="en-US" b="0" i="0" dirty="0">
                <a:effectLst/>
                <a:latin typeface="Inter"/>
              </a:rPr>
              <a:t> received the less amount of offers from the marketing department.</a:t>
            </a:r>
          </a:p>
          <a:p>
            <a:pPr algn="l"/>
            <a:r>
              <a:rPr lang="en-US" b="1" i="0" dirty="0">
                <a:effectLst/>
                <a:latin typeface="Inter"/>
              </a:rPr>
              <a:t> Approx 75% of the students</a:t>
            </a:r>
            <a:r>
              <a:rPr lang="en-US" b="0" i="0" dirty="0">
                <a:effectLst/>
                <a:latin typeface="Inter"/>
              </a:rPr>
              <a:t> subscribed term deposits whereas </a:t>
            </a:r>
            <a:r>
              <a:rPr lang="en-US" b="1" i="0" dirty="0">
                <a:effectLst/>
                <a:latin typeface="Inter"/>
              </a:rPr>
              <a:t>68% of people who were retired</a:t>
            </a:r>
            <a:r>
              <a:rPr lang="en-US" b="0" i="0" dirty="0">
                <a:effectLst/>
                <a:latin typeface="Inter"/>
              </a:rPr>
              <a:t> were willing to subscribe term deposits.</a:t>
            </a:r>
          </a:p>
          <a:p>
            <a:pPr algn="l"/>
            <a:r>
              <a:rPr lang="en-US" b="1" i="0" dirty="0">
                <a:effectLst/>
                <a:latin typeface="Inter"/>
              </a:rPr>
              <a:t> Approx 58% of the unemployed</a:t>
            </a:r>
            <a:r>
              <a:rPr lang="en-US" b="0" i="0" dirty="0">
                <a:effectLst/>
                <a:latin typeface="Inter"/>
              </a:rPr>
              <a:t> are willing to subscribe term deposits.</a:t>
            </a:r>
          </a:p>
          <a:p>
            <a:pPr algn="just"/>
            <a:r>
              <a:rPr lang="en-US" b="0" i="0" dirty="0">
                <a:effectLst/>
                <a:latin typeface="Inter"/>
              </a:rPr>
              <a:t>The marketing campaign targets fewer people who have an </a:t>
            </a:r>
            <a:r>
              <a:rPr lang="en-US" b="1" i="0" dirty="0">
                <a:effectLst/>
                <a:latin typeface="Inter"/>
              </a:rPr>
              <a:t>average balance</a:t>
            </a:r>
            <a:r>
              <a:rPr lang="en-US" b="0" i="0" dirty="0">
                <a:effectLst/>
                <a:latin typeface="Inter"/>
              </a:rPr>
              <a:t> and </a:t>
            </a:r>
            <a:r>
              <a:rPr lang="en-US" b="1" i="0" dirty="0">
                <a:effectLst/>
                <a:latin typeface="Inter"/>
              </a:rPr>
              <a:t>high balance </a:t>
            </a:r>
            <a:r>
              <a:rPr lang="en-US" i="0" dirty="0">
                <a:effectLst/>
                <a:latin typeface="Inter"/>
              </a:rPr>
              <a:t>and</a:t>
            </a:r>
            <a:r>
              <a:rPr lang="en-US" b="1" i="0" dirty="0">
                <a:effectLst/>
                <a:latin typeface="Inter"/>
              </a:rPr>
              <a:t> </a:t>
            </a:r>
            <a:r>
              <a:rPr lang="en-US" b="0" i="0" dirty="0">
                <a:effectLst/>
                <a:latin typeface="Inter"/>
              </a:rPr>
              <a:t>People with no balance and low balance were more likely to have a </a:t>
            </a:r>
            <a:r>
              <a:rPr lang="en-US" b="1" i="0" dirty="0">
                <a:effectLst/>
                <a:latin typeface="Inter"/>
              </a:rPr>
              <a:t>house loan.</a:t>
            </a:r>
            <a:endParaRPr lang="en-US" b="0" i="0" dirty="0">
              <a:effectLst/>
              <a:latin typeface="Inter"/>
            </a:endParaRPr>
          </a:p>
          <a:p>
            <a:pPr algn="l"/>
            <a:endParaRPr lang="en-US" b="0" i="0" dirty="0">
              <a:effectLst/>
              <a:latin typeface="Inter"/>
            </a:endParaRPr>
          </a:p>
          <a:p>
            <a:pPr algn="l"/>
            <a:endParaRPr lang="en-US" b="0" i="0" dirty="0">
              <a:effectLst/>
              <a:latin typeface="Inter"/>
            </a:endParaRPr>
          </a:p>
          <a:p>
            <a:endParaRPr lang="en-US" dirty="0"/>
          </a:p>
        </p:txBody>
      </p:sp>
    </p:spTree>
    <p:extLst>
      <p:ext uri="{BB962C8B-B14F-4D97-AF65-F5344CB8AC3E}">
        <p14:creationId xmlns:p14="http://schemas.microsoft.com/office/powerpoint/2010/main" val="831115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7BFCB-4988-C44C-009C-E771A8D85F37}"/>
              </a:ext>
            </a:extLst>
          </p:cNvPr>
          <p:cNvSpPr>
            <a:spLocks noGrp="1"/>
          </p:cNvSpPr>
          <p:nvPr>
            <p:ph type="title"/>
          </p:nvPr>
        </p:nvSpPr>
        <p:spPr>
          <a:xfrm>
            <a:off x="838200" y="365125"/>
            <a:ext cx="10515600" cy="930275"/>
          </a:xfrm>
        </p:spPr>
        <p:txBody>
          <a:bodyPr/>
          <a:lstStyle/>
          <a:p>
            <a:pPr algn="ctr"/>
            <a:r>
              <a:rPr lang="en-US" dirty="0"/>
              <a:t>Variable Selection Strategy</a:t>
            </a:r>
          </a:p>
        </p:txBody>
      </p:sp>
      <p:sp>
        <p:nvSpPr>
          <p:cNvPr id="3" name="Content Placeholder 2">
            <a:extLst>
              <a:ext uri="{FF2B5EF4-FFF2-40B4-BE49-F238E27FC236}">
                <a16:creationId xmlns:a16="http://schemas.microsoft.com/office/drawing/2014/main" id="{8F0C960A-E56E-DE49-9B57-3EBC39046E4F}"/>
              </a:ext>
            </a:extLst>
          </p:cNvPr>
          <p:cNvSpPr>
            <a:spLocks noGrp="1"/>
          </p:cNvSpPr>
          <p:nvPr>
            <p:ph idx="1"/>
          </p:nvPr>
        </p:nvSpPr>
        <p:spPr>
          <a:xfrm>
            <a:off x="838200" y="1295400"/>
            <a:ext cx="4267200" cy="4762499"/>
          </a:xfrm>
          <a:solidFill>
            <a:schemeClr val="bg1"/>
          </a:solidFill>
        </p:spPr>
        <p:txBody>
          <a:bodyPr>
            <a:normAutofit/>
          </a:bodyPr>
          <a:lstStyle/>
          <a:p>
            <a:endParaRPr lang="en-US" dirty="0"/>
          </a:p>
          <a:p>
            <a:endParaRPr lang="en-US" dirty="0"/>
          </a:p>
          <a:p>
            <a:r>
              <a:rPr lang="en-US" dirty="0"/>
              <a:t>Determined Important feature through Extra tree Classifier and Permutation Importance.</a:t>
            </a:r>
          </a:p>
          <a:p>
            <a:endParaRPr lang="en-US" dirty="0"/>
          </a:p>
          <a:p>
            <a:r>
              <a:rPr lang="en-US" dirty="0"/>
              <a:t>Checked correlation among different features.</a:t>
            </a:r>
          </a:p>
          <a:p>
            <a:endParaRPr lang="en-US" dirty="0"/>
          </a:p>
        </p:txBody>
      </p:sp>
      <p:pic>
        <p:nvPicPr>
          <p:cNvPr id="5" name="Picture 4">
            <a:extLst>
              <a:ext uri="{FF2B5EF4-FFF2-40B4-BE49-F238E27FC236}">
                <a16:creationId xmlns:a16="http://schemas.microsoft.com/office/drawing/2014/main" id="{069A10EC-698D-F8A2-2BCA-F12FA72BF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5629" y="1603355"/>
            <a:ext cx="5986121" cy="4454544"/>
          </a:xfrm>
          <a:prstGeom prst="rect">
            <a:avLst/>
          </a:prstGeom>
        </p:spPr>
      </p:pic>
    </p:spTree>
    <p:extLst>
      <p:ext uri="{BB962C8B-B14F-4D97-AF65-F5344CB8AC3E}">
        <p14:creationId xmlns:p14="http://schemas.microsoft.com/office/powerpoint/2010/main" val="413480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E5F-81F9-3B1D-DB7C-8108BC525F0D}"/>
              </a:ext>
            </a:extLst>
          </p:cNvPr>
          <p:cNvSpPr>
            <a:spLocks noGrp="1"/>
          </p:cNvSpPr>
          <p:nvPr>
            <p:ph type="title"/>
          </p:nvPr>
        </p:nvSpPr>
        <p:spPr>
          <a:xfrm>
            <a:off x="838200" y="365125"/>
            <a:ext cx="10515600" cy="955675"/>
          </a:xfrm>
        </p:spPr>
        <p:txBody>
          <a:bodyPr/>
          <a:lstStyle/>
          <a:p>
            <a:pPr algn="ctr"/>
            <a:r>
              <a:rPr lang="en-US" dirty="0"/>
              <a:t>Results</a:t>
            </a:r>
          </a:p>
        </p:txBody>
      </p:sp>
      <p:sp>
        <p:nvSpPr>
          <p:cNvPr id="3" name="Content Placeholder 2">
            <a:extLst>
              <a:ext uri="{FF2B5EF4-FFF2-40B4-BE49-F238E27FC236}">
                <a16:creationId xmlns:a16="http://schemas.microsoft.com/office/drawing/2014/main" id="{73171B4D-711C-C8E4-2838-0CC9DF9C16A7}"/>
              </a:ext>
            </a:extLst>
          </p:cNvPr>
          <p:cNvSpPr>
            <a:spLocks noGrp="1"/>
          </p:cNvSpPr>
          <p:nvPr>
            <p:ph idx="1"/>
          </p:nvPr>
        </p:nvSpPr>
        <p:spPr>
          <a:xfrm>
            <a:off x="838200" y="1625600"/>
            <a:ext cx="5727700" cy="4597399"/>
          </a:xfrm>
          <a:solidFill>
            <a:schemeClr val="bg1"/>
          </a:solidFill>
        </p:spPr>
        <p:txBody>
          <a:bodyPr>
            <a:normAutofit lnSpcReduction="10000"/>
          </a:bodyPr>
          <a:lstStyle/>
          <a:p>
            <a:r>
              <a:rPr lang="en-US" b="0" i="0" dirty="0">
                <a:effectLst/>
                <a:latin typeface="Inter"/>
              </a:rPr>
              <a:t>The top three most important features for our classifier are Duration (how long it took the conversation between the sales representative and the potential client), contact (number of contacts to the potential client within the same marketing campaign), month (the month of the year).</a:t>
            </a:r>
            <a:endParaRPr lang="en-US" dirty="0">
              <a:latin typeface="Inter"/>
            </a:endParaRPr>
          </a:p>
          <a:p>
            <a:r>
              <a:rPr lang="en-US" dirty="0">
                <a:latin typeface="Inter"/>
              </a:rPr>
              <a:t>Before Hyperparameter Optimization f1 score is 0.82 .</a:t>
            </a:r>
          </a:p>
          <a:p>
            <a:r>
              <a:rPr lang="en-US" dirty="0">
                <a:latin typeface="Inter"/>
              </a:rPr>
              <a:t> After Hyperparameter Optimization f1 score is 0.89.</a:t>
            </a:r>
          </a:p>
        </p:txBody>
      </p:sp>
      <p:pic>
        <p:nvPicPr>
          <p:cNvPr id="9" name="Picture 8">
            <a:extLst>
              <a:ext uri="{FF2B5EF4-FFF2-40B4-BE49-F238E27FC236}">
                <a16:creationId xmlns:a16="http://schemas.microsoft.com/office/drawing/2014/main" id="{4AEC572C-97B5-2B30-79F0-BB1059B1E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900" y="1625600"/>
            <a:ext cx="4404742" cy="1562235"/>
          </a:xfrm>
          <a:prstGeom prst="rect">
            <a:avLst/>
          </a:prstGeom>
          <a:ln>
            <a:solidFill>
              <a:schemeClr val="tx1"/>
            </a:solidFill>
          </a:ln>
        </p:spPr>
      </p:pic>
      <p:pic>
        <p:nvPicPr>
          <p:cNvPr id="11" name="Picture 10">
            <a:extLst>
              <a:ext uri="{FF2B5EF4-FFF2-40B4-BE49-F238E27FC236}">
                <a16:creationId xmlns:a16="http://schemas.microsoft.com/office/drawing/2014/main" id="{D010D51C-AF5D-D000-E4BF-A865ECB7C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968" y="3268922"/>
            <a:ext cx="4084674" cy="2872989"/>
          </a:xfrm>
          <a:prstGeom prst="rect">
            <a:avLst/>
          </a:prstGeom>
          <a:ln>
            <a:solidFill>
              <a:schemeClr val="tx1"/>
            </a:solidFill>
          </a:ln>
        </p:spPr>
      </p:pic>
    </p:spTree>
    <p:extLst>
      <p:ext uri="{BB962C8B-B14F-4D97-AF65-F5344CB8AC3E}">
        <p14:creationId xmlns:p14="http://schemas.microsoft.com/office/powerpoint/2010/main" val="3928890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E7A06-390A-EDF3-D182-19D21CBCA72A}"/>
              </a:ext>
            </a:extLst>
          </p:cNvPr>
          <p:cNvSpPr>
            <a:spLocks noGrp="1"/>
          </p:cNvSpPr>
          <p:nvPr>
            <p:ph type="title"/>
          </p:nvPr>
        </p:nvSpPr>
        <p:spPr>
          <a:xfrm>
            <a:off x="1295402" y="614890"/>
            <a:ext cx="9601196" cy="1303867"/>
          </a:xfrm>
        </p:spPr>
        <p:txBody>
          <a:bodyPr>
            <a:normAutofit fontScale="90000"/>
          </a:bodyPr>
          <a:lstStyle/>
          <a:p>
            <a:r>
              <a:rPr lang="en-US" b="0" i="0" dirty="0">
                <a:solidFill>
                  <a:schemeClr val="tx1"/>
                </a:solidFill>
                <a:effectLst/>
                <a:latin typeface="Roboto" panose="02000000000000000000" pitchFamily="2" charset="0"/>
              </a:rPr>
              <a:t>Business Recommendation</a:t>
            </a:r>
            <a:br>
              <a:rPr lang="en-US" b="0" i="0" dirty="0">
                <a:solidFill>
                  <a:schemeClr val="tx1"/>
                </a:solidFill>
                <a:effectLst/>
                <a:latin typeface="Roboto" panose="02000000000000000000" pitchFamily="2" charset="0"/>
              </a:rPr>
            </a:br>
            <a:endParaRPr lang="en-US" dirty="0">
              <a:solidFill>
                <a:schemeClr val="tx1"/>
              </a:solidFill>
            </a:endParaRPr>
          </a:p>
        </p:txBody>
      </p:sp>
      <p:sp>
        <p:nvSpPr>
          <p:cNvPr id="3" name="Content Placeholder 2">
            <a:extLst>
              <a:ext uri="{FF2B5EF4-FFF2-40B4-BE49-F238E27FC236}">
                <a16:creationId xmlns:a16="http://schemas.microsoft.com/office/drawing/2014/main" id="{C67A62A6-B560-1CC6-0366-E48DE7283E1D}"/>
              </a:ext>
            </a:extLst>
          </p:cNvPr>
          <p:cNvSpPr>
            <a:spLocks noGrp="1"/>
          </p:cNvSpPr>
          <p:nvPr>
            <p:ph idx="1"/>
          </p:nvPr>
        </p:nvSpPr>
        <p:spPr>
          <a:xfrm>
            <a:off x="838200" y="1266825"/>
            <a:ext cx="10464800" cy="5070475"/>
          </a:xfrm>
          <a:solidFill>
            <a:schemeClr val="bg1"/>
          </a:solidFill>
        </p:spPr>
        <p:txBody>
          <a:bodyPr>
            <a:normAutofit fontScale="92500"/>
          </a:bodyPr>
          <a:lstStyle/>
          <a:p>
            <a:r>
              <a:rPr lang="en-US" sz="2000" b="0" i="0" dirty="0">
                <a:effectLst/>
                <a:latin typeface="Inter"/>
              </a:rPr>
              <a:t> For the next marketing campaign, it will be wise for the bank to focus the marketing campaign during the months of </a:t>
            </a:r>
            <a:r>
              <a:rPr lang="en-US" sz="2000" b="1" i="0" dirty="0">
                <a:effectLst/>
                <a:latin typeface="Inter"/>
              </a:rPr>
              <a:t>March, September, October and December.</a:t>
            </a:r>
          </a:p>
          <a:p>
            <a:r>
              <a:rPr lang="en-US" sz="2000" b="0" i="0" dirty="0">
                <a:effectLst/>
                <a:latin typeface="Inter"/>
              </a:rPr>
              <a:t>Potential clients opted to subscribe term deposits during the seasons of </a:t>
            </a:r>
            <a:r>
              <a:rPr lang="en-US" sz="2000" b="1" i="0" dirty="0">
                <a:effectLst/>
                <a:latin typeface="Inter"/>
              </a:rPr>
              <a:t>fall</a:t>
            </a:r>
            <a:r>
              <a:rPr lang="en-US" sz="2000" b="0" i="0" dirty="0">
                <a:effectLst/>
                <a:latin typeface="Inter"/>
              </a:rPr>
              <a:t> and </a:t>
            </a:r>
            <a:r>
              <a:rPr lang="en-US" sz="2000" b="1" i="0" dirty="0">
                <a:effectLst/>
                <a:latin typeface="Inter"/>
              </a:rPr>
              <a:t>winter</a:t>
            </a:r>
            <a:r>
              <a:rPr lang="en-US" sz="2000" b="0" i="0" dirty="0">
                <a:effectLst/>
                <a:latin typeface="Inter"/>
              </a:rPr>
              <a:t>. The next marketing campaign should focus its activity throughout these seasons.</a:t>
            </a:r>
            <a:endParaRPr lang="en-US" sz="2000" b="1" dirty="0">
              <a:latin typeface="Inter"/>
            </a:endParaRPr>
          </a:p>
          <a:p>
            <a:r>
              <a:rPr lang="en-US" sz="2000" b="0" i="0" dirty="0">
                <a:effectLst/>
                <a:latin typeface="Inter"/>
              </a:rPr>
              <a:t>A policy should be implemented that states that no more than 3 calls should be applied to the same potential client in order to save time and effort in getting new potential clients. Remember, the more we call the same potential client, the likely he or she will decline to open a term deposit.</a:t>
            </a:r>
          </a:p>
          <a:p>
            <a:r>
              <a:rPr lang="en-US" sz="2000" b="0" i="0" dirty="0">
                <a:effectLst/>
                <a:latin typeface="Inter"/>
              </a:rPr>
              <a:t>Since duration of the call is the feature that most positively correlates with whether a potential client will open a term deposit or not, by providing an interesting questionnaire for potential clients during the calls the conversation length might increase.</a:t>
            </a:r>
          </a:p>
          <a:p>
            <a:r>
              <a:rPr lang="en-US" sz="2000" b="0" i="0" dirty="0">
                <a:effectLst/>
                <a:latin typeface="Inter"/>
              </a:rPr>
              <a:t>the next marketing campaign should focus on individuals of average and high balances in order to increase the likelihood of subscribing to a term deposit.</a:t>
            </a:r>
            <a:endParaRPr lang="en-US" sz="3200" dirty="0">
              <a:latin typeface="Inter"/>
            </a:endParaRPr>
          </a:p>
          <a:p>
            <a:pPr marL="0" indent="0">
              <a:buNone/>
            </a:pPr>
            <a:r>
              <a:rPr lang="en-US" sz="2000" b="0" i="0" dirty="0">
                <a:effectLst/>
                <a:latin typeface="Inter"/>
              </a:rPr>
              <a:t>By combining all these strategies and simplifying the market audience the next campaign should address, it is likely that the next marketing campaign of the bank will be more effective than the current one.</a:t>
            </a:r>
            <a:endParaRPr lang="en-US" sz="2000" dirty="0"/>
          </a:p>
        </p:txBody>
      </p:sp>
    </p:spTree>
    <p:extLst>
      <p:ext uri="{BB962C8B-B14F-4D97-AF65-F5344CB8AC3E}">
        <p14:creationId xmlns:p14="http://schemas.microsoft.com/office/powerpoint/2010/main" val="420633588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docProps/app.xml><?xml version="1.0" encoding="utf-8"?>
<Properties xmlns="http://schemas.openxmlformats.org/officeDocument/2006/extended-properties" xmlns:vt="http://schemas.openxmlformats.org/officeDocument/2006/docPropsVTypes">
  <Template>Wisp</Template>
  <TotalTime>85</TotalTime>
  <Words>883</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Courier New</vt:lpstr>
      <vt:lpstr>Garamond</vt:lpstr>
      <vt:lpstr>Inter</vt:lpstr>
      <vt:lpstr>Roboto</vt:lpstr>
      <vt:lpstr>Organic</vt:lpstr>
      <vt:lpstr>ECOLAB DIGITAL CENTRE (P). Ltd.  Term Deposit Subscription Prediction </vt:lpstr>
      <vt:lpstr>Problem Statement</vt:lpstr>
      <vt:lpstr>Methodology </vt:lpstr>
      <vt:lpstr>Exploratory Data Analysis’s Insights</vt:lpstr>
      <vt:lpstr>PowerPoint Presentation</vt:lpstr>
      <vt:lpstr>Variable Selection Strategy</vt:lpstr>
      <vt:lpstr>Results</vt:lpstr>
      <vt:lpstr>Business Recommendation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ECOLAB DIGITAL CENTRE (P). Ltd.  Term Deposit Subscription Prediction</dc:title>
  <dc:creator>Bhavay Aggarwal</dc:creator>
  <cp:lastModifiedBy>Bhavay Aggarwal</cp:lastModifiedBy>
  <cp:revision>1</cp:revision>
  <dcterms:created xsi:type="dcterms:W3CDTF">2023-03-26T16:47:40Z</dcterms:created>
  <dcterms:modified xsi:type="dcterms:W3CDTF">2023-03-26T18:13:39Z</dcterms:modified>
</cp:coreProperties>
</file>