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sldIdLst>
    <p:sldId id="275" r:id="rId2"/>
    <p:sldId id="257" r:id="rId3"/>
    <p:sldId id="276" r:id="rId4"/>
    <p:sldId id="277" r:id="rId5"/>
    <p:sldId id="278" r:id="rId6"/>
    <p:sldId id="259" r:id="rId7"/>
    <p:sldId id="279" r:id="rId8"/>
    <p:sldId id="262" r:id="rId9"/>
    <p:sldId id="264" r:id="rId10"/>
    <p:sldId id="265" r:id="rId11"/>
    <p:sldId id="266" r:id="rId12"/>
    <p:sldId id="268" r:id="rId13"/>
    <p:sldId id="269" r:id="rId14"/>
    <p:sldId id="271" r:id="rId15"/>
    <p:sldId id="284" r:id="rId16"/>
    <p:sldId id="283" r:id="rId17"/>
    <p:sldId id="282" r:id="rId18"/>
    <p:sldId id="280" r:id="rId19"/>
    <p:sldId id="287" r:id="rId20"/>
    <p:sldId id="281" r:id="rId21"/>
    <p:sldId id="286" r:id="rId22"/>
    <p:sldId id="285" r:id="rId23"/>
    <p:sldId id="274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92" d="100"/>
          <a:sy n="92" d="100"/>
        </p:scale>
        <p:origin x="14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5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2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81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9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68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6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0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2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13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vaibhavarora13-int-heart-disease-20xt4b.streamlit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yDHX_CDwzpL3poAKuoW3Z12_gO_tmta2/view?usp=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9991-E18E-4678-81D8-4C1F9A4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7163"/>
            <a:ext cx="10475913" cy="1421580"/>
          </a:xfrm>
          <a:noFill/>
        </p:spPr>
        <p:txBody>
          <a:bodyPr/>
          <a:lstStyle/>
          <a:p>
            <a:pPr algn="ctr"/>
            <a:r>
              <a:rPr lang="en-US" dirty="0"/>
              <a:t>Indus Net Technologies Pvt. Ltd</a:t>
            </a:r>
            <a:br>
              <a:rPr lang="en-US" dirty="0"/>
            </a:br>
            <a:r>
              <a:rPr lang="en-US" sz="2200" dirty="0"/>
              <a:t>Heart Disease Prediction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791C9-69D6-41C5-A881-D5E1CC9B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7163"/>
            <a:ext cx="966841" cy="96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F3328-7E02-4599-B7E9-8A29B5AB7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88" y="2115634"/>
            <a:ext cx="5183824" cy="2818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0EFF6E-1E87-4521-9FFB-04A15D0ABB58}"/>
              </a:ext>
            </a:extLst>
          </p:cNvPr>
          <p:cNvSpPr txBox="1"/>
          <p:nvPr/>
        </p:nvSpPr>
        <p:spPr>
          <a:xfrm>
            <a:off x="8610600" y="5410200"/>
            <a:ext cx="30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US" b="1" dirty="0"/>
              <a:t>Vaibhav Arora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00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5363057"/>
            <a:ext cx="1054608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5080" indent="-250825">
              <a:lnSpc>
                <a:spcPct val="105000"/>
              </a:lnSpc>
              <a:spcBef>
                <a:spcPts val="100"/>
              </a:spcBef>
              <a:buFont typeface="Wingdings"/>
              <a:buChar char=""/>
              <a:tabLst>
                <a:tab pos="250825" algn="l"/>
                <a:tab pos="4660900" algn="l"/>
                <a:tab pos="6426200" algn="l"/>
              </a:tabLst>
            </a:pPr>
            <a:r>
              <a:rPr sz="1600" spc="-30" dirty="0">
                <a:latin typeface="Verdana"/>
                <a:cs typeface="Verdana"/>
              </a:rPr>
              <a:t>Elde</a:t>
            </a:r>
            <a:r>
              <a:rPr sz="1600" spc="-140" dirty="0">
                <a:latin typeface="Verdana"/>
                <a:cs typeface="Verdana"/>
              </a:rPr>
              <a:t>rly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Age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People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10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Wingdings"/>
                <a:cs typeface="Wingdings"/>
              </a:rPr>
              <a:t>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Males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pr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ne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-5" dirty="0">
                <a:latin typeface="Wingdings"/>
                <a:cs typeface="Wingdings"/>
              </a:rPr>
              <a:t>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0" dirty="0">
                <a:latin typeface="Verdana"/>
                <a:cs typeface="Verdana"/>
              </a:rPr>
              <a:t>Elde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A</a:t>
            </a:r>
            <a:r>
              <a:rPr sz="1600" spc="90" dirty="0">
                <a:latin typeface="Verdana"/>
                <a:cs typeface="Verdana"/>
              </a:rPr>
              <a:t>g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10" dirty="0">
                <a:latin typeface="Verdana"/>
                <a:cs typeface="Verdana"/>
              </a:rPr>
              <a:t>(&gt;</a:t>
            </a:r>
            <a:r>
              <a:rPr sz="1600" spc="-200" dirty="0">
                <a:latin typeface="Verdana"/>
                <a:cs typeface="Verdana"/>
              </a:rPr>
              <a:t>5</a:t>
            </a:r>
            <a:r>
              <a:rPr sz="1600" spc="-165" dirty="0">
                <a:latin typeface="Verdana"/>
                <a:cs typeface="Verdana"/>
              </a:rPr>
              <a:t>5</a:t>
            </a:r>
            <a:r>
              <a:rPr sz="1600" spc="-114" dirty="0">
                <a:latin typeface="Verdana"/>
                <a:cs typeface="Verdana"/>
              </a:rPr>
              <a:t>)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mo</a:t>
            </a:r>
            <a:r>
              <a:rPr sz="1600" spc="-35" dirty="0">
                <a:latin typeface="Verdana"/>
                <a:cs typeface="Verdana"/>
              </a:rPr>
              <a:t>r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our  </a:t>
            </a:r>
            <a:r>
              <a:rPr sz="1600" spc="80" dirty="0">
                <a:latin typeface="Verdana"/>
                <a:cs typeface="Verdana"/>
              </a:rPr>
              <a:t>po</a:t>
            </a:r>
            <a:r>
              <a:rPr sz="1600" spc="85" dirty="0">
                <a:latin typeface="Verdana"/>
                <a:cs typeface="Verdana"/>
              </a:rPr>
              <a:t>p</a:t>
            </a:r>
            <a:r>
              <a:rPr sz="1600" spc="-85" dirty="0">
                <a:latin typeface="Verdana"/>
                <a:cs typeface="Verdana"/>
              </a:rPr>
              <a:t>ul</a:t>
            </a:r>
            <a:r>
              <a:rPr sz="1600" spc="-40" dirty="0">
                <a:latin typeface="Verdana"/>
                <a:cs typeface="Verdana"/>
              </a:rPr>
              <a:t>at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20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135" dirty="0">
                <a:latin typeface="Verdana"/>
                <a:cs typeface="Verdana"/>
              </a:rPr>
              <a:t>a</a:t>
            </a:r>
            <a:r>
              <a:rPr sz="1600" spc="-150" dirty="0">
                <a:latin typeface="Verdana"/>
                <a:cs typeface="Verdana"/>
              </a:rPr>
              <a:t>rt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85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.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7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ore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55" dirty="0">
                <a:latin typeface="Verdana"/>
                <a:cs typeface="Verdana"/>
              </a:rPr>
              <a:t>r</a:t>
            </a:r>
            <a:r>
              <a:rPr sz="1600" spc="-7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ne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60" dirty="0">
                <a:latin typeface="Verdana"/>
                <a:cs typeface="Verdana"/>
              </a:rPr>
              <a:t>sea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14" y="1118361"/>
            <a:ext cx="473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076" y="1811210"/>
            <a:ext cx="4376420" cy="3498215"/>
            <a:chOff x="112076" y="1811210"/>
            <a:chExt cx="4376420" cy="3498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79" y="1820799"/>
              <a:ext cx="4108632" cy="34787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6838" y="1815973"/>
              <a:ext cx="4366895" cy="3488690"/>
            </a:xfrm>
            <a:custGeom>
              <a:avLst/>
              <a:gdLst/>
              <a:ahLst/>
              <a:cxnLst/>
              <a:rect l="l" t="t" r="r" b="b"/>
              <a:pathLst>
                <a:path w="4366895" h="3488690">
                  <a:moveTo>
                    <a:pt x="0" y="3488308"/>
                  </a:moveTo>
                  <a:lnTo>
                    <a:pt x="4366387" y="3488308"/>
                  </a:lnTo>
                  <a:lnTo>
                    <a:pt x="4366387" y="0"/>
                  </a:lnTo>
                  <a:lnTo>
                    <a:pt x="0" y="0"/>
                  </a:lnTo>
                  <a:lnTo>
                    <a:pt x="0" y="3488308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96161" y="1811210"/>
            <a:ext cx="3972560" cy="3498215"/>
            <a:chOff x="7896161" y="1811210"/>
            <a:chExt cx="3972560" cy="34982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130" y="1820799"/>
              <a:ext cx="3752937" cy="33793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00923" y="1815973"/>
              <a:ext cx="3963035" cy="3488690"/>
            </a:xfrm>
            <a:custGeom>
              <a:avLst/>
              <a:gdLst/>
              <a:ahLst/>
              <a:cxnLst/>
              <a:rect l="l" t="t" r="r" b="b"/>
              <a:pathLst>
                <a:path w="3963034" h="3488690">
                  <a:moveTo>
                    <a:pt x="0" y="3488308"/>
                  </a:moveTo>
                  <a:lnTo>
                    <a:pt x="3962527" y="3488308"/>
                  </a:lnTo>
                  <a:lnTo>
                    <a:pt x="3962527" y="0"/>
                  </a:lnTo>
                  <a:lnTo>
                    <a:pt x="0" y="0"/>
                  </a:lnTo>
                  <a:lnTo>
                    <a:pt x="0" y="34883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682172" y="1811210"/>
            <a:ext cx="3021330" cy="3498215"/>
            <a:chOff x="4682172" y="1811210"/>
            <a:chExt cx="3021330" cy="34982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760" y="1820799"/>
              <a:ext cx="3002025" cy="34787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86934" y="1815973"/>
              <a:ext cx="3011805" cy="3488690"/>
            </a:xfrm>
            <a:custGeom>
              <a:avLst/>
              <a:gdLst/>
              <a:ahLst/>
              <a:cxnLst/>
              <a:rect l="l" t="t" r="r" b="b"/>
              <a:pathLst>
                <a:path w="3011804" h="3488690">
                  <a:moveTo>
                    <a:pt x="0" y="3488308"/>
                  </a:moveTo>
                  <a:lnTo>
                    <a:pt x="3011551" y="3488308"/>
                  </a:lnTo>
                  <a:lnTo>
                    <a:pt x="3011551" y="0"/>
                  </a:lnTo>
                  <a:lnTo>
                    <a:pt x="0" y="0"/>
                  </a:lnTo>
                  <a:lnTo>
                    <a:pt x="0" y="3488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214" y="844041"/>
            <a:ext cx="519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2607" y="5068900"/>
            <a:ext cx="316166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Verdana"/>
                <a:cs typeface="Verdana"/>
              </a:rPr>
              <a:t>W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that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-114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g</a:t>
            </a:r>
            <a:r>
              <a:rPr sz="1400" spc="15" dirty="0">
                <a:latin typeface="Verdana"/>
                <a:cs typeface="Verdana"/>
              </a:rPr>
              <a:t>h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umber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of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5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45" dirty="0"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0644" y="5068900"/>
            <a:ext cx="250126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ver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-114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gh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umber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spc="80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dirty="0"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r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432" y="1251902"/>
            <a:ext cx="3699510" cy="3498850"/>
            <a:chOff x="158432" y="1251902"/>
            <a:chExt cx="3699510" cy="3498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57" y="1260982"/>
              <a:ext cx="3680333" cy="34804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3195" y="1256664"/>
              <a:ext cx="3689985" cy="3489325"/>
            </a:xfrm>
            <a:custGeom>
              <a:avLst/>
              <a:gdLst/>
              <a:ahLst/>
              <a:cxnLst/>
              <a:rect l="l" t="t" r="r" b="b"/>
              <a:pathLst>
                <a:path w="3689985" h="3489325">
                  <a:moveTo>
                    <a:pt x="0" y="3489071"/>
                  </a:moveTo>
                  <a:lnTo>
                    <a:pt x="3689858" y="3489071"/>
                  </a:lnTo>
                  <a:lnTo>
                    <a:pt x="3689858" y="0"/>
                  </a:lnTo>
                  <a:lnTo>
                    <a:pt x="0" y="0"/>
                  </a:lnTo>
                  <a:lnTo>
                    <a:pt x="0" y="34890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612" y="4891104"/>
            <a:ext cx="3241675" cy="6210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525"/>
              </a:spcBef>
              <a:buFont typeface="Wingdings"/>
              <a:buChar char=""/>
              <a:tabLst>
                <a:tab pos="297815" algn="l"/>
              </a:tabLst>
            </a:pPr>
            <a:r>
              <a:rPr sz="1600" spc="-215" dirty="0">
                <a:latin typeface="Verdana"/>
                <a:cs typeface="Verdana"/>
              </a:rPr>
              <a:t>I</a:t>
            </a:r>
            <a:r>
              <a:rPr sz="1600" spc="-19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ms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p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30" dirty="0">
                <a:latin typeface="Verdana"/>
                <a:cs typeface="Verdana"/>
              </a:rPr>
              <a:t>ople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havi</a:t>
            </a:r>
            <a:r>
              <a:rPr sz="1600" spc="20" dirty="0"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149860">
              <a:lnSpc>
                <a:spcPct val="100000"/>
              </a:lnSpc>
              <a:spcBef>
                <a:spcPts val="425"/>
              </a:spcBef>
            </a:pPr>
            <a:r>
              <a:rPr sz="1600" spc="-55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ymptom</a:t>
            </a:r>
            <a:r>
              <a:rPr sz="1600" spc="-5" dirty="0">
                <a:latin typeface="Verdana"/>
                <a:cs typeface="Verdana"/>
              </a:rPr>
              <a:t>atic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ch</a:t>
            </a:r>
            <a:r>
              <a:rPr sz="1600" spc="70" dirty="0">
                <a:latin typeface="Verdana"/>
                <a:cs typeface="Verdana"/>
              </a:rPr>
              <a:t>e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3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05" dirty="0">
                <a:latin typeface="Verdana"/>
                <a:cs typeface="Verdana"/>
              </a:rPr>
              <a:t>pa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80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3253" y="1262951"/>
            <a:ext cx="4326255" cy="3500120"/>
            <a:chOff x="3933253" y="1262951"/>
            <a:chExt cx="4326255" cy="35001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0133" y="1346438"/>
              <a:ext cx="4037528" cy="31197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8015" y="1267713"/>
              <a:ext cx="4316730" cy="3490595"/>
            </a:xfrm>
            <a:custGeom>
              <a:avLst/>
              <a:gdLst/>
              <a:ahLst/>
              <a:cxnLst/>
              <a:rect l="l" t="t" r="r" b="b"/>
              <a:pathLst>
                <a:path w="4316730" h="3490595">
                  <a:moveTo>
                    <a:pt x="0" y="3490467"/>
                  </a:moveTo>
                  <a:lnTo>
                    <a:pt x="4316222" y="3490467"/>
                  </a:lnTo>
                  <a:lnTo>
                    <a:pt x="4316222" y="0"/>
                  </a:lnTo>
                  <a:lnTo>
                    <a:pt x="0" y="0"/>
                  </a:lnTo>
                  <a:lnTo>
                    <a:pt x="0" y="34904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6095" y="5026228"/>
            <a:ext cx="184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Wingdings"/>
                <a:cs typeface="Wingdings"/>
              </a:rPr>
              <a:t></a:t>
            </a:r>
            <a:endParaRPr sz="14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34438" y="1275397"/>
            <a:ext cx="3711575" cy="3498850"/>
            <a:chOff x="8334438" y="1275397"/>
            <a:chExt cx="3711575" cy="34988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4027" y="1362817"/>
              <a:ext cx="3537748" cy="33631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39201" y="1280160"/>
              <a:ext cx="3702050" cy="3489325"/>
            </a:xfrm>
            <a:custGeom>
              <a:avLst/>
              <a:gdLst/>
              <a:ahLst/>
              <a:cxnLst/>
              <a:rect l="l" t="t" r="r" b="b"/>
              <a:pathLst>
                <a:path w="3702050" h="3489325">
                  <a:moveTo>
                    <a:pt x="0" y="3489071"/>
                  </a:moveTo>
                  <a:lnTo>
                    <a:pt x="3702050" y="3489071"/>
                  </a:lnTo>
                  <a:lnTo>
                    <a:pt x="3702050" y="0"/>
                  </a:lnTo>
                  <a:lnTo>
                    <a:pt x="0" y="0"/>
                  </a:lnTo>
                  <a:lnTo>
                    <a:pt x="0" y="34890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82608" y="5026228"/>
            <a:ext cx="184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Wingdings"/>
                <a:cs typeface="Wingdings"/>
              </a:rPr>
              <a:t>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1177" y="0"/>
            <a:ext cx="6496050" cy="6643370"/>
            <a:chOff x="5611177" y="0"/>
            <a:chExt cx="6496050" cy="664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0512" y="859282"/>
              <a:ext cx="6477508" cy="2632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15940" y="854963"/>
              <a:ext cx="6486525" cy="2640965"/>
            </a:xfrm>
            <a:custGeom>
              <a:avLst/>
              <a:gdLst/>
              <a:ahLst/>
              <a:cxnLst/>
              <a:rect l="l" t="t" r="r" b="b"/>
              <a:pathLst>
                <a:path w="6486525" h="2640965">
                  <a:moveTo>
                    <a:pt x="0" y="2640583"/>
                  </a:moveTo>
                  <a:lnTo>
                    <a:pt x="6486525" y="2640583"/>
                  </a:lnTo>
                  <a:lnTo>
                    <a:pt x="6486525" y="0"/>
                  </a:lnTo>
                  <a:lnTo>
                    <a:pt x="0" y="0"/>
                  </a:lnTo>
                  <a:lnTo>
                    <a:pt x="0" y="26405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0512" y="3549764"/>
              <a:ext cx="6477508" cy="3084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15940" y="3545497"/>
              <a:ext cx="6486525" cy="3093085"/>
            </a:xfrm>
            <a:custGeom>
              <a:avLst/>
              <a:gdLst/>
              <a:ahLst/>
              <a:cxnLst/>
              <a:rect l="l" t="t" r="r" b="b"/>
              <a:pathLst>
                <a:path w="6486525" h="3093084">
                  <a:moveTo>
                    <a:pt x="0" y="3093085"/>
                  </a:moveTo>
                  <a:lnTo>
                    <a:pt x="6486525" y="3093085"/>
                  </a:lnTo>
                  <a:lnTo>
                    <a:pt x="6486525" y="0"/>
                  </a:lnTo>
                  <a:lnTo>
                    <a:pt x="0" y="0"/>
                  </a:lnTo>
                  <a:lnTo>
                    <a:pt x="0" y="30930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6772" y="6474663"/>
            <a:ext cx="3977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ahoma"/>
                <a:cs typeface="Tahoma"/>
              </a:rPr>
              <a:t>Other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symptoms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people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experience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in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heart</a:t>
            </a:r>
            <a:r>
              <a:rPr sz="1200" b="1" spc="229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disease: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6935" y="2713608"/>
            <a:ext cx="3298825" cy="2519045"/>
            <a:chOff x="1086935" y="2713608"/>
            <a:chExt cx="3298825" cy="2519045"/>
          </a:xfrm>
        </p:grpSpPr>
        <p:sp>
          <p:nvSpPr>
            <p:cNvPr id="9" name="object 9"/>
            <p:cNvSpPr/>
            <p:nvPr/>
          </p:nvSpPr>
          <p:spPr>
            <a:xfrm>
              <a:off x="1096460" y="2954019"/>
              <a:ext cx="3279775" cy="2269490"/>
            </a:xfrm>
            <a:custGeom>
              <a:avLst/>
              <a:gdLst/>
              <a:ahLst/>
              <a:cxnLst/>
              <a:rect l="l" t="t" r="r" b="b"/>
              <a:pathLst>
                <a:path w="3279775" h="2269490">
                  <a:moveTo>
                    <a:pt x="1722304" y="0"/>
                  </a:moveTo>
                  <a:lnTo>
                    <a:pt x="1672199" y="152"/>
                  </a:lnTo>
                  <a:lnTo>
                    <a:pt x="1622697" y="4913"/>
                  </a:lnTo>
                  <a:lnTo>
                    <a:pt x="1574144" y="14164"/>
                  </a:lnTo>
                  <a:lnTo>
                    <a:pt x="1526883" y="27789"/>
                  </a:lnTo>
                  <a:lnTo>
                    <a:pt x="1481260" y="45670"/>
                  </a:lnTo>
                  <a:lnTo>
                    <a:pt x="1437617" y="67690"/>
                  </a:lnTo>
                  <a:lnTo>
                    <a:pt x="1396300" y="93732"/>
                  </a:lnTo>
                  <a:lnTo>
                    <a:pt x="1357654" y="123679"/>
                  </a:lnTo>
                  <a:lnTo>
                    <a:pt x="1322021" y="157412"/>
                  </a:lnTo>
                  <a:lnTo>
                    <a:pt x="1289748" y="194815"/>
                  </a:lnTo>
                  <a:lnTo>
                    <a:pt x="1261178" y="235771"/>
                  </a:lnTo>
                  <a:lnTo>
                    <a:pt x="1236656" y="280162"/>
                  </a:lnTo>
                  <a:lnTo>
                    <a:pt x="1197495" y="251861"/>
                  </a:lnTo>
                  <a:lnTo>
                    <a:pt x="1155567" y="227888"/>
                  </a:lnTo>
                  <a:lnTo>
                    <a:pt x="1111273" y="208427"/>
                  </a:lnTo>
                  <a:lnTo>
                    <a:pt x="1065017" y="193659"/>
                  </a:lnTo>
                  <a:lnTo>
                    <a:pt x="1017200" y="183768"/>
                  </a:lnTo>
                  <a:lnTo>
                    <a:pt x="969140" y="178892"/>
                  </a:lnTo>
                  <a:lnTo>
                    <a:pt x="921837" y="178953"/>
                  </a:lnTo>
                  <a:lnTo>
                    <a:pt x="875599" y="183740"/>
                  </a:lnTo>
                  <a:lnTo>
                    <a:pt x="830731" y="193039"/>
                  </a:lnTo>
                  <a:lnTo>
                    <a:pt x="787541" y="206638"/>
                  </a:lnTo>
                  <a:lnTo>
                    <a:pt x="746336" y="224323"/>
                  </a:lnTo>
                  <a:lnTo>
                    <a:pt x="707422" y="245882"/>
                  </a:lnTo>
                  <a:lnTo>
                    <a:pt x="671107" y="271102"/>
                  </a:lnTo>
                  <a:lnTo>
                    <a:pt x="637696" y="299769"/>
                  </a:lnTo>
                  <a:lnTo>
                    <a:pt x="607498" y="331672"/>
                  </a:lnTo>
                  <a:lnTo>
                    <a:pt x="580818" y="366596"/>
                  </a:lnTo>
                  <a:lnTo>
                    <a:pt x="557963" y="404330"/>
                  </a:lnTo>
                  <a:lnTo>
                    <a:pt x="539242" y="444660"/>
                  </a:lnTo>
                  <a:lnTo>
                    <a:pt x="524959" y="487373"/>
                  </a:lnTo>
                  <a:lnTo>
                    <a:pt x="515423" y="532256"/>
                  </a:lnTo>
                  <a:lnTo>
                    <a:pt x="462208" y="534403"/>
                  </a:lnTo>
                  <a:lnTo>
                    <a:pt x="409811" y="541689"/>
                  </a:lnTo>
                  <a:lnTo>
                    <a:pt x="358621" y="554010"/>
                  </a:lnTo>
                  <a:lnTo>
                    <a:pt x="309028" y="571263"/>
                  </a:lnTo>
                  <a:lnTo>
                    <a:pt x="261423" y="593343"/>
                  </a:lnTo>
                  <a:lnTo>
                    <a:pt x="219225" y="618222"/>
                  </a:lnTo>
                  <a:lnTo>
                    <a:pt x="180471" y="646324"/>
                  </a:lnTo>
                  <a:lnTo>
                    <a:pt x="145240" y="677368"/>
                  </a:lnTo>
                  <a:lnTo>
                    <a:pt x="113614" y="711072"/>
                  </a:lnTo>
                  <a:lnTo>
                    <a:pt x="85675" y="747156"/>
                  </a:lnTo>
                  <a:lnTo>
                    <a:pt x="61503" y="785338"/>
                  </a:lnTo>
                  <a:lnTo>
                    <a:pt x="41180" y="825336"/>
                  </a:lnTo>
                  <a:lnTo>
                    <a:pt x="24786" y="866871"/>
                  </a:lnTo>
                  <a:lnTo>
                    <a:pt x="12404" y="909660"/>
                  </a:lnTo>
                  <a:lnTo>
                    <a:pt x="4115" y="953423"/>
                  </a:lnTo>
                  <a:lnTo>
                    <a:pt x="0" y="997878"/>
                  </a:lnTo>
                  <a:lnTo>
                    <a:pt x="139" y="1042743"/>
                  </a:lnTo>
                  <a:lnTo>
                    <a:pt x="4615" y="1087739"/>
                  </a:lnTo>
                  <a:lnTo>
                    <a:pt x="13508" y="1132583"/>
                  </a:lnTo>
                  <a:lnTo>
                    <a:pt x="26900" y="1176995"/>
                  </a:lnTo>
                  <a:lnTo>
                    <a:pt x="44873" y="1220693"/>
                  </a:lnTo>
                  <a:lnTo>
                    <a:pt x="67506" y="1263395"/>
                  </a:lnTo>
                  <a:lnTo>
                    <a:pt x="60385" y="1275038"/>
                  </a:lnTo>
                  <a:lnTo>
                    <a:pt x="41636" y="1311274"/>
                  </a:lnTo>
                  <a:lnTo>
                    <a:pt x="25487" y="1353824"/>
                  </a:lnTo>
                  <a:lnTo>
                    <a:pt x="14830" y="1397014"/>
                  </a:lnTo>
                  <a:lnTo>
                    <a:pt x="9505" y="1440459"/>
                  </a:lnTo>
                  <a:lnTo>
                    <a:pt x="9349" y="1483773"/>
                  </a:lnTo>
                  <a:lnTo>
                    <a:pt x="14203" y="1526571"/>
                  </a:lnTo>
                  <a:lnTo>
                    <a:pt x="23905" y="1568466"/>
                  </a:lnTo>
                  <a:lnTo>
                    <a:pt x="38295" y="1609074"/>
                  </a:lnTo>
                  <a:lnTo>
                    <a:pt x="57210" y="1648007"/>
                  </a:lnTo>
                  <a:lnTo>
                    <a:pt x="80490" y="1684882"/>
                  </a:lnTo>
                  <a:lnTo>
                    <a:pt x="107973" y="1719311"/>
                  </a:lnTo>
                  <a:lnTo>
                    <a:pt x="139500" y="1750909"/>
                  </a:lnTo>
                  <a:lnTo>
                    <a:pt x="174907" y="1779291"/>
                  </a:lnTo>
                  <a:lnTo>
                    <a:pt x="214036" y="1804071"/>
                  </a:lnTo>
                  <a:lnTo>
                    <a:pt x="256724" y="1824862"/>
                  </a:lnTo>
                  <a:lnTo>
                    <a:pt x="262393" y="1873494"/>
                  </a:lnTo>
                  <a:lnTo>
                    <a:pt x="274951" y="1920669"/>
                  </a:lnTo>
                  <a:lnTo>
                    <a:pt x="294122" y="1965753"/>
                  </a:lnTo>
                  <a:lnTo>
                    <a:pt x="319634" y="2008112"/>
                  </a:lnTo>
                  <a:lnTo>
                    <a:pt x="351212" y="2047112"/>
                  </a:lnTo>
                  <a:lnTo>
                    <a:pt x="384461" y="2078739"/>
                  </a:lnTo>
                  <a:lnTo>
                    <a:pt x="420696" y="2105662"/>
                  </a:lnTo>
                  <a:lnTo>
                    <a:pt x="459423" y="2127848"/>
                  </a:lnTo>
                  <a:lnTo>
                    <a:pt x="500151" y="2145266"/>
                  </a:lnTo>
                  <a:lnTo>
                    <a:pt x="542388" y="2157881"/>
                  </a:lnTo>
                  <a:lnTo>
                    <a:pt x="585643" y="2165663"/>
                  </a:lnTo>
                  <a:lnTo>
                    <a:pt x="629422" y="2168578"/>
                  </a:lnTo>
                  <a:lnTo>
                    <a:pt x="673236" y="2166593"/>
                  </a:lnTo>
                  <a:lnTo>
                    <a:pt x="716591" y="2159676"/>
                  </a:lnTo>
                  <a:lnTo>
                    <a:pt x="758997" y="2147795"/>
                  </a:lnTo>
                  <a:lnTo>
                    <a:pt x="799960" y="2130917"/>
                  </a:lnTo>
                  <a:lnTo>
                    <a:pt x="838990" y="2109008"/>
                  </a:lnTo>
                  <a:lnTo>
                    <a:pt x="875595" y="2082037"/>
                  </a:lnTo>
                  <a:lnTo>
                    <a:pt x="896248" y="2112900"/>
                  </a:lnTo>
                  <a:lnTo>
                    <a:pt x="947604" y="2166959"/>
                  </a:lnTo>
                  <a:lnTo>
                    <a:pt x="1020586" y="2213875"/>
                  </a:lnTo>
                  <a:lnTo>
                    <a:pt x="1065389" y="2231546"/>
                  </a:lnTo>
                  <a:lnTo>
                    <a:pt x="1111518" y="2242738"/>
                  </a:lnTo>
                  <a:lnTo>
                    <a:pt x="1158254" y="2247568"/>
                  </a:lnTo>
                  <a:lnTo>
                    <a:pt x="1204878" y="2246151"/>
                  </a:lnTo>
                  <a:lnTo>
                    <a:pt x="1250672" y="2238605"/>
                  </a:lnTo>
                  <a:lnTo>
                    <a:pt x="1294917" y="2225047"/>
                  </a:lnTo>
                  <a:lnTo>
                    <a:pt x="1336892" y="2205593"/>
                  </a:lnTo>
                  <a:lnTo>
                    <a:pt x="1375879" y="2180360"/>
                  </a:lnTo>
                  <a:lnTo>
                    <a:pt x="1411160" y="2149466"/>
                  </a:lnTo>
                  <a:lnTo>
                    <a:pt x="1442015" y="2113025"/>
                  </a:lnTo>
                  <a:lnTo>
                    <a:pt x="1460834" y="2134945"/>
                  </a:lnTo>
                  <a:lnTo>
                    <a:pt x="1503094" y="2174640"/>
                  </a:lnTo>
                  <a:lnTo>
                    <a:pt x="1566488" y="2217260"/>
                  </a:lnTo>
                  <a:lnTo>
                    <a:pt x="1608426" y="2237288"/>
                  </a:lnTo>
                  <a:lnTo>
                    <a:pt x="1651730" y="2252417"/>
                  </a:lnTo>
                  <a:lnTo>
                    <a:pt x="1695971" y="2262706"/>
                  </a:lnTo>
                  <a:lnTo>
                    <a:pt x="1740722" y="2268217"/>
                  </a:lnTo>
                  <a:lnTo>
                    <a:pt x="1785557" y="2269008"/>
                  </a:lnTo>
                  <a:lnTo>
                    <a:pt x="1830047" y="2265140"/>
                  </a:lnTo>
                  <a:lnTo>
                    <a:pt x="1873766" y="2256672"/>
                  </a:lnTo>
                  <a:lnTo>
                    <a:pt x="1916285" y="2243666"/>
                  </a:lnTo>
                  <a:lnTo>
                    <a:pt x="1957178" y="2226180"/>
                  </a:lnTo>
                  <a:lnTo>
                    <a:pt x="1996017" y="2204275"/>
                  </a:lnTo>
                  <a:lnTo>
                    <a:pt x="2032375" y="2178011"/>
                  </a:lnTo>
                  <a:lnTo>
                    <a:pt x="2065824" y="2147447"/>
                  </a:lnTo>
                  <a:lnTo>
                    <a:pt x="2095938" y="2112644"/>
                  </a:lnTo>
                  <a:lnTo>
                    <a:pt x="2136108" y="2140463"/>
                  </a:lnTo>
                  <a:lnTo>
                    <a:pt x="2178578" y="2164415"/>
                  </a:lnTo>
                  <a:lnTo>
                    <a:pt x="2223034" y="2184394"/>
                  </a:lnTo>
                  <a:lnTo>
                    <a:pt x="2269163" y="2200296"/>
                  </a:lnTo>
                  <a:lnTo>
                    <a:pt x="2316651" y="2212017"/>
                  </a:lnTo>
                  <a:lnTo>
                    <a:pt x="2365186" y="2219453"/>
                  </a:lnTo>
                  <a:lnTo>
                    <a:pt x="2414454" y="2222499"/>
                  </a:lnTo>
                  <a:lnTo>
                    <a:pt x="2464218" y="2221045"/>
                  </a:lnTo>
                  <a:lnTo>
                    <a:pt x="2512648" y="2215203"/>
                  </a:lnTo>
                  <a:lnTo>
                    <a:pt x="2559527" y="2205176"/>
                  </a:lnTo>
                  <a:lnTo>
                    <a:pt x="2604641" y="2191167"/>
                  </a:lnTo>
                  <a:lnTo>
                    <a:pt x="2647771" y="2173379"/>
                  </a:lnTo>
                  <a:lnTo>
                    <a:pt x="2688702" y="2152016"/>
                  </a:lnTo>
                  <a:lnTo>
                    <a:pt x="2727218" y="2127278"/>
                  </a:lnTo>
                  <a:lnTo>
                    <a:pt x="2763103" y="2099371"/>
                  </a:lnTo>
                  <a:lnTo>
                    <a:pt x="2796140" y="2068496"/>
                  </a:lnTo>
                  <a:lnTo>
                    <a:pt x="2826114" y="2034856"/>
                  </a:lnTo>
                  <a:lnTo>
                    <a:pt x="2852807" y="1998655"/>
                  </a:lnTo>
                  <a:lnTo>
                    <a:pt x="2876004" y="1960095"/>
                  </a:lnTo>
                  <a:lnTo>
                    <a:pt x="2895489" y="1919379"/>
                  </a:lnTo>
                  <a:lnTo>
                    <a:pt x="2911045" y="1876709"/>
                  </a:lnTo>
                  <a:lnTo>
                    <a:pt x="2922456" y="1832289"/>
                  </a:lnTo>
                  <a:lnTo>
                    <a:pt x="2929506" y="1786322"/>
                  </a:lnTo>
                  <a:lnTo>
                    <a:pt x="2931979" y="1739010"/>
                  </a:lnTo>
                  <a:lnTo>
                    <a:pt x="2935789" y="1732279"/>
                  </a:lnTo>
                  <a:lnTo>
                    <a:pt x="2988168" y="1730765"/>
                  </a:lnTo>
                  <a:lnTo>
                    <a:pt x="3038936" y="1721522"/>
                  </a:lnTo>
                  <a:lnTo>
                    <a:pt x="3087220" y="1704927"/>
                  </a:lnTo>
                  <a:lnTo>
                    <a:pt x="3132149" y="1681357"/>
                  </a:lnTo>
                  <a:lnTo>
                    <a:pt x="3172852" y="1651191"/>
                  </a:lnTo>
                  <a:lnTo>
                    <a:pt x="3208458" y="1614804"/>
                  </a:lnTo>
                  <a:lnTo>
                    <a:pt x="3236071" y="1576105"/>
                  </a:lnTo>
                  <a:lnTo>
                    <a:pt x="3256900" y="1534936"/>
                  </a:lnTo>
                  <a:lnTo>
                    <a:pt x="3271031" y="1491991"/>
                  </a:lnTo>
                  <a:lnTo>
                    <a:pt x="3278552" y="1447960"/>
                  </a:lnTo>
                  <a:lnTo>
                    <a:pt x="3279547" y="1403537"/>
                  </a:lnTo>
                  <a:lnTo>
                    <a:pt x="3274104" y="1359413"/>
                  </a:lnTo>
                  <a:lnTo>
                    <a:pt x="3262309" y="1316281"/>
                  </a:lnTo>
                  <a:lnTo>
                    <a:pt x="3244249" y="1274832"/>
                  </a:lnTo>
                  <a:lnTo>
                    <a:pt x="3220009" y="1235760"/>
                  </a:lnTo>
                  <a:lnTo>
                    <a:pt x="3189678" y="1199755"/>
                  </a:lnTo>
                  <a:lnTo>
                    <a:pt x="3153340" y="1167510"/>
                  </a:lnTo>
                  <a:lnTo>
                    <a:pt x="3188844" y="1136344"/>
                  </a:lnTo>
                  <a:lnTo>
                    <a:pt x="3218810" y="1100930"/>
                  </a:lnTo>
                  <a:lnTo>
                    <a:pt x="3242906" y="1061910"/>
                  </a:lnTo>
                  <a:lnTo>
                    <a:pt x="3260800" y="1019927"/>
                  </a:lnTo>
                  <a:lnTo>
                    <a:pt x="3272161" y="975623"/>
                  </a:lnTo>
                  <a:lnTo>
                    <a:pt x="3276657" y="929639"/>
                  </a:lnTo>
                  <a:lnTo>
                    <a:pt x="3274058" y="882757"/>
                  </a:lnTo>
                  <a:lnTo>
                    <a:pt x="3264522" y="837768"/>
                  </a:lnTo>
                  <a:lnTo>
                    <a:pt x="3248555" y="795180"/>
                  </a:lnTo>
                  <a:lnTo>
                    <a:pt x="3226662" y="755501"/>
                  </a:lnTo>
                  <a:lnTo>
                    <a:pt x="3199350" y="719239"/>
                  </a:lnTo>
                  <a:lnTo>
                    <a:pt x="3167124" y="686901"/>
                  </a:lnTo>
                  <a:lnTo>
                    <a:pt x="3130492" y="658995"/>
                  </a:lnTo>
                  <a:lnTo>
                    <a:pt x="3089958" y="636030"/>
                  </a:lnTo>
                  <a:lnTo>
                    <a:pt x="3046030" y="618512"/>
                  </a:lnTo>
                  <a:lnTo>
                    <a:pt x="2999213" y="606951"/>
                  </a:lnTo>
                  <a:lnTo>
                    <a:pt x="2950013" y="601852"/>
                  </a:lnTo>
                  <a:lnTo>
                    <a:pt x="2945314" y="590930"/>
                  </a:lnTo>
                  <a:lnTo>
                    <a:pt x="2924486" y="548866"/>
                  </a:lnTo>
                  <a:lnTo>
                    <a:pt x="2900579" y="509136"/>
                  </a:lnTo>
                  <a:lnTo>
                    <a:pt x="2873791" y="471821"/>
                  </a:lnTo>
                  <a:lnTo>
                    <a:pt x="2844322" y="436998"/>
                  </a:lnTo>
                  <a:lnTo>
                    <a:pt x="2812370" y="404748"/>
                  </a:lnTo>
                  <a:lnTo>
                    <a:pt x="2778135" y="375150"/>
                  </a:lnTo>
                  <a:lnTo>
                    <a:pt x="2741815" y="348283"/>
                  </a:lnTo>
                  <a:lnTo>
                    <a:pt x="2703609" y="324226"/>
                  </a:lnTo>
                  <a:lnTo>
                    <a:pt x="2663717" y="303059"/>
                  </a:lnTo>
                  <a:lnTo>
                    <a:pt x="2622337" y="284860"/>
                  </a:lnTo>
                  <a:lnTo>
                    <a:pt x="2579668" y="269710"/>
                  </a:lnTo>
                  <a:lnTo>
                    <a:pt x="2535909" y="257687"/>
                  </a:lnTo>
                  <a:lnTo>
                    <a:pt x="2491260" y="248870"/>
                  </a:lnTo>
                  <a:lnTo>
                    <a:pt x="2445919" y="243339"/>
                  </a:lnTo>
                  <a:lnTo>
                    <a:pt x="2400085" y="241172"/>
                  </a:lnTo>
                  <a:lnTo>
                    <a:pt x="2353957" y="242451"/>
                  </a:lnTo>
                  <a:lnTo>
                    <a:pt x="2307734" y="247252"/>
                  </a:lnTo>
                  <a:lnTo>
                    <a:pt x="2261615" y="255657"/>
                  </a:lnTo>
                  <a:lnTo>
                    <a:pt x="2215800" y="267743"/>
                  </a:lnTo>
                  <a:lnTo>
                    <a:pt x="2170487" y="283590"/>
                  </a:lnTo>
                  <a:lnTo>
                    <a:pt x="2145975" y="240548"/>
                  </a:lnTo>
                  <a:lnTo>
                    <a:pt x="2117356" y="200199"/>
                  </a:lnTo>
                  <a:lnTo>
                    <a:pt x="2084891" y="162792"/>
                  </a:lnTo>
                  <a:lnTo>
                    <a:pt x="2048843" y="128581"/>
                  </a:lnTo>
                  <a:lnTo>
                    <a:pt x="2009474" y="97815"/>
                  </a:lnTo>
                  <a:lnTo>
                    <a:pt x="1967046" y="70746"/>
                  </a:lnTo>
                  <a:lnTo>
                    <a:pt x="1921821" y="47625"/>
                  </a:lnTo>
                  <a:lnTo>
                    <a:pt x="1872751" y="28199"/>
                  </a:lnTo>
                  <a:lnTo>
                    <a:pt x="1822919" y="13858"/>
                  </a:lnTo>
                  <a:lnTo>
                    <a:pt x="1772659" y="4494"/>
                  </a:lnTo>
                  <a:lnTo>
                    <a:pt x="172230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335" y="2723133"/>
              <a:ext cx="127000" cy="1268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4237" y="2729534"/>
              <a:ext cx="438150" cy="498475"/>
            </a:xfrm>
            <a:custGeom>
              <a:avLst/>
              <a:gdLst/>
              <a:ahLst/>
              <a:cxnLst/>
              <a:rect l="l" t="t" r="r" b="b"/>
              <a:pathLst>
                <a:path w="438150" h="498475">
                  <a:moveTo>
                    <a:pt x="437845" y="146634"/>
                  </a:moveTo>
                  <a:lnTo>
                    <a:pt x="435038" y="95846"/>
                  </a:lnTo>
                  <a:lnTo>
                    <a:pt x="413715" y="51562"/>
                  </a:lnTo>
                  <a:lnTo>
                    <a:pt x="377329" y="18503"/>
                  </a:lnTo>
                  <a:lnTo>
                    <a:pt x="329387" y="1346"/>
                  </a:lnTo>
                  <a:lnTo>
                    <a:pt x="309765" y="0"/>
                  </a:lnTo>
                  <a:lnTo>
                    <a:pt x="303352" y="203"/>
                  </a:lnTo>
                  <a:lnTo>
                    <a:pt x="260807" y="10160"/>
                  </a:lnTo>
                  <a:lnTo>
                    <a:pt x="224637" y="33312"/>
                  </a:lnTo>
                  <a:lnTo>
                    <a:pt x="197942" y="67348"/>
                  </a:lnTo>
                  <a:lnTo>
                    <a:pt x="183845" y="109931"/>
                  </a:lnTo>
                  <a:lnTo>
                    <a:pt x="184061" y="113893"/>
                  </a:lnTo>
                  <a:lnTo>
                    <a:pt x="180543" y="113995"/>
                  </a:lnTo>
                  <a:lnTo>
                    <a:pt x="137147" y="121602"/>
                  </a:lnTo>
                  <a:lnTo>
                    <a:pt x="97307" y="138493"/>
                  </a:lnTo>
                  <a:lnTo>
                    <a:pt x="62407" y="163639"/>
                  </a:lnTo>
                  <a:lnTo>
                    <a:pt x="33858" y="196024"/>
                  </a:lnTo>
                  <a:lnTo>
                    <a:pt x="13030" y="234607"/>
                  </a:lnTo>
                  <a:lnTo>
                    <a:pt x="1346" y="278333"/>
                  </a:lnTo>
                  <a:lnTo>
                    <a:pt x="0" y="322770"/>
                  </a:lnTo>
                  <a:lnTo>
                    <a:pt x="8483" y="364972"/>
                  </a:lnTo>
                  <a:lnTo>
                    <a:pt x="25806" y="403618"/>
                  </a:lnTo>
                  <a:lnTo>
                    <a:pt x="51015" y="437400"/>
                  </a:lnTo>
                  <a:lnTo>
                    <a:pt x="83096" y="465023"/>
                  </a:lnTo>
                  <a:lnTo>
                    <a:pt x="121094" y="485165"/>
                  </a:lnTo>
                  <a:lnTo>
                    <a:pt x="164033" y="496519"/>
                  </a:lnTo>
                  <a:lnTo>
                    <a:pt x="208457" y="497865"/>
                  </a:lnTo>
                  <a:lnTo>
                    <a:pt x="250659" y="489381"/>
                  </a:lnTo>
                  <a:lnTo>
                    <a:pt x="289306" y="472059"/>
                  </a:lnTo>
                  <a:lnTo>
                    <a:pt x="323088" y="446849"/>
                  </a:lnTo>
                  <a:lnTo>
                    <a:pt x="350710" y="414769"/>
                  </a:lnTo>
                  <a:lnTo>
                    <a:pt x="370852" y="376770"/>
                  </a:lnTo>
                  <a:lnTo>
                    <a:pt x="382219" y="333832"/>
                  </a:lnTo>
                  <a:lnTo>
                    <a:pt x="383552" y="289445"/>
                  </a:lnTo>
                  <a:lnTo>
                    <a:pt x="375069" y="247269"/>
                  </a:lnTo>
                  <a:lnTo>
                    <a:pt x="371322" y="238925"/>
                  </a:lnTo>
                  <a:lnTo>
                    <a:pt x="387616" y="231076"/>
                  </a:lnTo>
                  <a:lnTo>
                    <a:pt x="420687" y="194665"/>
                  </a:lnTo>
                  <a:lnTo>
                    <a:pt x="437845" y="146634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460" y="2953549"/>
              <a:ext cx="3279775" cy="2269490"/>
            </a:xfrm>
            <a:custGeom>
              <a:avLst/>
              <a:gdLst/>
              <a:ahLst/>
              <a:cxnLst/>
              <a:rect l="l" t="t" r="r" b="b"/>
              <a:pathLst>
                <a:path w="3279775" h="2269490">
                  <a:moveTo>
                    <a:pt x="2931979" y="1739481"/>
                  </a:moveTo>
                  <a:lnTo>
                    <a:pt x="2929506" y="1786792"/>
                  </a:lnTo>
                  <a:lnTo>
                    <a:pt x="2922456" y="1832760"/>
                  </a:lnTo>
                  <a:lnTo>
                    <a:pt x="2911045" y="1877179"/>
                  </a:lnTo>
                  <a:lnTo>
                    <a:pt x="2895489" y="1919849"/>
                  </a:lnTo>
                  <a:lnTo>
                    <a:pt x="2876004" y="1960565"/>
                  </a:lnTo>
                  <a:lnTo>
                    <a:pt x="2852807" y="1999125"/>
                  </a:lnTo>
                  <a:lnTo>
                    <a:pt x="2826114" y="2035327"/>
                  </a:lnTo>
                  <a:lnTo>
                    <a:pt x="2796140" y="2068966"/>
                  </a:lnTo>
                  <a:lnTo>
                    <a:pt x="2763103" y="2099841"/>
                  </a:lnTo>
                  <a:lnTo>
                    <a:pt x="2727218" y="2127749"/>
                  </a:lnTo>
                  <a:lnTo>
                    <a:pt x="2688702" y="2152486"/>
                  </a:lnTo>
                  <a:lnTo>
                    <a:pt x="2647771" y="2173850"/>
                  </a:lnTo>
                  <a:lnTo>
                    <a:pt x="2604641" y="2191637"/>
                  </a:lnTo>
                  <a:lnTo>
                    <a:pt x="2559527" y="2205646"/>
                  </a:lnTo>
                  <a:lnTo>
                    <a:pt x="2512648" y="2215673"/>
                  </a:lnTo>
                  <a:lnTo>
                    <a:pt x="2464218" y="2221515"/>
                  </a:lnTo>
                  <a:lnTo>
                    <a:pt x="2414454" y="2222970"/>
                  </a:lnTo>
                  <a:lnTo>
                    <a:pt x="2365186" y="2219924"/>
                  </a:lnTo>
                  <a:lnTo>
                    <a:pt x="2316651" y="2212488"/>
                  </a:lnTo>
                  <a:lnTo>
                    <a:pt x="2269163" y="2200766"/>
                  </a:lnTo>
                  <a:lnTo>
                    <a:pt x="2223034" y="2184864"/>
                  </a:lnTo>
                  <a:lnTo>
                    <a:pt x="2178578" y="2164885"/>
                  </a:lnTo>
                  <a:lnTo>
                    <a:pt x="2136108" y="2140934"/>
                  </a:lnTo>
                  <a:lnTo>
                    <a:pt x="2095938" y="2113115"/>
                  </a:lnTo>
                  <a:lnTo>
                    <a:pt x="2065824" y="2147918"/>
                  </a:lnTo>
                  <a:lnTo>
                    <a:pt x="2032375" y="2178481"/>
                  </a:lnTo>
                  <a:lnTo>
                    <a:pt x="1996017" y="2204745"/>
                  </a:lnTo>
                  <a:lnTo>
                    <a:pt x="1957178" y="2226650"/>
                  </a:lnTo>
                  <a:lnTo>
                    <a:pt x="1916285" y="2244136"/>
                  </a:lnTo>
                  <a:lnTo>
                    <a:pt x="1873766" y="2257143"/>
                  </a:lnTo>
                  <a:lnTo>
                    <a:pt x="1830047" y="2265610"/>
                  </a:lnTo>
                  <a:lnTo>
                    <a:pt x="1785557" y="2269478"/>
                  </a:lnTo>
                  <a:lnTo>
                    <a:pt x="1740722" y="2268687"/>
                  </a:lnTo>
                  <a:lnTo>
                    <a:pt x="1695971" y="2263177"/>
                  </a:lnTo>
                  <a:lnTo>
                    <a:pt x="1651730" y="2252887"/>
                  </a:lnTo>
                  <a:lnTo>
                    <a:pt x="1608426" y="2237758"/>
                  </a:lnTo>
                  <a:lnTo>
                    <a:pt x="1566488" y="2217731"/>
                  </a:lnTo>
                  <a:lnTo>
                    <a:pt x="1526343" y="2192744"/>
                  </a:lnTo>
                  <a:lnTo>
                    <a:pt x="1481226" y="2155977"/>
                  </a:lnTo>
                  <a:lnTo>
                    <a:pt x="1442015" y="2113496"/>
                  </a:lnTo>
                  <a:lnTo>
                    <a:pt x="1411160" y="2149936"/>
                  </a:lnTo>
                  <a:lnTo>
                    <a:pt x="1375879" y="2180831"/>
                  </a:lnTo>
                  <a:lnTo>
                    <a:pt x="1336892" y="2206063"/>
                  </a:lnTo>
                  <a:lnTo>
                    <a:pt x="1294917" y="2225517"/>
                  </a:lnTo>
                  <a:lnTo>
                    <a:pt x="1250672" y="2239075"/>
                  </a:lnTo>
                  <a:lnTo>
                    <a:pt x="1204878" y="2246621"/>
                  </a:lnTo>
                  <a:lnTo>
                    <a:pt x="1158254" y="2248038"/>
                  </a:lnTo>
                  <a:lnTo>
                    <a:pt x="1111518" y="2243209"/>
                  </a:lnTo>
                  <a:lnTo>
                    <a:pt x="1065389" y="2232016"/>
                  </a:lnTo>
                  <a:lnTo>
                    <a:pt x="1020586" y="2214345"/>
                  </a:lnTo>
                  <a:lnTo>
                    <a:pt x="977830" y="2190077"/>
                  </a:lnTo>
                  <a:lnTo>
                    <a:pt x="920330" y="2141769"/>
                  </a:lnTo>
                  <a:lnTo>
                    <a:pt x="875595" y="2082508"/>
                  </a:lnTo>
                  <a:lnTo>
                    <a:pt x="838990" y="2109478"/>
                  </a:lnTo>
                  <a:lnTo>
                    <a:pt x="799960" y="2131387"/>
                  </a:lnTo>
                  <a:lnTo>
                    <a:pt x="758997" y="2148265"/>
                  </a:lnTo>
                  <a:lnTo>
                    <a:pt x="716591" y="2160147"/>
                  </a:lnTo>
                  <a:lnTo>
                    <a:pt x="673236" y="2167063"/>
                  </a:lnTo>
                  <a:lnTo>
                    <a:pt x="629422" y="2169048"/>
                  </a:lnTo>
                  <a:lnTo>
                    <a:pt x="585643" y="2166133"/>
                  </a:lnTo>
                  <a:lnTo>
                    <a:pt x="542388" y="2158352"/>
                  </a:lnTo>
                  <a:lnTo>
                    <a:pt x="500151" y="2145736"/>
                  </a:lnTo>
                  <a:lnTo>
                    <a:pt x="459423" y="2128318"/>
                  </a:lnTo>
                  <a:lnTo>
                    <a:pt x="420696" y="2106132"/>
                  </a:lnTo>
                  <a:lnTo>
                    <a:pt x="384461" y="2079209"/>
                  </a:lnTo>
                  <a:lnTo>
                    <a:pt x="351212" y="2047583"/>
                  </a:lnTo>
                  <a:lnTo>
                    <a:pt x="319634" y="2008631"/>
                  </a:lnTo>
                  <a:lnTo>
                    <a:pt x="294122" y="1966278"/>
                  </a:lnTo>
                  <a:lnTo>
                    <a:pt x="274951" y="1921176"/>
                  </a:lnTo>
                  <a:lnTo>
                    <a:pt x="262393" y="1873977"/>
                  </a:lnTo>
                  <a:lnTo>
                    <a:pt x="256724" y="1825333"/>
                  </a:lnTo>
                  <a:lnTo>
                    <a:pt x="214036" y="1804541"/>
                  </a:lnTo>
                  <a:lnTo>
                    <a:pt x="174907" y="1779762"/>
                  </a:lnTo>
                  <a:lnTo>
                    <a:pt x="139500" y="1751380"/>
                  </a:lnTo>
                  <a:lnTo>
                    <a:pt x="107973" y="1719781"/>
                  </a:lnTo>
                  <a:lnTo>
                    <a:pt x="80490" y="1685352"/>
                  </a:lnTo>
                  <a:lnTo>
                    <a:pt x="57210" y="1648478"/>
                  </a:lnTo>
                  <a:lnTo>
                    <a:pt x="38295" y="1609544"/>
                  </a:lnTo>
                  <a:lnTo>
                    <a:pt x="23905" y="1568936"/>
                  </a:lnTo>
                  <a:lnTo>
                    <a:pt x="14203" y="1527041"/>
                  </a:lnTo>
                  <a:lnTo>
                    <a:pt x="9349" y="1484243"/>
                  </a:lnTo>
                  <a:lnTo>
                    <a:pt x="9505" y="1440929"/>
                  </a:lnTo>
                  <a:lnTo>
                    <a:pt x="14830" y="1397484"/>
                  </a:lnTo>
                  <a:lnTo>
                    <a:pt x="25487" y="1354294"/>
                  </a:lnTo>
                  <a:lnTo>
                    <a:pt x="41636" y="1311745"/>
                  </a:lnTo>
                  <a:lnTo>
                    <a:pt x="60385" y="1275508"/>
                  </a:lnTo>
                  <a:lnTo>
                    <a:pt x="67506" y="1263866"/>
                  </a:lnTo>
                  <a:lnTo>
                    <a:pt x="44873" y="1221163"/>
                  </a:lnTo>
                  <a:lnTo>
                    <a:pt x="26900" y="1177465"/>
                  </a:lnTo>
                  <a:lnTo>
                    <a:pt x="13508" y="1133053"/>
                  </a:lnTo>
                  <a:lnTo>
                    <a:pt x="4615" y="1088209"/>
                  </a:lnTo>
                  <a:lnTo>
                    <a:pt x="139" y="1043213"/>
                  </a:lnTo>
                  <a:lnTo>
                    <a:pt x="0" y="998348"/>
                  </a:lnTo>
                  <a:lnTo>
                    <a:pt x="4115" y="953893"/>
                  </a:lnTo>
                  <a:lnTo>
                    <a:pt x="12404" y="910130"/>
                  </a:lnTo>
                  <a:lnTo>
                    <a:pt x="24786" y="867341"/>
                  </a:lnTo>
                  <a:lnTo>
                    <a:pt x="41180" y="825807"/>
                  </a:lnTo>
                  <a:lnTo>
                    <a:pt x="61503" y="785808"/>
                  </a:lnTo>
                  <a:lnTo>
                    <a:pt x="85675" y="747626"/>
                  </a:lnTo>
                  <a:lnTo>
                    <a:pt x="113614" y="711543"/>
                  </a:lnTo>
                  <a:lnTo>
                    <a:pt x="145240" y="677838"/>
                  </a:lnTo>
                  <a:lnTo>
                    <a:pt x="180471" y="646795"/>
                  </a:lnTo>
                  <a:lnTo>
                    <a:pt x="219225" y="618693"/>
                  </a:lnTo>
                  <a:lnTo>
                    <a:pt x="261423" y="593814"/>
                  </a:lnTo>
                  <a:lnTo>
                    <a:pt x="309028" y="571733"/>
                  </a:lnTo>
                  <a:lnTo>
                    <a:pt x="358621" y="554480"/>
                  </a:lnTo>
                  <a:lnTo>
                    <a:pt x="409811" y="542159"/>
                  </a:lnTo>
                  <a:lnTo>
                    <a:pt x="462208" y="534874"/>
                  </a:lnTo>
                  <a:lnTo>
                    <a:pt x="515423" y="532727"/>
                  </a:lnTo>
                  <a:lnTo>
                    <a:pt x="524959" y="487843"/>
                  </a:lnTo>
                  <a:lnTo>
                    <a:pt x="539242" y="445130"/>
                  </a:lnTo>
                  <a:lnTo>
                    <a:pt x="557963" y="404800"/>
                  </a:lnTo>
                  <a:lnTo>
                    <a:pt x="580818" y="367066"/>
                  </a:lnTo>
                  <a:lnTo>
                    <a:pt x="607498" y="332142"/>
                  </a:lnTo>
                  <a:lnTo>
                    <a:pt x="637696" y="300239"/>
                  </a:lnTo>
                  <a:lnTo>
                    <a:pt x="671107" y="271572"/>
                  </a:lnTo>
                  <a:lnTo>
                    <a:pt x="707422" y="246352"/>
                  </a:lnTo>
                  <a:lnTo>
                    <a:pt x="746336" y="224793"/>
                  </a:lnTo>
                  <a:lnTo>
                    <a:pt x="787541" y="207108"/>
                  </a:lnTo>
                  <a:lnTo>
                    <a:pt x="830731" y="193509"/>
                  </a:lnTo>
                  <a:lnTo>
                    <a:pt x="875599" y="184210"/>
                  </a:lnTo>
                  <a:lnTo>
                    <a:pt x="921837" y="179423"/>
                  </a:lnTo>
                  <a:lnTo>
                    <a:pt x="969140" y="179362"/>
                  </a:lnTo>
                  <a:lnTo>
                    <a:pt x="1017200" y="184239"/>
                  </a:lnTo>
                  <a:lnTo>
                    <a:pt x="1065017" y="194129"/>
                  </a:lnTo>
                  <a:lnTo>
                    <a:pt x="1111273" y="208897"/>
                  </a:lnTo>
                  <a:lnTo>
                    <a:pt x="1155567" y="228359"/>
                  </a:lnTo>
                  <a:lnTo>
                    <a:pt x="1197495" y="252331"/>
                  </a:lnTo>
                  <a:lnTo>
                    <a:pt x="1236656" y="280632"/>
                  </a:lnTo>
                  <a:lnTo>
                    <a:pt x="1259619" y="238751"/>
                  </a:lnTo>
                  <a:lnTo>
                    <a:pt x="1286185" y="199908"/>
                  </a:lnTo>
                  <a:lnTo>
                    <a:pt x="1316066" y="164200"/>
                  </a:lnTo>
                  <a:lnTo>
                    <a:pt x="1348976" y="131724"/>
                  </a:lnTo>
                  <a:lnTo>
                    <a:pt x="1384627" y="102579"/>
                  </a:lnTo>
                  <a:lnTo>
                    <a:pt x="1422732" y="76861"/>
                  </a:lnTo>
                  <a:lnTo>
                    <a:pt x="1463005" y="54669"/>
                  </a:lnTo>
                  <a:lnTo>
                    <a:pt x="1505158" y="36099"/>
                  </a:lnTo>
                  <a:lnTo>
                    <a:pt x="1548905" y="21250"/>
                  </a:lnTo>
                  <a:lnTo>
                    <a:pt x="1593959" y="10218"/>
                  </a:lnTo>
                  <a:lnTo>
                    <a:pt x="1640032" y="3102"/>
                  </a:lnTo>
                  <a:lnTo>
                    <a:pt x="1686839" y="0"/>
                  </a:lnTo>
                  <a:lnTo>
                    <a:pt x="1734091" y="1007"/>
                  </a:lnTo>
                  <a:lnTo>
                    <a:pt x="1781502" y="6223"/>
                  </a:lnTo>
                  <a:lnTo>
                    <a:pt x="1828786" y="15744"/>
                  </a:lnTo>
                  <a:lnTo>
                    <a:pt x="1875654" y="29669"/>
                  </a:lnTo>
                  <a:lnTo>
                    <a:pt x="1921821" y="48095"/>
                  </a:lnTo>
                  <a:lnTo>
                    <a:pt x="1967046" y="71216"/>
                  </a:lnTo>
                  <a:lnTo>
                    <a:pt x="2009474" y="98285"/>
                  </a:lnTo>
                  <a:lnTo>
                    <a:pt x="2048843" y="129051"/>
                  </a:lnTo>
                  <a:lnTo>
                    <a:pt x="2084891" y="163263"/>
                  </a:lnTo>
                  <a:lnTo>
                    <a:pt x="2117356" y="200669"/>
                  </a:lnTo>
                  <a:lnTo>
                    <a:pt x="2145975" y="241018"/>
                  </a:lnTo>
                  <a:lnTo>
                    <a:pt x="2170487" y="284061"/>
                  </a:lnTo>
                  <a:lnTo>
                    <a:pt x="2215800" y="268213"/>
                  </a:lnTo>
                  <a:lnTo>
                    <a:pt x="2261615" y="256127"/>
                  </a:lnTo>
                  <a:lnTo>
                    <a:pt x="2307734" y="247722"/>
                  </a:lnTo>
                  <a:lnTo>
                    <a:pt x="2353957" y="242921"/>
                  </a:lnTo>
                  <a:lnTo>
                    <a:pt x="2400085" y="241643"/>
                  </a:lnTo>
                  <a:lnTo>
                    <a:pt x="2445919" y="243809"/>
                  </a:lnTo>
                  <a:lnTo>
                    <a:pt x="2491260" y="249340"/>
                  </a:lnTo>
                  <a:lnTo>
                    <a:pt x="2535909" y="258157"/>
                  </a:lnTo>
                  <a:lnTo>
                    <a:pt x="2579668" y="270180"/>
                  </a:lnTo>
                  <a:lnTo>
                    <a:pt x="2622337" y="285331"/>
                  </a:lnTo>
                  <a:lnTo>
                    <a:pt x="2663717" y="303529"/>
                  </a:lnTo>
                  <a:lnTo>
                    <a:pt x="2703609" y="324697"/>
                  </a:lnTo>
                  <a:lnTo>
                    <a:pt x="2741815" y="348753"/>
                  </a:lnTo>
                  <a:lnTo>
                    <a:pt x="2778135" y="375621"/>
                  </a:lnTo>
                  <a:lnTo>
                    <a:pt x="2812370" y="405219"/>
                  </a:lnTo>
                  <a:lnTo>
                    <a:pt x="2844322" y="437469"/>
                  </a:lnTo>
                  <a:lnTo>
                    <a:pt x="2873791" y="472291"/>
                  </a:lnTo>
                  <a:lnTo>
                    <a:pt x="2900579" y="509607"/>
                  </a:lnTo>
                  <a:lnTo>
                    <a:pt x="2924486" y="549336"/>
                  </a:lnTo>
                  <a:lnTo>
                    <a:pt x="2945314" y="591401"/>
                  </a:lnTo>
                  <a:lnTo>
                    <a:pt x="2946838" y="595084"/>
                  </a:lnTo>
                  <a:lnTo>
                    <a:pt x="2948489" y="598640"/>
                  </a:lnTo>
                  <a:lnTo>
                    <a:pt x="2950013" y="602323"/>
                  </a:lnTo>
                  <a:lnTo>
                    <a:pt x="2999213" y="607421"/>
                  </a:lnTo>
                  <a:lnTo>
                    <a:pt x="3046030" y="618983"/>
                  </a:lnTo>
                  <a:lnTo>
                    <a:pt x="3089958" y="636500"/>
                  </a:lnTo>
                  <a:lnTo>
                    <a:pt x="3130492" y="659466"/>
                  </a:lnTo>
                  <a:lnTo>
                    <a:pt x="3167124" y="687371"/>
                  </a:lnTo>
                  <a:lnTo>
                    <a:pt x="3199350" y="719709"/>
                  </a:lnTo>
                  <a:lnTo>
                    <a:pt x="3226662" y="755971"/>
                  </a:lnTo>
                  <a:lnTo>
                    <a:pt x="3248555" y="795650"/>
                  </a:lnTo>
                  <a:lnTo>
                    <a:pt x="3264522" y="838238"/>
                  </a:lnTo>
                  <a:lnTo>
                    <a:pt x="3274058" y="883227"/>
                  </a:lnTo>
                  <a:lnTo>
                    <a:pt x="3276657" y="930110"/>
                  </a:lnTo>
                  <a:lnTo>
                    <a:pt x="3272161" y="976093"/>
                  </a:lnTo>
                  <a:lnTo>
                    <a:pt x="3260800" y="1020397"/>
                  </a:lnTo>
                  <a:lnTo>
                    <a:pt x="3242906" y="1062380"/>
                  </a:lnTo>
                  <a:lnTo>
                    <a:pt x="3218810" y="1101400"/>
                  </a:lnTo>
                  <a:lnTo>
                    <a:pt x="3188844" y="1136814"/>
                  </a:lnTo>
                  <a:lnTo>
                    <a:pt x="3153340" y="1167981"/>
                  </a:lnTo>
                  <a:lnTo>
                    <a:pt x="3189678" y="1200225"/>
                  </a:lnTo>
                  <a:lnTo>
                    <a:pt x="3220009" y="1236230"/>
                  </a:lnTo>
                  <a:lnTo>
                    <a:pt x="3244249" y="1275302"/>
                  </a:lnTo>
                  <a:lnTo>
                    <a:pt x="3262309" y="1316751"/>
                  </a:lnTo>
                  <a:lnTo>
                    <a:pt x="3274104" y="1359883"/>
                  </a:lnTo>
                  <a:lnTo>
                    <a:pt x="3279547" y="1404007"/>
                  </a:lnTo>
                  <a:lnTo>
                    <a:pt x="3278552" y="1448430"/>
                  </a:lnTo>
                  <a:lnTo>
                    <a:pt x="3271031" y="1492461"/>
                  </a:lnTo>
                  <a:lnTo>
                    <a:pt x="3256900" y="1535407"/>
                  </a:lnTo>
                  <a:lnTo>
                    <a:pt x="3236071" y="1576575"/>
                  </a:lnTo>
                  <a:lnTo>
                    <a:pt x="3208458" y="1615275"/>
                  </a:lnTo>
                  <a:lnTo>
                    <a:pt x="3172852" y="1651661"/>
                  </a:lnTo>
                  <a:lnTo>
                    <a:pt x="3132149" y="1681827"/>
                  </a:lnTo>
                  <a:lnTo>
                    <a:pt x="3087220" y="1705397"/>
                  </a:lnTo>
                  <a:lnTo>
                    <a:pt x="3038936" y="1721992"/>
                  </a:lnTo>
                  <a:lnTo>
                    <a:pt x="2988168" y="1731236"/>
                  </a:lnTo>
                  <a:lnTo>
                    <a:pt x="2935789" y="1732750"/>
                  </a:lnTo>
                  <a:lnTo>
                    <a:pt x="2931979" y="1739481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9810" y="2713608"/>
              <a:ext cx="146050" cy="1459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64691" y="2730880"/>
              <a:ext cx="3080385" cy="2341245"/>
            </a:xfrm>
            <a:custGeom>
              <a:avLst/>
              <a:gdLst/>
              <a:ahLst/>
              <a:cxnLst/>
              <a:rect l="l" t="t" r="r" b="b"/>
              <a:pathLst>
                <a:path w="3080385" h="2341245">
                  <a:moveTo>
                    <a:pt x="2293391" y="108585"/>
                  </a:moveTo>
                  <a:lnTo>
                    <a:pt x="2310595" y="60561"/>
                  </a:lnTo>
                  <a:lnTo>
                    <a:pt x="2343683" y="24145"/>
                  </a:lnTo>
                  <a:lnTo>
                    <a:pt x="2388010" y="2803"/>
                  </a:lnTo>
                  <a:lnTo>
                    <a:pt x="2438933" y="0"/>
                  </a:lnTo>
                  <a:lnTo>
                    <a:pt x="2486883" y="17146"/>
                  </a:lnTo>
                  <a:lnTo>
                    <a:pt x="2523261" y="50212"/>
                  </a:lnTo>
                  <a:lnTo>
                    <a:pt x="2544589" y="94493"/>
                  </a:lnTo>
                  <a:lnTo>
                    <a:pt x="2547391" y="145288"/>
                  </a:lnTo>
                  <a:lnTo>
                    <a:pt x="2530242" y="193311"/>
                  </a:lnTo>
                  <a:lnTo>
                    <a:pt x="2497162" y="229727"/>
                  </a:lnTo>
                  <a:lnTo>
                    <a:pt x="2452843" y="251069"/>
                  </a:lnTo>
                  <a:lnTo>
                    <a:pt x="2401976" y="253873"/>
                  </a:lnTo>
                  <a:lnTo>
                    <a:pt x="2354006" y="236672"/>
                  </a:lnTo>
                  <a:lnTo>
                    <a:pt x="2317584" y="203612"/>
                  </a:lnTo>
                  <a:lnTo>
                    <a:pt x="2296213" y="159361"/>
                  </a:lnTo>
                  <a:lnTo>
                    <a:pt x="2293391" y="108585"/>
                  </a:lnTo>
                  <a:close/>
                </a:path>
                <a:path w="3080385" h="2341245">
                  <a:moveTo>
                    <a:pt x="2110892" y="276987"/>
                  </a:moveTo>
                  <a:lnTo>
                    <a:pt x="2122252" y="234072"/>
                  </a:lnTo>
                  <a:lnTo>
                    <a:pt x="2142395" y="196106"/>
                  </a:lnTo>
                  <a:lnTo>
                    <a:pt x="2170015" y="164059"/>
                  </a:lnTo>
                  <a:lnTo>
                    <a:pt x="2203801" y="138899"/>
                  </a:lnTo>
                  <a:lnTo>
                    <a:pt x="2242446" y="121595"/>
                  </a:lnTo>
                  <a:lnTo>
                    <a:pt x="2284641" y="113114"/>
                  </a:lnTo>
                  <a:lnTo>
                    <a:pt x="2329078" y="114427"/>
                  </a:lnTo>
                  <a:lnTo>
                    <a:pt x="2372006" y="125746"/>
                  </a:lnTo>
                  <a:lnTo>
                    <a:pt x="2410005" y="145871"/>
                  </a:lnTo>
                  <a:lnTo>
                    <a:pt x="2442095" y="173486"/>
                  </a:lnTo>
                  <a:lnTo>
                    <a:pt x="2467295" y="207272"/>
                  </a:lnTo>
                  <a:lnTo>
                    <a:pt x="2484627" y="245912"/>
                  </a:lnTo>
                  <a:lnTo>
                    <a:pt x="2493110" y="288089"/>
                  </a:lnTo>
                  <a:lnTo>
                    <a:pt x="2491765" y="332486"/>
                  </a:lnTo>
                  <a:lnTo>
                    <a:pt x="2480405" y="375414"/>
                  </a:lnTo>
                  <a:lnTo>
                    <a:pt x="2460261" y="413413"/>
                  </a:lnTo>
                  <a:lnTo>
                    <a:pt x="2432642" y="445503"/>
                  </a:lnTo>
                  <a:lnTo>
                    <a:pt x="2398856" y="470703"/>
                  </a:lnTo>
                  <a:lnTo>
                    <a:pt x="2360211" y="488035"/>
                  </a:lnTo>
                  <a:lnTo>
                    <a:pt x="2318016" y="496518"/>
                  </a:lnTo>
                  <a:lnTo>
                    <a:pt x="2273579" y="495173"/>
                  </a:lnTo>
                  <a:lnTo>
                    <a:pt x="2230650" y="483813"/>
                  </a:lnTo>
                  <a:lnTo>
                    <a:pt x="2192651" y="463669"/>
                  </a:lnTo>
                  <a:lnTo>
                    <a:pt x="2160562" y="436050"/>
                  </a:lnTo>
                  <a:lnTo>
                    <a:pt x="2135361" y="402263"/>
                  </a:lnTo>
                  <a:lnTo>
                    <a:pt x="2118030" y="363618"/>
                  </a:lnTo>
                  <a:lnTo>
                    <a:pt x="2109547" y="321423"/>
                  </a:lnTo>
                  <a:lnTo>
                    <a:pt x="2110892" y="276987"/>
                  </a:lnTo>
                  <a:close/>
                </a:path>
                <a:path w="3080385" h="2341245">
                  <a:moveTo>
                    <a:pt x="2894482" y="1328928"/>
                  </a:moveTo>
                  <a:lnTo>
                    <a:pt x="2944587" y="1336113"/>
                  </a:lnTo>
                  <a:lnTo>
                    <a:pt x="2992812" y="1350406"/>
                  </a:lnTo>
                  <a:lnTo>
                    <a:pt x="3038321" y="1371486"/>
                  </a:lnTo>
                  <a:lnTo>
                    <a:pt x="3080283" y="1399032"/>
                  </a:lnTo>
                </a:path>
                <a:path w="3080385" h="2341245">
                  <a:moveTo>
                    <a:pt x="2792247" y="842899"/>
                  </a:moveTo>
                  <a:lnTo>
                    <a:pt x="2813714" y="838827"/>
                  </a:lnTo>
                  <a:lnTo>
                    <a:pt x="2835395" y="836136"/>
                  </a:lnTo>
                  <a:lnTo>
                    <a:pt x="2857219" y="834826"/>
                  </a:lnTo>
                  <a:lnTo>
                    <a:pt x="2879115" y="834898"/>
                  </a:lnTo>
                </a:path>
                <a:path w="3080385" h="2341245">
                  <a:moveTo>
                    <a:pt x="2101113" y="516001"/>
                  </a:moveTo>
                  <a:lnTo>
                    <a:pt x="2112446" y="540111"/>
                  </a:lnTo>
                  <a:lnTo>
                    <a:pt x="2122433" y="564769"/>
                  </a:lnTo>
                  <a:lnTo>
                    <a:pt x="2131063" y="589903"/>
                  </a:lnTo>
                  <a:lnTo>
                    <a:pt x="2138324" y="615442"/>
                  </a:lnTo>
                </a:path>
                <a:path w="3080385" h="2341245">
                  <a:moveTo>
                    <a:pt x="1131976" y="609346"/>
                  </a:moveTo>
                  <a:lnTo>
                    <a:pt x="1138665" y="584186"/>
                  </a:lnTo>
                  <a:lnTo>
                    <a:pt x="1146724" y="559419"/>
                  </a:lnTo>
                  <a:lnTo>
                    <a:pt x="1156140" y="535104"/>
                  </a:lnTo>
                  <a:lnTo>
                    <a:pt x="1166901" y="511302"/>
                  </a:lnTo>
                </a:path>
                <a:path w="3080385" h="2341245">
                  <a:moveTo>
                    <a:pt x="639597" y="1175004"/>
                  </a:moveTo>
                  <a:lnTo>
                    <a:pt x="599128" y="1145286"/>
                  </a:lnTo>
                  <a:lnTo>
                    <a:pt x="562889" y="1111883"/>
                  </a:lnTo>
                  <a:lnTo>
                    <a:pt x="531069" y="1075210"/>
                  </a:lnTo>
                  <a:lnTo>
                    <a:pt x="503859" y="1035681"/>
                  </a:lnTo>
                  <a:lnTo>
                    <a:pt x="481450" y="993711"/>
                  </a:lnTo>
                  <a:lnTo>
                    <a:pt x="464032" y="949714"/>
                  </a:lnTo>
                  <a:lnTo>
                    <a:pt x="451796" y="904104"/>
                  </a:lnTo>
                  <a:lnTo>
                    <a:pt x="444931" y="857296"/>
                  </a:lnTo>
                  <a:lnTo>
                    <a:pt x="443630" y="809705"/>
                  </a:lnTo>
                  <a:lnTo>
                    <a:pt x="448081" y="761746"/>
                  </a:lnTo>
                </a:path>
                <a:path w="3080385" h="2341245">
                  <a:moveTo>
                    <a:pt x="0" y="1492377"/>
                  </a:moveTo>
                  <a:lnTo>
                    <a:pt x="26616" y="1455662"/>
                  </a:lnTo>
                  <a:lnTo>
                    <a:pt x="57424" y="1422304"/>
                  </a:lnTo>
                  <a:lnTo>
                    <a:pt x="92102" y="1392614"/>
                  </a:lnTo>
                  <a:lnTo>
                    <a:pt x="130327" y="1366901"/>
                  </a:lnTo>
                </a:path>
                <a:path w="3080385" h="2341245">
                  <a:moveTo>
                    <a:pt x="186842" y="2055876"/>
                  </a:moveTo>
                  <a:lnTo>
                    <a:pt x="186528" y="2038852"/>
                  </a:lnTo>
                  <a:lnTo>
                    <a:pt x="187096" y="2021887"/>
                  </a:lnTo>
                  <a:lnTo>
                    <a:pt x="188521" y="2004994"/>
                  </a:lnTo>
                  <a:lnTo>
                    <a:pt x="190779" y="1988185"/>
                  </a:lnTo>
                </a:path>
                <a:path w="3080385" h="2341245">
                  <a:moveTo>
                    <a:pt x="875944" y="2235708"/>
                  </a:moveTo>
                  <a:lnTo>
                    <a:pt x="861049" y="2256772"/>
                  </a:lnTo>
                  <a:lnTo>
                    <a:pt x="844607" y="2276681"/>
                  </a:lnTo>
                  <a:lnTo>
                    <a:pt x="826688" y="2295376"/>
                  </a:lnTo>
                  <a:lnTo>
                    <a:pt x="807364" y="2312797"/>
                  </a:lnTo>
                </a:path>
                <a:path w="3080385" h="2341245">
                  <a:moveTo>
                    <a:pt x="1407566" y="2271522"/>
                  </a:moveTo>
                  <a:lnTo>
                    <a:pt x="1399811" y="2289754"/>
                  </a:lnTo>
                  <a:lnTo>
                    <a:pt x="1390865" y="2307463"/>
                  </a:lnTo>
                  <a:lnTo>
                    <a:pt x="1380777" y="2324600"/>
                  </a:lnTo>
                  <a:lnTo>
                    <a:pt x="1369593" y="2341118"/>
                  </a:lnTo>
                </a:path>
                <a:path w="3080385" h="2341245">
                  <a:moveTo>
                    <a:pt x="2027961" y="2336292"/>
                  </a:moveTo>
                  <a:lnTo>
                    <a:pt x="2003920" y="2316773"/>
                  </a:lnTo>
                  <a:lnTo>
                    <a:pt x="1981177" y="2295969"/>
                  </a:lnTo>
                  <a:lnTo>
                    <a:pt x="1959792" y="2273927"/>
                  </a:lnTo>
                  <a:lnTo>
                    <a:pt x="1939823" y="2250694"/>
                  </a:lnTo>
                </a:path>
                <a:path w="3080385" h="2341245">
                  <a:moveTo>
                    <a:pt x="2857398" y="1884553"/>
                  </a:moveTo>
                  <a:lnTo>
                    <a:pt x="2860212" y="1903910"/>
                  </a:lnTo>
                  <a:lnTo>
                    <a:pt x="2862192" y="1923303"/>
                  </a:lnTo>
                  <a:lnTo>
                    <a:pt x="2863363" y="1942720"/>
                  </a:lnTo>
                  <a:lnTo>
                    <a:pt x="2863748" y="1962150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42617" y="3581780"/>
            <a:ext cx="231013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ere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trac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abno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mal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belo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bas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04" y="842518"/>
            <a:ext cx="9050655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"/>
              <a:tabLst>
                <a:tab pos="299085" algn="l"/>
                <a:tab pos="299720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we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Blood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Pressure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increases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between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50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60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somehow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continues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"/>
            </a:pPr>
            <a:endParaRPr sz="1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400" spc="-10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pat</a:t>
            </a:r>
            <a:r>
              <a:rPr sz="1400" spc="-55" dirty="0">
                <a:latin typeface="Verdana"/>
                <a:cs typeface="Verdana"/>
              </a:rPr>
              <a:t>tern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ti</a:t>
            </a:r>
            <a:r>
              <a:rPr sz="1400" spc="-95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 </a:t>
            </a:r>
            <a:r>
              <a:rPr sz="1400" spc="-120" dirty="0">
                <a:latin typeface="Verdana"/>
                <a:cs typeface="Verdana"/>
              </a:rPr>
              <a:t>7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"/>
              <a:tabLst>
                <a:tab pos="299085" algn="l"/>
                <a:tab pos="299720" algn="l"/>
              </a:tabLst>
            </a:pPr>
            <a:r>
              <a:rPr sz="1400" spc="-105" dirty="0">
                <a:latin typeface="Verdana"/>
                <a:cs typeface="Verdana"/>
              </a:rPr>
              <a:t>Similarly,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maximum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heart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rate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increases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50-60.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"/>
            </a:pP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"/>
              <a:tabLst>
                <a:tab pos="299085" algn="l"/>
                <a:tab pos="299720" algn="l"/>
              </a:tabLst>
            </a:pPr>
            <a:r>
              <a:rPr sz="1400" spc="20" dirty="0">
                <a:latin typeface="Verdana"/>
                <a:cs typeface="Verdana"/>
              </a:rPr>
              <a:t>We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65" dirty="0">
                <a:latin typeface="Verdana"/>
                <a:cs typeface="Verdana"/>
              </a:rPr>
              <a:t>ST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depression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mostly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increases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between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30-40.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30" dirty="0">
                <a:solidFill>
                  <a:srgbClr val="EBEBEB"/>
                </a:solidFill>
              </a:rPr>
              <a:t>P</a:t>
            </a:r>
            <a:r>
              <a:rPr sz="3600" spc="-25" dirty="0">
                <a:solidFill>
                  <a:srgbClr val="EBEBEB"/>
                </a:solidFill>
              </a:rPr>
              <a:t>ERFORMAN</a:t>
            </a:r>
            <a:r>
              <a:rPr sz="3600" spc="-15" dirty="0">
                <a:solidFill>
                  <a:srgbClr val="EBEBEB"/>
                </a:solidFill>
              </a:rPr>
              <a:t>C</a:t>
            </a:r>
            <a:r>
              <a:rPr sz="3600" spc="-35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25" dirty="0">
                <a:solidFill>
                  <a:srgbClr val="EBEBEB"/>
                </a:solidFill>
              </a:rPr>
              <a:t>IND</a:t>
            </a:r>
            <a:r>
              <a:rPr sz="3600" spc="-270" dirty="0">
                <a:solidFill>
                  <a:srgbClr val="EBEBEB"/>
                </a:solidFill>
              </a:rPr>
              <a:t>I</a:t>
            </a:r>
            <a:r>
              <a:rPr sz="3600" spc="-25" dirty="0">
                <a:solidFill>
                  <a:srgbClr val="EBEBEB"/>
                </a:solidFill>
              </a:rPr>
              <a:t>CA</a:t>
            </a:r>
            <a:r>
              <a:rPr sz="3600" spc="-20" dirty="0">
                <a:solidFill>
                  <a:srgbClr val="EBEBEB"/>
                </a:solidFill>
              </a:rPr>
              <a:t>TO</a:t>
            </a:r>
            <a:r>
              <a:rPr sz="3600" spc="-1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1066800" y="2133600"/>
            <a:ext cx="8946541" cy="4195481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105" dirty="0"/>
              <a:t>Age</a:t>
            </a:r>
            <a:r>
              <a:rPr spc="-150" dirty="0"/>
              <a:t> </a:t>
            </a:r>
            <a:r>
              <a:rPr spc="-180" dirty="0"/>
              <a:t>Distr</a:t>
            </a:r>
            <a:r>
              <a:rPr spc="-110" dirty="0"/>
              <a:t>i</a:t>
            </a:r>
            <a:r>
              <a:rPr spc="105" dirty="0"/>
              <a:t>b</a:t>
            </a:r>
            <a:r>
              <a:rPr spc="-60" dirty="0"/>
              <a:t>u</a:t>
            </a:r>
            <a:r>
              <a:rPr spc="-55" dirty="0"/>
              <a:t>tion</a:t>
            </a:r>
            <a:r>
              <a:rPr spc="-155" dirty="0"/>
              <a:t> </a:t>
            </a:r>
            <a:r>
              <a:rPr spc="-30" dirty="0"/>
              <a:t>inc</a:t>
            </a:r>
            <a:r>
              <a:rPr spc="-25" dirty="0"/>
              <a:t>l</a:t>
            </a:r>
            <a:r>
              <a:rPr spc="-5" dirty="0"/>
              <a:t>uding</a:t>
            </a:r>
            <a:r>
              <a:rPr spc="-160" dirty="0"/>
              <a:t> </a:t>
            </a:r>
            <a:r>
              <a:rPr spc="165" dirty="0"/>
              <a:t>G</a:t>
            </a:r>
            <a:r>
              <a:rPr spc="130" dirty="0"/>
              <a:t>e</a:t>
            </a:r>
            <a:r>
              <a:rPr spc="40" dirty="0"/>
              <a:t>n</a:t>
            </a:r>
            <a:r>
              <a:rPr spc="20" dirty="0"/>
              <a:t>d</a:t>
            </a:r>
            <a:r>
              <a:rPr spc="-85" dirty="0"/>
              <a:t>e</a:t>
            </a:r>
            <a:r>
              <a:rPr spc="-55" dirty="0"/>
              <a:t>r</a:t>
            </a:r>
            <a:r>
              <a:rPr spc="-175" dirty="0">
                <a:solidFill>
                  <a:srgbClr val="404040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pc="35" dirty="0"/>
              <a:t>Gende</a:t>
            </a:r>
            <a:r>
              <a:rPr spc="25" dirty="0"/>
              <a:t>r</a:t>
            </a:r>
            <a:r>
              <a:rPr spc="-155" dirty="0"/>
              <a:t> D</a:t>
            </a:r>
            <a:r>
              <a:rPr spc="-65" dirty="0"/>
              <a:t>i</a:t>
            </a:r>
            <a:r>
              <a:rPr spc="-220" dirty="0"/>
              <a:t>s</a:t>
            </a:r>
            <a:r>
              <a:rPr spc="-160" dirty="0"/>
              <a:t>t</a:t>
            </a:r>
            <a:r>
              <a:rPr spc="-275" dirty="0"/>
              <a:t>r</a:t>
            </a:r>
            <a:r>
              <a:rPr spc="-55" dirty="0"/>
              <a:t>ibu</a:t>
            </a:r>
            <a:r>
              <a:rPr spc="-40" dirty="0"/>
              <a:t>t</a:t>
            </a:r>
            <a:r>
              <a:rPr spc="-25" dirty="0"/>
              <a:t>i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150" dirty="0"/>
              <a:t> </a:t>
            </a:r>
            <a:r>
              <a:rPr spc="-35" dirty="0"/>
              <a:t>B</a:t>
            </a:r>
            <a:r>
              <a:rPr spc="-40" dirty="0"/>
              <a:t>a</a:t>
            </a:r>
            <a:r>
              <a:rPr spc="-15" dirty="0"/>
              <a:t>se</a:t>
            </a:r>
            <a:r>
              <a:rPr spc="-10" dirty="0"/>
              <a:t>d</a:t>
            </a:r>
            <a:r>
              <a:rPr spc="-160" dirty="0"/>
              <a:t> </a:t>
            </a:r>
            <a:r>
              <a:rPr spc="85" dirty="0"/>
              <a:t>o</a:t>
            </a:r>
            <a:r>
              <a:rPr spc="-45" dirty="0"/>
              <a:t>n</a:t>
            </a:r>
            <a:r>
              <a:rPr spc="-150" dirty="0"/>
              <a:t> </a:t>
            </a:r>
            <a:r>
              <a:rPr spc="-55" dirty="0"/>
              <a:t>Hear</a:t>
            </a:r>
            <a:r>
              <a:rPr spc="-35" dirty="0"/>
              <a:t>t</a:t>
            </a:r>
            <a:r>
              <a:rPr spc="-165" dirty="0"/>
              <a:t> </a:t>
            </a:r>
            <a:r>
              <a:rPr spc="-155" dirty="0"/>
              <a:t>D</a:t>
            </a:r>
            <a:r>
              <a:rPr spc="-65" dirty="0"/>
              <a:t>i</a:t>
            </a:r>
            <a:r>
              <a:rPr spc="-80" dirty="0"/>
              <a:t>se</a:t>
            </a:r>
            <a:r>
              <a:rPr spc="-60" dirty="0"/>
              <a:t>as</a:t>
            </a:r>
            <a:r>
              <a:rPr spc="145" dirty="0"/>
              <a:t>e</a:t>
            </a:r>
            <a:r>
              <a:rPr spc="-175" dirty="0">
                <a:solidFill>
                  <a:srgbClr val="404040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pc="-20" dirty="0"/>
              <a:t>Chest</a:t>
            </a:r>
            <a:r>
              <a:rPr spc="-155" dirty="0"/>
              <a:t> </a:t>
            </a:r>
            <a:r>
              <a:rPr spc="-15" dirty="0"/>
              <a:t>Pain</a:t>
            </a:r>
            <a:r>
              <a:rPr spc="-145" dirty="0"/>
              <a:t> </a:t>
            </a:r>
            <a:r>
              <a:rPr spc="-5" dirty="0"/>
              <a:t>Experienced</a:t>
            </a:r>
            <a:r>
              <a:rPr spc="-155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spc="40" dirty="0"/>
              <a:t>People</a:t>
            </a:r>
            <a:r>
              <a:rPr spc="-140" dirty="0"/>
              <a:t> </a:t>
            </a:r>
            <a:r>
              <a:rPr spc="-95" dirty="0"/>
              <a:t>Suffering</a:t>
            </a:r>
            <a:r>
              <a:rPr spc="-150" dirty="0"/>
              <a:t> </a:t>
            </a:r>
            <a:r>
              <a:rPr spc="-80" dirty="0"/>
              <a:t>from</a:t>
            </a:r>
            <a:r>
              <a:rPr spc="-140" dirty="0"/>
              <a:t> </a:t>
            </a:r>
            <a:r>
              <a:rPr spc="-50" dirty="0"/>
              <a:t>Heart</a:t>
            </a:r>
            <a:r>
              <a:rPr spc="-145" dirty="0"/>
              <a:t> </a:t>
            </a:r>
            <a:r>
              <a:rPr spc="-70" dirty="0"/>
              <a:t>Disease</a:t>
            </a:r>
            <a:r>
              <a:rPr spc="-70" dirty="0">
                <a:solidFill>
                  <a:srgbClr val="404040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pc="-15" dirty="0"/>
              <a:t>Blood</a:t>
            </a:r>
            <a:r>
              <a:rPr spc="-155" dirty="0"/>
              <a:t> </a:t>
            </a:r>
            <a:r>
              <a:rPr spc="-120" dirty="0"/>
              <a:t>Pressure,</a:t>
            </a:r>
            <a:r>
              <a:rPr spc="-150" dirty="0"/>
              <a:t> </a:t>
            </a:r>
            <a:r>
              <a:rPr spc="-35" dirty="0"/>
              <a:t>Cholesterol</a:t>
            </a:r>
            <a:r>
              <a:rPr spc="-160" dirty="0"/>
              <a:t> </a:t>
            </a:r>
            <a:r>
              <a:rPr spc="-35" dirty="0"/>
              <a:t>Level</a:t>
            </a:r>
            <a:r>
              <a:rPr spc="-155" dirty="0"/>
              <a:t> </a:t>
            </a:r>
            <a:r>
              <a:rPr spc="80" dirty="0"/>
              <a:t>and</a:t>
            </a:r>
            <a:r>
              <a:rPr spc="-165" dirty="0"/>
              <a:t> </a:t>
            </a:r>
            <a:r>
              <a:rPr spc="-40" dirty="0"/>
              <a:t>Maximum</a:t>
            </a:r>
            <a:r>
              <a:rPr spc="-150" dirty="0"/>
              <a:t> </a:t>
            </a:r>
            <a:r>
              <a:rPr spc="-50" dirty="0"/>
              <a:t>Heart</a:t>
            </a:r>
            <a:r>
              <a:rPr spc="-145" dirty="0"/>
              <a:t> </a:t>
            </a:r>
            <a:r>
              <a:rPr spc="-10" dirty="0"/>
              <a:t>Rate</a:t>
            </a:r>
            <a:r>
              <a:rPr spc="-145" dirty="0"/>
              <a:t> </a:t>
            </a:r>
            <a:r>
              <a:rPr spc="5" dirty="0"/>
              <a:t>of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40" dirty="0"/>
              <a:t>People</a:t>
            </a:r>
            <a:r>
              <a:rPr spc="-150" dirty="0"/>
              <a:t> </a:t>
            </a:r>
            <a:r>
              <a:rPr spc="50" dirty="0"/>
              <a:t>According</a:t>
            </a:r>
            <a:r>
              <a:rPr spc="-150" dirty="0"/>
              <a:t> </a:t>
            </a:r>
            <a:r>
              <a:rPr spc="-10" dirty="0"/>
              <a:t>to</a:t>
            </a:r>
            <a:r>
              <a:rPr spc="-145" dirty="0"/>
              <a:t> </a:t>
            </a:r>
            <a:r>
              <a:rPr spc="-90" dirty="0"/>
              <a:t>their</a:t>
            </a:r>
            <a:r>
              <a:rPr spc="-155" dirty="0"/>
              <a:t> </a:t>
            </a:r>
            <a:r>
              <a:rPr spc="105" dirty="0"/>
              <a:t>Age</a:t>
            </a:r>
            <a:r>
              <a:rPr spc="-145" dirty="0"/>
              <a:t> </a:t>
            </a:r>
            <a:r>
              <a:rPr spc="75" dirty="0"/>
              <a:t>and</a:t>
            </a:r>
            <a:r>
              <a:rPr spc="-150" dirty="0"/>
              <a:t> </a:t>
            </a:r>
            <a:r>
              <a:rPr spc="-50" dirty="0"/>
              <a:t>Heart</a:t>
            </a:r>
            <a:r>
              <a:rPr spc="-145" dirty="0"/>
              <a:t> </a:t>
            </a:r>
            <a:r>
              <a:rPr spc="-55" dirty="0"/>
              <a:t>Disease</a:t>
            </a:r>
            <a:r>
              <a:rPr spc="-145" dirty="0"/>
              <a:t> </a:t>
            </a:r>
            <a:r>
              <a:rPr spc="-70" dirty="0"/>
              <a:t>Patients.</a:t>
            </a:r>
          </a:p>
          <a:p>
            <a:pPr marL="12700" marR="5080">
              <a:lnSpc>
                <a:spcPct val="107000"/>
              </a:lnSpc>
              <a:spcBef>
                <a:spcPts val="994"/>
              </a:spcBef>
            </a:pPr>
            <a:r>
              <a:rPr spc="-380" dirty="0"/>
              <a:t>ST</a:t>
            </a:r>
            <a:r>
              <a:rPr spc="-155" dirty="0"/>
              <a:t> </a:t>
            </a:r>
            <a:r>
              <a:rPr spc="-65" dirty="0"/>
              <a:t>Depression</a:t>
            </a:r>
            <a:r>
              <a:rPr spc="-155" dirty="0"/>
              <a:t> </a:t>
            </a:r>
            <a:r>
              <a:rPr spc="-5" dirty="0"/>
              <a:t>Experienced</a:t>
            </a:r>
            <a:r>
              <a:rPr spc="-150" dirty="0"/>
              <a:t> </a:t>
            </a:r>
            <a:r>
              <a:rPr dirty="0"/>
              <a:t>by</a:t>
            </a:r>
            <a:r>
              <a:rPr spc="-150" dirty="0"/>
              <a:t> </a:t>
            </a:r>
            <a:r>
              <a:rPr spc="40" dirty="0"/>
              <a:t>People</a:t>
            </a:r>
            <a:r>
              <a:rPr spc="-150" dirty="0"/>
              <a:t> </a:t>
            </a:r>
            <a:r>
              <a:rPr spc="50" dirty="0"/>
              <a:t>According</a:t>
            </a:r>
            <a:r>
              <a:rPr spc="-155" dirty="0"/>
              <a:t> </a:t>
            </a:r>
            <a:r>
              <a:rPr spc="-10" dirty="0"/>
              <a:t>to</a:t>
            </a:r>
            <a:r>
              <a:rPr spc="-150" dirty="0"/>
              <a:t> </a:t>
            </a:r>
            <a:r>
              <a:rPr spc="-90" dirty="0"/>
              <a:t>their</a:t>
            </a:r>
            <a:r>
              <a:rPr spc="-150" dirty="0"/>
              <a:t> </a:t>
            </a:r>
            <a:r>
              <a:rPr spc="120" dirty="0"/>
              <a:t>age</a:t>
            </a:r>
            <a:r>
              <a:rPr spc="-160" dirty="0"/>
              <a:t> </a:t>
            </a:r>
            <a:r>
              <a:rPr spc="75" dirty="0"/>
              <a:t>and </a:t>
            </a:r>
            <a:r>
              <a:rPr spc="-690" dirty="0"/>
              <a:t> </a:t>
            </a:r>
            <a:r>
              <a:rPr spc="30" dirty="0"/>
              <a:t>he</a:t>
            </a:r>
            <a:r>
              <a:rPr spc="-55" dirty="0"/>
              <a:t>ar</a:t>
            </a:r>
            <a:r>
              <a:rPr spc="-110" dirty="0"/>
              <a:t>t</a:t>
            </a:r>
            <a:r>
              <a:rPr spc="-150" dirty="0"/>
              <a:t> </a:t>
            </a:r>
            <a:r>
              <a:rPr spc="-20" dirty="0"/>
              <a:t>di</a:t>
            </a:r>
            <a:r>
              <a:rPr spc="-80" dirty="0"/>
              <a:t>se</a:t>
            </a:r>
            <a:r>
              <a:rPr spc="-60" dirty="0"/>
              <a:t>as</a:t>
            </a:r>
            <a:r>
              <a:rPr spc="-35" dirty="0"/>
              <a:t>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DF22-8D25-44E7-B755-DCF0425B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TEST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B7C94-5F36-48EE-A891-FAB3C93F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7848"/>
            <a:ext cx="1356478" cy="510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46FD2-7E88-49CE-956E-43C54B49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3246401" cy="3147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C9F8ED-BA9A-4912-964F-F2B1E5DF9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43200"/>
            <a:ext cx="3894157" cy="30863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A555BA-896B-4188-9ABA-6DBB2FC19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807528"/>
            <a:ext cx="198899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CE31-99BA-4B8A-9A84-F7348DF4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Pre-Processing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45C69-D30A-4FD7-AE63-0F6F14C4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7" y="1432387"/>
            <a:ext cx="7322374" cy="1996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FA301-C0B6-4933-81BB-5EA9B07A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5" y="3886200"/>
            <a:ext cx="7322375" cy="1440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A5690-3130-4CD5-B05D-5CD8533E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66" y="1432387"/>
            <a:ext cx="3849534" cy="4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9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5CB-FF20-4B89-9DC6-A58B4F4A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00B6F1-6ED3-4B35-A98E-98A287C8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5866"/>
            <a:ext cx="3276600" cy="1811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88FB29-9911-450C-957C-59AF9E21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1" y="4572000"/>
            <a:ext cx="3412809" cy="2049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A3702-0BCA-418A-94C1-CDDBA53C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362200"/>
            <a:ext cx="2895600" cy="2760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74FDB5-A2DA-450F-873A-5F3924E5D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09" y="4343400"/>
            <a:ext cx="3276600" cy="2409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AEF643-C14A-4CB9-8FD6-573CE4327F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14600"/>
            <a:ext cx="3972277" cy="22278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F37A25-B2A2-4D18-BC4B-728149D6C445}"/>
              </a:ext>
            </a:extLst>
          </p:cNvPr>
          <p:cNvSpPr txBox="1"/>
          <p:nvPr/>
        </p:nvSpPr>
        <p:spPr>
          <a:xfrm>
            <a:off x="5897881" y="3002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21205-1F8E-4EA0-B6F8-A6FE82544914}"/>
              </a:ext>
            </a:extLst>
          </p:cNvPr>
          <p:cNvSpPr txBox="1"/>
          <p:nvPr/>
        </p:nvSpPr>
        <p:spPr>
          <a:xfrm>
            <a:off x="8183496" y="3858265"/>
            <a:ext cx="28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C75AC-68A0-4077-BB44-8DC18AFC3790}"/>
              </a:ext>
            </a:extLst>
          </p:cNvPr>
          <p:cNvSpPr txBox="1"/>
          <p:nvPr/>
        </p:nvSpPr>
        <p:spPr>
          <a:xfrm>
            <a:off x="8153400" y="1002268"/>
            <a:ext cx="28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7B7518-F1AB-4395-B4DF-B3310EC33AF1}"/>
              </a:ext>
            </a:extLst>
          </p:cNvPr>
          <p:cNvSpPr txBox="1"/>
          <p:nvPr/>
        </p:nvSpPr>
        <p:spPr>
          <a:xfrm>
            <a:off x="4438384" y="1815866"/>
            <a:ext cx="28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68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1FA5-2360-4155-8E4C-D89C80F9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7C484-B424-4751-A7C6-D95B0907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57" y="1981200"/>
            <a:ext cx="4236830" cy="37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0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2E56-E24B-41EA-AEFC-5ED7AFE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F35C5-92E0-4DE8-B96C-0F6B3532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5" y="1371600"/>
            <a:ext cx="9624894" cy="2331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76862-6321-434A-956C-DDC46AE9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10000"/>
            <a:ext cx="3352800" cy="2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2567" y="990600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PR</a:t>
            </a:r>
            <a:r>
              <a:rPr sz="3600" spc="-15" dirty="0"/>
              <a:t>O</a:t>
            </a:r>
            <a:r>
              <a:rPr sz="3600" spc="-135" dirty="0"/>
              <a:t>JECT</a:t>
            </a:r>
            <a:r>
              <a:rPr sz="3600" spc="-270" dirty="0"/>
              <a:t> </a:t>
            </a:r>
            <a:r>
              <a:rPr sz="3600" spc="-250" dirty="0"/>
              <a:t>D</a:t>
            </a:r>
            <a:r>
              <a:rPr sz="3600" spc="-195" dirty="0"/>
              <a:t>E</a:t>
            </a:r>
            <a:r>
              <a:rPr sz="3600" spc="-385" dirty="0"/>
              <a:t>TAIL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3507"/>
              </p:ext>
            </p:extLst>
          </p:nvPr>
        </p:nvGraphicFramePr>
        <p:xfrm>
          <a:off x="1742567" y="3006598"/>
          <a:ext cx="8478520" cy="2130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6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Heart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Disease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Prediction</a:t>
                      </a:r>
                      <a:endParaRPr sz="1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Domain</a:t>
                      </a:r>
                      <a:endParaRPr sz="18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Healthcare</a:t>
                      </a:r>
                      <a:endParaRPr sz="1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Used</a:t>
                      </a:r>
                      <a:endParaRPr sz="18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Python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 HTML</a:t>
                      </a:r>
                      <a:endParaRPr sz="1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4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-Pow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BI</a:t>
                      </a:r>
                      <a:r>
                        <a:rPr lang="en-US"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 Visual Studio Code, </a:t>
                      </a:r>
                      <a:r>
                        <a:rPr lang="en-US" sz="1800" spc="-5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Streamlit</a:t>
                      </a:r>
                      <a:r>
                        <a:rPr lang="en-US"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 </a:t>
                      </a:r>
                      <a:r>
                        <a:rPr lang="en-US" sz="1800" spc="-5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PowerBI</a:t>
                      </a:r>
                      <a:endParaRPr lang="en-US" sz="1800" spc="-5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1644-085B-4966-B65F-C3A108D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EF6F-6D6B-46B0-A0AE-A5A757C9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Best Model came out is XGB which is not Overfit and Underfit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9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9A7-CAF8-46E4-B510-F9DF0EC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 by SHAP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CBA70-B9C0-4FE0-9A57-9E3C2604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241321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B820-E65B-44AB-9A07-F9895819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BEBBC-1A63-400B-A992-C318B7CD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62200"/>
            <a:ext cx="9624894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038932"/>
            <a:ext cx="68243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0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7A1-4D48-462E-AB8C-963F38DD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24000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sz="1800" b="1" dirty="0"/>
              <a:t>link</a:t>
            </a:r>
            <a:r>
              <a:rPr lang="en-US" sz="1800" dirty="0"/>
              <a:t>: </a:t>
            </a:r>
            <a:r>
              <a:rPr lang="en-US" sz="1800" u="sng" dirty="0">
                <a:hlinkClick r:id="rId2"/>
              </a:rPr>
              <a:t>https://vaibhavarora13-int-heart-disease-20xt4b.streamlit.app/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C70C-037E-4DA8-9D2B-D3820FBB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7" y="2209801"/>
            <a:ext cx="2133600" cy="45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14C9-DB38-44EE-8809-3B1B264D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</a:t>
            </a:r>
            <a:br>
              <a:rPr lang="en-US" dirty="0"/>
            </a:br>
            <a:r>
              <a:rPr lang="en-US" sz="1500" dirty="0">
                <a:hlinkClick r:id="rId2"/>
              </a:rPr>
              <a:t>https://drive.google.com/file/d/1yDHX_CDwzpL3poAKuoW3Z12_gO_tmta2/view?usp=share_link</a:t>
            </a:r>
            <a:br>
              <a:rPr lang="en-US" sz="1500" dirty="0"/>
            </a:br>
            <a:endParaRPr lang="en-IN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82D527-B3D0-4E2C-9FD7-4CA61DC08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FCC-F736-49D5-A24B-830D389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85" dirty="0">
                <a:latin typeface="Verdana"/>
                <a:cs typeface="Verdana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36DA-B0F6-4B3F-AED7-EC1DBAB3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155" dirty="0">
                <a:latin typeface="Verdana"/>
                <a:cs typeface="Verdana"/>
              </a:rPr>
              <a:t>The </a:t>
            </a:r>
            <a:r>
              <a:rPr lang="en-US" spc="70" dirty="0">
                <a:latin typeface="Verdana"/>
                <a:cs typeface="Verdana"/>
              </a:rPr>
              <a:t>goal </a:t>
            </a:r>
            <a:r>
              <a:rPr lang="en-US" spc="10" dirty="0">
                <a:latin typeface="Verdana"/>
                <a:cs typeface="Verdana"/>
              </a:rPr>
              <a:t>of </a:t>
            </a:r>
            <a:r>
              <a:rPr lang="en-US" spc="-204" dirty="0">
                <a:latin typeface="Verdana"/>
                <a:cs typeface="Verdana"/>
              </a:rPr>
              <a:t>this </a:t>
            </a:r>
            <a:r>
              <a:rPr lang="en-US" spc="-20" dirty="0">
                <a:latin typeface="Verdana"/>
                <a:cs typeface="Verdana"/>
              </a:rPr>
              <a:t>project </a:t>
            </a:r>
            <a:r>
              <a:rPr lang="en-US" spc="-295" dirty="0">
                <a:latin typeface="Verdana"/>
                <a:cs typeface="Verdana"/>
              </a:rPr>
              <a:t>is  </a:t>
            </a:r>
            <a:r>
              <a:rPr lang="en-US" spc="-15" dirty="0">
                <a:latin typeface="Verdana"/>
                <a:cs typeface="Verdana"/>
              </a:rPr>
              <a:t>to </a:t>
            </a:r>
            <a:r>
              <a:rPr lang="en-US" spc="-35" dirty="0">
                <a:latin typeface="Verdana"/>
                <a:cs typeface="Verdana"/>
              </a:rPr>
              <a:t>analyze </a:t>
            </a:r>
            <a:r>
              <a:rPr lang="en-US" spc="-25" dirty="0">
                <a:latin typeface="Verdana"/>
                <a:cs typeface="Verdana"/>
              </a:rPr>
              <a:t>the </a:t>
            </a:r>
            <a:r>
              <a:rPr lang="en-US" spc="-40" dirty="0">
                <a:latin typeface="Verdana"/>
                <a:cs typeface="Verdana"/>
              </a:rPr>
              <a:t>heart </a:t>
            </a:r>
            <a:r>
              <a:rPr lang="en-US" spc="-45" dirty="0">
                <a:latin typeface="Verdana"/>
                <a:cs typeface="Verdana"/>
              </a:rPr>
              <a:t>disease </a:t>
            </a:r>
            <a:r>
              <a:rPr lang="en-US" spc="-969" dirty="0">
                <a:latin typeface="Verdana"/>
                <a:cs typeface="Verdana"/>
              </a:rPr>
              <a:t> </a:t>
            </a:r>
            <a:r>
              <a:rPr lang="en-US" spc="280" dirty="0">
                <a:latin typeface="Verdana"/>
                <a:cs typeface="Verdana"/>
              </a:rPr>
              <a:t>oc</a:t>
            </a:r>
            <a:r>
              <a:rPr lang="en-US" spc="265" dirty="0">
                <a:latin typeface="Verdana"/>
                <a:cs typeface="Verdana"/>
              </a:rPr>
              <a:t>c</a:t>
            </a:r>
            <a:r>
              <a:rPr lang="en-US" spc="-60" dirty="0">
                <a:latin typeface="Verdana"/>
                <a:cs typeface="Verdana"/>
              </a:rPr>
              <a:t>urren</a:t>
            </a:r>
            <a:r>
              <a:rPr lang="en-US" spc="-55" dirty="0">
                <a:latin typeface="Verdana"/>
                <a:cs typeface="Verdana"/>
              </a:rPr>
              <a:t>c</a:t>
            </a:r>
            <a:r>
              <a:rPr lang="en-US" spc="-50" dirty="0">
                <a:latin typeface="Verdana"/>
                <a:cs typeface="Verdana"/>
              </a:rPr>
              <a:t>e,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ba</a:t>
            </a:r>
            <a:r>
              <a:rPr lang="en-US" spc="10" dirty="0">
                <a:latin typeface="Verdana"/>
                <a:cs typeface="Verdana"/>
              </a:rPr>
              <a:t>s</a:t>
            </a:r>
            <a:r>
              <a:rPr lang="en-US" spc="160" dirty="0">
                <a:latin typeface="Verdana"/>
                <a:cs typeface="Verdana"/>
              </a:rPr>
              <a:t>ed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o</a:t>
            </a:r>
            <a:r>
              <a:rPr lang="en-US" spc="-70" dirty="0">
                <a:latin typeface="Verdana"/>
                <a:cs typeface="Verdana"/>
              </a:rPr>
              <a:t>n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225" dirty="0">
                <a:latin typeface="Verdana"/>
                <a:cs typeface="Verdana"/>
              </a:rPr>
              <a:t>a</a:t>
            </a:r>
            <a:r>
              <a:rPr lang="en-US" spc="-215" dirty="0">
                <a:latin typeface="Verdana"/>
                <a:cs typeface="Verdana"/>
              </a:rPr>
              <a:t> </a:t>
            </a:r>
            <a:r>
              <a:rPr lang="en-US" spc="355" dirty="0">
                <a:latin typeface="Verdana"/>
                <a:cs typeface="Verdana"/>
              </a:rPr>
              <a:t>c</a:t>
            </a:r>
            <a:r>
              <a:rPr lang="en-US" spc="10" dirty="0">
                <a:latin typeface="Verdana"/>
                <a:cs typeface="Verdana"/>
              </a:rPr>
              <a:t>o</a:t>
            </a:r>
            <a:r>
              <a:rPr lang="en-US" spc="20" dirty="0">
                <a:latin typeface="Verdana"/>
                <a:cs typeface="Verdana"/>
              </a:rPr>
              <a:t>m</a:t>
            </a:r>
            <a:r>
              <a:rPr lang="en-US" spc="-25" dirty="0">
                <a:latin typeface="Verdana"/>
                <a:cs typeface="Verdana"/>
              </a:rPr>
              <a:t>binati</a:t>
            </a:r>
            <a:r>
              <a:rPr lang="en-US" spc="-20" dirty="0">
                <a:latin typeface="Verdana"/>
                <a:cs typeface="Verdana"/>
              </a:rPr>
              <a:t>o</a:t>
            </a:r>
            <a:r>
              <a:rPr lang="en-US" spc="-70" dirty="0">
                <a:latin typeface="Verdana"/>
                <a:cs typeface="Verdana"/>
              </a:rPr>
              <a:t>n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o</a:t>
            </a:r>
            <a:r>
              <a:rPr lang="en-US" spc="-110" dirty="0">
                <a:latin typeface="Verdana"/>
                <a:cs typeface="Verdana"/>
              </a:rPr>
              <a:t>f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-55" dirty="0">
                <a:latin typeface="Verdana"/>
                <a:cs typeface="Verdana"/>
              </a:rPr>
              <a:t>featu</a:t>
            </a:r>
            <a:r>
              <a:rPr lang="en-US" spc="-40" dirty="0">
                <a:latin typeface="Verdana"/>
                <a:cs typeface="Verdana"/>
              </a:rPr>
              <a:t>r</a:t>
            </a:r>
            <a:r>
              <a:rPr lang="en-US" spc="-114" dirty="0">
                <a:latin typeface="Verdana"/>
                <a:cs typeface="Verdana"/>
              </a:rPr>
              <a:t>es</a:t>
            </a:r>
            <a:r>
              <a:rPr lang="en-US" spc="-225" dirty="0">
                <a:latin typeface="Verdana"/>
                <a:cs typeface="Verdana"/>
              </a:rPr>
              <a:t> </a:t>
            </a:r>
            <a:r>
              <a:rPr lang="en-US" spc="-150" dirty="0">
                <a:latin typeface="Verdana"/>
                <a:cs typeface="Verdana"/>
              </a:rPr>
              <a:t>t</a:t>
            </a:r>
            <a:r>
              <a:rPr lang="en-US" dirty="0">
                <a:latin typeface="Verdana"/>
                <a:cs typeface="Verdana"/>
              </a:rPr>
              <a:t>hat  </a:t>
            </a:r>
            <a:r>
              <a:rPr lang="en-US" spc="-20" dirty="0">
                <a:latin typeface="Verdana"/>
                <a:cs typeface="Verdana"/>
              </a:rPr>
              <a:t>descri</a:t>
            </a:r>
            <a:r>
              <a:rPr lang="en-US" spc="-10" dirty="0">
                <a:latin typeface="Verdana"/>
                <a:cs typeface="Verdana"/>
              </a:rPr>
              <a:t>b</a:t>
            </a:r>
            <a:r>
              <a:rPr lang="en-US" spc="-114" dirty="0">
                <a:latin typeface="Verdana"/>
                <a:cs typeface="Verdana"/>
              </a:rPr>
              <a:t>es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-25" dirty="0">
                <a:latin typeface="Verdana"/>
                <a:cs typeface="Verdana"/>
              </a:rPr>
              <a:t>the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-60" dirty="0">
                <a:latin typeface="Verdana"/>
                <a:cs typeface="Verdana"/>
              </a:rPr>
              <a:t>h</a:t>
            </a:r>
            <a:r>
              <a:rPr lang="en-US" spc="-35" dirty="0">
                <a:latin typeface="Verdana"/>
                <a:cs typeface="Verdana"/>
              </a:rPr>
              <a:t>eart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-35" dirty="0">
                <a:latin typeface="Verdana"/>
                <a:cs typeface="Verdana"/>
              </a:rPr>
              <a:t>d</a:t>
            </a:r>
            <a:r>
              <a:rPr lang="en-US" spc="-10" dirty="0">
                <a:latin typeface="Verdana"/>
                <a:cs typeface="Verdana"/>
              </a:rPr>
              <a:t>i</a:t>
            </a:r>
            <a:r>
              <a:rPr lang="en-US" spc="-110" dirty="0">
                <a:latin typeface="Verdana"/>
                <a:cs typeface="Verdana"/>
              </a:rPr>
              <a:t>s</a:t>
            </a:r>
            <a:r>
              <a:rPr lang="en-US" spc="-135" dirty="0">
                <a:latin typeface="Verdana"/>
                <a:cs typeface="Verdana"/>
              </a:rPr>
              <a:t>e</a:t>
            </a:r>
            <a:r>
              <a:rPr lang="en-US" spc="229" dirty="0">
                <a:latin typeface="Verdana"/>
                <a:cs typeface="Verdana"/>
              </a:rPr>
              <a:t>a</a:t>
            </a:r>
            <a:r>
              <a:rPr lang="en-US" spc="-110" dirty="0">
                <a:latin typeface="Verdana"/>
                <a:cs typeface="Verdana"/>
              </a:rPr>
              <a:t>s</a:t>
            </a:r>
            <a:r>
              <a:rPr lang="en-US" spc="-135" dirty="0">
                <a:latin typeface="Verdana"/>
                <a:cs typeface="Verdana"/>
              </a:rPr>
              <a:t>e</a:t>
            </a:r>
            <a:r>
              <a:rPr lang="en-US" spc="-245" dirty="0">
                <a:latin typeface="Verdana"/>
                <a:cs typeface="Verdana"/>
              </a:rPr>
              <a:t>.</a:t>
            </a:r>
            <a:endParaRPr lang="en-US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4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"/>
            <a:ext cx="11363959" cy="6841743"/>
            <a:chOff x="0" y="15240"/>
            <a:chExt cx="11363959" cy="684174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PR</a:t>
            </a:r>
            <a:r>
              <a:rPr sz="3600" spc="-15" dirty="0"/>
              <a:t>O</a:t>
            </a:r>
            <a:r>
              <a:rPr sz="3600" spc="-195" dirty="0"/>
              <a:t>BLE</a:t>
            </a:r>
            <a:r>
              <a:rPr sz="3600" spc="-254" dirty="0"/>
              <a:t>M</a:t>
            </a:r>
            <a:r>
              <a:rPr sz="3600" spc="-270" dirty="0"/>
              <a:t> </a:t>
            </a:r>
            <a:r>
              <a:rPr sz="3600" spc="-475" dirty="0"/>
              <a:t>STA</a:t>
            </a:r>
            <a:r>
              <a:rPr sz="3600" spc="-430" dirty="0"/>
              <a:t>T</a:t>
            </a:r>
            <a:r>
              <a:rPr sz="3600" spc="-155" dirty="0"/>
              <a:t>EM</a:t>
            </a:r>
            <a:r>
              <a:rPr sz="3600" spc="-120" dirty="0"/>
              <a:t>E</a:t>
            </a:r>
            <a:r>
              <a:rPr sz="3600" spc="-360" dirty="0"/>
              <a:t>NT</a:t>
            </a:r>
            <a:endParaRPr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1272286" y="3204794"/>
            <a:ext cx="9645015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850" spc="-277" baseline="19005" dirty="0"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realized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 </a:t>
            </a:r>
            <a:r>
              <a:rPr sz="2400" spc="-10" dirty="0">
                <a:latin typeface="Verdana"/>
                <a:cs typeface="Verdana"/>
              </a:rPr>
              <a:t>effects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0" dirty="0">
                <a:latin typeface="Verdana"/>
                <a:cs typeface="Verdana"/>
              </a:rPr>
              <a:t>covid-19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60" dirty="0">
                <a:latin typeface="Verdana"/>
                <a:cs typeface="Verdana"/>
              </a:rPr>
              <a:t>all irrespective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any </a:t>
            </a:r>
            <a:r>
              <a:rPr sz="2400" spc="-145" dirty="0">
                <a:latin typeface="Verdana"/>
                <a:cs typeface="Verdana"/>
              </a:rPr>
              <a:t>status. </a:t>
            </a:r>
            <a:r>
              <a:rPr sz="2400" spc="-5" dirty="0">
                <a:latin typeface="Verdana"/>
                <a:cs typeface="Verdana"/>
              </a:rPr>
              <a:t>You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40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5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45" dirty="0">
                <a:latin typeface="Verdana"/>
                <a:cs typeface="Verdana"/>
              </a:rPr>
              <a:t>medical </a:t>
            </a:r>
            <a:r>
              <a:rPr sz="2400" spc="95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bette</a:t>
            </a:r>
            <a:r>
              <a:rPr sz="2400" spc="-2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future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prepar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tion.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100" dirty="0">
              <a:latin typeface="Verdana"/>
              <a:cs typeface="Verdana"/>
            </a:endParaRPr>
          </a:p>
          <a:p>
            <a:pPr marL="393700" marR="325755" indent="-342900">
              <a:lnSpc>
                <a:spcPts val="2810"/>
              </a:lnSpc>
              <a:tabLst>
                <a:tab pos="393065" algn="l"/>
              </a:tabLst>
            </a:pPr>
            <a:r>
              <a:rPr sz="2850" spc="-277" baseline="19005" dirty="0">
                <a:latin typeface="Lucida Sans Unicode"/>
                <a:cs typeface="Lucida Sans Unicode"/>
              </a:rPr>
              <a:t>▶	</a:t>
            </a: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data</a:t>
            </a:r>
            <a:r>
              <a:rPr sz="2400" spc="2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et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formed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nto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90" dirty="0">
                <a:latin typeface="Verdana"/>
                <a:cs typeface="Verdana"/>
              </a:rPr>
              <a:t>c</a:t>
            </a:r>
            <a:r>
              <a:rPr sz="2400" spc="-50" dirty="0">
                <a:latin typeface="Verdana"/>
                <a:cs typeface="Verdana"/>
              </a:rPr>
              <a:t>onsidera</a:t>
            </a:r>
            <a:r>
              <a:rPr sz="2400" spc="-30" dirty="0">
                <a:latin typeface="Verdana"/>
                <a:cs typeface="Verdana"/>
              </a:rPr>
              <a:t>t</a:t>
            </a:r>
            <a:r>
              <a:rPr sz="2400" spc="-40" dirty="0">
                <a:latin typeface="Verdana"/>
                <a:cs typeface="Verdana"/>
              </a:rPr>
              <a:t>io</a:t>
            </a:r>
            <a:r>
              <a:rPr sz="2400" spc="-5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som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65" dirty="0">
                <a:latin typeface="Verdana"/>
                <a:cs typeface="Verdana"/>
              </a:rPr>
              <a:t>inform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ti</a:t>
            </a:r>
            <a:r>
              <a:rPr sz="2400" spc="-10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30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individ</a:t>
            </a:r>
            <a:r>
              <a:rPr sz="2400" spc="-70" dirty="0">
                <a:latin typeface="Verdana"/>
                <a:cs typeface="Verdana"/>
              </a:rPr>
              <a:t>u</a:t>
            </a:r>
            <a:r>
              <a:rPr sz="2400" spc="-100" dirty="0">
                <a:latin typeface="Verdana"/>
                <a:cs typeface="Verdana"/>
              </a:rPr>
              <a:t>al</a:t>
            </a:r>
            <a:r>
              <a:rPr sz="2400" spc="-110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10FD-954D-4996-9430-E01ABE4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219201"/>
          </a:xfrm>
        </p:spPr>
        <p:txBody>
          <a:bodyPr/>
          <a:lstStyle/>
          <a:p>
            <a:r>
              <a:rPr lang="en-US" dirty="0"/>
              <a:t>Dataset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EC11-CA26-47C4-9D91-E8F281AE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295400"/>
            <a:ext cx="10512423" cy="4952999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IN" dirty="0"/>
              <a:t>This database contains 13 attributes and a target variable. It has 8 nominal values and 5 numeric values. The detailed description of all these features are as follows:</a:t>
            </a:r>
          </a:p>
          <a:p>
            <a:pPr lvl="0" fontAlgn="base"/>
            <a:r>
              <a:rPr lang="en-IN" dirty="0"/>
              <a:t>Age: Patients Age in years (Numeric)</a:t>
            </a:r>
          </a:p>
          <a:p>
            <a:pPr lvl="0" fontAlgn="base"/>
            <a:r>
              <a:rPr lang="en-IN" dirty="0"/>
              <a:t>Sex: Gender (Male : 1; Female : 0) (Nominal)</a:t>
            </a:r>
          </a:p>
          <a:p>
            <a:pPr lvl="0" fontAlgn="base"/>
            <a:r>
              <a:rPr lang="en-IN" dirty="0"/>
              <a:t>cp: Type of chest pain experienced by patient. This term categorized into 4 category.</a:t>
            </a:r>
            <a:br>
              <a:rPr lang="en-IN" dirty="0"/>
            </a:br>
            <a:r>
              <a:rPr lang="en-IN" dirty="0"/>
              <a:t>0 typical angina, 1 atypical angina, 2 non- anginal pain, 3 asymptomatic (Nominal)</a:t>
            </a:r>
          </a:p>
          <a:p>
            <a:pPr lvl="0" fontAlgn="base"/>
            <a:r>
              <a:rPr lang="en-IN" dirty="0" err="1"/>
              <a:t>trestbps</a:t>
            </a:r>
            <a:r>
              <a:rPr lang="en-IN" dirty="0"/>
              <a:t>: patient's level of blood pressure at resting mode in mm/HG (Numerical)</a:t>
            </a:r>
          </a:p>
          <a:p>
            <a:pPr lvl="0" fontAlgn="base"/>
            <a:r>
              <a:rPr lang="en-IN" dirty="0" err="1"/>
              <a:t>chol</a:t>
            </a:r>
            <a:r>
              <a:rPr lang="en-IN" dirty="0"/>
              <a:t>: Serum cholesterol in mg/dl (Numeric)</a:t>
            </a:r>
          </a:p>
          <a:p>
            <a:pPr lvl="0" fontAlgn="base"/>
            <a:r>
              <a:rPr lang="en-IN" dirty="0" err="1"/>
              <a:t>fbs</a:t>
            </a:r>
            <a:r>
              <a:rPr lang="en-IN" dirty="0"/>
              <a:t>: Blood sugar levels on fasting &gt; 120 mg/dl represents as 1 in case of true and 0 as false (Nominal)</a:t>
            </a:r>
          </a:p>
          <a:p>
            <a:pPr lvl="0" fontAlgn="base"/>
            <a:r>
              <a:rPr lang="en-IN" dirty="0" err="1"/>
              <a:t>restecg</a:t>
            </a:r>
            <a:r>
              <a:rPr lang="en-IN" dirty="0"/>
              <a:t>: Result of electrocardiogram while at rest are represented in 3 distinct values</a:t>
            </a:r>
            <a:br>
              <a:rPr lang="en-IN" dirty="0"/>
            </a:br>
            <a:r>
              <a:rPr lang="en-IN" dirty="0"/>
              <a:t>0 : Normal 1: having ST-T wave abnormality (T wave inversions and/or ST elevation or depression of &gt;</a:t>
            </a:r>
            <a:br>
              <a:rPr lang="en-IN" dirty="0"/>
            </a:br>
            <a:r>
              <a:rPr lang="en-IN" dirty="0"/>
              <a:t>0.05 mV) 2: showing probable or definite left ventricular </a:t>
            </a:r>
            <a:r>
              <a:rPr lang="en-IN" dirty="0" err="1"/>
              <a:t>hypertrophyby</a:t>
            </a:r>
            <a:r>
              <a:rPr lang="en-IN" dirty="0"/>
              <a:t> Estes' criteria (Nominal)</a:t>
            </a:r>
          </a:p>
          <a:p>
            <a:pPr lvl="0" fontAlgn="base"/>
            <a:r>
              <a:rPr lang="en-IN" dirty="0" err="1"/>
              <a:t>thalach</a:t>
            </a:r>
            <a:r>
              <a:rPr lang="en-IN" dirty="0"/>
              <a:t>: Maximum heart rate achieved (Numeric)</a:t>
            </a:r>
          </a:p>
          <a:p>
            <a:pPr lvl="0" fontAlgn="base"/>
            <a:r>
              <a:rPr lang="en-IN" dirty="0" err="1"/>
              <a:t>exang</a:t>
            </a:r>
            <a:r>
              <a:rPr lang="en-IN" dirty="0"/>
              <a:t>: Angina induced by exercise 0 depicting NO 1 depicting Yes (Nominal)</a:t>
            </a:r>
          </a:p>
          <a:p>
            <a:pPr lvl="0" fontAlgn="base"/>
            <a:r>
              <a:rPr lang="en-IN" dirty="0" err="1"/>
              <a:t>oldpeak</a:t>
            </a:r>
            <a:r>
              <a:rPr lang="en-IN" dirty="0"/>
              <a:t>: Exercise induced ST-depression in relative with the state of rest (Numeric)</a:t>
            </a:r>
          </a:p>
          <a:p>
            <a:pPr lvl="0" fontAlgn="base"/>
            <a:r>
              <a:rPr lang="en-IN" dirty="0"/>
              <a:t>slope: ST segment measured in terms of slope during peak exercise</a:t>
            </a:r>
            <a:br>
              <a:rPr lang="en-IN" dirty="0"/>
            </a:br>
            <a:r>
              <a:rPr lang="en-IN" dirty="0"/>
              <a:t>0: up sloping; 1: flat; 2: down sloping(Nominal)</a:t>
            </a:r>
          </a:p>
          <a:p>
            <a:pPr lvl="0" fontAlgn="base"/>
            <a:r>
              <a:rPr lang="en-IN" dirty="0"/>
              <a:t>ca: The number of major vessels (0–3)(nominal)</a:t>
            </a:r>
          </a:p>
          <a:p>
            <a:pPr lvl="0" fontAlgn="base"/>
            <a:r>
              <a:rPr lang="en-IN" dirty="0" err="1"/>
              <a:t>thal</a:t>
            </a:r>
            <a:r>
              <a:rPr lang="en-IN" dirty="0"/>
              <a:t>: A blood disorder called thalassemia</a:t>
            </a:r>
            <a:br>
              <a:rPr lang="en-IN" dirty="0"/>
            </a:br>
            <a:r>
              <a:rPr lang="en-IN" dirty="0"/>
              <a:t>0: NULL 1: normal blood flow 2: fixed defect (no blood flow in some part of the heart) 3: reversible defect (a blood flow is observed but it is not normal(nominal)</a:t>
            </a:r>
          </a:p>
          <a:p>
            <a:pPr lvl="0" fontAlgn="base"/>
            <a:r>
              <a:rPr lang="en-IN" b="1" dirty="0"/>
              <a:t>target: It is the target variable which we have to predict 1 means patient is suffering from heart disease and 0 means patient is normal.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02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40570" cy="16167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5080" indent="-12700">
              <a:lnSpc>
                <a:spcPct val="100499"/>
              </a:lnSpc>
              <a:spcBef>
                <a:spcPts val="85"/>
              </a:spcBef>
            </a:pPr>
            <a:r>
              <a:rPr sz="1300" b="1" spc="10" dirty="0">
                <a:latin typeface="Tahoma"/>
                <a:cs typeface="Tahoma"/>
              </a:rPr>
              <a:t>Age: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spc="65" dirty="0">
                <a:latin typeface="Verdana"/>
                <a:cs typeface="Verdana"/>
              </a:rPr>
              <a:t>Age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most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important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risk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factor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developing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cardiovascular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or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diseases,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approximately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tripling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each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90" dirty="0">
                <a:latin typeface="Verdana"/>
                <a:cs typeface="Verdana"/>
              </a:rPr>
              <a:t>decade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life.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Coronary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fatty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streaks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can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begin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form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in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adolescence.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170" dirty="0">
                <a:latin typeface="Verdana"/>
                <a:cs typeface="Verdana"/>
              </a:rPr>
              <a:t>It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estimated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82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percent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people </a:t>
            </a:r>
            <a:r>
              <a:rPr sz="1300" spc="10" dirty="0">
                <a:latin typeface="Verdana"/>
                <a:cs typeface="Verdana"/>
              </a:rPr>
              <a:t>who </a:t>
            </a:r>
            <a:r>
              <a:rPr sz="1300" spc="15" dirty="0">
                <a:latin typeface="Verdana"/>
                <a:cs typeface="Verdana"/>
              </a:rPr>
              <a:t>die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10" dirty="0">
                <a:latin typeface="Verdana"/>
                <a:cs typeface="Verdana"/>
              </a:rPr>
              <a:t>coronary </a:t>
            </a:r>
            <a:r>
              <a:rPr sz="1300" spc="-20" dirty="0">
                <a:latin typeface="Verdana"/>
                <a:cs typeface="Verdana"/>
              </a:rPr>
              <a:t>heart </a:t>
            </a:r>
            <a:r>
              <a:rPr sz="1300" spc="-25" dirty="0">
                <a:latin typeface="Verdana"/>
                <a:cs typeface="Verdana"/>
              </a:rPr>
              <a:t>disease </a:t>
            </a:r>
            <a:r>
              <a:rPr sz="1300" dirty="0">
                <a:latin typeface="Verdana"/>
                <a:cs typeface="Verdana"/>
              </a:rPr>
              <a:t>are </a:t>
            </a:r>
            <a:r>
              <a:rPr sz="1300" spc="-114" dirty="0">
                <a:latin typeface="Verdana"/>
                <a:cs typeface="Verdana"/>
              </a:rPr>
              <a:t>65 </a:t>
            </a:r>
            <a:r>
              <a:rPr sz="1300" spc="50" dirty="0">
                <a:latin typeface="Verdana"/>
                <a:cs typeface="Verdana"/>
              </a:rPr>
              <a:t>and </a:t>
            </a:r>
            <a:r>
              <a:rPr sz="1300" spc="-30" dirty="0">
                <a:latin typeface="Verdana"/>
                <a:cs typeface="Verdana"/>
              </a:rPr>
              <a:t>older. </a:t>
            </a:r>
            <a:r>
              <a:rPr sz="1300" spc="-65" dirty="0">
                <a:latin typeface="Verdana"/>
                <a:cs typeface="Verdana"/>
              </a:rPr>
              <a:t>Simultaneously,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-140" dirty="0">
                <a:latin typeface="Verdana"/>
                <a:cs typeface="Verdana"/>
              </a:rPr>
              <a:t>risk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70" dirty="0">
                <a:latin typeface="Verdana"/>
                <a:cs typeface="Verdana"/>
              </a:rPr>
              <a:t>stroke </a:t>
            </a:r>
            <a:r>
              <a:rPr sz="1300" spc="-5" dirty="0">
                <a:latin typeface="Verdana"/>
                <a:cs typeface="Verdana"/>
              </a:rPr>
              <a:t>doubles </a:t>
            </a:r>
            <a:r>
              <a:rPr sz="1300" spc="-35" dirty="0">
                <a:latin typeface="Verdana"/>
                <a:cs typeface="Verdana"/>
              </a:rPr>
              <a:t>every </a:t>
            </a:r>
            <a:r>
              <a:rPr sz="1300" spc="90" dirty="0">
                <a:latin typeface="Verdana"/>
                <a:cs typeface="Verdana"/>
              </a:rPr>
              <a:t>decade </a:t>
            </a:r>
            <a:r>
              <a:rPr sz="1300" spc="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after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age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20" dirty="0">
                <a:latin typeface="Verdana"/>
                <a:cs typeface="Verdana"/>
              </a:rPr>
              <a:t>55.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97155" indent="-12700">
              <a:lnSpc>
                <a:spcPct val="100400"/>
              </a:lnSpc>
            </a:pPr>
            <a:r>
              <a:rPr sz="1300" b="1" spc="-70" dirty="0">
                <a:latin typeface="Tahoma"/>
                <a:cs typeface="Tahoma"/>
              </a:rPr>
              <a:t>Sex:</a:t>
            </a:r>
            <a:r>
              <a:rPr sz="1300" b="1" spc="-25" dirty="0">
                <a:latin typeface="Tahoma"/>
                <a:cs typeface="Tahoma"/>
              </a:rPr>
              <a:t> </a:t>
            </a:r>
            <a:r>
              <a:rPr sz="1300" spc="45" dirty="0">
                <a:latin typeface="Verdana"/>
                <a:cs typeface="Verdana"/>
              </a:rPr>
              <a:t>Men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are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greater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disease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than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pre-menopausal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women.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70" dirty="0">
                <a:latin typeface="Verdana"/>
                <a:cs typeface="Verdana"/>
              </a:rPr>
              <a:t>Once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past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menopause,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it </a:t>
            </a:r>
            <a:r>
              <a:rPr sz="1300" spc="-35" dirty="0">
                <a:latin typeface="Verdana"/>
                <a:cs typeface="Verdana"/>
              </a:rPr>
              <a:t>has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been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20" dirty="0">
                <a:latin typeface="Verdana"/>
                <a:cs typeface="Verdana"/>
              </a:rPr>
              <a:t>argued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woman's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similar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man’s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although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more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recent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data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from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WHO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and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UN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disputes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this.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55" dirty="0">
                <a:latin typeface="Verdana"/>
                <a:cs typeface="Verdana"/>
              </a:rPr>
              <a:t>If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female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has 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diabetes,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she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more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75" dirty="0">
                <a:latin typeface="Verdana"/>
                <a:cs typeface="Verdana"/>
              </a:rPr>
              <a:t>likely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20" dirty="0">
                <a:latin typeface="Verdana"/>
                <a:cs typeface="Verdana"/>
              </a:rPr>
              <a:t>develop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disease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than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male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diabetes.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10676"/>
            <a:ext cx="9417685" cy="39844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75" dirty="0">
                <a:latin typeface="Tahoma"/>
                <a:cs typeface="Tahoma"/>
              </a:rPr>
              <a:t>Resting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30" dirty="0">
                <a:latin typeface="Tahoma"/>
                <a:cs typeface="Tahoma"/>
              </a:rPr>
              <a:t>Blood</a:t>
            </a:r>
            <a:r>
              <a:rPr sz="1300" b="1" spc="-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Pressure:</a:t>
            </a:r>
            <a:r>
              <a:rPr sz="1300" b="1" spc="-5" dirty="0">
                <a:latin typeface="Tahoma"/>
                <a:cs typeface="Tahoma"/>
              </a:rPr>
              <a:t> </a:t>
            </a:r>
            <a:r>
              <a:rPr sz="1300" spc="-15" dirty="0">
                <a:latin typeface="Verdana"/>
                <a:cs typeface="Verdana"/>
              </a:rPr>
              <a:t>Over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time,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pressure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can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60" dirty="0">
                <a:latin typeface="Verdana"/>
                <a:cs typeface="Verdana"/>
              </a:rPr>
              <a:t>damage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arteries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feed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heart.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High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pressure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occurs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other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conditions,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such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obesity,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cholesterol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or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diabetes,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increases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even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more.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706815"/>
            <a:ext cx="9168765" cy="39844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60" dirty="0">
                <a:latin typeface="Tahoma"/>
                <a:cs typeface="Tahoma"/>
              </a:rPr>
              <a:t>Fasting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25" dirty="0">
                <a:latin typeface="Tahoma"/>
                <a:cs typeface="Tahoma"/>
              </a:rPr>
              <a:t>Blood</a:t>
            </a:r>
            <a:r>
              <a:rPr sz="1300" b="1" spc="-20" dirty="0">
                <a:latin typeface="Tahoma"/>
                <a:cs typeface="Tahoma"/>
              </a:rPr>
              <a:t> </a:t>
            </a:r>
            <a:r>
              <a:rPr sz="1300" b="1" spc="-60" dirty="0">
                <a:latin typeface="Tahoma"/>
                <a:cs typeface="Tahoma"/>
              </a:rPr>
              <a:t>Sugar:</a:t>
            </a:r>
            <a:r>
              <a:rPr sz="1300" b="1" spc="-10" dirty="0">
                <a:latin typeface="Tahoma"/>
                <a:cs typeface="Tahoma"/>
              </a:rPr>
              <a:t> </a:t>
            </a:r>
            <a:r>
              <a:rPr sz="1300" spc="-10" dirty="0">
                <a:latin typeface="Verdana"/>
                <a:cs typeface="Verdana"/>
              </a:rPr>
              <a:t>Not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producing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enough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hormone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secreted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pancreas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(insulin)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or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not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responding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insulin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properly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causes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body's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sugar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levels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rise, </a:t>
            </a:r>
            <a:r>
              <a:rPr sz="1300" spc="-20" dirty="0">
                <a:latin typeface="Verdana"/>
                <a:cs typeface="Verdana"/>
              </a:rPr>
              <a:t>increasing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attack.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304222"/>
            <a:ext cx="9536430" cy="14185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40" dirty="0">
                <a:latin typeface="Tahoma"/>
                <a:cs typeface="Tahoma"/>
              </a:rPr>
              <a:t>Cholesterol: </a:t>
            </a:r>
            <a:r>
              <a:rPr sz="1300" spc="70" dirty="0">
                <a:latin typeface="Verdana"/>
                <a:cs typeface="Verdana"/>
              </a:rPr>
              <a:t>A </a:t>
            </a:r>
            <a:r>
              <a:rPr sz="1300" spc="-25" dirty="0">
                <a:latin typeface="Verdana"/>
                <a:cs typeface="Verdana"/>
              </a:rPr>
              <a:t>high level </a:t>
            </a:r>
            <a:r>
              <a:rPr sz="1300" spc="5" dirty="0">
                <a:latin typeface="Verdana"/>
                <a:cs typeface="Verdana"/>
              </a:rPr>
              <a:t>of </a:t>
            </a:r>
            <a:r>
              <a:rPr sz="1300" spc="-50" dirty="0">
                <a:latin typeface="Verdana"/>
                <a:cs typeface="Verdana"/>
              </a:rPr>
              <a:t>low-density </a:t>
            </a:r>
            <a:r>
              <a:rPr sz="1300" spc="-25" dirty="0">
                <a:latin typeface="Verdana"/>
                <a:cs typeface="Verdana"/>
              </a:rPr>
              <a:t>lipoprotein </a:t>
            </a:r>
            <a:r>
              <a:rPr sz="1300" spc="-110" dirty="0">
                <a:latin typeface="Verdana"/>
                <a:cs typeface="Verdana"/>
              </a:rPr>
              <a:t>(LDL) </a:t>
            </a:r>
            <a:r>
              <a:rPr sz="1300" spc="-20" dirty="0">
                <a:latin typeface="Verdana"/>
                <a:cs typeface="Verdana"/>
              </a:rPr>
              <a:t>cholesterol </a:t>
            </a:r>
            <a:r>
              <a:rPr sz="1300" spc="-40" dirty="0">
                <a:latin typeface="Verdana"/>
                <a:cs typeface="Verdana"/>
              </a:rPr>
              <a:t>(the </a:t>
            </a:r>
            <a:r>
              <a:rPr sz="1300" spc="-35" dirty="0">
                <a:latin typeface="Verdana"/>
                <a:cs typeface="Verdana"/>
              </a:rPr>
              <a:t>"bad" </a:t>
            </a:r>
            <a:r>
              <a:rPr sz="1300" spc="-30" dirty="0">
                <a:latin typeface="Verdana"/>
                <a:cs typeface="Verdana"/>
              </a:rPr>
              <a:t>cholesterol) </a:t>
            </a:r>
            <a:r>
              <a:rPr sz="1300" spc="-135" dirty="0">
                <a:latin typeface="Verdana"/>
                <a:cs typeface="Verdana"/>
              </a:rPr>
              <a:t>is </a:t>
            </a:r>
            <a:r>
              <a:rPr sz="1300" spc="-60" dirty="0">
                <a:latin typeface="Verdana"/>
                <a:cs typeface="Verdana"/>
              </a:rPr>
              <a:t>most </a:t>
            </a:r>
            <a:r>
              <a:rPr sz="1300" spc="-75" dirty="0">
                <a:latin typeface="Verdana"/>
                <a:cs typeface="Verdana"/>
              </a:rPr>
              <a:t>likely </a:t>
            </a:r>
            <a:r>
              <a:rPr sz="1300" spc="-5" dirty="0">
                <a:latin typeface="Verdana"/>
                <a:cs typeface="Verdana"/>
              </a:rPr>
              <a:t>to </a:t>
            </a:r>
            <a:r>
              <a:rPr sz="1300" spc="-35" dirty="0">
                <a:latin typeface="Verdana"/>
                <a:cs typeface="Verdana"/>
              </a:rPr>
              <a:t>narrow 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arteries.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70" dirty="0">
                <a:latin typeface="Verdana"/>
                <a:cs typeface="Verdana"/>
              </a:rPr>
              <a:t>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level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triglycerides,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type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related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diet,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also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ups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attack.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However,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level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high-density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lipoprotein</a:t>
            </a:r>
            <a:r>
              <a:rPr sz="1300" spc="-110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(HDL)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cholesterol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(the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"good"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cholesterol)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lowers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attack.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214629" indent="-12700">
              <a:lnSpc>
                <a:spcPct val="100899"/>
              </a:lnSpc>
            </a:pPr>
            <a:r>
              <a:rPr sz="1300" b="1" spc="-75" dirty="0">
                <a:latin typeface="Tahoma"/>
                <a:cs typeface="Tahoma"/>
              </a:rPr>
              <a:t>Resting</a:t>
            </a:r>
            <a:r>
              <a:rPr sz="1300" b="1" dirty="0">
                <a:latin typeface="Tahoma"/>
                <a:cs typeface="Tahoma"/>
              </a:rPr>
              <a:t> ECG:</a:t>
            </a:r>
            <a:r>
              <a:rPr sz="1300" b="1" spc="5" dirty="0">
                <a:latin typeface="Tahoma"/>
                <a:cs typeface="Tahoma"/>
              </a:rPr>
              <a:t> </a:t>
            </a:r>
            <a:r>
              <a:rPr sz="1300" spc="-80" dirty="0">
                <a:latin typeface="Verdana"/>
                <a:cs typeface="Verdana"/>
              </a:rPr>
              <a:t>For </a:t>
            </a:r>
            <a:r>
              <a:rPr sz="1300" spc="40" dirty="0">
                <a:latin typeface="Verdana"/>
                <a:cs typeface="Verdana"/>
              </a:rPr>
              <a:t>people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low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cardiovascular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disease,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65" dirty="0">
                <a:latin typeface="Verdana"/>
                <a:cs typeface="Verdana"/>
              </a:rPr>
              <a:t>USPSTF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20" dirty="0">
                <a:latin typeface="Verdana"/>
                <a:cs typeface="Verdana"/>
              </a:rPr>
              <a:t>concludes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moderate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certainty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potential </a:t>
            </a:r>
            <a:r>
              <a:rPr sz="1300" spc="-65" dirty="0">
                <a:latin typeface="Verdana"/>
                <a:cs typeface="Verdana"/>
              </a:rPr>
              <a:t>harms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20" dirty="0">
                <a:latin typeface="Verdana"/>
                <a:cs typeface="Verdana"/>
              </a:rPr>
              <a:t>screening </a:t>
            </a:r>
            <a:r>
              <a:rPr sz="1300" spc="-50" dirty="0">
                <a:latin typeface="Verdana"/>
                <a:cs typeface="Verdana"/>
              </a:rPr>
              <a:t>with </a:t>
            </a:r>
            <a:r>
              <a:rPr sz="1300" spc="-60" dirty="0">
                <a:latin typeface="Verdana"/>
                <a:cs typeface="Verdana"/>
              </a:rPr>
              <a:t>resting </a:t>
            </a:r>
            <a:r>
              <a:rPr sz="1300" spc="-55" dirty="0">
                <a:latin typeface="Verdana"/>
                <a:cs typeface="Verdana"/>
              </a:rPr>
              <a:t>or </a:t>
            </a:r>
            <a:r>
              <a:rPr sz="1300" spc="-30" dirty="0">
                <a:latin typeface="Verdana"/>
                <a:cs typeface="Verdana"/>
              </a:rPr>
              <a:t>exercise </a:t>
            </a:r>
            <a:r>
              <a:rPr sz="1300" spc="40" dirty="0">
                <a:latin typeface="Verdana"/>
                <a:cs typeface="Verdana"/>
              </a:rPr>
              <a:t>ECG </a:t>
            </a:r>
            <a:r>
              <a:rPr sz="1300" spc="20" dirty="0">
                <a:latin typeface="Verdana"/>
                <a:cs typeface="Verdana"/>
              </a:rPr>
              <a:t>equal </a:t>
            </a:r>
            <a:r>
              <a:rPr sz="1300" spc="-55" dirty="0">
                <a:latin typeface="Verdana"/>
                <a:cs typeface="Verdana"/>
              </a:rPr>
              <a:t>or </a:t>
            </a:r>
            <a:r>
              <a:rPr sz="1300" spc="45" dirty="0">
                <a:latin typeface="Verdana"/>
                <a:cs typeface="Verdana"/>
              </a:rPr>
              <a:t>exceed </a:t>
            </a:r>
            <a:r>
              <a:rPr sz="1300" spc="-10" dirty="0">
                <a:latin typeface="Verdana"/>
                <a:cs typeface="Verdana"/>
              </a:rPr>
              <a:t>the potential </a:t>
            </a:r>
            <a:r>
              <a:rPr sz="1300" spc="-40" dirty="0">
                <a:latin typeface="Verdana"/>
                <a:cs typeface="Verdana"/>
              </a:rPr>
              <a:t>benefits. </a:t>
            </a:r>
            <a:r>
              <a:rPr sz="1300" spc="-75" dirty="0">
                <a:latin typeface="Verdana"/>
                <a:cs typeface="Verdana"/>
              </a:rPr>
              <a:t>For </a:t>
            </a:r>
            <a:r>
              <a:rPr sz="1300" spc="40" dirty="0">
                <a:latin typeface="Verdana"/>
                <a:cs typeface="Verdana"/>
              </a:rPr>
              <a:t>people </a:t>
            </a:r>
            <a:r>
              <a:rPr sz="1300" spc="10" dirty="0">
                <a:latin typeface="Verdana"/>
                <a:cs typeface="Verdana"/>
              </a:rPr>
              <a:t>at 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intermediate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35" dirty="0">
                <a:latin typeface="Verdana"/>
                <a:cs typeface="Verdana"/>
              </a:rPr>
              <a:t>risk,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current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evidence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insufficient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95" dirty="0">
                <a:latin typeface="Verdana"/>
                <a:cs typeface="Verdana"/>
              </a:rPr>
              <a:t>assess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5" dirty="0">
                <a:latin typeface="Verdana"/>
                <a:cs typeface="Verdana"/>
              </a:rPr>
              <a:t>balance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benefits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and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harms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screening.</a:t>
            </a:r>
            <a:endParaRPr sz="13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73970" y="1921510"/>
            <a:ext cx="1906270" cy="2664460"/>
            <a:chOff x="9918700" y="2094483"/>
            <a:chExt cx="1906270" cy="2664460"/>
          </a:xfrm>
        </p:grpSpPr>
        <p:sp>
          <p:nvSpPr>
            <p:cNvPr id="7" name="object 7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489203" y="0"/>
                  </a:lnTo>
                  <a:lnTo>
                    <a:pt x="443853" y="3660"/>
                  </a:lnTo>
                  <a:lnTo>
                    <a:pt x="400844" y="14258"/>
                  </a:lnTo>
                  <a:lnTo>
                    <a:pt x="360749" y="31217"/>
                  </a:lnTo>
                  <a:lnTo>
                    <a:pt x="324140" y="53961"/>
                  </a:lnTo>
                  <a:lnTo>
                    <a:pt x="291591" y="81914"/>
                  </a:lnTo>
                  <a:lnTo>
                    <a:pt x="263676" y="114501"/>
                  </a:lnTo>
                  <a:lnTo>
                    <a:pt x="240966" y="151144"/>
                  </a:lnTo>
                  <a:lnTo>
                    <a:pt x="224036" y="191268"/>
                  </a:lnTo>
                  <a:lnTo>
                    <a:pt x="213457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525"/>
                  </a:lnTo>
                  <a:lnTo>
                    <a:pt x="209803" y="1102232"/>
                  </a:lnTo>
                  <a:lnTo>
                    <a:pt x="209803" y="2365755"/>
                  </a:lnTo>
                  <a:lnTo>
                    <a:pt x="213457" y="2411113"/>
                  </a:lnTo>
                  <a:lnTo>
                    <a:pt x="224036" y="2454141"/>
                  </a:lnTo>
                  <a:lnTo>
                    <a:pt x="240966" y="2494265"/>
                  </a:lnTo>
                  <a:lnTo>
                    <a:pt x="263676" y="2530908"/>
                  </a:lnTo>
                  <a:lnTo>
                    <a:pt x="291592" y="2563495"/>
                  </a:lnTo>
                  <a:lnTo>
                    <a:pt x="324140" y="2591448"/>
                  </a:lnTo>
                  <a:lnTo>
                    <a:pt x="360749" y="2614192"/>
                  </a:lnTo>
                  <a:lnTo>
                    <a:pt x="400844" y="2631151"/>
                  </a:lnTo>
                  <a:lnTo>
                    <a:pt x="443853" y="2641749"/>
                  </a:lnTo>
                  <a:lnTo>
                    <a:pt x="489203" y="2645410"/>
                  </a:lnTo>
                  <a:lnTo>
                    <a:pt x="1607439" y="2645410"/>
                  </a:lnTo>
                  <a:lnTo>
                    <a:pt x="1652727" y="2641749"/>
                  </a:lnTo>
                  <a:lnTo>
                    <a:pt x="1695700" y="2631151"/>
                  </a:lnTo>
                  <a:lnTo>
                    <a:pt x="1735781" y="2614192"/>
                  </a:lnTo>
                  <a:lnTo>
                    <a:pt x="1772392" y="2591448"/>
                  </a:lnTo>
                  <a:lnTo>
                    <a:pt x="1804955" y="2563494"/>
                  </a:lnTo>
                  <a:lnTo>
                    <a:pt x="1832893" y="2530908"/>
                  </a:lnTo>
                  <a:lnTo>
                    <a:pt x="1855628" y="2494265"/>
                  </a:lnTo>
                  <a:lnTo>
                    <a:pt x="1872582" y="2454141"/>
                  </a:lnTo>
                  <a:lnTo>
                    <a:pt x="1883178" y="2411113"/>
                  </a:lnTo>
                  <a:lnTo>
                    <a:pt x="1886839" y="2365755"/>
                  </a:lnTo>
                  <a:lnTo>
                    <a:pt x="1886839" y="279653"/>
                  </a:lnTo>
                  <a:lnTo>
                    <a:pt x="1883178" y="234296"/>
                  </a:lnTo>
                  <a:lnTo>
                    <a:pt x="1872582" y="191268"/>
                  </a:lnTo>
                  <a:lnTo>
                    <a:pt x="1855628" y="151144"/>
                  </a:lnTo>
                  <a:lnTo>
                    <a:pt x="1832893" y="114501"/>
                  </a:lnTo>
                  <a:lnTo>
                    <a:pt x="1804955" y="81914"/>
                  </a:lnTo>
                  <a:lnTo>
                    <a:pt x="1772392" y="53961"/>
                  </a:lnTo>
                  <a:lnTo>
                    <a:pt x="1735781" y="31217"/>
                  </a:lnTo>
                  <a:lnTo>
                    <a:pt x="1695700" y="14258"/>
                  </a:lnTo>
                  <a:lnTo>
                    <a:pt x="1652727" y="366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1652727" y="3660"/>
                  </a:lnTo>
                  <a:lnTo>
                    <a:pt x="1695700" y="14258"/>
                  </a:lnTo>
                  <a:lnTo>
                    <a:pt x="1735781" y="31217"/>
                  </a:lnTo>
                  <a:lnTo>
                    <a:pt x="1772392" y="53961"/>
                  </a:lnTo>
                  <a:lnTo>
                    <a:pt x="1804955" y="81914"/>
                  </a:lnTo>
                  <a:lnTo>
                    <a:pt x="1832893" y="114501"/>
                  </a:lnTo>
                  <a:lnTo>
                    <a:pt x="1855628" y="151144"/>
                  </a:lnTo>
                  <a:lnTo>
                    <a:pt x="1872582" y="191268"/>
                  </a:lnTo>
                  <a:lnTo>
                    <a:pt x="1883178" y="234296"/>
                  </a:lnTo>
                  <a:lnTo>
                    <a:pt x="1886839" y="279653"/>
                  </a:lnTo>
                  <a:lnTo>
                    <a:pt x="1886839" y="440943"/>
                  </a:lnTo>
                  <a:lnTo>
                    <a:pt x="1886839" y="2365755"/>
                  </a:lnTo>
                  <a:lnTo>
                    <a:pt x="1883178" y="2411113"/>
                  </a:lnTo>
                  <a:lnTo>
                    <a:pt x="1872582" y="2454141"/>
                  </a:lnTo>
                  <a:lnTo>
                    <a:pt x="1855628" y="2494265"/>
                  </a:lnTo>
                  <a:lnTo>
                    <a:pt x="1832893" y="2530908"/>
                  </a:lnTo>
                  <a:lnTo>
                    <a:pt x="1804955" y="2563494"/>
                  </a:lnTo>
                  <a:lnTo>
                    <a:pt x="1772392" y="2591448"/>
                  </a:lnTo>
                  <a:lnTo>
                    <a:pt x="1735781" y="2614192"/>
                  </a:lnTo>
                  <a:lnTo>
                    <a:pt x="1695700" y="2631151"/>
                  </a:lnTo>
                  <a:lnTo>
                    <a:pt x="1652727" y="2641749"/>
                  </a:lnTo>
                  <a:lnTo>
                    <a:pt x="1607439" y="2645410"/>
                  </a:lnTo>
                  <a:lnTo>
                    <a:pt x="908557" y="2645410"/>
                  </a:lnTo>
                  <a:lnTo>
                    <a:pt x="489203" y="2645410"/>
                  </a:lnTo>
                  <a:lnTo>
                    <a:pt x="443853" y="2641749"/>
                  </a:lnTo>
                  <a:lnTo>
                    <a:pt x="400844" y="2631151"/>
                  </a:lnTo>
                  <a:lnTo>
                    <a:pt x="360749" y="2614192"/>
                  </a:lnTo>
                  <a:lnTo>
                    <a:pt x="324140" y="2591448"/>
                  </a:lnTo>
                  <a:lnTo>
                    <a:pt x="291592" y="2563495"/>
                  </a:lnTo>
                  <a:lnTo>
                    <a:pt x="263676" y="2530908"/>
                  </a:lnTo>
                  <a:lnTo>
                    <a:pt x="240966" y="2494265"/>
                  </a:lnTo>
                  <a:lnTo>
                    <a:pt x="224036" y="2454141"/>
                  </a:lnTo>
                  <a:lnTo>
                    <a:pt x="213457" y="2411113"/>
                  </a:lnTo>
                  <a:lnTo>
                    <a:pt x="209803" y="2365755"/>
                  </a:lnTo>
                  <a:lnTo>
                    <a:pt x="209803" y="1102232"/>
                  </a:lnTo>
                  <a:lnTo>
                    <a:pt x="0" y="771525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57" y="234296"/>
                  </a:lnTo>
                  <a:lnTo>
                    <a:pt x="224036" y="191268"/>
                  </a:lnTo>
                  <a:lnTo>
                    <a:pt x="240966" y="151144"/>
                  </a:lnTo>
                  <a:lnTo>
                    <a:pt x="263676" y="114501"/>
                  </a:lnTo>
                  <a:lnTo>
                    <a:pt x="291591" y="81914"/>
                  </a:lnTo>
                  <a:lnTo>
                    <a:pt x="324140" y="53961"/>
                  </a:lnTo>
                  <a:lnTo>
                    <a:pt x="360749" y="31217"/>
                  </a:lnTo>
                  <a:lnTo>
                    <a:pt x="400844" y="14258"/>
                  </a:lnTo>
                  <a:lnTo>
                    <a:pt x="443853" y="3660"/>
                  </a:lnTo>
                  <a:lnTo>
                    <a:pt x="489203" y="0"/>
                  </a:lnTo>
                  <a:lnTo>
                    <a:pt x="908557" y="0"/>
                  </a:lnTo>
                  <a:lnTo>
                    <a:pt x="1607439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82910" y="2488438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These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meters 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380C8A-A1F2-44AC-86CD-D279E010AD0A}"/>
              </a:ext>
            </a:extLst>
          </p:cNvPr>
          <p:cNvSpPr txBox="1"/>
          <p:nvPr/>
        </p:nvSpPr>
        <p:spPr>
          <a:xfrm>
            <a:off x="462280" y="4800600"/>
            <a:ext cx="9636760" cy="1636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73025" indent="-12700">
              <a:lnSpc>
                <a:spcPct val="100499"/>
              </a:lnSpc>
              <a:spcBef>
                <a:spcPts val="85"/>
              </a:spcBef>
            </a:pPr>
            <a:r>
              <a:rPr sz="1300" b="1" dirty="0">
                <a:latin typeface="Tahoma"/>
                <a:cs typeface="Tahoma"/>
              </a:rPr>
              <a:t>Max </a:t>
            </a:r>
            <a:r>
              <a:rPr sz="1300" b="1" spc="-50" dirty="0">
                <a:latin typeface="Tahoma"/>
                <a:cs typeface="Tahoma"/>
              </a:rPr>
              <a:t>heart </a:t>
            </a:r>
            <a:r>
              <a:rPr sz="1300" b="1" spc="-45" dirty="0">
                <a:latin typeface="Tahoma"/>
                <a:cs typeface="Tahoma"/>
              </a:rPr>
              <a:t>rate </a:t>
            </a:r>
            <a:r>
              <a:rPr sz="1300" b="1" spc="10" dirty="0">
                <a:latin typeface="Tahoma"/>
                <a:cs typeface="Tahoma"/>
              </a:rPr>
              <a:t>achieved: </a:t>
            </a:r>
            <a:r>
              <a:rPr sz="1300" spc="-75" dirty="0">
                <a:latin typeface="Verdana"/>
                <a:cs typeface="Verdana"/>
              </a:rPr>
              <a:t>The </a:t>
            </a:r>
            <a:r>
              <a:rPr sz="1300" spc="-10" dirty="0">
                <a:latin typeface="Verdana"/>
                <a:cs typeface="Verdana"/>
              </a:rPr>
              <a:t>increase </a:t>
            </a:r>
            <a:r>
              <a:rPr sz="1300" spc="-65" dirty="0">
                <a:latin typeface="Verdana"/>
                <a:cs typeface="Verdana"/>
              </a:rPr>
              <a:t>in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-5" dirty="0">
                <a:latin typeface="Verdana"/>
                <a:cs typeface="Verdana"/>
              </a:rPr>
              <a:t>cardiovascular </a:t>
            </a:r>
            <a:r>
              <a:rPr sz="1300" spc="-135" dirty="0">
                <a:latin typeface="Verdana"/>
                <a:cs typeface="Verdana"/>
              </a:rPr>
              <a:t>risk, </a:t>
            </a:r>
            <a:r>
              <a:rPr sz="1300" spc="5" dirty="0">
                <a:latin typeface="Verdana"/>
                <a:cs typeface="Verdana"/>
              </a:rPr>
              <a:t>associated </a:t>
            </a:r>
            <a:r>
              <a:rPr sz="1300" spc="-50" dirty="0">
                <a:latin typeface="Verdana"/>
                <a:cs typeface="Verdana"/>
              </a:rPr>
              <a:t>with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20" dirty="0">
                <a:latin typeface="Verdana"/>
                <a:cs typeface="Verdana"/>
              </a:rPr>
              <a:t>acceleration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20" dirty="0">
                <a:latin typeface="Verdana"/>
                <a:cs typeface="Verdana"/>
              </a:rPr>
              <a:t>heart </a:t>
            </a:r>
            <a:r>
              <a:rPr sz="1300" spc="-35" dirty="0">
                <a:latin typeface="Verdana"/>
                <a:cs typeface="Verdana"/>
              </a:rPr>
              <a:t>rate, </a:t>
            </a:r>
            <a:r>
              <a:rPr sz="1300" spc="-30" dirty="0">
                <a:latin typeface="Verdana"/>
                <a:cs typeface="Verdana"/>
              </a:rPr>
              <a:t>was 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comparable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observed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blood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pressure.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70" dirty="0">
                <a:latin typeface="Verdana"/>
                <a:cs typeface="Verdana"/>
              </a:rPr>
              <a:t>It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has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been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shown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rate 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10" dirty="0">
                <a:latin typeface="Verdana"/>
                <a:cs typeface="Verdana"/>
              </a:rPr>
              <a:t>10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beats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per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minute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associated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an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cardiac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death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least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85" dirty="0">
                <a:latin typeface="Verdana"/>
                <a:cs typeface="Verdana"/>
              </a:rPr>
              <a:t>20%,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and</a:t>
            </a:r>
            <a:r>
              <a:rPr sz="1300" spc="-95" dirty="0">
                <a:latin typeface="Verdana"/>
                <a:cs typeface="Verdana"/>
              </a:rPr>
              <a:t> this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similar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11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one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observed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with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an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systolic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pressure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10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mm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Hg.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Verdana"/>
              <a:cs typeface="Verdana"/>
            </a:endParaRPr>
          </a:p>
          <a:p>
            <a:pPr marL="30480" marR="5080" algn="just">
              <a:lnSpc>
                <a:spcPct val="105000"/>
              </a:lnSpc>
            </a:pPr>
            <a:r>
              <a:rPr sz="1300" b="1" spc="-204" dirty="0">
                <a:latin typeface="Tahoma"/>
                <a:cs typeface="Tahoma"/>
              </a:rPr>
              <a:t>ST</a:t>
            </a:r>
            <a:r>
              <a:rPr sz="1300" b="1" spc="-200" dirty="0">
                <a:latin typeface="Tahoma"/>
                <a:cs typeface="Tahoma"/>
              </a:rPr>
              <a:t> </a:t>
            </a:r>
            <a:r>
              <a:rPr sz="1300" b="1" spc="-45" dirty="0">
                <a:latin typeface="Tahoma"/>
                <a:cs typeface="Tahoma"/>
              </a:rPr>
              <a:t>Depression: </a:t>
            </a:r>
            <a:r>
              <a:rPr sz="1300" spc="-150" dirty="0">
                <a:latin typeface="Verdana"/>
                <a:cs typeface="Verdana"/>
              </a:rPr>
              <a:t>In </a:t>
            </a:r>
            <a:r>
              <a:rPr sz="1300" spc="-20" dirty="0">
                <a:latin typeface="Verdana"/>
                <a:cs typeface="Verdana"/>
              </a:rPr>
              <a:t>unstable </a:t>
            </a:r>
            <a:r>
              <a:rPr sz="1300" spc="-10" dirty="0">
                <a:latin typeface="Verdana"/>
                <a:cs typeface="Verdana"/>
              </a:rPr>
              <a:t>coronary </a:t>
            </a:r>
            <a:r>
              <a:rPr sz="1300" spc="-55" dirty="0">
                <a:latin typeface="Verdana"/>
                <a:cs typeface="Verdana"/>
              </a:rPr>
              <a:t>artery </a:t>
            </a:r>
            <a:r>
              <a:rPr sz="1300" spc="-35" dirty="0">
                <a:latin typeface="Verdana"/>
                <a:cs typeface="Verdana"/>
              </a:rPr>
              <a:t>disease, </a:t>
            </a:r>
            <a:r>
              <a:rPr sz="1300" spc="-80" dirty="0">
                <a:latin typeface="Verdana"/>
                <a:cs typeface="Verdana"/>
              </a:rPr>
              <a:t>ST-segment </a:t>
            </a:r>
            <a:r>
              <a:rPr sz="1300" spc="-30" dirty="0">
                <a:latin typeface="Verdana"/>
                <a:cs typeface="Verdana"/>
              </a:rPr>
              <a:t>depression </a:t>
            </a:r>
            <a:r>
              <a:rPr sz="1300" spc="-140" dirty="0">
                <a:latin typeface="Verdana"/>
                <a:cs typeface="Verdana"/>
              </a:rPr>
              <a:t>is </a:t>
            </a:r>
            <a:r>
              <a:rPr sz="1300" spc="5" dirty="0">
                <a:latin typeface="Verdana"/>
                <a:cs typeface="Verdana"/>
              </a:rPr>
              <a:t>associated </a:t>
            </a:r>
            <a:r>
              <a:rPr sz="1300" spc="-55" dirty="0">
                <a:latin typeface="Verdana"/>
                <a:cs typeface="Verdana"/>
              </a:rPr>
              <a:t>with </a:t>
            </a:r>
            <a:r>
              <a:rPr sz="1300" spc="100" dirty="0">
                <a:latin typeface="Verdana"/>
                <a:cs typeface="Verdana"/>
              </a:rPr>
              <a:t>a </a:t>
            </a:r>
            <a:r>
              <a:rPr sz="1300" spc="-185" dirty="0">
                <a:latin typeface="Verdana"/>
                <a:cs typeface="Verdana"/>
              </a:rPr>
              <a:t>100%</a:t>
            </a:r>
            <a:r>
              <a:rPr sz="1300" spc="-18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 </a:t>
            </a:r>
            <a:r>
              <a:rPr sz="1300" spc="-65" dirty="0">
                <a:latin typeface="Verdana"/>
                <a:cs typeface="Verdana"/>
              </a:rPr>
              <a:t>in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occurrence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three-vessel/left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main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disease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and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increased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subsequent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cardiac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events.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0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these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patients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an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early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invasive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strategy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substantially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decreases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death/myocardial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infarction.</a:t>
            </a:r>
            <a:endParaRPr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grpSp>
        <p:nvGrpSpPr>
          <p:cNvPr id="10" name="object 10"/>
          <p:cNvGrpSpPr/>
          <p:nvPr/>
        </p:nvGrpSpPr>
        <p:grpSpPr>
          <a:xfrm>
            <a:off x="185800" y="2383548"/>
            <a:ext cx="11720830" cy="2938780"/>
            <a:chOff x="235838" y="3219589"/>
            <a:chExt cx="11720830" cy="29387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210"/>
              <a:ext cx="5937504" cy="29090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0601" y="3230448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587"/>
                  </a:moveTo>
                  <a:lnTo>
                    <a:pt x="5947029" y="2918587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3229114"/>
              <a:ext cx="5622036" cy="29197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19773" y="3224352"/>
              <a:ext cx="5631815" cy="2929255"/>
            </a:xfrm>
            <a:custGeom>
              <a:avLst/>
              <a:gdLst/>
              <a:ahLst/>
              <a:cxnLst/>
              <a:rect l="l" t="t" r="r" b="b"/>
              <a:pathLst>
                <a:path w="5631815" h="2929254">
                  <a:moveTo>
                    <a:pt x="0" y="2929255"/>
                  </a:moveTo>
                  <a:lnTo>
                    <a:pt x="5631560" y="2929255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2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9702" y="5618505"/>
            <a:ext cx="5133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1800" spc="-150" dirty="0">
                <a:latin typeface="Verdana"/>
                <a:cs typeface="Verdana"/>
              </a:rPr>
              <a:t>45.8</a:t>
            </a:r>
            <a:r>
              <a:rPr sz="1800" spc="-185" dirty="0">
                <a:latin typeface="Verdana"/>
                <a:cs typeface="Verdana"/>
              </a:rPr>
              <a:t>7</a:t>
            </a:r>
            <a:r>
              <a:rPr sz="1800" spc="-545" dirty="0">
                <a:latin typeface="Verdana"/>
                <a:cs typeface="Verdana"/>
              </a:rPr>
              <a:t>%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suf</a:t>
            </a:r>
            <a:r>
              <a:rPr sz="1800" spc="-1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erin</a:t>
            </a:r>
            <a:r>
              <a:rPr sz="1800" spc="90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ar</a:t>
            </a:r>
            <a:r>
              <a:rPr sz="1800" spc="-50" dirty="0">
                <a:latin typeface="Verdana"/>
                <a:cs typeface="Verdana"/>
              </a:rPr>
              <a:t>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di</a:t>
            </a:r>
            <a:r>
              <a:rPr sz="1800" spc="-110" dirty="0">
                <a:latin typeface="Verdana"/>
                <a:cs typeface="Verdana"/>
              </a:rPr>
              <a:t>s</a:t>
            </a:r>
            <a:r>
              <a:rPr sz="1800" spc="120" dirty="0">
                <a:latin typeface="Verdana"/>
                <a:cs typeface="Verdana"/>
              </a:rPr>
              <a:t>e</a:t>
            </a:r>
            <a:r>
              <a:rPr sz="1800" spc="13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3937" y="5527065"/>
            <a:ext cx="504063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sz="1800" spc="25" dirty="0">
                <a:latin typeface="Verdana"/>
                <a:cs typeface="Verdana"/>
              </a:rPr>
              <a:t>More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5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fr</a:t>
            </a:r>
            <a:r>
              <a:rPr sz="1800" spc="-100" dirty="0">
                <a:latin typeface="Verdana"/>
                <a:cs typeface="Verdana"/>
              </a:rPr>
              <a:t>o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</a:t>
            </a:r>
            <a:r>
              <a:rPr sz="1800" spc="110" dirty="0">
                <a:latin typeface="Verdana"/>
                <a:cs typeface="Verdana"/>
              </a:rPr>
              <a:t>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15" dirty="0">
                <a:latin typeface="Verdana"/>
                <a:cs typeface="Verdana"/>
              </a:rPr>
              <a:t>c</a:t>
            </a:r>
            <a:r>
              <a:rPr sz="1800" spc="25" dirty="0">
                <a:latin typeface="Verdana"/>
                <a:cs typeface="Verdana"/>
              </a:rPr>
              <a:t>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egory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25" dirty="0">
                <a:latin typeface="Verdana"/>
                <a:cs typeface="Verdana"/>
              </a:rPr>
              <a:t>&gt;50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35" dirty="0">
                <a:latin typeface="Verdana"/>
                <a:cs typeface="Verdana"/>
              </a:rPr>
              <a:t>nd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fe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50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f</a:t>
            </a:r>
            <a:r>
              <a:rPr sz="1800" spc="-175" dirty="0">
                <a:latin typeface="Verdana"/>
                <a:cs typeface="Verdana"/>
              </a:rPr>
              <a:t>r</a:t>
            </a:r>
            <a:r>
              <a:rPr sz="1800" spc="10" dirty="0">
                <a:latin typeface="Verdana"/>
                <a:cs typeface="Verdana"/>
              </a:rPr>
              <a:t>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85" dirty="0">
                <a:latin typeface="Verdana"/>
                <a:cs typeface="Verdana"/>
              </a:rPr>
              <a:t>ca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80" dirty="0">
                <a:latin typeface="Verdana"/>
                <a:cs typeface="Verdana"/>
              </a:rPr>
              <a:t>&gt;</a:t>
            </a:r>
            <a:r>
              <a:rPr sz="1800" spc="-155" dirty="0">
                <a:latin typeface="Verdana"/>
                <a:cs typeface="Verdana"/>
              </a:rPr>
              <a:t>55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9000" y="1838705"/>
            <a:ext cx="553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1321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Century Gothic</vt:lpstr>
      <vt:lpstr>Lucida Sans Unicode</vt:lpstr>
      <vt:lpstr>Tahoma</vt:lpstr>
      <vt:lpstr>Times New Roman</vt:lpstr>
      <vt:lpstr>Trebuchet MS</vt:lpstr>
      <vt:lpstr>Verdana</vt:lpstr>
      <vt:lpstr>Wingdings</vt:lpstr>
      <vt:lpstr>Wingdings 3</vt:lpstr>
      <vt:lpstr>Ion</vt:lpstr>
      <vt:lpstr>Indus Net Technologies Pvt. Ltd Heart Disease Prediction</vt:lpstr>
      <vt:lpstr>PROJECT DETAIL</vt:lpstr>
      <vt:lpstr>Deployment link: https://vaibhavarora13-int-heart-disease-20xt4b.streamlit.app/</vt:lpstr>
      <vt:lpstr>Power BI https://drive.google.com/file/d/1yDHX_CDwzpL3poAKuoW3Z12_gO_tmta2/view?usp=share_link </vt:lpstr>
      <vt:lpstr>OBJECTIVE</vt:lpstr>
      <vt:lpstr>PROBLEM STATEMENT</vt:lpstr>
      <vt:lpstr>Dataset Information</vt:lpstr>
      <vt:lpstr>PowerPoint Presentation</vt:lpstr>
      <vt:lpstr>INSIGHTS</vt:lpstr>
      <vt:lpstr>Who Suffers from Heart Disease?</vt:lpstr>
      <vt:lpstr>Chest Pain Experienced By Patients</vt:lpstr>
      <vt:lpstr>PowerPoint Presentation</vt:lpstr>
      <vt:lpstr>PowerPoint Presentation</vt:lpstr>
      <vt:lpstr>KEY PERFORMANCE INDICATOR (KPI)</vt:lpstr>
      <vt:lpstr>STATISTICAL TEST</vt:lpstr>
      <vt:lpstr>Pre-Processing</vt:lpstr>
      <vt:lpstr>MODELLING</vt:lpstr>
      <vt:lpstr>Model Comparison</vt:lpstr>
      <vt:lpstr>RESULTS</vt:lpstr>
      <vt:lpstr>BEST MODEL</vt:lpstr>
      <vt:lpstr>MODEL Interpretation by SHAP</vt:lpstr>
      <vt:lpstr>PIPELINE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Vaibhav Arora</cp:lastModifiedBy>
  <cp:revision>7</cp:revision>
  <dcterms:created xsi:type="dcterms:W3CDTF">2023-04-26T18:17:13Z</dcterms:created>
  <dcterms:modified xsi:type="dcterms:W3CDTF">2023-04-26T19:45:17Z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2023-04-26T00:00:00Z</vt:filetime>
  </property>
</Properties>
</file>