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86D7D89-360D-44F8-9577-8CDE0F4CDF1E}" type="datetimeFigureOut">
              <a:rPr lang="en-US" smtClean="0"/>
              <a:t>8/9/2020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6196A4C-0507-488F-B7AE-616162B352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D7D89-360D-44F8-9577-8CDE0F4CDF1E}"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96A4C-0507-488F-B7AE-616162B352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D7D89-360D-44F8-9577-8CDE0F4CDF1E}"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96A4C-0507-488F-B7AE-616162B352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D7D89-360D-44F8-9577-8CDE0F4CDF1E}"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96A4C-0507-488F-B7AE-616162B352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6D7D89-360D-44F8-9577-8CDE0F4CDF1E}"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196A4C-0507-488F-B7AE-616162B352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6D7D89-360D-44F8-9577-8CDE0F4CDF1E}"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96A4C-0507-488F-B7AE-616162B352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86D7D89-360D-44F8-9577-8CDE0F4CDF1E}" type="datetimeFigureOut">
              <a:rPr lang="en-US" smtClean="0"/>
              <a:t>8/9/2020</a:t>
            </a:fld>
            <a:endParaRPr lang="en-US"/>
          </a:p>
        </p:txBody>
      </p:sp>
      <p:sp>
        <p:nvSpPr>
          <p:cNvPr id="27" name="Slide Number Placeholder 26"/>
          <p:cNvSpPr>
            <a:spLocks noGrp="1"/>
          </p:cNvSpPr>
          <p:nvPr>
            <p:ph type="sldNum" sz="quarter" idx="11"/>
          </p:nvPr>
        </p:nvSpPr>
        <p:spPr/>
        <p:txBody>
          <a:bodyPr rtlCol="0"/>
          <a:lstStyle/>
          <a:p>
            <a:fld id="{A6196A4C-0507-488F-B7AE-616162B3521C}"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86D7D89-360D-44F8-9577-8CDE0F4CDF1E}" type="datetimeFigureOut">
              <a:rPr lang="en-US" smtClean="0"/>
              <a:t>8/9/2020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6196A4C-0507-488F-B7AE-616162B352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D7D89-360D-44F8-9577-8CDE0F4CDF1E}"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196A4C-0507-488F-B7AE-616162B352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6D7D89-360D-44F8-9577-8CDE0F4CDF1E}"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96A4C-0507-488F-B7AE-616162B352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6D7D89-360D-44F8-9577-8CDE0F4CDF1E}"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196A4C-0507-488F-B7AE-616162B352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86D7D89-360D-44F8-9577-8CDE0F4CDF1E}" type="datetimeFigureOut">
              <a:rPr lang="en-US" smtClean="0"/>
              <a:t>8/9/2020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6196A4C-0507-488F-B7AE-616162B352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List_of_neighbourhoods_in_Pu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357298"/>
            <a:ext cx="7772400" cy="1470025"/>
          </a:xfrm>
        </p:spPr>
        <p:txBody>
          <a:bodyPr>
            <a:normAutofit/>
          </a:bodyPr>
          <a:lstStyle/>
          <a:p>
            <a:r>
              <a:rPr lang="en-IN" dirty="0" smtClean="0"/>
              <a:t>IBM DATA SCIENCE PROFESSIONAL CERTIFICATE.</a:t>
            </a:r>
            <a:endParaRPr lang="en-US" dirty="0"/>
          </a:p>
        </p:txBody>
      </p:sp>
      <p:sp>
        <p:nvSpPr>
          <p:cNvPr id="3" name="Subtitle 2"/>
          <p:cNvSpPr>
            <a:spLocks noGrp="1"/>
          </p:cNvSpPr>
          <p:nvPr>
            <p:ph type="subTitle" idx="1"/>
          </p:nvPr>
        </p:nvSpPr>
        <p:spPr/>
        <p:txBody>
          <a:bodyPr/>
          <a:lstStyle/>
          <a:p>
            <a:r>
              <a:rPr lang="en-IN" dirty="0" smtClean="0"/>
              <a:t>Applied Data Science Capstone</a:t>
            </a:r>
            <a:endParaRPr lang="en-US" dirty="0" smtClean="0"/>
          </a:p>
          <a:p>
            <a:r>
              <a:rPr lang="en-IN" dirty="0" smtClean="0"/>
              <a:t>                     -</a:t>
            </a:r>
            <a:r>
              <a:rPr lang="en-IN" dirty="0" err="1" smtClean="0"/>
              <a:t>Vaibhav</a:t>
            </a:r>
            <a:r>
              <a:rPr lang="en-IN" dirty="0" smtClean="0"/>
              <a:t> </a:t>
            </a:r>
            <a:r>
              <a:rPr lang="en-IN" dirty="0" err="1" smtClean="0"/>
              <a:t>Bodhe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Clusters :</a:t>
            </a:r>
            <a:endParaRPr lang="en-US" dirty="0"/>
          </a:p>
        </p:txBody>
      </p:sp>
      <p:pic>
        <p:nvPicPr>
          <p:cNvPr id="4" name="Picture 3" descr="C:\Users\Beast\Desktop\Capstone\Cluster 0.png"/>
          <p:cNvPicPr/>
          <p:nvPr/>
        </p:nvPicPr>
        <p:blipFill>
          <a:blip r:embed="rId2"/>
          <a:srcRect/>
          <a:stretch>
            <a:fillRect/>
          </a:stretch>
        </p:blipFill>
        <p:spPr bwMode="auto">
          <a:xfrm>
            <a:off x="214282" y="2214554"/>
            <a:ext cx="2429496" cy="3195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C:\Users\Beast\Desktop\Capstone\Cluster 2.png"/>
          <p:cNvPicPr/>
          <p:nvPr/>
        </p:nvPicPr>
        <p:blipFill>
          <a:blip r:embed="rId3"/>
          <a:srcRect/>
          <a:stretch>
            <a:fillRect/>
          </a:stretch>
        </p:blipFill>
        <p:spPr bwMode="auto">
          <a:xfrm>
            <a:off x="3000364" y="2786058"/>
            <a:ext cx="3214710" cy="1398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C:\Users\Beast\Desktop\Capstone\cluster 1.png"/>
          <p:cNvPicPr/>
          <p:nvPr/>
        </p:nvPicPr>
        <p:blipFill>
          <a:blip r:embed="rId4"/>
          <a:srcRect/>
          <a:stretch>
            <a:fillRect/>
          </a:stretch>
        </p:blipFill>
        <p:spPr bwMode="auto">
          <a:xfrm>
            <a:off x="6429388" y="500042"/>
            <a:ext cx="2459355" cy="6116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Discussion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inferred from the visualization of clusters it is clear that the franchise targeting the areas in Cluster2 will be facing a lot of competition from its peers as the number of Coffee shop in this areas is highly concentrated whereas Cluster1 serves to be the new market for cafes as these areas gravely lack in those amenities , also Cluster0 can be a fair choice but moderation in number wouldn’t hype up the sales but can surely attract moderate amount of customers with fair amount of competition.</a:t>
            </a:r>
          </a:p>
          <a:p>
            <a:r>
              <a:rPr lang="en-US" u="sng" dirty="0" smtClean="0"/>
              <a:t>Best Areas to be targeted</a:t>
            </a:r>
            <a:r>
              <a:rPr lang="en-US" dirty="0" smtClean="0"/>
              <a:t>  : Areas in Cluster 1 ( PURPLE)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Conclusion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this project, we have gone through the process of identifying the business problem, specifying the data required, extracting and preparing the data, performing machine learning by clustering the data into 3 clusters based on their similarities, and lastly providing recommendations to the relevant stakeholders </a:t>
            </a:r>
            <a:r>
              <a:rPr lang="en-US" dirty="0" err="1" smtClean="0"/>
              <a:t>i.e</a:t>
            </a:r>
            <a:r>
              <a:rPr lang="en-US" dirty="0" smtClean="0"/>
              <a:t> Coffee franchise eager to invest in </a:t>
            </a:r>
            <a:r>
              <a:rPr lang="en-US" dirty="0" err="1" smtClean="0"/>
              <a:t>Pune</a:t>
            </a:r>
            <a:r>
              <a:rPr lang="en-US" dirty="0" smtClean="0"/>
              <a:t> region by opening a new outlet. To answer the business question that was raised in the introduction section, the answer proposed by this project is: The neighborhoods in cluster 1 are the most preferred locations to open a new Café . The findings of this project will help the relevant stakeholders to capitalize on the opportunities on high potential locations while avoiding overcrowded areas in their decisions to open a new Coffee shop / Café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References</a:t>
            </a:r>
            <a:endParaRPr lang="en-US" dirty="0"/>
          </a:p>
        </p:txBody>
      </p:sp>
      <p:sp>
        <p:nvSpPr>
          <p:cNvPr id="3" name="Content Placeholder 2"/>
          <p:cNvSpPr>
            <a:spLocks noGrp="1"/>
          </p:cNvSpPr>
          <p:nvPr>
            <p:ph idx="1"/>
          </p:nvPr>
        </p:nvSpPr>
        <p:spPr/>
        <p:txBody>
          <a:bodyPr/>
          <a:lstStyle/>
          <a:p>
            <a:pPr lvl="0"/>
            <a:r>
              <a:rPr lang="en-US" dirty="0" smtClean="0"/>
              <a:t>Category: Neighborhoods in </a:t>
            </a:r>
            <a:r>
              <a:rPr lang="en-US" dirty="0" err="1" smtClean="0"/>
              <a:t>Pune</a:t>
            </a:r>
            <a:r>
              <a:rPr lang="en-US" dirty="0" smtClean="0"/>
              <a:t> , India .Retrieved </a:t>
            </a:r>
            <a:r>
              <a:rPr lang="en-US" dirty="0" smtClean="0"/>
              <a:t>fro (</a:t>
            </a:r>
            <a:r>
              <a:rPr lang="en-US" u="sng" dirty="0" smtClean="0">
                <a:hlinkClick r:id="rId2"/>
              </a:rPr>
              <a:t>https</a:t>
            </a:r>
            <a:r>
              <a:rPr lang="en-US" u="sng" dirty="0" smtClean="0">
                <a:hlinkClick r:id="rId2"/>
              </a:rPr>
              <a:t>://en.wikipedia.org/wiki/List_of_neighbourhoods_in_Pune</a:t>
            </a:r>
            <a:r>
              <a:rPr lang="en-US" dirty="0" smtClean="0"/>
              <a:t>)</a:t>
            </a:r>
            <a:r>
              <a:rPr lang="en-US" dirty="0" smtClean="0"/>
              <a:t>	</a:t>
            </a:r>
          </a:p>
          <a:p>
            <a:pPr lvl="0"/>
            <a:r>
              <a:rPr lang="en-US" dirty="0" smtClean="0"/>
              <a:t>Foursquare Developers Documentation. Foursquare. Retrieved from https://developer.foursquare.com/docs.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Introduction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err="1" smtClean="0"/>
              <a:t>Pune</a:t>
            </a:r>
            <a:r>
              <a:rPr lang="en-US" dirty="0" smtClean="0"/>
              <a:t> has been an Educational center for India as well as Maharashtra for over decades and also the introduction of IT sector in the city has populated a huge amount of Engineers and Students in the city , these specific population has a lot technical buff on their plate , also that involves long hours of sleeplessness and focusing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US" dirty="0"/>
          </a:p>
        </p:txBody>
      </p:sp>
      <p:sp>
        <p:nvSpPr>
          <p:cNvPr id="3" name="Content Placeholder 2"/>
          <p:cNvSpPr>
            <a:spLocks noGrp="1"/>
          </p:cNvSpPr>
          <p:nvPr>
            <p:ph idx="1"/>
          </p:nvPr>
        </p:nvSpPr>
        <p:spPr/>
        <p:txBody>
          <a:bodyPr/>
          <a:lstStyle/>
          <a:p>
            <a:r>
              <a:rPr lang="en-US" dirty="0" smtClean="0"/>
              <a:t>Therefore through this project we try to segment the neighborhoods of </a:t>
            </a:r>
            <a:r>
              <a:rPr lang="en-US" dirty="0" err="1" smtClean="0"/>
              <a:t>Pune</a:t>
            </a:r>
            <a:r>
              <a:rPr lang="en-US" dirty="0" smtClean="0"/>
              <a:t> according to the availability of coffee shops and help the Coffee Shops/ Café franchise willing to open an outlet in </a:t>
            </a:r>
            <a:r>
              <a:rPr lang="en-US" dirty="0" err="1" smtClean="0"/>
              <a:t>Pune</a:t>
            </a:r>
            <a:r>
              <a:rPr lang="en-US" dirty="0" smtClean="0"/>
              <a:t> by availing the areas with less Competition and more customer turn over.</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Business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The main objective of this project is to help the investors and Coffee Shop franchises by segmenting the area of </a:t>
            </a:r>
            <a:r>
              <a:rPr lang="en-US" dirty="0" err="1" smtClean="0"/>
              <a:t>Pune</a:t>
            </a:r>
            <a:r>
              <a:rPr lang="en-US" dirty="0" smtClean="0"/>
              <a:t> and providing them the list of areas where there is lack of Coffee Shop/Café so as to defend them from high Competition and also helping them achieve great turnout of customers. </a:t>
            </a:r>
            <a:r>
              <a:rPr lang="en-US" b="1" u="sng" dirty="0" smtClean="0"/>
              <a:t>If a Coffee shop/Café franchise is interested to open an outlet in </a:t>
            </a:r>
            <a:r>
              <a:rPr lang="en-US" b="1" u="sng" dirty="0" err="1" smtClean="0"/>
              <a:t>Pune</a:t>
            </a:r>
            <a:r>
              <a:rPr lang="en-US" b="1" u="sng" dirty="0" smtClean="0"/>
              <a:t> what are the areas they should be targeting..??</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Target Audience</a:t>
            </a:r>
            <a:endParaRPr lang="en-US" dirty="0"/>
          </a:p>
        </p:txBody>
      </p:sp>
      <p:sp>
        <p:nvSpPr>
          <p:cNvPr id="3" name="Content Placeholder 2"/>
          <p:cNvSpPr>
            <a:spLocks noGrp="1"/>
          </p:cNvSpPr>
          <p:nvPr>
            <p:ph idx="1"/>
          </p:nvPr>
        </p:nvSpPr>
        <p:spPr/>
        <p:txBody>
          <a:bodyPr/>
          <a:lstStyle/>
          <a:p>
            <a:pPr lvl="0"/>
            <a:r>
              <a:rPr lang="en-US" dirty="0" smtClean="0"/>
              <a:t>Coffee Shop / Café franchise interested for an outlet in </a:t>
            </a:r>
            <a:r>
              <a:rPr lang="en-US" dirty="0" err="1" smtClean="0"/>
              <a:t>Pune</a:t>
            </a:r>
            <a:r>
              <a:rPr lang="en-US" dirty="0" smtClean="0"/>
              <a:t>.</a:t>
            </a:r>
          </a:p>
          <a:p>
            <a:pPr lvl="0"/>
            <a:r>
              <a:rPr lang="en-US" dirty="0" smtClean="0"/>
              <a:t>Coffee lovers who like to spend time working at Café</a:t>
            </a:r>
            <a:r>
              <a:rPr lang="en-US" b="1" dirty="0" smtClean="0"/>
              <a:t>.(Secondary Audience)</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Data :</a:t>
            </a:r>
            <a:endParaRPr lang="en-US" dirty="0"/>
          </a:p>
        </p:txBody>
      </p:sp>
      <p:sp>
        <p:nvSpPr>
          <p:cNvPr id="3" name="Content Placeholder 2"/>
          <p:cNvSpPr>
            <a:spLocks noGrp="1"/>
          </p:cNvSpPr>
          <p:nvPr>
            <p:ph idx="1"/>
          </p:nvPr>
        </p:nvSpPr>
        <p:spPr/>
        <p:txBody>
          <a:bodyPr/>
          <a:lstStyle/>
          <a:p>
            <a:pPr lvl="0"/>
            <a:r>
              <a:rPr lang="en-US" u="sng" dirty="0" smtClean="0"/>
              <a:t>List of Neighborhoods in </a:t>
            </a:r>
            <a:r>
              <a:rPr lang="en-US" u="sng" dirty="0" err="1" smtClean="0"/>
              <a:t>Pune</a:t>
            </a:r>
            <a:r>
              <a:rPr lang="en-US" dirty="0" smtClean="0"/>
              <a:t> .This basically sets a scope of our project .</a:t>
            </a:r>
          </a:p>
          <a:p>
            <a:pPr lvl="0"/>
            <a:r>
              <a:rPr lang="en-US" u="sng" dirty="0" smtClean="0"/>
              <a:t>Area Markers </a:t>
            </a:r>
            <a:r>
              <a:rPr lang="en-US" u="sng" dirty="0" err="1" smtClean="0"/>
              <a:t>i.e</a:t>
            </a:r>
            <a:r>
              <a:rPr lang="en-US" u="sng" dirty="0" smtClean="0"/>
              <a:t> Longitudes and Latitude</a:t>
            </a:r>
            <a:r>
              <a:rPr lang="en-US" dirty="0" smtClean="0"/>
              <a:t> of the Scope and also the neighborhoods targeted for analysis.</a:t>
            </a:r>
          </a:p>
          <a:p>
            <a:pPr lvl="0"/>
            <a:r>
              <a:rPr lang="en-US" u="sng" dirty="0" smtClean="0"/>
              <a:t>Venue data</a:t>
            </a:r>
            <a:r>
              <a:rPr lang="en-US" dirty="0" smtClean="0"/>
              <a:t> , for calculation of customer occurrences and availability of specific venue in an area.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Sources for Data Availability</a:t>
            </a:r>
            <a:endParaRPr lang="en-US" dirty="0"/>
          </a:p>
        </p:txBody>
      </p:sp>
      <p:sp>
        <p:nvSpPr>
          <p:cNvPr id="3" name="Content Placeholder 2"/>
          <p:cNvSpPr>
            <a:spLocks noGrp="1"/>
          </p:cNvSpPr>
          <p:nvPr>
            <p:ph idx="1"/>
          </p:nvPr>
        </p:nvSpPr>
        <p:spPr/>
        <p:txBody>
          <a:bodyPr>
            <a:normAutofit fontScale="92500"/>
          </a:bodyPr>
          <a:lstStyle/>
          <a:p>
            <a:pPr lvl="0"/>
            <a:r>
              <a:rPr lang="en-US" dirty="0" smtClean="0"/>
              <a:t>First and foremost Source for list of neighborhood in </a:t>
            </a:r>
            <a:r>
              <a:rPr lang="en-US" dirty="0" err="1" smtClean="0"/>
              <a:t>Pune</a:t>
            </a:r>
            <a:r>
              <a:rPr lang="en-US" dirty="0" smtClean="0"/>
              <a:t> can be made available through Wikipedia . A </a:t>
            </a:r>
            <a:r>
              <a:rPr lang="en-US" dirty="0" err="1" smtClean="0"/>
              <a:t>csv</a:t>
            </a:r>
            <a:r>
              <a:rPr lang="en-US" dirty="0" smtClean="0"/>
              <a:t> file is created containing the list which is further merged with area markers.</a:t>
            </a:r>
          </a:p>
          <a:p>
            <a:pPr lvl="0"/>
            <a:r>
              <a:rPr lang="en-US" dirty="0" smtClean="0"/>
              <a:t>The Coordinates of Neighborhood can be extracted from Python </a:t>
            </a:r>
            <a:r>
              <a:rPr lang="en-US" dirty="0" err="1" smtClean="0"/>
              <a:t>Geocoder</a:t>
            </a:r>
            <a:r>
              <a:rPr lang="en-US" dirty="0" smtClean="0"/>
              <a:t> Package.</a:t>
            </a:r>
          </a:p>
          <a:p>
            <a:pPr lvl="0"/>
            <a:r>
              <a:rPr lang="en-US" dirty="0" smtClean="0"/>
              <a:t>Venue data can be extracted from Foursquare.com site , which is prestigious site four venue details , ratings etc. A Developer account needs to be created so as to avail API calls.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The results after clustering (k=3) clearly exhibits  that we can categorize the neighborhoods into 3 clusters based on the frequency of occurrence for “Coffee shop / café ”:</a:t>
            </a:r>
          </a:p>
          <a:p>
            <a:pPr lvl="0"/>
            <a:r>
              <a:rPr lang="en-US" dirty="0" smtClean="0"/>
              <a:t>Cluster 0(RED): Neighborhoods with moderate number of Coffee Shops .</a:t>
            </a:r>
          </a:p>
          <a:p>
            <a:pPr lvl="0"/>
            <a:r>
              <a:rPr lang="en-US" dirty="0" smtClean="0"/>
              <a:t>Cluster 1(PURPLE): Neighborhoods with low number to no existence of Café.</a:t>
            </a:r>
          </a:p>
          <a:p>
            <a:pPr lvl="0"/>
            <a:r>
              <a:rPr lang="en-US" dirty="0" smtClean="0"/>
              <a:t>Cluster 2(MINT GREEN): Neighborhoods with high concentration of Coffee shops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the clusters are visualized with markers</a:t>
            </a:r>
            <a:endParaRPr lang="en-US" dirty="0"/>
          </a:p>
        </p:txBody>
      </p:sp>
      <p:pic>
        <p:nvPicPr>
          <p:cNvPr id="4" name="Content Placeholder 3" descr="C:\Users\Beast\Desktop\Capstone\map_clusters.png"/>
          <p:cNvPicPr>
            <a:picLocks noGrp="1"/>
          </p:cNvPicPr>
          <p:nvPr>
            <p:ph idx="1"/>
          </p:nvPr>
        </p:nvPicPr>
        <p:blipFill>
          <a:blip r:embed="rId2" cstate="print"/>
          <a:srcRect/>
          <a:stretch>
            <a:fillRect/>
          </a:stretch>
        </p:blipFill>
        <p:spPr bwMode="auto">
          <a:xfrm>
            <a:off x="2678685" y="2855030"/>
            <a:ext cx="3786630" cy="3113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TotalTime>
  <Words>698</Words>
  <Application>Microsoft Office PowerPoint</Application>
  <PresentationFormat>On-screen Show (4:3)</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Urban</vt:lpstr>
      <vt:lpstr>IBM DATA SCIENCE PROFESSIONAL CERTIFICATE.</vt:lpstr>
      <vt:lpstr>Introduction  </vt:lpstr>
      <vt:lpstr>Introduction</vt:lpstr>
      <vt:lpstr>Business Problem</vt:lpstr>
      <vt:lpstr>Target Audience</vt:lpstr>
      <vt:lpstr>Data :</vt:lpstr>
      <vt:lpstr>Sources for Data Availability</vt:lpstr>
      <vt:lpstr>Results</vt:lpstr>
      <vt:lpstr>All the clusters are visualized with markers</vt:lpstr>
      <vt:lpstr>Clusters :</vt:lpstr>
      <vt:lpstr>Discussion :</vt:lpstr>
      <vt:lpstr>Conclusion :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PROFESSIONAL CERTIFICATE.</dc:title>
  <dc:creator>Beast</dc:creator>
  <cp:lastModifiedBy>Beast</cp:lastModifiedBy>
  <cp:revision>1</cp:revision>
  <dcterms:created xsi:type="dcterms:W3CDTF">2020-08-09T05:51:44Z</dcterms:created>
  <dcterms:modified xsi:type="dcterms:W3CDTF">2020-08-09T06:01:35Z</dcterms:modified>
</cp:coreProperties>
</file>