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9" r:id="rId1"/>
  </p:sldMasterIdLst>
  <p:notesMasterIdLst>
    <p:notesMasterId r:id="rId21"/>
  </p:notesMasterIdLst>
  <p:sldIdLst>
    <p:sldId id="272" r:id="rId2"/>
    <p:sldId id="257" r:id="rId3"/>
    <p:sldId id="279" r:id="rId4"/>
    <p:sldId id="258" r:id="rId5"/>
    <p:sldId id="259" r:id="rId6"/>
    <p:sldId id="260" r:id="rId7"/>
    <p:sldId id="261" r:id="rId8"/>
    <p:sldId id="262" r:id="rId9"/>
    <p:sldId id="263" r:id="rId10"/>
    <p:sldId id="276" r:id="rId11"/>
    <p:sldId id="280" r:id="rId12"/>
    <p:sldId id="282" r:id="rId13"/>
    <p:sldId id="266" r:id="rId14"/>
    <p:sldId id="275" r:id="rId15"/>
    <p:sldId id="267" r:id="rId16"/>
    <p:sldId id="281" r:id="rId17"/>
    <p:sldId id="268" r:id="rId18"/>
    <p:sldId id="278"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85" autoAdjust="0"/>
  </p:normalViewPr>
  <p:slideViewPr>
    <p:cSldViewPr>
      <p:cViewPr>
        <p:scale>
          <a:sx n="75" d="100"/>
          <a:sy n="75" d="100"/>
        </p:scale>
        <p:origin x="-5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0806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endParaRPr lang="en-IN" sz="2000" b="0" strike="noStrike" spc="-1" dirty="0">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fld id="{04743879-5C87-4208-8135-8E67083B45F6}" type="slidenum">
              <a:rPr lang="en-IN" sz="1400" b="0" strike="noStrike" spc="-1" smtClean="0">
                <a:solidFill>
                  <a:srgbClr val="000000"/>
                </a:solidFill>
                <a:uFill>
                  <a:solidFill>
                    <a:srgbClr val="FFFFFF"/>
                  </a:solidFill>
                </a:uFill>
                <a:latin typeface="Times New Roman"/>
              </a:rPr>
              <a:t>6</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7659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fld id="{04743879-5C87-4208-8135-8E67083B45F6}" type="slidenum">
              <a:rPr lang="en-IN" sz="1400" b="0" strike="noStrike" spc="-1" smtClean="0">
                <a:solidFill>
                  <a:srgbClr val="000000"/>
                </a:solidFill>
                <a:uFill>
                  <a:solidFill>
                    <a:srgbClr val="FFFFFF"/>
                  </a:solidFill>
                </a:uFill>
                <a:latin typeface="Times New Roman"/>
              </a:rPr>
              <a:t>7</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6921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79361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FCF5A-EA79-452C-A52C-1A2668C2E7DF}" type="datetime1">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424509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C4C28-BD4B-4892-9A2D-6E19BD753A9A}" type="datetime1">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76156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9D02-426E-46C9-9EE9-0DE1EF8B2838}" type="datetime1">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84373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95593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80666-FB37-4B36-9149-507F3B0178E3}" type="datetimeFigureOut">
              <a:rPr lang="en-US" smtClean="0"/>
              <a:pPr/>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328076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259866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CDBF60-6CC3-4B74-A60D-3486985E4346}" type="datetime1">
              <a:rPr lang="en-US" smtClean="0"/>
              <a:pPr/>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364454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363975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322198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3/11/2023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32273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80666-FB37-4B36-9149-507F3B0178E3}" type="datetimeFigureOut">
              <a:rPr lang="en-US" smtClean="0"/>
              <a:pPr/>
              <a:t>3/11/2023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318053033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767408" y="2549513"/>
            <a:ext cx="10972440" cy="1283192"/>
          </a:xfrm>
        </p:spPr>
        <p:txBody>
          <a:bodyPr/>
          <a:lstStyle/>
          <a:p>
            <a:r>
              <a:rPr lang="en-IN" dirty="0"/>
              <a:t>                                          </a:t>
            </a:r>
            <a:endParaRPr lang="en-IN" sz="3200" b="1" i="1" dirty="0">
              <a:solidFill>
                <a:schemeClr val="bg1"/>
              </a:solidFill>
            </a:endParaRPr>
          </a:p>
        </p:txBody>
      </p:sp>
      <p:sp>
        <p:nvSpPr>
          <p:cNvPr id="10" name="Rectangle 9"/>
          <p:cNvSpPr/>
          <p:nvPr/>
        </p:nvSpPr>
        <p:spPr>
          <a:xfrm>
            <a:off x="609780" y="789325"/>
            <a:ext cx="10972440" cy="707886"/>
          </a:xfrm>
          <a:prstGeom prst="rect">
            <a:avLst/>
          </a:prstGeom>
        </p:spPr>
        <p:txBody>
          <a:bodyPr wrap="square">
            <a:spAutoFit/>
          </a:bodyPr>
          <a:lstStyle/>
          <a:p>
            <a:pPr algn="ctr"/>
            <a:r>
              <a:rPr lang="en-IN" sz="4000" b="1" dirty="0">
                <a:solidFill>
                  <a:srgbClr val="111111"/>
                </a:solidFill>
                <a:effectLst/>
                <a:latin typeface="Times New Roman" panose="02020603050405020304" pitchFamily="18" charset="0"/>
                <a:ea typeface="Times New Roman" panose="02020603050405020304" pitchFamily="18" charset="0"/>
              </a:rPr>
              <a:t>Telecom Customer Defection Prediction</a:t>
            </a:r>
            <a:endParaRPr lang="en-IN" sz="4000" dirty="0"/>
          </a:p>
        </p:txBody>
      </p:sp>
      <p:sp>
        <p:nvSpPr>
          <p:cNvPr id="12" name="CustomShape 5"/>
          <p:cNvSpPr/>
          <p:nvPr/>
        </p:nvSpPr>
        <p:spPr>
          <a:xfrm>
            <a:off x="210119" y="4723868"/>
            <a:ext cx="3221585" cy="19061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trike="noStrike" spc="-1" dirty="0">
                <a:uFill>
                  <a:solidFill>
                    <a:srgbClr val="FFFFFF"/>
                  </a:solidFill>
                </a:uFill>
                <a:latin typeface="Times New Roman" panose="02020603050405020304" pitchFamily="18" charset="0"/>
                <a:ea typeface="SimSun"/>
                <a:cs typeface="Times New Roman" panose="02020603050405020304" pitchFamily="18" charset="0"/>
              </a:rPr>
              <a:t>Guided By</a:t>
            </a:r>
            <a:r>
              <a:rPr lang="en-IN" b="1" strike="noStrike" spc="-1" dirty="0">
                <a:uFill>
                  <a:solidFill>
                    <a:srgbClr val="FFFFFF"/>
                  </a:solidFill>
                </a:uFill>
                <a:latin typeface="Times New Roman" panose="02020603050405020304" pitchFamily="18" charset="0"/>
                <a:ea typeface="SimSun"/>
                <a:cs typeface="Times New Roman" panose="02020603050405020304" pitchFamily="18" charset="0"/>
              </a:rPr>
              <a:t>:</a:t>
            </a:r>
            <a:endParaRPr lang="en-IN" b="1" strike="noStrike" spc="-1" dirty="0">
              <a:uFill>
                <a:solidFill>
                  <a:srgbClr val="FFFFFF"/>
                </a:solidFill>
              </a:uFill>
              <a:latin typeface="Times New Roman" panose="02020603050405020304" pitchFamily="18" charset="0"/>
              <a:cs typeface="Times New Roman" panose="02020603050405020304" pitchFamily="18" charset="0"/>
            </a:endParaRPr>
          </a:p>
          <a:p>
            <a:pPr algn="r">
              <a:lnSpc>
                <a:spcPct val="100000"/>
              </a:lnSpc>
            </a:pPr>
            <a:r>
              <a:rPr lang="en-IN" strike="noStrike" spc="-1" dirty="0">
                <a:uFill>
                  <a:solidFill>
                    <a:srgbClr val="FFFFFF"/>
                  </a:solidFill>
                </a:uFill>
                <a:latin typeface="Times New Roman" panose="02020603050405020304" pitchFamily="18" charset="0"/>
                <a:ea typeface="SimSun"/>
                <a:cs typeface="Times New Roman" panose="02020603050405020304" pitchFamily="18" charset="0"/>
              </a:rPr>
              <a:t>    </a:t>
            </a:r>
            <a:r>
              <a:rPr lang="en-IN" strike="noStrike" spc="-1" dirty="0" err="1" smtClean="0">
                <a:uFill>
                  <a:solidFill>
                    <a:srgbClr val="FFFFFF"/>
                  </a:solidFill>
                </a:uFill>
                <a:latin typeface="Times New Roman" panose="02020603050405020304" pitchFamily="18" charset="0"/>
                <a:ea typeface="SimSun"/>
                <a:cs typeface="Times New Roman" panose="02020603050405020304" pitchFamily="18" charset="0"/>
              </a:rPr>
              <a:t>Mr</a:t>
            </a:r>
            <a:r>
              <a:rPr lang="en-IN" strike="noStrike" spc="-1" dirty="0" err="1">
                <a:uFill>
                  <a:solidFill>
                    <a:srgbClr val="FFFFFF"/>
                  </a:solidFill>
                </a:uFill>
                <a:latin typeface="Times New Roman" panose="02020603050405020304" pitchFamily="18" charset="0"/>
                <a:ea typeface="SimSun"/>
                <a:cs typeface="Times New Roman" panose="02020603050405020304" pitchFamily="18" charset="0"/>
              </a:rPr>
              <a:t>.</a:t>
            </a:r>
            <a:r>
              <a:rPr lang="en-IN" strike="noStrike" spc="-1" dirty="0">
                <a:uFill>
                  <a:solidFill>
                    <a:srgbClr val="FFFFFF"/>
                  </a:solidFill>
                </a:uFill>
                <a:latin typeface="Times New Roman" panose="02020603050405020304" pitchFamily="18" charset="0"/>
                <a:ea typeface="SimSun"/>
                <a:cs typeface="Times New Roman" panose="02020603050405020304" pitchFamily="18" charset="0"/>
              </a:rPr>
              <a:t> </a:t>
            </a:r>
            <a:r>
              <a:rPr lang="en-IN" spc="-1" dirty="0" err="1" smtClean="0">
                <a:uFill>
                  <a:solidFill>
                    <a:srgbClr val="FFFFFF"/>
                  </a:solidFill>
                </a:uFill>
                <a:latin typeface="Times New Roman" panose="02020603050405020304" pitchFamily="18" charset="0"/>
                <a:ea typeface="SimSun"/>
                <a:cs typeface="Times New Roman" panose="02020603050405020304" pitchFamily="18" charset="0"/>
              </a:rPr>
              <a:t>Tushar</a:t>
            </a:r>
            <a:r>
              <a:rPr lang="en-IN" spc="-1" dirty="0" smtClean="0">
                <a:uFill>
                  <a:solidFill>
                    <a:srgbClr val="FFFFFF"/>
                  </a:solidFill>
                </a:uFill>
                <a:latin typeface="Times New Roman" panose="02020603050405020304" pitchFamily="18" charset="0"/>
                <a:ea typeface="SimSun"/>
                <a:cs typeface="Times New Roman" panose="02020603050405020304" pitchFamily="18" charset="0"/>
              </a:rPr>
              <a:t> </a:t>
            </a:r>
            <a:r>
              <a:rPr lang="en-IN" strike="noStrike" spc="-1" dirty="0" smtClean="0">
                <a:uFill>
                  <a:solidFill>
                    <a:srgbClr val="FFFFFF"/>
                  </a:solidFill>
                </a:uFill>
                <a:latin typeface="Times New Roman" panose="02020603050405020304" pitchFamily="18" charset="0"/>
                <a:ea typeface="SimSun"/>
                <a:cs typeface="Times New Roman" panose="02020603050405020304" pitchFamily="18" charset="0"/>
              </a:rPr>
              <a:t> </a:t>
            </a:r>
            <a:r>
              <a:rPr lang="en-IN" strike="noStrike" spc="-1" dirty="0" err="1">
                <a:uFill>
                  <a:solidFill>
                    <a:srgbClr val="FFFFFF"/>
                  </a:solidFill>
                </a:uFill>
                <a:latin typeface="Times New Roman" panose="02020603050405020304" pitchFamily="18" charset="0"/>
                <a:ea typeface="SimSun"/>
                <a:cs typeface="Times New Roman" panose="02020603050405020304" pitchFamily="18" charset="0"/>
              </a:rPr>
              <a:t>Kute</a:t>
            </a:r>
            <a:endParaRPr lang="en-IN" strike="noStrike" spc="-1" dirty="0">
              <a:uFill>
                <a:solidFill>
                  <a:srgbClr val="FFFFFF"/>
                </a:solidFill>
              </a:uFill>
              <a:latin typeface="Times New Roman" panose="02020603050405020304" pitchFamily="18" charset="0"/>
              <a:cs typeface="Times New Roman" panose="02020603050405020304" pitchFamily="18" charset="0"/>
            </a:endParaRPr>
          </a:p>
          <a:p>
            <a:pPr algn="r">
              <a:lnSpc>
                <a:spcPct val="100000"/>
              </a:lnSpc>
            </a:pPr>
            <a:r>
              <a:rPr lang="en-IN" spc="-1" dirty="0">
                <a:uFill>
                  <a:solidFill>
                    <a:srgbClr val="FFFFFF"/>
                  </a:solidFill>
                </a:uFill>
                <a:latin typeface="Times New Roman" panose="02020603050405020304" pitchFamily="18" charset="0"/>
                <a:ea typeface="SimSun"/>
                <a:cs typeface="Times New Roman" panose="02020603050405020304" pitchFamily="18" charset="0"/>
              </a:rPr>
              <a:t> </a:t>
            </a:r>
            <a:r>
              <a:rPr lang="en-IN" strike="noStrike" spc="-1" dirty="0" err="1" smtClean="0">
                <a:uFill>
                  <a:solidFill>
                    <a:srgbClr val="FFFFFF"/>
                  </a:solidFill>
                </a:uFill>
                <a:latin typeface="Times New Roman" panose="02020603050405020304" pitchFamily="18" charset="0"/>
                <a:ea typeface="SimSun"/>
                <a:cs typeface="Times New Roman" panose="02020603050405020304" pitchFamily="18" charset="0"/>
              </a:rPr>
              <a:t>Mrs.</a:t>
            </a:r>
            <a:r>
              <a:rPr lang="en-IN" spc="-1" dirty="0" err="1" smtClean="0">
                <a:uFill>
                  <a:solidFill>
                    <a:srgbClr val="FFFFFF"/>
                  </a:solidFill>
                </a:uFill>
                <a:latin typeface="Times New Roman" panose="02020603050405020304" pitchFamily="18" charset="0"/>
                <a:ea typeface="SimSun"/>
                <a:cs typeface="Times New Roman" panose="02020603050405020304" pitchFamily="18" charset="0"/>
              </a:rPr>
              <a:t>Trupti</a:t>
            </a:r>
            <a:r>
              <a:rPr lang="en-IN" strike="noStrike" spc="-1" dirty="0" smtClean="0">
                <a:uFill>
                  <a:solidFill>
                    <a:srgbClr val="FFFFFF"/>
                  </a:solidFill>
                </a:uFill>
                <a:latin typeface="Times New Roman" panose="02020603050405020304" pitchFamily="18" charset="0"/>
                <a:ea typeface="SimSun"/>
                <a:cs typeface="Times New Roman" panose="02020603050405020304" pitchFamily="18" charset="0"/>
              </a:rPr>
              <a:t> Joshi</a:t>
            </a:r>
            <a:endParaRPr lang="en-IN"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13" name="CustomShape 4"/>
          <p:cNvSpPr/>
          <p:nvPr/>
        </p:nvSpPr>
        <p:spPr>
          <a:xfrm>
            <a:off x="8400257" y="4670520"/>
            <a:ext cx="3581624" cy="190613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Submitted By: </a:t>
            </a:r>
            <a:endParaRPr lang="en-IN" sz="180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6350" indent="-6350" algn="r">
              <a:lnSpc>
                <a:spcPct val="115000"/>
              </a:lnSpc>
              <a:spcAft>
                <a:spcPts val="1000"/>
              </a:spcAft>
            </a:pPr>
            <a:r>
              <a:rPr lang="en-US" dirty="0">
                <a:latin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Anand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Gaurav</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gn="r">
              <a:lnSpc>
                <a:spcPct val="115000"/>
              </a:lnSpc>
              <a:spcAft>
                <a:spcPts val="1000"/>
              </a:spcAft>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Shrinidhi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Siddhanti</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gn="r">
              <a:lnSpc>
                <a:spcPct val="115000"/>
              </a:lnSpc>
              <a:spcAft>
                <a:spcPts val="1000"/>
              </a:spcAft>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Vaibhav</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Bakhal</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gn="r">
              <a:lnSpc>
                <a:spcPct val="115000"/>
              </a:lnSpc>
              <a:spcAft>
                <a:spcPts val="10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1800" b="0" strike="noStrike" spc="-1" dirty="0">
              <a:solidFill>
                <a:srgbClr val="000000"/>
              </a:solidFill>
              <a:uFill>
                <a:solidFill>
                  <a:srgbClr val="FFFFFF"/>
                </a:solidFill>
              </a:uFill>
              <a:latin typeface="Arial"/>
            </a:endParaRPr>
          </a:p>
        </p:txBody>
      </p:sp>
      <p:pic>
        <p:nvPicPr>
          <p:cNvPr id="14" name="Picture 2"/>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4518103" y="2708921"/>
            <a:ext cx="3155793" cy="1389984"/>
          </a:xfrm>
          <a:prstGeom prst="rect">
            <a:avLst/>
          </a:prstGeom>
          <a:noFill/>
          <a:ln>
            <a:noFill/>
          </a:ln>
          <a:effectLst>
            <a:outerShdw dist="35921" dir="2700000" algn="ctr" rotWithShape="0">
              <a:schemeClr val="bg2"/>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42573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472720" y="116632"/>
            <a:ext cx="11246560" cy="5760640"/>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en-IN" sz="2000" spc="-1" dirty="0">
              <a:solidFill>
                <a:srgbClr val="000000"/>
              </a:solidFill>
              <a:uFill>
                <a:solidFill>
                  <a:srgbClr val="FFFFFF"/>
                </a:solidFill>
              </a:uFill>
              <a:ea typeface="SimSun"/>
            </a:endParaRPr>
          </a:p>
          <a:p>
            <a:pPr marL="342900" indent="-342900" algn="just">
              <a:buFont typeface="Arial" pitchFamily="34" charset="0"/>
              <a:buChar char="•"/>
            </a:pPr>
            <a:endParaRPr lang="en-IN" sz="2000" dirty="0">
              <a:latin typeface="+mj-lt"/>
            </a:endParaRPr>
          </a:p>
          <a:p>
            <a:pPr marL="0" indent="0" algn="just">
              <a:lnSpc>
                <a:spcPct val="110000"/>
              </a:lnSpc>
              <a:buNone/>
            </a:pPr>
            <a:r>
              <a:rPr lang="en-IN" sz="1700" b="1" spc="-1" dirty="0">
                <a:solidFill>
                  <a:schemeClr val="tx1"/>
                </a:solidFill>
                <a:uFill>
                  <a:solidFill>
                    <a:srgbClr val="FFFFFF"/>
                  </a:solidFill>
                </a:uFill>
                <a:latin typeface="Times New Roman" panose="02020603050405020304" pitchFamily="18" charset="0"/>
                <a:ea typeface="SimSun"/>
                <a:cs typeface="Times New Roman" panose="02020603050405020304" pitchFamily="18" charset="0"/>
              </a:rPr>
              <a:t>4. Random </a:t>
            </a:r>
            <a:r>
              <a:rPr lang="en-US" sz="1700" b="1" dirty="0">
                <a:solidFill>
                  <a:schemeClr val="tx1"/>
                </a:solidFill>
                <a:latin typeface="Times New Roman" panose="02020603050405020304" pitchFamily="18" charset="0"/>
                <a:cs typeface="Times New Roman" panose="02020603050405020304" pitchFamily="18" charset="0"/>
              </a:rPr>
              <a:t>Forest</a:t>
            </a:r>
            <a:r>
              <a:rPr lang="en-IN" sz="1700" b="1" spc="-1" dirty="0">
                <a:solidFill>
                  <a:schemeClr val="tx1"/>
                </a:solidFill>
                <a:uFill>
                  <a:solidFill>
                    <a:srgbClr val="FFFFFF"/>
                  </a:solidFill>
                </a:uFill>
                <a:latin typeface="Times New Roman" panose="02020603050405020304" pitchFamily="18" charset="0"/>
                <a:ea typeface="SimSun"/>
                <a:cs typeface="Times New Roman" panose="02020603050405020304" pitchFamily="18" charset="0"/>
              </a:rPr>
              <a:t>:</a:t>
            </a:r>
          </a:p>
          <a:p>
            <a:pPr marL="342900" indent="-342900" algn="just">
              <a:lnSpc>
                <a:spcPct val="110000"/>
              </a:lnSpc>
              <a:buFont typeface="Arial" pitchFamily="34" charset="0"/>
              <a:buChar char="•"/>
            </a:pPr>
            <a:endParaRPr lang="en-IN" sz="17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10000"/>
              </a:lnSpc>
              <a:buFont typeface="Arial" pitchFamily="34" charset="0"/>
              <a:buChar char="•"/>
            </a:pPr>
            <a:r>
              <a:rPr lang="en-IN" sz="1700" dirty="0">
                <a:solidFill>
                  <a:schemeClr val="tx1"/>
                </a:solidFill>
                <a:latin typeface="Times New Roman" panose="02020603050405020304" pitchFamily="18" charset="0"/>
                <a:cs typeface="Times New Roman" panose="02020603050405020304" pitchFamily="18" charset="0"/>
              </a:rPr>
              <a:t>A random forest is a machine learning technique that's used to solve regression and classification problems. </a:t>
            </a:r>
          </a:p>
          <a:p>
            <a:pPr marL="342900" indent="-342900" algn="just">
              <a:lnSpc>
                <a:spcPct val="110000"/>
              </a:lnSpc>
              <a:buFont typeface="Arial" pitchFamily="34" charset="0"/>
              <a:buChar char="•"/>
            </a:pPr>
            <a:r>
              <a:rPr lang="en-IN" sz="1700" dirty="0">
                <a:solidFill>
                  <a:schemeClr val="tx1"/>
                </a:solidFill>
                <a:latin typeface="Times New Roman" panose="02020603050405020304" pitchFamily="18" charset="0"/>
                <a:cs typeface="Times New Roman" panose="02020603050405020304" pitchFamily="18" charset="0"/>
              </a:rPr>
              <a:t>It utilizes ensemble learning, which is a technique that combines many classifiers to provide solutions to complex problems. A random forest algorithm consists of many decision trees</a:t>
            </a:r>
          </a:p>
          <a:p>
            <a:pPr marL="342900" indent="-342900" algn="just">
              <a:lnSpc>
                <a:spcPct val="110000"/>
              </a:lnSpc>
              <a:buFont typeface="Arial" pitchFamily="34" charset="0"/>
              <a:buChar char="•"/>
            </a:pPr>
            <a:endParaRPr lang="en-IN" sz="1700" dirty="0">
              <a:solidFill>
                <a:schemeClr val="tx1"/>
              </a:solidFill>
              <a:latin typeface="Times New Roman" panose="02020603050405020304" pitchFamily="18" charset="0"/>
              <a:cs typeface="Times New Roman" panose="02020603050405020304" pitchFamily="18" charset="0"/>
            </a:endParaRPr>
          </a:p>
          <a:p>
            <a:pPr marL="0" indent="0" algn="just">
              <a:lnSpc>
                <a:spcPct val="110000"/>
              </a:lnSpc>
              <a:buNone/>
            </a:pPr>
            <a:r>
              <a:rPr lang="en-IN" sz="1700" b="1" spc="-1" dirty="0">
                <a:solidFill>
                  <a:schemeClr val="tx1"/>
                </a:solidFill>
                <a:uFill>
                  <a:solidFill>
                    <a:srgbClr val="FFFFFF"/>
                  </a:solidFill>
                </a:uFill>
                <a:latin typeface="Times New Roman" panose="02020603050405020304" pitchFamily="18" charset="0"/>
                <a:ea typeface="SimSun"/>
                <a:cs typeface="Times New Roman" panose="02020603050405020304" pitchFamily="18" charset="0"/>
              </a:rPr>
              <a:t>5. Gaussian NB Classifier:</a:t>
            </a:r>
          </a:p>
          <a:p>
            <a:r>
              <a:rPr lang="en-IN" sz="1700" dirty="0">
                <a:solidFill>
                  <a:schemeClr val="tx1"/>
                </a:solidFill>
                <a:latin typeface="Times New Roman" panose="02020603050405020304" pitchFamily="18" charset="0"/>
                <a:cs typeface="Times New Roman" panose="02020603050405020304" pitchFamily="18" charset="0"/>
              </a:rPr>
              <a:t>A  Gaussian NB Classifier is a type if Naïve Bayes Classifier, which is probabilistic algorithm used for classification task.</a:t>
            </a:r>
          </a:p>
          <a:p>
            <a:r>
              <a:rPr lang="en-IN" sz="1700" dirty="0">
                <a:solidFill>
                  <a:schemeClr val="tx1"/>
                </a:solidFill>
                <a:latin typeface="Times New Roman" panose="02020603050405020304" pitchFamily="18" charset="0"/>
                <a:cs typeface="Times New Roman" panose="02020603050405020304" pitchFamily="18" charset="0"/>
              </a:rPr>
              <a:t>The classifier assumes that the features are normally distributed and calculates the probability of a sample belonging to a particular class based on the mean and variance of each feature in that class. </a:t>
            </a:r>
          </a:p>
          <a:p>
            <a:pPr marL="0" indent="0">
              <a:buNone/>
            </a:pPr>
            <a:r>
              <a:rPr lang="en-US" sz="1800" dirty="0"/>
              <a:t/>
            </a:r>
            <a:br>
              <a:rPr lang="en-US" sz="1800" dirty="0"/>
            </a:br>
            <a:endParaRPr lang="en-IN" sz="1700" dirty="0">
              <a:solidFill>
                <a:schemeClr val="tx1"/>
              </a:solidFill>
              <a:latin typeface="Times New Roman" panose="02020603050405020304" pitchFamily="18" charset="0"/>
              <a:cs typeface="Times New Roman" panose="02020603050405020304" pitchFamily="18" charset="0"/>
            </a:endParaRPr>
          </a:p>
          <a:p>
            <a:pPr marL="0" indent="0" algn="just">
              <a:lnSpc>
                <a:spcPct val="110000"/>
              </a:lnSpc>
              <a:buNone/>
            </a:pPr>
            <a:endParaRPr lang="en-IN" sz="1700" b="1" spc="-1" dirty="0">
              <a:solidFill>
                <a:schemeClr val="tx1"/>
              </a:solidFill>
              <a:uFill>
                <a:solidFill>
                  <a:srgbClr val="FFFFFF"/>
                </a:solidFill>
              </a:uFill>
              <a:latin typeface="Times New Roman" panose="02020603050405020304" pitchFamily="18" charset="0"/>
              <a:ea typeface="SimSun"/>
              <a:cs typeface="Times New Roman" panose="02020603050405020304" pitchFamily="18" charset="0"/>
            </a:endParaRPr>
          </a:p>
          <a:p>
            <a:pPr marL="0" indent="0" algn="just">
              <a:lnSpc>
                <a:spcPct val="110000"/>
              </a:lnSpc>
              <a:buNone/>
            </a:pPr>
            <a:endParaRPr lang="en-IN" sz="17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endParaRPr>
          </a:p>
          <a:p>
            <a:endParaRPr lang="en-IN" sz="2000"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ndParaRPr>
          </a:p>
          <a:p>
            <a:endParaRPr lang="en-IN" dirty="0"/>
          </a:p>
        </p:txBody>
      </p:sp>
    </p:spTree>
    <p:extLst>
      <p:ext uri="{BB962C8B-B14F-4D97-AF65-F5344CB8AC3E}">
        <p14:creationId xmlns:p14="http://schemas.microsoft.com/office/powerpoint/2010/main" val="36919053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99" y="332655"/>
            <a:ext cx="10803047" cy="576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24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99456" y="836712"/>
            <a:ext cx="8424936" cy="5112568"/>
          </a:xfrm>
          <a:prstGeom prst="rect">
            <a:avLst/>
          </a:prstGeom>
        </p:spPr>
      </p:pic>
    </p:spTree>
    <p:extLst>
      <p:ext uri="{BB962C8B-B14F-4D97-AF65-F5344CB8AC3E}">
        <p14:creationId xmlns:p14="http://schemas.microsoft.com/office/powerpoint/2010/main" val="425432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Picture 1"/>
          <p:cNvPicPr/>
          <p:nvPr/>
        </p:nvPicPr>
        <p:blipFill>
          <a:blip r:embed="rId2"/>
          <a:stretch/>
        </p:blipFill>
        <p:spPr>
          <a:xfrm>
            <a:off x="9950040" y="-1080"/>
            <a:ext cx="2248200" cy="761400"/>
          </a:xfrm>
          <a:prstGeom prst="rect">
            <a:avLst/>
          </a:prstGeom>
          <a:ln w="9360">
            <a:noFill/>
          </a:ln>
        </p:spPr>
      </p:pic>
      <p:sp>
        <p:nvSpPr>
          <p:cNvPr id="147" name="CustomShape 1"/>
          <p:cNvSpPr/>
          <p:nvPr/>
        </p:nvSpPr>
        <p:spPr>
          <a:xfrm>
            <a:off x="1631503" y="5916096"/>
            <a:ext cx="9274447"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dirty="0">
                <a:solidFill>
                  <a:srgbClr val="111111"/>
                </a:solidFill>
                <a:effectLst/>
                <a:latin typeface="Times New Roman" panose="02020603050405020304" pitchFamily="18" charset="0"/>
                <a:ea typeface="Times New Roman" panose="02020603050405020304" pitchFamily="18" charset="0"/>
              </a:rPr>
              <a:t>Fig.: </a:t>
            </a:r>
            <a:r>
              <a:rPr lang="en-US" sz="1800" b="1" dirty="0">
                <a:solidFill>
                  <a:srgbClr val="111111"/>
                </a:solidFill>
                <a:effectLst/>
                <a:latin typeface="Times New Roman" panose="02020603050405020304" pitchFamily="18" charset="0"/>
                <a:ea typeface="Times New Roman" panose="02020603050405020304" pitchFamily="18" charset="0"/>
              </a:rPr>
              <a:t>Customer Category (Partner, Gender, Senior Citizen, Dependents) Defection Percentage</a:t>
            </a:r>
            <a:endParaRPr lang="en-IN" sz="1800" b="0" strike="noStrike" spc="-1" dirty="0">
              <a:solidFill>
                <a:srgbClr val="000000"/>
              </a:solidFill>
              <a:uFill>
                <a:solidFill>
                  <a:srgbClr val="FFFFFF"/>
                </a:solidFill>
              </a:uFill>
              <a:latin typeface="Aria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0" y="908720"/>
            <a:ext cx="11017224" cy="58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99433" y="5795972"/>
            <a:ext cx="5001114" cy="444096"/>
          </a:xfrm>
          <a:prstGeom prst="rect">
            <a:avLst/>
          </a:prstGeom>
        </p:spPr>
        <p:txBody>
          <a:bodyPr wrap="none">
            <a:spAutoFit/>
          </a:bodyPr>
          <a:lstStyle/>
          <a:p>
            <a:pPr marL="635" marR="252095" algn="ctr">
              <a:lnSpc>
                <a:spcPct val="127000"/>
              </a:lnSpc>
              <a:spcAft>
                <a:spcPts val="1090"/>
              </a:spcAft>
            </a:pPr>
            <a:r>
              <a:rPr lang="en-IN" sz="1800" b="1" dirty="0">
                <a:solidFill>
                  <a:srgbClr val="111111"/>
                </a:solidFill>
                <a:effectLst/>
                <a:latin typeface="Times New Roman" panose="02020603050405020304" pitchFamily="18" charset="0"/>
                <a:ea typeface="Times New Roman" panose="02020603050405020304" pitchFamily="18" charset="0"/>
              </a:rPr>
              <a:t>Fig.: </a:t>
            </a:r>
            <a:r>
              <a:rPr lang="en-US" sz="1800" b="1" dirty="0">
                <a:solidFill>
                  <a:srgbClr val="111111"/>
                </a:solidFill>
                <a:effectLst/>
                <a:latin typeface="Times New Roman" panose="02020603050405020304" pitchFamily="18" charset="0"/>
                <a:ea typeface="Times New Roman" panose="02020603050405020304" pitchFamily="18" charset="0"/>
              </a:rPr>
              <a:t>Gender By Contract Defection Analysis</a:t>
            </a:r>
            <a:endParaRPr lang="en-IN" sz="1800" dirty="0">
              <a:solidFill>
                <a:srgbClr val="000000"/>
              </a:solidFill>
              <a:effectLst/>
              <a:latin typeface="Calibri" panose="020F0502020204030204" pitchFamily="34" charset="0"/>
              <a:ea typeface="Calibri" panose="020F0502020204030204" pitchFamily="34" charset="0"/>
            </a:endParaRPr>
          </a:p>
        </p:txBody>
      </p:sp>
      <p:pic>
        <p:nvPicPr>
          <p:cNvPr id="5" name="Picture 1">
            <a:extLst>
              <a:ext uri="{FF2B5EF4-FFF2-40B4-BE49-F238E27FC236}">
                <a16:creationId xmlns:a16="http://schemas.microsoft.com/office/drawing/2014/main" xmlns="" id="{8316A2AC-C500-4294-BCCB-C2B2F70A0ED3}"/>
              </a:ext>
            </a:extLst>
          </p:cNvPr>
          <p:cNvPicPr/>
          <p:nvPr/>
        </p:nvPicPr>
        <p:blipFill>
          <a:blip r:embed="rId2"/>
          <a:stretch/>
        </p:blipFill>
        <p:spPr>
          <a:xfrm>
            <a:off x="9950040" y="-1080"/>
            <a:ext cx="2248200" cy="761400"/>
          </a:xfrm>
          <a:prstGeom prst="rect">
            <a:avLst/>
          </a:prstGeom>
          <a:ln w="9360">
            <a:noFill/>
          </a:ln>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1" y="760319"/>
            <a:ext cx="10921303" cy="569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7319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1"/>
          <p:cNvPicPr/>
          <p:nvPr/>
        </p:nvPicPr>
        <p:blipFill>
          <a:blip r:embed="rId2"/>
          <a:stretch/>
        </p:blipFill>
        <p:spPr>
          <a:xfrm>
            <a:off x="9950040" y="-1080"/>
            <a:ext cx="2248200" cy="761400"/>
          </a:xfrm>
          <a:prstGeom prst="rect">
            <a:avLst/>
          </a:prstGeom>
          <a:ln w="9360">
            <a:noFill/>
          </a:ln>
        </p:spPr>
      </p:pic>
      <p:sp>
        <p:nvSpPr>
          <p:cNvPr id="150" name="CustomShape 1"/>
          <p:cNvSpPr/>
          <p:nvPr/>
        </p:nvSpPr>
        <p:spPr>
          <a:xfrm>
            <a:off x="2496180" y="6097680"/>
            <a:ext cx="71996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IN" sz="1800" b="0" strike="noStrike" spc="-1" dirty="0">
                <a:solidFill>
                  <a:srgbClr val="000000"/>
                </a:solidFill>
                <a:uFill>
                  <a:solidFill>
                    <a:srgbClr val="FFFFFF"/>
                  </a:solidFill>
                </a:uFill>
                <a:latin typeface="Arial"/>
                <a:ea typeface="SimSun"/>
              </a:rPr>
              <a:t> </a:t>
            </a:r>
            <a:r>
              <a:rPr lang="en-IN" sz="1800" b="1" dirty="0">
                <a:solidFill>
                  <a:srgbClr val="111111"/>
                </a:solidFill>
                <a:effectLst/>
                <a:latin typeface="Times New Roman" panose="02020603050405020304" pitchFamily="18" charset="0"/>
                <a:ea typeface="Times New Roman" panose="02020603050405020304" pitchFamily="18" charset="0"/>
              </a:rPr>
              <a:t>Fig.: </a:t>
            </a:r>
            <a:r>
              <a:rPr lang="en-US" sz="1800" b="1" dirty="0">
                <a:solidFill>
                  <a:srgbClr val="111111"/>
                </a:solidFill>
                <a:effectLst/>
                <a:latin typeface="Times New Roman" panose="02020603050405020304" pitchFamily="18" charset="0"/>
                <a:ea typeface="Times New Roman" panose="02020603050405020304" pitchFamily="18" charset="0"/>
              </a:rPr>
              <a:t>Tenure and Defection Analysis</a:t>
            </a:r>
            <a:endParaRPr lang="en-IN" sz="1800" dirty="0">
              <a:solidFill>
                <a:srgbClr val="000000"/>
              </a:solidFill>
              <a:effectLst/>
              <a:latin typeface="Calibri" panose="020F0502020204030204" pitchFamily="34" charset="0"/>
              <a:ea typeface="Calibri" panose="020F0502020204030204" pitchFamily="34" charset="0"/>
            </a:endParaRPr>
          </a:p>
          <a:p>
            <a:pPr algn="ctr">
              <a:lnSpc>
                <a:spcPct val="100000"/>
              </a:lnSpc>
            </a:pPr>
            <a:endParaRPr lang="en-IN" sz="1800" b="0" strike="noStrike" spc="-1" dirty="0">
              <a:solidFill>
                <a:srgbClr val="000000"/>
              </a:solidFill>
              <a:uFill>
                <a:solidFill>
                  <a:srgbClr val="FFFFFF"/>
                </a:solidFill>
              </a:uFill>
              <a:latin typeface="Aria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36" y="741530"/>
            <a:ext cx="11081385" cy="593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365125"/>
            <a:ext cx="10514384" cy="1047651"/>
          </a:xfrm>
        </p:spPr>
        <p:txBody>
          <a:bodyPr>
            <a:normAutofit/>
          </a:bodyPr>
          <a:lstStyle/>
          <a:p>
            <a:r>
              <a:rPr lang="en-IN" sz="4000" b="1" dirty="0" smtClean="0"/>
              <a:t>Insights from Graphs</a:t>
            </a:r>
            <a:endParaRPr lang="en-IN" sz="4000" b="1" dirty="0"/>
          </a:p>
        </p:txBody>
      </p:sp>
      <p:sp>
        <p:nvSpPr>
          <p:cNvPr id="3" name="Content Placeholder 2"/>
          <p:cNvSpPr>
            <a:spLocks noGrp="1"/>
          </p:cNvSpPr>
          <p:nvPr>
            <p:ph idx="1"/>
          </p:nvPr>
        </p:nvSpPr>
        <p:spPr>
          <a:xfrm>
            <a:off x="767408" y="1484784"/>
            <a:ext cx="10515600" cy="4351338"/>
          </a:xfrm>
        </p:spPr>
        <p:txBody>
          <a:bodyPr>
            <a:normAutofit/>
          </a:bodyPr>
          <a:lstStyle/>
          <a:p>
            <a:r>
              <a:rPr lang="en-US" sz="2400" dirty="0" smtClean="0"/>
              <a:t>High </a:t>
            </a:r>
            <a:r>
              <a:rPr lang="en-US" sz="2400" dirty="0"/>
              <a:t>Churn seen in case of </a:t>
            </a:r>
            <a:r>
              <a:rPr lang="en-US" sz="2400" dirty="0" smtClean="0"/>
              <a:t>month </a:t>
            </a:r>
            <a:r>
              <a:rPr lang="en-US" sz="2400" dirty="0"/>
              <a:t>to month contracts, N</a:t>
            </a:r>
            <a:r>
              <a:rPr lang="en-US" sz="2400" dirty="0" smtClean="0"/>
              <a:t>o </a:t>
            </a:r>
            <a:r>
              <a:rPr lang="en-US" sz="2400" dirty="0"/>
              <a:t>online </a:t>
            </a:r>
            <a:r>
              <a:rPr lang="en-US" sz="2400" dirty="0" smtClean="0"/>
              <a:t>security, </a:t>
            </a:r>
            <a:r>
              <a:rPr lang="en-US" sz="2400" dirty="0"/>
              <a:t>F</a:t>
            </a:r>
            <a:r>
              <a:rPr lang="en-US" sz="2400" dirty="0" smtClean="0"/>
              <a:t>irst </a:t>
            </a:r>
            <a:r>
              <a:rPr lang="en-US" sz="2400" dirty="0"/>
              <a:t>year of </a:t>
            </a:r>
            <a:r>
              <a:rPr lang="en-US" sz="2400" dirty="0" smtClean="0"/>
              <a:t>subscription </a:t>
            </a:r>
            <a:r>
              <a:rPr lang="en-US" sz="2400" dirty="0"/>
              <a:t>and </a:t>
            </a:r>
            <a:r>
              <a:rPr lang="en-US" sz="2400" dirty="0" smtClean="0"/>
              <a:t>Fiber </a:t>
            </a:r>
            <a:r>
              <a:rPr lang="en-US" sz="2400" dirty="0"/>
              <a:t>Optics </a:t>
            </a:r>
            <a:r>
              <a:rPr lang="en-US" sz="2400" dirty="0" smtClean="0"/>
              <a:t>Internet.</a:t>
            </a:r>
          </a:p>
          <a:p>
            <a:r>
              <a:rPr lang="en-US" sz="2400" dirty="0" smtClean="0"/>
              <a:t>Low </a:t>
            </a:r>
            <a:r>
              <a:rPr lang="en-US" sz="2400" dirty="0"/>
              <a:t>Churn is </a:t>
            </a:r>
            <a:r>
              <a:rPr lang="en-US" sz="2400" dirty="0" smtClean="0"/>
              <a:t>seen </a:t>
            </a:r>
            <a:r>
              <a:rPr lang="en-US" sz="2400" dirty="0"/>
              <a:t>in case of Long term contracts, Subscriptions without internet </a:t>
            </a:r>
            <a:r>
              <a:rPr lang="en-US" sz="2400" dirty="0" smtClean="0"/>
              <a:t>service. </a:t>
            </a:r>
          </a:p>
          <a:p>
            <a:r>
              <a:rPr lang="en-US" sz="2400" dirty="0" smtClean="0"/>
              <a:t>Factors </a:t>
            </a:r>
            <a:r>
              <a:rPr lang="en-US" sz="2400" dirty="0"/>
              <a:t>like Gender, Availability of </a:t>
            </a:r>
            <a:r>
              <a:rPr lang="en-US" sz="2400" dirty="0" smtClean="0"/>
              <a:t>Phone Service </a:t>
            </a:r>
            <a:r>
              <a:rPr lang="en-US" sz="2400" dirty="0"/>
              <a:t>and </a:t>
            </a:r>
            <a:r>
              <a:rPr lang="en-US" sz="2400" dirty="0" smtClean="0"/>
              <a:t>multiple </a:t>
            </a:r>
            <a:r>
              <a:rPr lang="en-US" sz="2400" dirty="0"/>
              <a:t>lines have </a:t>
            </a:r>
            <a:r>
              <a:rPr lang="en-US" sz="2400" dirty="0" smtClean="0"/>
              <a:t>almost No </a:t>
            </a:r>
            <a:r>
              <a:rPr lang="en-US" sz="2400" dirty="0"/>
              <a:t>impact on </a:t>
            </a:r>
            <a:r>
              <a:rPr lang="en-US" sz="2400" dirty="0" smtClean="0"/>
              <a:t>Churn</a:t>
            </a:r>
          </a:p>
          <a:p>
            <a:r>
              <a:rPr lang="en-US" sz="2400" dirty="0"/>
              <a:t>Electronic check medium are the highest </a:t>
            </a:r>
            <a:r>
              <a:rPr lang="en-US" sz="2400" dirty="0" smtClean="0"/>
              <a:t>churners</a:t>
            </a:r>
          </a:p>
          <a:p>
            <a:r>
              <a:rPr lang="en-US" sz="2400" dirty="0"/>
              <a:t>Contract Type - Monthly customers are more likely to churn because of no contract terms, as they are free to go customers</a:t>
            </a:r>
            <a:r>
              <a:rPr lang="en-US" sz="2400" dirty="0" smtClean="0"/>
              <a:t>.</a:t>
            </a:r>
          </a:p>
          <a:p>
            <a:r>
              <a:rPr lang="en-US" sz="2400" dirty="0"/>
              <a:t>No Online </a:t>
            </a:r>
            <a:r>
              <a:rPr lang="en-US" sz="2400" dirty="0" smtClean="0"/>
              <a:t>security, </a:t>
            </a:r>
            <a:r>
              <a:rPr lang="en-US" sz="2400" dirty="0"/>
              <a:t>Non senior Citizens </a:t>
            </a:r>
            <a:r>
              <a:rPr lang="en-US" sz="2400" dirty="0" smtClean="0"/>
              <a:t>are </a:t>
            </a:r>
            <a:r>
              <a:rPr lang="en-US" sz="2400" dirty="0"/>
              <a:t>high </a:t>
            </a:r>
            <a:r>
              <a:rPr lang="en-US" sz="2400" dirty="0" smtClean="0"/>
              <a:t>churners</a:t>
            </a:r>
          </a:p>
          <a:p>
            <a:pPr marL="0" indent="0">
              <a:buNone/>
            </a:pPr>
            <a:endParaRPr lang="en-US" sz="2400" dirty="0"/>
          </a:p>
          <a:p>
            <a:endParaRPr lang="en-US" sz="2400" dirty="0" smtClean="0"/>
          </a:p>
          <a:p>
            <a:endParaRPr lang="en-US" sz="2400" dirty="0"/>
          </a:p>
        </p:txBody>
      </p:sp>
    </p:spTree>
    <p:extLst>
      <p:ext uri="{BB962C8B-B14F-4D97-AF65-F5344CB8AC3E}">
        <p14:creationId xmlns:p14="http://schemas.microsoft.com/office/powerpoint/2010/main" val="178206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Arial"/>
                <a:ea typeface="SimSun"/>
              </a:rPr>
              <a:t>Conclusion :</a:t>
            </a:r>
            <a:endParaRPr lang="en-IN" sz="1800" b="0" strike="noStrike" spc="-1" dirty="0">
              <a:solidFill>
                <a:srgbClr val="000000"/>
              </a:solidFill>
              <a:uFill>
                <a:solidFill>
                  <a:srgbClr val="FFFFFF"/>
                </a:solidFill>
              </a:uFill>
              <a:latin typeface="Arial"/>
            </a:endParaRPr>
          </a:p>
        </p:txBody>
      </p:sp>
      <p:sp>
        <p:nvSpPr>
          <p:cNvPr id="152" name="CustomShape 2"/>
          <p:cNvSpPr/>
          <p:nvPr/>
        </p:nvSpPr>
        <p:spPr>
          <a:xfrm>
            <a:off x="479376" y="793752"/>
            <a:ext cx="10971720" cy="59267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9400" marR="259715" indent="-285750" algn="just">
              <a:lnSpc>
                <a:spcPct val="150000"/>
              </a:lnSpc>
              <a:spcAft>
                <a:spcPts val="910"/>
              </a:spcAft>
              <a:buFont typeface="Arial" panose="020B0604020202020204" pitchFamily="34" charset="0"/>
              <a:buChar char="•"/>
            </a:pPr>
            <a:r>
              <a:rPr lang="en-US" dirty="0">
                <a:solidFill>
                  <a:srgbClr val="000000"/>
                </a:solidFill>
                <a:effectLst/>
                <a:latin typeface="Times New Roman" panose="02020603050405020304" pitchFamily="18" charset="0"/>
                <a:ea typeface="TimesNewRomanPSMT"/>
                <a:cs typeface="Times New Roman" panose="02020603050405020304" pitchFamily="18" charset="0"/>
              </a:rPr>
              <a:t>Telecom customer </a:t>
            </a:r>
            <a:r>
              <a:rPr lang="en-US" dirty="0">
                <a:solidFill>
                  <a:srgbClr val="000000"/>
                </a:solidFill>
                <a:latin typeface="Times New Roman" panose="02020603050405020304" pitchFamily="18" charset="0"/>
                <a:ea typeface="TimesNewRomanPSMT"/>
                <a:cs typeface="Times New Roman" panose="02020603050405020304" pitchFamily="18" charset="0"/>
              </a:rPr>
              <a:t>defection</a:t>
            </a:r>
            <a:r>
              <a:rPr lang="en-US" dirty="0">
                <a:solidFill>
                  <a:srgbClr val="000000"/>
                </a:solidFill>
                <a:effectLst/>
                <a:latin typeface="Times New Roman" panose="02020603050405020304" pitchFamily="18" charset="0"/>
                <a:ea typeface="TimesNewRomanPSMT"/>
                <a:cs typeface="Times New Roman" panose="02020603050405020304" pitchFamily="18" charset="0"/>
              </a:rPr>
              <a:t> is a central </a:t>
            </a:r>
            <a:r>
              <a:rPr lang="en-US" dirty="0" smtClean="0">
                <a:solidFill>
                  <a:srgbClr val="000000"/>
                </a:solidFill>
                <a:effectLst/>
                <a:latin typeface="Times New Roman" panose="02020603050405020304" pitchFamily="18" charset="0"/>
                <a:ea typeface="TimesNewRomanPSMT"/>
                <a:cs typeface="Times New Roman" panose="02020603050405020304" pitchFamily="18" charset="0"/>
              </a:rPr>
              <a:t>issue</a:t>
            </a:r>
          </a:p>
          <a:p>
            <a:pPr marL="279400" marR="259715" indent="-285750" algn="just">
              <a:lnSpc>
                <a:spcPct val="150000"/>
              </a:lnSpc>
              <a:spcAft>
                <a:spcPts val="910"/>
              </a:spcAft>
              <a:buFont typeface="Arial" panose="020B0604020202020204" pitchFamily="34" charset="0"/>
              <a:buChar char="•"/>
            </a:pPr>
            <a:r>
              <a:rPr lang="en-US" dirty="0">
                <a:solidFill>
                  <a:srgbClr val="000000"/>
                </a:solidFill>
                <a:latin typeface="Times New Roman" panose="02020603050405020304" pitchFamily="18" charset="0"/>
                <a:ea typeface="TimesNewRomanPSMT"/>
                <a:cs typeface="Times New Roman" panose="02020603050405020304" pitchFamily="18" charset="0"/>
              </a:rPr>
              <a:t>V</a:t>
            </a:r>
            <a:r>
              <a:rPr lang="en-US" dirty="0" smtClean="0">
                <a:solidFill>
                  <a:srgbClr val="000000"/>
                </a:solidFill>
                <a:effectLst/>
                <a:latin typeface="Times New Roman" panose="02020603050405020304" pitchFamily="18" charset="0"/>
                <a:ea typeface="TimesNewRomanPSMT"/>
                <a:cs typeface="Times New Roman" panose="02020603050405020304" pitchFamily="18" charset="0"/>
              </a:rPr>
              <a:t>arious </a:t>
            </a:r>
            <a:r>
              <a:rPr lang="en-US" dirty="0">
                <a:solidFill>
                  <a:srgbClr val="000000"/>
                </a:solidFill>
                <a:effectLst/>
                <a:latin typeface="Times New Roman" panose="02020603050405020304" pitchFamily="18" charset="0"/>
                <a:ea typeface="TimesNewRomanPSMT"/>
                <a:cs typeface="Times New Roman" panose="02020603050405020304" pitchFamily="18" charset="0"/>
              </a:rPr>
              <a:t>classification models </a:t>
            </a:r>
            <a:r>
              <a:rPr lang="en-US" dirty="0" smtClean="0">
                <a:solidFill>
                  <a:srgbClr val="000000"/>
                </a:solidFill>
                <a:effectLst/>
                <a:latin typeface="Times New Roman" panose="02020603050405020304" pitchFamily="18" charset="0"/>
                <a:ea typeface="TimesNewRomanPSMT"/>
                <a:cs typeface="Times New Roman" panose="02020603050405020304" pitchFamily="18" charset="0"/>
              </a:rPr>
              <a:t>are used to </a:t>
            </a:r>
            <a:r>
              <a:rPr lang="en-US" dirty="0">
                <a:solidFill>
                  <a:srgbClr val="000000"/>
                </a:solidFill>
                <a:effectLst/>
                <a:latin typeface="Times New Roman" panose="02020603050405020304" pitchFamily="18" charset="0"/>
                <a:ea typeface="TimesNewRomanPSMT"/>
                <a:cs typeface="Times New Roman" panose="02020603050405020304" pitchFamily="18" charset="0"/>
              </a:rPr>
              <a:t>predict telecom </a:t>
            </a:r>
            <a:r>
              <a:rPr lang="en-US" dirty="0" smtClean="0">
                <a:solidFill>
                  <a:srgbClr val="000000"/>
                </a:solidFill>
                <a:latin typeface="Times New Roman" panose="02020603050405020304" pitchFamily="18" charset="0"/>
                <a:ea typeface="TimesNewRomanPSMT"/>
                <a:cs typeface="Times New Roman" panose="02020603050405020304" pitchFamily="18" charset="0"/>
              </a:rPr>
              <a:t>defection</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259715" indent="-285750" algn="just">
              <a:lnSpc>
                <a:spcPct val="150000"/>
              </a:lnSpc>
              <a:spcAft>
                <a:spcPts val="910"/>
              </a:spcAft>
              <a:buFont typeface="Arial" panose="020B0604020202020204" pitchFamily="34" charset="0"/>
              <a:buChar char="•"/>
            </a:pPr>
            <a:r>
              <a:rPr lang="en-US" dirty="0" smtClean="0">
                <a:solidFill>
                  <a:srgbClr val="000000"/>
                </a:solidFill>
                <a:latin typeface="Times New Roman" panose="02020603050405020304" pitchFamily="18" charset="0"/>
                <a:ea typeface="TimesNewRomanPSMT"/>
                <a:cs typeface="Times New Roman" panose="02020603050405020304" pitchFamily="18" charset="0"/>
              </a:rPr>
              <a:t>The</a:t>
            </a:r>
            <a:r>
              <a:rPr lang="en-US" dirty="0" smtClean="0">
                <a:solidFill>
                  <a:srgbClr val="000000"/>
                </a:solidFill>
                <a:effectLst/>
                <a:latin typeface="Times New Roman" panose="02020603050405020304" pitchFamily="18" charset="0"/>
                <a:ea typeface="TimesNewRomanPSMT"/>
                <a:cs typeface="Times New Roman" panose="02020603050405020304" pitchFamily="18" charset="0"/>
              </a:rPr>
              <a:t> </a:t>
            </a:r>
            <a:r>
              <a:rPr lang="en-US" dirty="0">
                <a:solidFill>
                  <a:srgbClr val="000000"/>
                </a:solidFill>
                <a:effectLst/>
                <a:latin typeface="Times New Roman" panose="02020603050405020304" pitchFamily="18" charset="0"/>
                <a:ea typeface="TimesNewRomanPSMT"/>
                <a:cs typeface="Times New Roman" panose="02020603050405020304" pitchFamily="18" charset="0"/>
              </a:rPr>
              <a:t>results of this project will give us the ability to predict customer </a:t>
            </a:r>
            <a:r>
              <a:rPr lang="en-US" dirty="0" smtClean="0">
                <a:solidFill>
                  <a:srgbClr val="000000"/>
                </a:solidFill>
                <a:effectLst/>
                <a:latin typeface="Times New Roman" panose="02020603050405020304" pitchFamily="18" charset="0"/>
                <a:ea typeface="TimesNewRomanPSMT"/>
                <a:cs typeface="Times New Roman" panose="02020603050405020304" pitchFamily="18" charset="0"/>
              </a:rPr>
              <a:t>behavior and </a:t>
            </a:r>
            <a:r>
              <a:rPr lang="en-US" dirty="0">
                <a:solidFill>
                  <a:srgbClr val="000000"/>
                </a:solidFill>
                <a:effectLst/>
                <a:latin typeface="Times New Roman" panose="02020603050405020304" pitchFamily="18" charset="0"/>
                <a:ea typeface="TimesNewRomanPSMT"/>
                <a:cs typeface="Times New Roman" panose="02020603050405020304" pitchFamily="18" charset="0"/>
              </a:rPr>
              <a:t>loss </a:t>
            </a:r>
            <a:r>
              <a:rPr lang="en-US" dirty="0" smtClean="0">
                <a:solidFill>
                  <a:srgbClr val="000000"/>
                </a:solidFill>
                <a:effectLst/>
                <a:latin typeface="Times New Roman" panose="02020603050405020304" pitchFamily="18" charset="0"/>
                <a:ea typeface="TimesNewRomanPSMT"/>
                <a:cs typeface="Times New Roman" panose="02020603050405020304" pitchFamily="18" charset="0"/>
              </a:rPr>
              <a:t>accurately. </a:t>
            </a:r>
          </a:p>
          <a:p>
            <a:pPr marL="285750" marR="259715" indent="-285750" algn="just">
              <a:lnSpc>
                <a:spcPct val="150000"/>
              </a:lnSpc>
              <a:spcAft>
                <a:spcPts val="910"/>
              </a:spcAft>
              <a:buFont typeface="Arial" panose="020B0604020202020204" pitchFamily="34" charset="0"/>
              <a:buChar char="•"/>
            </a:pPr>
            <a:r>
              <a:rPr lang="en-US" dirty="0">
                <a:solidFill>
                  <a:srgbClr val="000000"/>
                </a:solidFill>
                <a:latin typeface="Times New Roman" panose="02020603050405020304" pitchFamily="18" charset="0"/>
                <a:ea typeface="TimesNewRomanPSMT"/>
                <a:cs typeface="Times New Roman" panose="02020603050405020304" pitchFamily="18" charset="0"/>
              </a:rPr>
              <a:t>T</a:t>
            </a:r>
            <a:r>
              <a:rPr lang="en-US" dirty="0" smtClean="0">
                <a:solidFill>
                  <a:srgbClr val="000000"/>
                </a:solidFill>
                <a:effectLst/>
                <a:latin typeface="Times New Roman" panose="02020603050405020304" pitchFamily="18" charset="0"/>
                <a:ea typeface="TimesNewRomanPSMT"/>
                <a:cs typeface="Times New Roman" panose="02020603050405020304" pitchFamily="18" charset="0"/>
              </a:rPr>
              <a:t>he </a:t>
            </a:r>
            <a:r>
              <a:rPr lang="en-US" dirty="0">
                <a:solidFill>
                  <a:srgbClr val="000000"/>
                </a:solidFill>
                <a:effectLst/>
                <a:latin typeface="Times New Roman" panose="02020603050405020304" pitchFamily="18" charset="0"/>
                <a:ea typeface="TimesNewRomanPSMT"/>
                <a:cs typeface="Times New Roman" panose="02020603050405020304" pitchFamily="18" charset="0"/>
              </a:rPr>
              <a:t>findings will help companies reduce costs and optimize their budgets. </a:t>
            </a:r>
            <a:endParaRPr lang="en-IN" sz="1800" b="0" strike="noStrike" spc="-1" dirty="0">
              <a:solidFill>
                <a:srgbClr val="000000"/>
              </a:solidFill>
              <a:uFill>
                <a:solidFill>
                  <a:srgbClr val="FFFFFF"/>
                </a:solidFill>
              </a:uFill>
              <a:latin typeface="Arial"/>
            </a:endParaRPr>
          </a:p>
        </p:txBody>
      </p:sp>
      <p:sp>
        <p:nvSpPr>
          <p:cNvPr id="153"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54"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CB5A2295-943D-410C-95D0-7FBC2ABE5E11}" type="slidenum">
              <a:rPr lang="en-IN" sz="1400" b="0" strike="noStrike" spc="-1">
                <a:solidFill>
                  <a:srgbClr val="000000"/>
                </a:solidFill>
                <a:uFill>
                  <a:solidFill>
                    <a:srgbClr val="FFFFFF"/>
                  </a:solidFill>
                </a:uFill>
                <a:latin typeface="Arial"/>
                <a:ea typeface="SimSun"/>
              </a:rPr>
              <a:t>17</a:t>
            </a:fld>
            <a:endParaRPr lang="en-IN" sz="1800" b="0" strike="noStrike" spc="-1">
              <a:solidFill>
                <a:srgbClr val="000000"/>
              </a:solidFill>
              <a:uFill>
                <a:solidFill>
                  <a:srgbClr val="FFFFFF"/>
                </a:solidFill>
              </a:uFill>
              <a:latin typeface="Arial"/>
            </a:endParaRPr>
          </a:p>
        </p:txBody>
      </p:sp>
      <p:pic>
        <p:nvPicPr>
          <p:cNvPr id="155" name="Picture 1"/>
          <p:cNvPicPr/>
          <p:nvPr/>
        </p:nvPicPr>
        <p:blipFill>
          <a:blip r:embed="rId2"/>
          <a:stretch/>
        </p:blipFill>
        <p:spPr>
          <a:xfrm>
            <a:off x="9905400" y="-1440"/>
            <a:ext cx="2281680" cy="773640"/>
          </a:xfrm>
          <a:prstGeom prst="rect">
            <a:avLst/>
          </a:prstGeom>
          <a:ln w="9360">
            <a:noFill/>
          </a:ln>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D8D4A-30C2-42A8-B967-22DD7C2CB368}"/>
              </a:ext>
            </a:extLst>
          </p:cNvPr>
          <p:cNvSpPr>
            <a:spLocks noGrp="1"/>
          </p:cNvSpPr>
          <p:nvPr>
            <p:ph type="title"/>
          </p:nvPr>
        </p:nvSpPr>
        <p:spPr>
          <a:xfrm>
            <a:off x="623392" y="116632"/>
            <a:ext cx="10801200" cy="1280890"/>
          </a:xfrm>
        </p:spPr>
        <p:txBody>
          <a:bodyPr>
            <a:normAutofit/>
          </a:bodyPr>
          <a:lstStyle/>
          <a:p>
            <a:r>
              <a:rPr lang="en-IN" sz="2000" b="0" strike="noStrike" spc="-1" dirty="0">
                <a:solidFill>
                  <a:srgbClr val="000000"/>
                </a:solidFill>
                <a:uFill>
                  <a:solidFill>
                    <a:srgbClr val="FFFFFF"/>
                  </a:solidFill>
                </a:uFill>
                <a:latin typeface="Arial"/>
                <a:ea typeface="SimSun"/>
              </a:rPr>
              <a:t> </a:t>
            </a:r>
            <a:r>
              <a:rPr lang="en-IN" sz="2800" b="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Future Scope </a:t>
            </a:r>
            <a:r>
              <a:rPr lang="en-IN" sz="3600" b="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E459C83A-683B-4256-B25D-8A6137A9AFD3}"/>
              </a:ext>
            </a:extLst>
          </p:cNvPr>
          <p:cNvSpPr>
            <a:spLocks noGrp="1"/>
          </p:cNvSpPr>
          <p:nvPr>
            <p:ph idx="1"/>
          </p:nvPr>
        </p:nvSpPr>
        <p:spPr>
          <a:xfrm>
            <a:off x="767408" y="1397522"/>
            <a:ext cx="10657184" cy="4839790"/>
          </a:xfrm>
        </p:spPr>
        <p:txBody>
          <a:bodyPr>
            <a:normAutofit/>
          </a:bodyP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 the given data and best machine learning model we can build a GUI where we can predict which new customer or the existing customer is more likely to defect.</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We can also build a Recommendation system where we can give better offers to those customers who are more likely to defect.</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can perform Customer segmentation on the given data and can predict who are loyal customers and who are not.</a:t>
            </a: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8767454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1A7762A-B017-4F68-A361-407FD9CEDB6B}"/>
              </a:ext>
            </a:extLst>
          </p:cNvPr>
          <p:cNvPicPr>
            <a:picLocks noChangeAspect="1"/>
          </p:cNvPicPr>
          <p:nvPr/>
        </p:nvPicPr>
        <p:blipFill>
          <a:blip r:embed="rId2"/>
          <a:stretch>
            <a:fillRect/>
          </a:stretch>
        </p:blipFill>
        <p:spPr>
          <a:xfrm>
            <a:off x="0" y="0"/>
            <a:ext cx="12187079" cy="6858000"/>
          </a:xfrm>
          <a:prstGeom prst="rect">
            <a:avLst/>
          </a:prstGeom>
        </p:spPr>
      </p:pic>
      <p:sp>
        <p:nvSpPr>
          <p:cNvPr id="162"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63"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44085130-75FF-4973-82F3-3DC75A281A2C}" type="slidenum">
              <a:rPr lang="en-IN" sz="1400" b="0" strike="noStrike" spc="-1">
                <a:solidFill>
                  <a:srgbClr val="000000"/>
                </a:solidFill>
                <a:uFill>
                  <a:solidFill>
                    <a:srgbClr val="FFFFFF"/>
                  </a:solidFill>
                </a:uFill>
                <a:latin typeface="Arial"/>
                <a:ea typeface="SimSun"/>
              </a:rPr>
              <a:t>19</a:t>
            </a:fld>
            <a:endParaRPr lang="en-IN" sz="1800" b="0" strike="noStrike" spc="-1">
              <a:solidFill>
                <a:srgbClr val="000000"/>
              </a:solidFill>
              <a:uFill>
                <a:solidFill>
                  <a:srgbClr val="FFFFFF"/>
                </a:solidFill>
              </a:uFill>
              <a:latin typeface="Arial"/>
            </a:endParaRPr>
          </a:p>
        </p:txBody>
      </p:sp>
      <p:pic>
        <p:nvPicPr>
          <p:cNvPr id="164" name="Picture 1"/>
          <p:cNvPicPr/>
          <p:nvPr/>
        </p:nvPicPr>
        <p:blipFill>
          <a:blip r:embed="rId3"/>
          <a:stretch/>
        </p:blipFill>
        <p:spPr>
          <a:xfrm>
            <a:off x="9905400" y="-1440"/>
            <a:ext cx="2281680" cy="773640"/>
          </a:xfrm>
          <a:prstGeom prst="rect">
            <a:avLst/>
          </a:prstGeom>
          <a:ln w="9360">
            <a:noFill/>
          </a:ln>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3752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a:endParaRPr>
          </a:p>
          <a:p>
            <a:r>
              <a:rPr lang="en-IN" sz="2800" b="1"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Outline</a:t>
            </a:r>
            <a:endParaRPr lang="en-IN" sz="18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87" name="CustomShape 2"/>
          <p:cNvSpPr/>
          <p:nvPr/>
        </p:nvSpPr>
        <p:spPr>
          <a:xfrm>
            <a:off x="983432" y="1178803"/>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Introduction</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Problem Statement</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System Architecture</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Data Pre-Processing</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Methodology</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Machine Learning Algorithms</a:t>
            </a:r>
          </a:p>
          <a:p>
            <a:pPr marL="343980" indent="-342900">
              <a:lnSpc>
                <a:spcPct val="150000"/>
              </a:lnSpc>
              <a:buClr>
                <a:srgbClr val="000000"/>
              </a:buClr>
              <a:buFont typeface="Wingdings" panose="05000000000000000000" pitchFamily="2" charset="2"/>
              <a:buChar char="q"/>
            </a:pPr>
            <a:r>
              <a:rPr lang="en-IN" sz="2000"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Flask deployment</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Data Visualization &amp; Representation</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Conclusion</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Future Scope</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References</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pitchFamily="2" charset="2"/>
              <a:buChar char="q"/>
            </a:pPr>
            <a:endParaRPr lang="en-IN" sz="1800" b="0" strike="noStrike" spc="-1" dirty="0">
              <a:solidFill>
                <a:srgbClr val="000000"/>
              </a:solidFill>
              <a:uFill>
                <a:solidFill>
                  <a:srgbClr val="FFFFFF"/>
                </a:solidFill>
              </a:uFill>
              <a:latin typeface="Arial"/>
            </a:endParaRPr>
          </a:p>
        </p:txBody>
      </p:sp>
      <p:pic>
        <p:nvPicPr>
          <p:cNvPr id="88" name="Picture 1"/>
          <p:cNvPicPr/>
          <p:nvPr/>
        </p:nvPicPr>
        <p:blipFill>
          <a:blip r:embed="rId2"/>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a:ea typeface="SimSun"/>
              </a:rPr>
              <a:t>2</a:t>
            </a:fld>
            <a:endParaRPr lang="en-IN" sz="1800" b="0" strike="noStrike" spc="-1">
              <a:solidFill>
                <a:srgbClr val="000000"/>
              </a:solidFill>
              <a:uFill>
                <a:solidFill>
                  <a:srgbClr val="FFFFFF"/>
                </a:solidFill>
              </a:uFill>
              <a:latin typeface="Arial"/>
            </a:endParaRPr>
          </a:p>
        </p:txBody>
      </p:sp>
    </p:spTree>
  </p:cSld>
  <p:clrMapOvr>
    <a:masterClrMapping/>
  </p:clrMapOvr>
  <p:transition>
    <p:cover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BC656-EA6B-4021-A29F-B24B6AF5DF7A}"/>
              </a:ext>
            </a:extLst>
          </p:cNvPr>
          <p:cNvSpPr>
            <a:spLocks noGrp="1"/>
          </p:cNvSpPr>
          <p:nvPr>
            <p:ph type="title"/>
          </p:nvPr>
        </p:nvSpPr>
        <p:spPr>
          <a:xfrm>
            <a:off x="310680" y="155575"/>
            <a:ext cx="11881320" cy="1041178"/>
          </a:xfrm>
        </p:spPr>
        <p:txBody>
          <a:bodyPr>
            <a:normAutofit/>
          </a:bodyPr>
          <a:lstStyle/>
          <a:p>
            <a:r>
              <a:rPr lang="en-IN" sz="1800" b="0" strike="noStrike" spc="-1" dirty="0">
                <a:solidFill>
                  <a:srgbClr val="000000"/>
                </a:solidFill>
                <a:uFill>
                  <a:solidFill>
                    <a:srgbClr val="FFFFFF"/>
                  </a:solidFill>
                </a:uFill>
                <a:latin typeface="Arial"/>
              </a:rPr>
              <a:t/>
            </a:r>
            <a:br>
              <a:rPr lang="en-IN" sz="1800" b="0" strike="noStrike" spc="-1" dirty="0">
                <a:solidFill>
                  <a:srgbClr val="000000"/>
                </a:solidFill>
                <a:uFill>
                  <a:solidFill>
                    <a:srgbClr val="FFFFFF"/>
                  </a:solidFill>
                </a:uFill>
                <a:latin typeface="Arial"/>
              </a:rPr>
            </a:br>
            <a:r>
              <a:rPr lang="en-IN" sz="2800" b="1" strike="noStrike" spc="-1" dirty="0">
                <a:solidFill>
                  <a:srgbClr val="000000"/>
                </a:solidFill>
                <a:uFill>
                  <a:solidFill>
                    <a:srgbClr val="FFFFFF"/>
                  </a:solidFill>
                </a:uFill>
                <a:latin typeface="Arial"/>
                <a:ea typeface="SimSun"/>
              </a:rPr>
              <a:t>Introduction</a:t>
            </a:r>
            <a:r>
              <a:rPr lang="en-IN" sz="2800" dirty="0">
                <a:latin typeface="Times New Roman" panose="02020603050405020304" pitchFamily="18" charset="0"/>
                <a:cs typeface="Times New Roman" panose="02020603050405020304" pitchFamily="18" charset="0"/>
              </a:rPr>
              <a:t> :</a:t>
            </a:r>
          </a:p>
        </p:txBody>
      </p:sp>
      <p:pic>
        <p:nvPicPr>
          <p:cNvPr id="1026" name="Picture 2" descr="Customer Churn Prediction. 14 November 2019 | by EKbana | EKbana">
            <a:extLst>
              <a:ext uri="{FF2B5EF4-FFF2-40B4-BE49-F238E27FC236}">
                <a16:creationId xmlns:a16="http://schemas.microsoft.com/office/drawing/2014/main" xmlns="" id="{DDCBD7A7-018A-45C7-A838-D04865E80FE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3528"/>
          <a:stretch/>
        </p:blipFill>
        <p:spPr bwMode="auto">
          <a:xfrm>
            <a:off x="2976415" y="2314574"/>
            <a:ext cx="6215929" cy="20505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F49CDEE7-9BC5-458F-8233-C3C316C30081}"/>
              </a:ext>
            </a:extLst>
          </p:cNvPr>
          <p:cNvSpPr txBox="1"/>
          <p:nvPr/>
        </p:nvSpPr>
        <p:spPr>
          <a:xfrm>
            <a:off x="1667508" y="4365104"/>
            <a:ext cx="8856984" cy="1754326"/>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q"/>
            </a:pPr>
            <a:r>
              <a:rPr lang="en-US" sz="1800" dirty="0">
                <a:solidFill>
                  <a:srgbClr val="000000"/>
                </a:solidFill>
                <a:effectLst/>
                <a:latin typeface="Times New Roman" panose="02020603050405020304" pitchFamily="18" charset="0"/>
                <a:ea typeface="TimesNewRomanPSMT"/>
              </a:rPr>
              <a:t>Defection is the process of customers switching from one firm to another in given time. Retaining the existing customers is more profitable than fetching the new customers.</a:t>
            </a:r>
          </a:p>
          <a:p>
            <a:pPr marL="285750" lvl="0" indent="-285750" algn="just">
              <a:lnSpc>
                <a:spcPct val="150000"/>
              </a:lnSpc>
              <a:buFont typeface="Wingdings" panose="05000000000000000000" pitchFamily="2" charset="2"/>
              <a:buChar char="q"/>
            </a:pPr>
            <a:r>
              <a:rPr lang="en-US" sz="1800" dirty="0">
                <a:solidFill>
                  <a:srgbClr val="000000"/>
                </a:solidFill>
                <a:effectLst/>
                <a:latin typeface="Times New Roman" panose="02020603050405020304" pitchFamily="18" charset="0"/>
                <a:ea typeface="TimesNewRomanPSMT"/>
              </a:rPr>
              <a:t> The Companies concentrate to the extant customers to avert </a:t>
            </a:r>
            <a:r>
              <a:rPr lang="en-US" dirty="0">
                <a:solidFill>
                  <a:srgbClr val="000000"/>
                </a:solidFill>
                <a:latin typeface="Times New Roman" panose="02020603050405020304" pitchFamily="18" charset="0"/>
                <a:ea typeface="TimesNewRomanPSMT"/>
              </a:rPr>
              <a:t>defection</a:t>
            </a:r>
            <a:r>
              <a:rPr lang="en-US" sz="1800" dirty="0">
                <a:solidFill>
                  <a:srgbClr val="000000"/>
                </a:solidFill>
                <a:effectLst/>
                <a:latin typeface="Times New Roman" panose="02020603050405020304" pitchFamily="18" charset="0"/>
                <a:ea typeface="TimesNewRomanPSMT"/>
              </a:rPr>
              <a:t>. A </a:t>
            </a:r>
            <a:r>
              <a:rPr lang="en-US" dirty="0">
                <a:solidFill>
                  <a:srgbClr val="000000"/>
                </a:solidFill>
                <a:latin typeface="Times New Roman" panose="02020603050405020304" pitchFamily="18" charset="0"/>
                <a:ea typeface="TimesNewRomanPSMT"/>
              </a:rPr>
              <a:t>defection</a:t>
            </a:r>
            <a:r>
              <a:rPr lang="en-US" sz="1800" dirty="0">
                <a:solidFill>
                  <a:srgbClr val="000000"/>
                </a:solidFill>
                <a:effectLst/>
                <a:latin typeface="Times New Roman" panose="02020603050405020304" pitchFamily="18" charset="0"/>
                <a:ea typeface="TimesNewRomanPSMT"/>
              </a:rPr>
              <a:t> prediction model is needed to predict the </a:t>
            </a:r>
            <a:r>
              <a:rPr lang="en-US" dirty="0">
                <a:solidFill>
                  <a:srgbClr val="000000"/>
                </a:solidFill>
                <a:latin typeface="Times New Roman" panose="02020603050405020304" pitchFamily="18" charset="0"/>
                <a:ea typeface="TimesNewRomanPSMT"/>
              </a:rPr>
              <a:t>defectors</a:t>
            </a:r>
            <a:r>
              <a:rPr lang="en-US" sz="1800" dirty="0">
                <a:solidFill>
                  <a:srgbClr val="000000"/>
                </a:solidFill>
                <a:effectLst/>
                <a:latin typeface="Times New Roman" panose="02020603050405020304" pitchFamily="18" charset="0"/>
                <a:ea typeface="TimesNewRomanPSMT"/>
              </a:rPr>
              <a:t>. </a:t>
            </a:r>
            <a:endParaRPr lang="en-IN" sz="1800" dirty="0">
              <a:solidFill>
                <a:srgbClr val="000000"/>
              </a:solidFill>
              <a:effectLst/>
              <a:latin typeface="Calibri" panose="020F0502020204030204" pitchFamily="34" charset="0"/>
              <a:ea typeface="Calibri" panose="020F0502020204030204" pitchFamily="34" charset="0"/>
            </a:endParaRPr>
          </a:p>
        </p:txBody>
      </p:sp>
      <p:pic>
        <p:nvPicPr>
          <p:cNvPr id="6" name="Picture 1">
            <a:extLst>
              <a:ext uri="{FF2B5EF4-FFF2-40B4-BE49-F238E27FC236}">
                <a16:creationId xmlns:a16="http://schemas.microsoft.com/office/drawing/2014/main" xmlns="" id="{BB9617C9-6F36-4526-AD55-8DF5302AAD67}"/>
              </a:ext>
            </a:extLst>
          </p:cNvPr>
          <p:cNvPicPr/>
          <p:nvPr/>
        </p:nvPicPr>
        <p:blipFill>
          <a:blip r:embed="rId3"/>
          <a:stretch/>
        </p:blipFill>
        <p:spPr>
          <a:xfrm>
            <a:off x="9768408" y="-1440"/>
            <a:ext cx="2430192" cy="910160"/>
          </a:xfrm>
          <a:prstGeom prst="rect">
            <a:avLst/>
          </a:prstGeom>
          <a:ln>
            <a:noFill/>
          </a:ln>
        </p:spPr>
      </p:pic>
      <p:sp>
        <p:nvSpPr>
          <p:cNvPr id="8" name="TextBox 7"/>
          <p:cNvSpPr txBox="1"/>
          <p:nvPr/>
        </p:nvSpPr>
        <p:spPr>
          <a:xfrm>
            <a:off x="3863752" y="1377097"/>
            <a:ext cx="3240360" cy="523220"/>
          </a:xfrm>
          <a:prstGeom prst="rect">
            <a:avLst/>
          </a:prstGeom>
          <a:noFill/>
        </p:spPr>
        <p:txBody>
          <a:bodyPr wrap="square" rtlCol="0">
            <a:spAutoFit/>
          </a:bodyPr>
          <a:lstStyle/>
          <a:p>
            <a:r>
              <a:rPr lang="en-IN" sz="2800" dirty="0"/>
              <a:t>Customer Defection</a:t>
            </a:r>
          </a:p>
        </p:txBody>
      </p:sp>
    </p:spTree>
    <p:extLst>
      <p:ext uri="{BB962C8B-B14F-4D97-AF65-F5344CB8AC3E}">
        <p14:creationId xmlns:p14="http://schemas.microsoft.com/office/powerpoint/2010/main" val="242146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07368" y="-315416"/>
            <a:ext cx="11185264" cy="12241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a:endParaRPr>
          </a:p>
          <a:p>
            <a:r>
              <a:rPr lang="en-IN" sz="2800" b="1" strike="noStrike" spc="-1" dirty="0">
                <a:solidFill>
                  <a:srgbClr val="000000"/>
                </a:solidFill>
                <a:uFill>
                  <a:solidFill>
                    <a:srgbClr val="FFFFFF"/>
                  </a:solidFill>
                </a:uFill>
                <a:latin typeface="Arial"/>
                <a:ea typeface="SimSun"/>
              </a:rPr>
              <a:t>Introduction</a:t>
            </a:r>
            <a:endParaRPr lang="en-IN" sz="1800" b="1" strike="noStrike" spc="-1" dirty="0">
              <a:solidFill>
                <a:srgbClr val="000000"/>
              </a:solidFill>
              <a:uFill>
                <a:solidFill>
                  <a:srgbClr val="FFFFFF"/>
                </a:solidFill>
              </a:uFill>
              <a:latin typeface="Arial"/>
            </a:endParaRPr>
          </a:p>
        </p:txBody>
      </p:sp>
      <p:pic>
        <p:nvPicPr>
          <p:cNvPr id="92" name="Picture 1"/>
          <p:cNvPicPr/>
          <p:nvPr/>
        </p:nvPicPr>
        <p:blipFill>
          <a:blip r:embed="rId3"/>
          <a:stretch/>
        </p:blipFill>
        <p:spPr>
          <a:xfrm>
            <a:off x="9768408" y="-1440"/>
            <a:ext cx="2430192" cy="910160"/>
          </a:xfrm>
          <a:prstGeom prst="rect">
            <a:avLst/>
          </a:prstGeom>
          <a:ln>
            <a:noFill/>
          </a:ln>
        </p:spPr>
      </p:pic>
      <p:sp>
        <p:nvSpPr>
          <p:cNvPr id="93" name="CustomShape 2"/>
          <p:cNvSpPr/>
          <p:nvPr/>
        </p:nvSpPr>
        <p:spPr>
          <a:xfrm>
            <a:off x="609480" y="1268760"/>
            <a:ext cx="11247160" cy="51125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lvl="0" indent="-285750" algn="just">
              <a:lnSpc>
                <a:spcPct val="150000"/>
              </a:lnSpc>
              <a:buFont typeface="Wingdings" panose="05000000000000000000" pitchFamily="2" charset="2"/>
              <a:buChar char="q"/>
            </a:pPr>
            <a:r>
              <a:rPr lang="en-US" sz="1800" dirty="0">
                <a:solidFill>
                  <a:srgbClr val="000000"/>
                </a:solidFill>
                <a:effectLst/>
                <a:latin typeface="Times New Roman" panose="02020603050405020304" pitchFamily="18" charset="0"/>
                <a:ea typeface="TimesNewRomanPSMT"/>
              </a:rPr>
              <a:t>The fast growth of marketplace in every business is giving rise to increased subscriber base. Accordingly, companies have recognized the significance of retaining the customers who is on hand.</a:t>
            </a:r>
          </a:p>
          <a:p>
            <a:pPr marL="285750" lvl="0" indent="-285750" algn="just">
              <a:lnSpc>
                <a:spcPct val="150000"/>
              </a:lnSpc>
              <a:buFont typeface="Wingdings" panose="05000000000000000000" pitchFamily="2" charset="2"/>
              <a:buChar char="q"/>
            </a:pPr>
            <a:r>
              <a:rPr lang="en-US" sz="1800" dirty="0">
                <a:solidFill>
                  <a:srgbClr val="000000"/>
                </a:solidFill>
                <a:effectLst/>
                <a:latin typeface="Times New Roman" panose="02020603050405020304" pitchFamily="18" charset="0"/>
                <a:ea typeface="TimesNewRomanPSMT"/>
              </a:rPr>
              <a:t> It has become necessary for service-providers to reduce the </a:t>
            </a:r>
            <a:r>
              <a:rPr lang="en-US" dirty="0">
                <a:solidFill>
                  <a:srgbClr val="000000"/>
                </a:solidFill>
                <a:latin typeface="Times New Roman" panose="02020603050405020304" pitchFamily="18" charset="0"/>
                <a:ea typeface="TimesNewRomanPSMT"/>
              </a:rPr>
              <a:t>defection</a:t>
            </a:r>
            <a:r>
              <a:rPr lang="en-US" sz="1800" dirty="0">
                <a:solidFill>
                  <a:srgbClr val="000000"/>
                </a:solidFill>
                <a:effectLst/>
                <a:latin typeface="Times New Roman" panose="02020603050405020304" pitchFamily="18" charset="0"/>
                <a:ea typeface="TimesNewRomanPSMT"/>
              </a:rPr>
              <a:t> rate of customers since the inattention might negatively influence profitability of the company.</a:t>
            </a:r>
            <a:endParaRPr lang="en-IN" sz="1800" dirty="0">
              <a:solidFill>
                <a:srgbClr val="000000"/>
              </a:solidFill>
              <a:effectLst/>
              <a:latin typeface="Calibri" panose="020F0502020204030204" pitchFamily="34" charset="0"/>
              <a:ea typeface="Calibri" panose="020F0502020204030204" pitchFamily="34" charset="0"/>
            </a:endParaRPr>
          </a:p>
          <a:p>
            <a:pPr marL="285750" lvl="0" indent="-285750" algn="just">
              <a:lnSpc>
                <a:spcPct val="150000"/>
              </a:lnSpc>
              <a:spcAft>
                <a:spcPts val="655"/>
              </a:spcAft>
              <a:buFont typeface="Wingdings" panose="05000000000000000000" pitchFamily="2" charset="2"/>
              <a:buChar char="q"/>
            </a:pPr>
            <a:r>
              <a:rPr lang="en-US" dirty="0">
                <a:solidFill>
                  <a:srgbClr val="000000"/>
                </a:solidFill>
                <a:latin typeface="Times New Roman" panose="02020603050405020304" pitchFamily="18" charset="0"/>
                <a:ea typeface="TimesNewRomanPSMT"/>
              </a:rPr>
              <a:t>Defection</a:t>
            </a:r>
            <a:r>
              <a:rPr lang="en-US" sz="1800" dirty="0">
                <a:solidFill>
                  <a:srgbClr val="000000"/>
                </a:solidFill>
                <a:effectLst/>
                <a:latin typeface="Times New Roman" panose="02020603050405020304" pitchFamily="18" charset="0"/>
                <a:ea typeface="TimesNewRomanPSMT"/>
              </a:rPr>
              <a:t> prediction contributes to identify those users who are likely to switch a company over another. The dataset used for customer </a:t>
            </a:r>
            <a:r>
              <a:rPr lang="en-US" dirty="0">
                <a:solidFill>
                  <a:srgbClr val="000000"/>
                </a:solidFill>
                <a:latin typeface="Times New Roman" panose="02020603050405020304" pitchFamily="18" charset="0"/>
                <a:ea typeface="TimesNewRomanPSMT"/>
              </a:rPr>
              <a:t>defection</a:t>
            </a:r>
            <a:r>
              <a:rPr lang="en-US" sz="1800" dirty="0">
                <a:solidFill>
                  <a:srgbClr val="000000"/>
                </a:solidFill>
                <a:effectLst/>
                <a:latin typeface="Times New Roman" panose="02020603050405020304" pitchFamily="18" charset="0"/>
                <a:ea typeface="TimesNewRomanPSMT"/>
              </a:rPr>
              <a:t> is of telecom industry. It is collected from www.ibm.com that contains customer and service information for telecom industry.</a:t>
            </a:r>
            <a:endParaRPr lang="en-IN" sz="1800" dirty="0">
              <a:solidFill>
                <a:srgbClr val="000000"/>
              </a:solidFill>
              <a:effectLst/>
              <a:latin typeface="Calibri" panose="020F0502020204030204" pitchFamily="34" charset="0"/>
              <a:ea typeface="Calibri" panose="020F0502020204030204" pitchFamily="34" charset="0"/>
            </a:endParaRPr>
          </a:p>
          <a:p>
            <a:pPr marL="286830" indent="-285750" algn="just">
              <a:lnSpc>
                <a:spcPct val="150000"/>
              </a:lnSpc>
              <a:buClr>
                <a:srgbClr val="000000"/>
              </a:buClr>
              <a:buFont typeface="Wingdings" panose="05000000000000000000" pitchFamily="2" charset="2"/>
              <a:buChar char="q"/>
            </a:pPr>
            <a:endParaRPr lang="en-IN" sz="1800" b="0" strike="noStrike" spc="-1" dirty="0">
              <a:solidFill>
                <a:srgbClr val="000000"/>
              </a:solidFill>
              <a:uFill>
                <a:solidFill>
                  <a:srgbClr val="FFFFFF"/>
                </a:solidFill>
              </a:uFill>
              <a:latin typeface="Arial"/>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a:ea typeface="SimSun"/>
              </a:rPr>
              <a:t>4</a:t>
            </a:fld>
            <a:endParaRPr lang="en-IN" sz="1800" b="0" strike="noStrike" spc="-1">
              <a:solidFill>
                <a:srgbClr val="000000"/>
              </a:solidFill>
              <a:uFill>
                <a:solidFill>
                  <a:srgbClr val="FFFFFF"/>
                </a:solidFill>
              </a:uFill>
              <a:latin typeface="Aria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Problem Statement</a:t>
            </a:r>
            <a:endParaRPr lang="en-IN" sz="1800" b="0" strike="noStrike" spc="-1">
              <a:solidFill>
                <a:srgbClr val="000000"/>
              </a:solidFill>
              <a:uFill>
                <a:solidFill>
                  <a:srgbClr val="FFFFFF"/>
                </a:solidFill>
              </a:uFill>
              <a:latin typeface="Arial"/>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1556792"/>
            <a:ext cx="10167040" cy="360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980" indent="-342900" algn="just">
              <a:lnSpc>
                <a:spcPct val="150000"/>
              </a:lnSpc>
              <a:buClr>
                <a:srgbClr val="000000"/>
              </a:buClr>
              <a:buFont typeface="Wingdings" panose="05000000000000000000" pitchFamily="2" charset="2"/>
              <a:buChar char="q"/>
            </a:pPr>
            <a:r>
              <a:rPr lang="en-US"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Using the data provided, this project aims to analyze the data to determine what variables are correlated with customer </a:t>
            </a:r>
            <a:r>
              <a:rPr lang="en-US" sz="2000" dirty="0">
                <a:solidFill>
                  <a:srgbClr val="000000"/>
                </a:solidFill>
                <a:latin typeface="Times New Roman" panose="02020603050405020304" pitchFamily="18" charset="0"/>
                <a:ea typeface="TimesNewRomanPSMT"/>
              </a:rPr>
              <a:t>defection </a:t>
            </a:r>
            <a:r>
              <a:rPr lang="en-US"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a:t>
            </a:r>
          </a:p>
          <a:p>
            <a:pPr marL="343980" indent="-342900" algn="just">
              <a:lnSpc>
                <a:spcPct val="150000"/>
              </a:lnSpc>
              <a:buClr>
                <a:srgbClr val="000000"/>
              </a:buClr>
              <a:buFont typeface="Wingdings" panose="05000000000000000000" pitchFamily="2" charset="2"/>
              <a:buChar char="q"/>
            </a:pPr>
            <a:r>
              <a:rPr lang="en-US"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We examines customer data from Customer Data Sets with the aim of building and comparing several customer </a:t>
            </a:r>
            <a:r>
              <a:rPr lang="en-US" sz="2000" dirty="0">
                <a:solidFill>
                  <a:srgbClr val="000000"/>
                </a:solidFill>
                <a:latin typeface="Times New Roman" panose="02020603050405020304" pitchFamily="18" charset="0"/>
                <a:ea typeface="TimesNewRomanPSMT"/>
              </a:rPr>
              <a:t>defection </a:t>
            </a:r>
            <a:r>
              <a:rPr lang="en-US"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prediction models.</a:t>
            </a:r>
            <a:endPar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980" indent="-342900" algn="just">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To find out the  Machine Learning Algorithm model for Predicting Customer </a:t>
            </a:r>
            <a:r>
              <a:rPr lang="en-US" sz="2000" dirty="0">
                <a:solidFill>
                  <a:srgbClr val="000000"/>
                </a:solidFill>
                <a:latin typeface="Times New Roman" panose="02020603050405020304" pitchFamily="18" charset="0"/>
                <a:ea typeface="SimSun"/>
              </a:rPr>
              <a:t>D</a:t>
            </a:r>
            <a:r>
              <a:rPr lang="en-US" sz="2000" dirty="0">
                <a:solidFill>
                  <a:srgbClr val="000000"/>
                </a:solidFill>
                <a:latin typeface="Times New Roman" panose="02020603050405020304" pitchFamily="18" charset="0"/>
                <a:ea typeface="TimesNewRomanPSMT"/>
              </a:rPr>
              <a:t>efection </a:t>
            </a: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to give maximum accuracy.</a:t>
            </a:r>
            <a:endPar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100" name="Picture 1"/>
          <p:cNvPicPr/>
          <p:nvPr/>
        </p:nvPicPr>
        <p:blipFill>
          <a:blip r:embed="rId2"/>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a:ea typeface="SimSun"/>
              </a:rPr>
              <a:t>5</a:t>
            </a:fld>
            <a:endParaRPr lang="en-IN" sz="1800" b="0" strike="noStrike" spc="-1" dirty="0">
              <a:solidFill>
                <a:srgbClr val="000000"/>
              </a:solidFill>
              <a:uFill>
                <a:solidFill>
                  <a:srgbClr val="FFFFFF"/>
                </a:solidFill>
              </a:uFill>
              <a:latin typeface="Arial"/>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41600" y="85772"/>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Arial"/>
                <a:ea typeface="SimSun"/>
              </a:rPr>
              <a:t>System Architecture</a:t>
            </a:r>
            <a:endParaRPr lang="en-IN" sz="1800" b="0" strike="noStrike" spc="-1" dirty="0">
              <a:solidFill>
                <a:srgbClr val="000000"/>
              </a:solidFill>
              <a:uFill>
                <a:solidFill>
                  <a:srgbClr val="FFFFFF"/>
                </a:solidFill>
              </a:uFill>
              <a:latin typeface="Arial"/>
            </a:endParaRPr>
          </a:p>
        </p:txBody>
      </p:sp>
      <p:sp>
        <p:nvSpPr>
          <p:cNvPr id="104" name="CustomShape 2"/>
          <p:cNvSpPr/>
          <p:nvPr/>
        </p:nvSpPr>
        <p:spPr>
          <a:xfrm>
            <a:off x="341600" y="6182244"/>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05" name="CustomShape 3"/>
          <p:cNvSpPr/>
          <p:nvPr/>
        </p:nvSpPr>
        <p:spPr>
          <a:xfrm>
            <a:off x="8469680" y="6182244"/>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a:ea typeface="SimSun"/>
              </a:rPr>
              <a:t>6</a:t>
            </a:fld>
            <a:endParaRPr lang="en-IN" sz="1800" b="0" strike="noStrike" spc="-1" dirty="0">
              <a:solidFill>
                <a:srgbClr val="000000"/>
              </a:solidFill>
              <a:uFill>
                <a:solidFill>
                  <a:srgbClr val="FFFFFF"/>
                </a:solidFill>
              </a:uFill>
              <a:latin typeface="Arial"/>
            </a:endParaRPr>
          </a:p>
        </p:txBody>
      </p:sp>
      <p:sp>
        <p:nvSpPr>
          <p:cNvPr id="107" name="CustomShape 4"/>
          <p:cNvSpPr/>
          <p:nvPr/>
        </p:nvSpPr>
        <p:spPr>
          <a:xfrm>
            <a:off x="2872595" y="5543964"/>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dirty="0">
                <a:solidFill>
                  <a:srgbClr val="000000"/>
                </a:solidFill>
                <a:uFill>
                  <a:solidFill>
                    <a:srgbClr val="FFFFFF"/>
                  </a:solidFill>
                </a:uFill>
                <a:latin typeface="Arial"/>
                <a:ea typeface="SimSun"/>
              </a:rPr>
              <a:t>Fig: System Architecture of </a:t>
            </a:r>
            <a:r>
              <a:rPr lang="en-IN" spc="-1" dirty="0">
                <a:solidFill>
                  <a:srgbClr val="000000"/>
                </a:solidFill>
                <a:uFill>
                  <a:solidFill>
                    <a:srgbClr val="FFFFFF"/>
                  </a:solidFill>
                </a:uFill>
                <a:latin typeface="Arial"/>
                <a:ea typeface="SimSun"/>
              </a:rPr>
              <a:t>Telecom Customer Defection Data</a:t>
            </a:r>
            <a:endParaRPr lang="en-IN" sz="1800" b="0" strike="noStrike" spc="-1" dirty="0">
              <a:solidFill>
                <a:srgbClr val="000000"/>
              </a:solidFill>
              <a:uFill>
                <a:solidFill>
                  <a:srgbClr val="FFFFFF"/>
                </a:solidFill>
              </a:uFill>
              <a:latin typeface="Arial"/>
            </a:endParaRPr>
          </a:p>
        </p:txBody>
      </p:sp>
      <p:pic>
        <p:nvPicPr>
          <p:cNvPr id="108" name="Picture 1"/>
          <p:cNvPicPr/>
          <p:nvPr/>
        </p:nvPicPr>
        <p:blipFill>
          <a:blip r:embed="rId3"/>
          <a:stretch/>
        </p:blipFill>
        <p:spPr>
          <a:xfrm>
            <a:off x="9914640" y="0"/>
            <a:ext cx="2277360" cy="772200"/>
          </a:xfrm>
          <a:prstGeom prst="rect">
            <a:avLst/>
          </a:prstGeom>
          <a:ln w="9360">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0631" y="772200"/>
            <a:ext cx="7632848" cy="463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Arial"/>
                <a:ea typeface="SimSun"/>
              </a:rPr>
              <a:t>Data Pre-Processing :</a:t>
            </a:r>
            <a:endParaRPr lang="en-IN" sz="2800" b="0" strike="noStrike" spc="-1" dirty="0">
              <a:solidFill>
                <a:srgbClr val="000000"/>
              </a:solidFill>
              <a:uFill>
                <a:solidFill>
                  <a:srgbClr val="FFFFFF"/>
                </a:solidFill>
              </a:uFill>
              <a:latin typeface="Arial"/>
            </a:endParaRPr>
          </a:p>
        </p:txBody>
      </p:sp>
      <p:pic>
        <p:nvPicPr>
          <p:cNvPr id="110" name="Picture 1"/>
          <p:cNvPicPr/>
          <p:nvPr/>
        </p:nvPicPr>
        <p:blipFill>
          <a:blip r:embed="rId3"/>
          <a:stretch/>
        </p:blipFill>
        <p:spPr>
          <a:xfrm>
            <a:off x="9924480" y="-11520"/>
            <a:ext cx="2262600" cy="767160"/>
          </a:xfrm>
          <a:prstGeom prst="rect">
            <a:avLst/>
          </a:prstGeom>
          <a:ln w="9360">
            <a:noFill/>
          </a:ln>
        </p:spPr>
      </p:pic>
      <p:sp>
        <p:nvSpPr>
          <p:cNvPr id="111" name="CustomShape 2"/>
          <p:cNvSpPr/>
          <p:nvPr/>
        </p:nvSpPr>
        <p:spPr>
          <a:xfrm>
            <a:off x="824160" y="4691768"/>
            <a:ext cx="10543680" cy="176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Missing values</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080" indent="-342000" algn="just">
              <a:lnSpc>
                <a:spcPct val="150000"/>
              </a:lnSpc>
              <a:buClr>
                <a:srgbClr val="000000"/>
              </a:buClr>
              <a:buFont typeface="Arial"/>
              <a:buChar char="•"/>
            </a:pP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Missing values in the Total Charges columns are replaced with </a:t>
            </a:r>
            <a:r>
              <a:rPr lang="en-IN" sz="2000"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“mean” of that column.</a:t>
            </a:r>
            <a:r>
              <a:rPr lang="en-IN" sz="2000"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 </a:t>
            </a:r>
            <a:endParaRPr lang="en-IN" sz="1800" b="0" strike="noStrike" spc="-1" dirty="0">
              <a:solidFill>
                <a:srgbClr val="000000"/>
              </a:solidFill>
              <a:uFill>
                <a:solidFill>
                  <a:srgbClr val="FFFFFF"/>
                </a:solidFill>
              </a:uFill>
              <a:latin typeface="Arial"/>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a:ea typeface="SimSun"/>
              </a:rPr>
              <a:t>7</a:t>
            </a:fld>
            <a:endParaRPr lang="en-IN" sz="1800" b="0" strike="noStrike" spc="-1">
              <a:solidFill>
                <a:srgbClr val="000000"/>
              </a:solidFill>
              <a:uFill>
                <a:solidFill>
                  <a:srgbClr val="FFFFFF"/>
                </a:solidFill>
              </a:uFill>
              <a:latin typeface="Arial"/>
            </a:endParaRPr>
          </a:p>
        </p:txBody>
      </p:sp>
      <p:pic>
        <p:nvPicPr>
          <p:cNvPr id="114" name="Picture 4"/>
          <p:cNvPicPr/>
          <p:nvPr/>
        </p:nvPicPr>
        <p:blipFill>
          <a:blip r:embed="rId4"/>
          <a:stretch/>
        </p:blipFill>
        <p:spPr>
          <a:xfrm>
            <a:off x="3332033" y="1220416"/>
            <a:ext cx="5526614" cy="3471352"/>
          </a:xfrm>
          <a:prstGeom prst="rect">
            <a:avLst/>
          </a:prstGeom>
          <a:ln>
            <a:noFill/>
          </a:ln>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Methodology :</a:t>
            </a:r>
            <a:endParaRPr lang="en-IN" sz="280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116" name="Picture 1"/>
          <p:cNvPicPr/>
          <p:nvPr/>
        </p:nvPicPr>
        <p:blipFill>
          <a:blip r:embed="rId2"/>
          <a:stretch/>
        </p:blipFill>
        <p:spPr>
          <a:xfrm>
            <a:off x="9942120" y="-720"/>
            <a:ext cx="2248200" cy="761400"/>
          </a:xfrm>
          <a:prstGeom prst="rect">
            <a:avLst/>
          </a:prstGeom>
          <a:ln w="9360">
            <a:noFill/>
          </a:ln>
        </p:spPr>
      </p:pic>
      <p:sp>
        <p:nvSpPr>
          <p:cNvPr id="117"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8A7C92CC-EA75-4830-AF51-3A3577BB1747}" type="slidenum">
              <a:rPr lang="en-IN" b="0" strike="noStrike" spc="-1">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8</a:t>
            </a:fld>
            <a:endParaRPr lang="en-IN"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9" name="CustomShape 4"/>
          <p:cNvSpPr/>
          <p:nvPr/>
        </p:nvSpPr>
        <p:spPr>
          <a:xfrm>
            <a:off x="2384468" y="5593200"/>
            <a:ext cx="5127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Fig: Process of Analyzing And Predicting Telecom Customer </a:t>
            </a:r>
            <a:r>
              <a:rPr lang="en-IN"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Defection</a:t>
            </a:r>
            <a:r>
              <a:rPr lang="en-IN"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 </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20" name="CustomShape 5"/>
          <p:cNvSpPr/>
          <p:nvPr/>
        </p:nvSpPr>
        <p:spPr>
          <a:xfrm>
            <a:off x="1178002" y="1202208"/>
            <a:ext cx="7549200" cy="712080"/>
          </a:xfrm>
          <a:prstGeom prst="roundRect">
            <a:avLst>
              <a:gd name="adj" fmla="val 16667"/>
            </a:avLst>
          </a:prstGeom>
          <a:gradFill>
            <a:gsLst>
              <a:gs pos="42000">
                <a:schemeClr val="accent5">
                  <a:lumMod val="75000"/>
                </a:schemeClr>
              </a:gs>
              <a:gs pos="72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Data Used :</a:t>
            </a:r>
          </a:p>
          <a:p>
            <a:pPr>
              <a:lnSpc>
                <a:spcPct val="90000"/>
              </a:lnSpc>
            </a:pPr>
            <a:r>
              <a:rPr lang="en-IN" b="0" strike="noStrike" spc="-1" dirty="0">
                <a:uFill>
                  <a:solidFill>
                    <a:srgbClr val="FFFFFF"/>
                  </a:solidFill>
                </a:uFill>
                <a:latin typeface="Times New Roman" panose="02020603050405020304" pitchFamily="18" charset="0"/>
                <a:ea typeface="SimSun"/>
                <a:cs typeface="Times New Roman" panose="02020603050405020304" pitchFamily="18" charset="0"/>
              </a:rPr>
              <a:t>Telecom Customer Defection Dataset</a:t>
            </a:r>
            <a:endParaRPr lang="en-IN"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121" name="CustomShape 6"/>
          <p:cNvSpPr/>
          <p:nvPr/>
        </p:nvSpPr>
        <p:spPr>
          <a:xfrm>
            <a:off x="137880" y="1387440"/>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6" name="CustomShape 11"/>
          <p:cNvSpPr/>
          <p:nvPr/>
        </p:nvSpPr>
        <p:spPr>
          <a:xfrm>
            <a:off x="137880" y="2132280"/>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7" name="CustomShape 12"/>
          <p:cNvSpPr/>
          <p:nvPr/>
        </p:nvSpPr>
        <p:spPr>
          <a:xfrm>
            <a:off x="137880" y="2874600"/>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31" name="CustomShape 16"/>
          <p:cNvSpPr/>
          <p:nvPr/>
        </p:nvSpPr>
        <p:spPr>
          <a:xfrm>
            <a:off x="120420" y="3955248"/>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7" name="CustomShape 5">
            <a:extLst>
              <a:ext uri="{FF2B5EF4-FFF2-40B4-BE49-F238E27FC236}">
                <a16:creationId xmlns:a16="http://schemas.microsoft.com/office/drawing/2014/main" xmlns="" id="{480CA755-2FE9-4668-AD9D-50555DD8C49A}"/>
              </a:ext>
            </a:extLst>
          </p:cNvPr>
          <p:cNvSpPr/>
          <p:nvPr/>
        </p:nvSpPr>
        <p:spPr>
          <a:xfrm>
            <a:off x="1145121" y="2054760"/>
            <a:ext cx="7549200" cy="712080"/>
          </a:xfrm>
          <a:prstGeom prst="roundRect">
            <a:avLst>
              <a:gd name="adj" fmla="val 16667"/>
            </a:avLst>
          </a:prstGeom>
          <a:gradFill>
            <a:gsLst>
              <a:gs pos="28000">
                <a:schemeClr val="accent5">
                  <a:lumMod val="75000"/>
                </a:schemeClr>
              </a:gs>
              <a:gs pos="65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Data Filtering :</a:t>
            </a:r>
            <a:endParaRPr lang="en-IN"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90000"/>
              </a:lnSpc>
            </a:pPr>
            <a:r>
              <a:rPr lang="en-IN"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Cleaned &amp; transformed the data in the format we can access it</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9" name="CustomShape 5">
            <a:extLst>
              <a:ext uri="{FF2B5EF4-FFF2-40B4-BE49-F238E27FC236}">
                <a16:creationId xmlns:a16="http://schemas.microsoft.com/office/drawing/2014/main" xmlns="" id="{4B7F251A-37BE-47E7-A1E7-E73CC285C44D}"/>
              </a:ext>
            </a:extLst>
          </p:cNvPr>
          <p:cNvSpPr/>
          <p:nvPr/>
        </p:nvSpPr>
        <p:spPr>
          <a:xfrm>
            <a:off x="1145989" y="2921400"/>
            <a:ext cx="7578341" cy="712080"/>
          </a:xfrm>
          <a:prstGeom prst="roundRect">
            <a:avLst>
              <a:gd name="adj" fmla="val 16667"/>
            </a:avLst>
          </a:prstGeom>
          <a:gradFill>
            <a:gsLst>
              <a:gs pos="28000">
                <a:schemeClr val="accent5">
                  <a:lumMod val="75000"/>
                </a:schemeClr>
              </a:gs>
              <a:gs pos="65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Machine Learning Used :</a:t>
            </a:r>
            <a:endParaRPr lang="en-IN"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90000"/>
              </a:lnSpc>
            </a:pPr>
            <a:r>
              <a:rPr lang="en-IN"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Logistic Regression, Random Forest, Decision Tree, </a:t>
            </a:r>
            <a:r>
              <a:rPr lang="en-IN" spc="-1" dirty="0" err="1">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GaussianNB</a:t>
            </a:r>
            <a:r>
              <a:rPr lang="en-IN"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 GBT Classifier</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20" name="CustomShape 5">
            <a:extLst>
              <a:ext uri="{FF2B5EF4-FFF2-40B4-BE49-F238E27FC236}">
                <a16:creationId xmlns:a16="http://schemas.microsoft.com/office/drawing/2014/main" xmlns="" id="{4EB5FA49-9917-4059-BD75-1838B7087007}"/>
              </a:ext>
            </a:extLst>
          </p:cNvPr>
          <p:cNvSpPr/>
          <p:nvPr/>
        </p:nvSpPr>
        <p:spPr>
          <a:xfrm>
            <a:off x="1188360" y="3800628"/>
            <a:ext cx="7549200" cy="712080"/>
          </a:xfrm>
          <a:prstGeom prst="roundRect">
            <a:avLst>
              <a:gd name="adj" fmla="val 16667"/>
            </a:avLst>
          </a:prstGeom>
          <a:gradFill>
            <a:gsLst>
              <a:gs pos="28000">
                <a:schemeClr val="accent5">
                  <a:lumMod val="75000"/>
                </a:schemeClr>
              </a:gs>
              <a:gs pos="65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Visualizing the Data :</a:t>
            </a:r>
            <a:endParaRPr lang="en-IN"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90000"/>
              </a:lnSpc>
            </a:pPr>
            <a:r>
              <a:rPr lang="en-IN"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Visualised the data using </a:t>
            </a:r>
            <a:r>
              <a:rPr lang="en-IN"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Tableau</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09480" y="183215"/>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Arial"/>
                <a:ea typeface="SimSun"/>
              </a:rPr>
              <a:t>Machine Learning Algorithms</a:t>
            </a:r>
            <a:endParaRPr lang="en-IN" sz="1800" b="0" strike="noStrike" spc="-1" dirty="0">
              <a:solidFill>
                <a:srgbClr val="000000"/>
              </a:solidFill>
              <a:uFill>
                <a:solidFill>
                  <a:srgbClr val="FFFFFF"/>
                </a:solidFill>
              </a:uFill>
              <a:latin typeface="Arial"/>
            </a:endParaRPr>
          </a:p>
        </p:txBody>
      </p:sp>
      <p:pic>
        <p:nvPicPr>
          <p:cNvPr id="133" name="Picture 1"/>
          <p:cNvPicPr/>
          <p:nvPr/>
        </p:nvPicPr>
        <p:blipFill>
          <a:blip r:embed="rId2"/>
          <a:stretch/>
        </p:blipFill>
        <p:spPr>
          <a:xfrm>
            <a:off x="9950400" y="-720"/>
            <a:ext cx="2248200" cy="761400"/>
          </a:xfrm>
          <a:prstGeom prst="rect">
            <a:avLst/>
          </a:prstGeom>
          <a:ln w="9360">
            <a:noFill/>
          </a:ln>
        </p:spPr>
      </p:pic>
      <p:sp>
        <p:nvSpPr>
          <p:cNvPr id="134" name="CustomShape 2"/>
          <p:cNvSpPr/>
          <p:nvPr/>
        </p:nvSpPr>
        <p:spPr>
          <a:xfrm>
            <a:off x="629696" y="1052736"/>
            <a:ext cx="11103144" cy="54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600" b="0" strike="noStrike" spc="-1" dirty="0">
              <a:uFill>
                <a:solidFill>
                  <a:srgbClr val="FFFFFF"/>
                </a:solidFill>
              </a:uFill>
              <a:latin typeface="Times New Roman" panose="02020603050405020304" pitchFamily="18" charset="0"/>
              <a:cs typeface="Times New Roman" panose="02020603050405020304" pitchFamily="18" charset="0"/>
            </a:endParaRPr>
          </a:p>
          <a:p>
            <a:pPr marL="342900" indent="-342900">
              <a:lnSpc>
                <a:spcPct val="100000"/>
              </a:lnSpc>
              <a:buAutoNum type="arabicPeriod"/>
            </a:pPr>
            <a:r>
              <a:rPr lang="en-IN" sz="1600" b="1" spc="-1" dirty="0">
                <a:uFill>
                  <a:solidFill>
                    <a:srgbClr val="FFFFFF"/>
                  </a:solidFill>
                </a:uFill>
                <a:latin typeface="Times New Roman" panose="02020603050405020304" pitchFamily="18" charset="0"/>
                <a:ea typeface="SimSun"/>
                <a:cs typeface="Times New Roman" panose="02020603050405020304" pitchFamily="18" charset="0"/>
              </a:rPr>
              <a:t>Logistic Regression:</a:t>
            </a:r>
          </a:p>
          <a:p>
            <a:pPr marL="342900" indent="-342900">
              <a:lnSpc>
                <a:spcPct val="100000"/>
              </a:lnSpc>
              <a:buAutoNum type="arabicPeriod"/>
            </a:pPr>
            <a:endParaRPr lang="en-IN" sz="1600" b="1" strike="noStrike" spc="-1" dirty="0">
              <a:uFill>
                <a:solidFill>
                  <a:srgbClr val="FFFFFF"/>
                </a:solidFill>
              </a:uFill>
              <a:latin typeface="Times New Roman" panose="02020603050405020304" pitchFamily="18" charset="0"/>
              <a:cs typeface="Times New Roman" panose="02020603050405020304" pitchFamily="18" charset="0"/>
            </a:endParaRPr>
          </a:p>
          <a:p>
            <a:pPr marL="285750" indent="-285750">
              <a:lnSpc>
                <a:spcPct val="100000"/>
              </a:lnSpc>
              <a:buFont typeface="Arial" pitchFamily="34" charset="0"/>
              <a:buChar char="•"/>
            </a:pPr>
            <a:r>
              <a:rPr lang="en-US" sz="1600" dirty="0">
                <a:latin typeface="Times New Roman" panose="02020603050405020304" pitchFamily="18" charset="0"/>
                <a:cs typeface="Times New Roman" panose="02020603050405020304" pitchFamily="18" charset="0"/>
              </a:rPr>
              <a:t>Logistic regression is a classification algorithm used to assign observations to a discrete set of classes. Some of the examples of classification problems are Email spam or not spam, Online transactions Fraud or not Fraud, Tumor Malignant or Benign. And  we use this for data surety. </a:t>
            </a:r>
            <a:endParaRPr lang="en-IN" sz="1600" b="0"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a:lnSpc>
                <a:spcPct val="115000"/>
              </a:lnSpc>
              <a:spcAft>
                <a:spcPts val="1200"/>
              </a:spcAft>
            </a:pPr>
            <a:r>
              <a:rPr lang="en-IN" sz="1600" b="1" spc="-1" dirty="0">
                <a:uFill>
                  <a:solidFill>
                    <a:srgbClr val="FFFFFF"/>
                  </a:solidFill>
                </a:uFill>
                <a:latin typeface="Times New Roman" panose="02020603050405020304" pitchFamily="18" charset="0"/>
                <a:ea typeface="SimSun"/>
                <a:cs typeface="Times New Roman" panose="02020603050405020304" pitchFamily="18" charset="0"/>
              </a:rPr>
              <a:t>2</a:t>
            </a:r>
            <a:r>
              <a:rPr lang="en-IN" sz="1600" b="1" spc="-1" dirty="0">
                <a:effectLst/>
                <a:uFill>
                  <a:solidFill>
                    <a:srgbClr val="FFFFFF"/>
                  </a:solidFill>
                </a:uFill>
                <a:latin typeface="Times New Roman" panose="02020603050405020304" pitchFamily="18" charset="0"/>
                <a:ea typeface="SimSun"/>
                <a:cs typeface="Times New Roman" panose="02020603050405020304" pitchFamily="18" charset="0"/>
              </a:rPr>
              <a:t>.</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Decision Tree Classifier: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is a tree-structured classifier, where internal nodes represent the features of a dataset, branches represent the decision rules and each leaf node represents the outcome. </a:t>
            </a:r>
          </a:p>
          <a:p>
            <a:pPr marL="285750" indent="-285750">
              <a:spcAft>
                <a:spcPts val="12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p>
          <a:p>
            <a:pPr>
              <a:spcAft>
                <a:spcPts val="1200"/>
              </a:spcAft>
            </a:pPr>
            <a:r>
              <a:rPr lang="en-IN" sz="1600" b="1" spc="-1" dirty="0">
                <a:uFill>
                  <a:solidFill>
                    <a:srgbClr val="FFFFFF"/>
                  </a:solidFill>
                </a:uFill>
                <a:latin typeface="Times New Roman" panose="02020603050405020304" pitchFamily="18" charset="0"/>
                <a:ea typeface="SimSun"/>
                <a:cs typeface="Times New Roman" panose="02020603050405020304" pitchFamily="18" charset="0"/>
              </a:rPr>
              <a:t>3.</a:t>
            </a:r>
            <a:r>
              <a:rPr lang="en-US" sz="1600" b="1" dirty="0">
                <a:latin typeface="Times New Roman" panose="02020603050405020304" pitchFamily="18" charset="0"/>
                <a:ea typeface="Calibri" panose="020F0502020204030204" pitchFamily="34" charset="0"/>
                <a:cs typeface="Times New Roman" panose="02020603050405020304" pitchFamily="18" charset="0"/>
              </a:rPr>
              <a:t> GBT Classifier:</a:t>
            </a:r>
          </a:p>
          <a:p>
            <a:r>
              <a:rPr lang="en-US" sz="1600" dirty="0"/>
              <a:t>GBT stands for Gradient Boosted Trees, which is a type of ensemble machine learning algorithm that combines multiple decision tree models to make predictions. In GBT, each decision tree model is trained on the residuals (or errors) of the previous model, with the aim of reducing the overall prediction error.</a:t>
            </a:r>
          </a:p>
          <a:p>
            <a:r>
              <a:rPr lang="en-US" sz="1600" dirty="0"/>
              <a:t/>
            </a:r>
            <a:br>
              <a:rPr lang="en-US" sz="1600" dirty="0"/>
            </a:b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1200"/>
              </a:spcAft>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Arial" panose="020B0604020202020204" pitchFamily="34" charset="0"/>
              <a:buChar cha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Arial" panose="020B0604020202020204" pitchFamily="34" charset="0"/>
              <a:buChar char="•"/>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Arial" panose="020B0604020202020204" pitchFamily="34" charset="0"/>
              <a:buChar char="•"/>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1200"/>
              </a:spcAft>
              <a:buFont typeface="Arial" panose="020B0604020202020204" pitchFamily="34" charset="0"/>
              <a:buChar char="•"/>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1080">
              <a:lnSpc>
                <a:spcPct val="100000"/>
              </a:lnSpc>
              <a:buClr>
                <a:srgbClr val="000000"/>
              </a:buCl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cs typeface="Times New Roman" panose="02020603050405020304" pitchFamily="18" charset="0"/>
            </a:endParaRPr>
          </a:p>
          <a:p>
            <a:pPr>
              <a:lnSpc>
                <a:spcPct val="150000"/>
              </a:lnSpc>
            </a:pPr>
            <a:endParaRPr lang="en-IN" sz="1600" b="0"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50000"/>
              </a:lnSpc>
            </a:pPr>
            <a:endParaRPr lang="en-IN" sz="1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135"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4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36"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B9EFCE74-612E-4B11-819E-832DC110BC8F}" type="slidenum">
              <a:rPr lang="en-IN" sz="1400" b="0" strike="noStrike" spc="-1">
                <a:solidFill>
                  <a:srgbClr val="000000"/>
                </a:solidFill>
                <a:uFill>
                  <a:solidFill>
                    <a:srgbClr val="FFFFFF"/>
                  </a:solidFill>
                </a:uFill>
                <a:latin typeface="Arial"/>
                <a:ea typeface="SimSun"/>
              </a:rPr>
              <a:t>9</a:t>
            </a:fld>
            <a:endParaRPr lang="en-IN" sz="1800" b="0" strike="noStrike" spc="-1">
              <a:solidFill>
                <a:srgbClr val="000000"/>
              </a:solidFill>
              <a:uFill>
                <a:solidFill>
                  <a:srgbClr val="FFFFFF"/>
                </a:solidFill>
              </a:uFill>
              <a:latin typeface="Arial"/>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1263</TotalTime>
  <Words>750</Words>
  <Application>Microsoft Office PowerPoint</Application>
  <PresentationFormat>Custom</PresentationFormat>
  <Paragraphs>182</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vt:lpstr>
      <vt:lpstr>PowerPoint Presentation</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from Graphs</vt:lpstr>
      <vt:lpstr>PowerPoint Presentation</vt:lpstr>
      <vt:lpstr> Future Scope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Shrinidhi Siddhanti</cp:lastModifiedBy>
  <cp:revision>151</cp:revision>
  <dcterms:created xsi:type="dcterms:W3CDTF">2019-08-03T06:37:25Z</dcterms:created>
  <dcterms:modified xsi:type="dcterms:W3CDTF">2023-03-11T17:11:28Z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1033-11.1.0.8392</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