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D368A3-81F4-42F5-8DCA-A9AC7EE1BA16}" type="datetimeFigureOut">
              <a:rPr lang="en-IN" smtClean="0"/>
              <a:t>30-10-2023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FC7FA93-5757-41BE-A616-329F80B8DC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76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368A3-81F4-42F5-8DCA-A9AC7EE1BA16}"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7FA93-5757-41BE-A616-329F80B8DC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719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368A3-81F4-42F5-8DCA-A9AC7EE1BA16}"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7FA93-5757-41BE-A616-329F80B8DC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47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368A3-81F4-42F5-8DCA-A9AC7EE1BA16}"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7FA93-5757-41BE-A616-329F80B8DC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0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368A3-81F4-42F5-8DCA-A9AC7EE1BA16}"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C7FA93-5757-41BE-A616-329F80B8DC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510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368A3-81F4-42F5-8DCA-A9AC7EE1BA16}"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C7FA93-5757-41BE-A616-329F80B8DC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311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368A3-81F4-42F5-8DCA-A9AC7EE1BA16}"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C7FA93-5757-41BE-A616-329F80B8DC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74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368A3-81F4-42F5-8DCA-A9AC7EE1BA16}"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C7FA93-5757-41BE-A616-329F80B8DC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192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368A3-81F4-42F5-8DCA-A9AC7EE1BA16}"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C7FA93-5757-41BE-A616-329F80B8DC2B}" type="slidenum">
              <a:rPr lang="en-IN" smtClean="0"/>
              <a:t>‹#›</a:t>
            </a:fld>
            <a:endParaRPr lang="en-IN"/>
          </a:p>
        </p:txBody>
      </p:sp>
    </p:spTree>
    <p:extLst>
      <p:ext uri="{BB962C8B-B14F-4D97-AF65-F5344CB8AC3E}">
        <p14:creationId xmlns:p14="http://schemas.microsoft.com/office/powerpoint/2010/main" val="350888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D368A3-81F4-42F5-8DCA-A9AC7EE1BA16}"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C7FA93-5757-41BE-A616-329F80B8DC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D368A3-81F4-42F5-8DCA-A9AC7EE1BA16}" type="datetimeFigureOut">
              <a:rPr lang="en-IN" smtClean="0"/>
              <a:t>30-10-2023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FC7FA93-5757-41BE-A616-329F80B8DC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76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D368A3-81F4-42F5-8DCA-A9AC7EE1BA16}" type="datetimeFigureOut">
              <a:rPr lang="en-IN" smtClean="0"/>
              <a:t>30-10-2023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C7FA93-5757-41BE-A616-329F80B8DC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663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0A02-2783-F88E-DBCB-A5A1B5AE5094}"/>
              </a:ext>
            </a:extLst>
          </p:cNvPr>
          <p:cNvSpPr>
            <a:spLocks noGrp="1"/>
          </p:cNvSpPr>
          <p:nvPr>
            <p:ph type="ctrTitle"/>
          </p:nvPr>
        </p:nvSpPr>
        <p:spPr/>
        <p:txBody>
          <a:bodyPr/>
          <a:lstStyle/>
          <a:p>
            <a:r>
              <a:rPr lang="en-IN" dirty="0"/>
              <a:t>Industrial training report</a:t>
            </a:r>
          </a:p>
        </p:txBody>
      </p:sp>
      <p:sp>
        <p:nvSpPr>
          <p:cNvPr id="3" name="Subtitle 2">
            <a:extLst>
              <a:ext uri="{FF2B5EF4-FFF2-40B4-BE49-F238E27FC236}">
                <a16:creationId xmlns:a16="http://schemas.microsoft.com/office/drawing/2014/main" id="{707BF6B5-C9F8-4D83-D7EF-8D35174EF419}"/>
              </a:ext>
            </a:extLst>
          </p:cNvPr>
          <p:cNvSpPr>
            <a:spLocks noGrp="1"/>
          </p:cNvSpPr>
          <p:nvPr>
            <p:ph type="subTitle" idx="1"/>
          </p:nvPr>
        </p:nvSpPr>
        <p:spPr>
          <a:xfrm>
            <a:off x="2417780" y="3531204"/>
            <a:ext cx="8637072" cy="2134305"/>
          </a:xfrm>
        </p:spPr>
        <p:txBody>
          <a:bodyPr>
            <a:normAutofit fontScale="92500"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Submitted By </a:t>
            </a:r>
          </a:p>
          <a:p>
            <a:r>
              <a:rPr lang="en-IN" sz="1800" b="1" i="0" u="none" strike="noStrike" baseline="0" dirty="0">
                <a:solidFill>
                  <a:srgbClr val="000000"/>
                </a:solidFill>
                <a:latin typeface="Times New Roman" panose="02020603050405020304" pitchFamily="18" charset="0"/>
              </a:rPr>
              <a:t>Name: VAIBHAV BHALLA </a:t>
            </a:r>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University Roll No. 03314802721 </a:t>
            </a:r>
            <a:endParaRPr lang="en-IN" dirty="0"/>
          </a:p>
        </p:txBody>
      </p:sp>
    </p:spTree>
    <p:extLst>
      <p:ext uri="{BB962C8B-B14F-4D97-AF65-F5344CB8AC3E}">
        <p14:creationId xmlns:p14="http://schemas.microsoft.com/office/powerpoint/2010/main" val="331323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58B9-A020-54B6-7485-5F7CFA1968D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55A23C5-14F9-88E1-38BE-ECE901E43F19}"/>
              </a:ext>
            </a:extLst>
          </p:cNvPr>
          <p:cNvPicPr>
            <a:picLocks noGrp="1" noChangeAspect="1"/>
          </p:cNvPicPr>
          <p:nvPr>
            <p:ph idx="1"/>
          </p:nvPr>
        </p:nvPicPr>
        <p:blipFill>
          <a:blip r:embed="rId2"/>
          <a:stretch>
            <a:fillRect/>
          </a:stretch>
        </p:blipFill>
        <p:spPr>
          <a:xfrm>
            <a:off x="2613984" y="2016125"/>
            <a:ext cx="7278357" cy="3449638"/>
          </a:xfrm>
          <a:prstGeom prst="rect">
            <a:avLst/>
          </a:prstGeom>
        </p:spPr>
      </p:pic>
    </p:spTree>
    <p:extLst>
      <p:ext uri="{BB962C8B-B14F-4D97-AF65-F5344CB8AC3E}">
        <p14:creationId xmlns:p14="http://schemas.microsoft.com/office/powerpoint/2010/main" val="177029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6B61-F027-E5AD-5E04-32BB0C33C24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29CB19C-2095-0A09-2194-9A9027918F56}"/>
              </a:ext>
            </a:extLst>
          </p:cNvPr>
          <p:cNvPicPr>
            <a:picLocks noGrp="1" noChangeAspect="1"/>
          </p:cNvPicPr>
          <p:nvPr>
            <p:ph idx="1"/>
          </p:nvPr>
        </p:nvPicPr>
        <p:blipFill>
          <a:blip r:embed="rId2"/>
          <a:stretch>
            <a:fillRect/>
          </a:stretch>
        </p:blipFill>
        <p:spPr>
          <a:xfrm>
            <a:off x="2587444" y="2016125"/>
            <a:ext cx="7331436" cy="3449638"/>
          </a:xfrm>
          <a:prstGeom prst="rect">
            <a:avLst/>
          </a:prstGeom>
        </p:spPr>
      </p:pic>
    </p:spTree>
    <p:extLst>
      <p:ext uri="{BB962C8B-B14F-4D97-AF65-F5344CB8AC3E}">
        <p14:creationId xmlns:p14="http://schemas.microsoft.com/office/powerpoint/2010/main" val="90631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CD67-432A-7BC5-6DF6-1F81A53FAB0C}"/>
              </a:ext>
            </a:extLst>
          </p:cNvPr>
          <p:cNvSpPr>
            <a:spLocks noGrp="1"/>
          </p:cNvSpPr>
          <p:nvPr>
            <p:ph type="title"/>
          </p:nvPr>
        </p:nvSpPr>
        <p:spPr>
          <a:xfrm>
            <a:off x="1294362" y="3216420"/>
            <a:ext cx="9603275" cy="1049235"/>
          </a:xfrm>
        </p:spPr>
        <p:txBody>
          <a:bodyPr/>
          <a:lstStyle/>
          <a:p>
            <a:pPr algn="ctr"/>
            <a:r>
              <a:rPr lang="en-IN" dirty="0"/>
              <a:t>Thank you</a:t>
            </a:r>
          </a:p>
        </p:txBody>
      </p:sp>
      <p:sp>
        <p:nvSpPr>
          <p:cNvPr id="3" name="Content Placeholder 2">
            <a:extLst>
              <a:ext uri="{FF2B5EF4-FFF2-40B4-BE49-F238E27FC236}">
                <a16:creationId xmlns:a16="http://schemas.microsoft.com/office/drawing/2014/main" id="{A508A24A-5CBE-FF6E-7701-10CC76B322E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2934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E08F-C9D6-14F0-2E94-9D063C1EB9B1}"/>
              </a:ext>
            </a:extLst>
          </p:cNvPr>
          <p:cNvSpPr>
            <a:spLocks noGrp="1"/>
          </p:cNvSpPr>
          <p:nvPr>
            <p:ph type="title"/>
          </p:nvPr>
        </p:nvSpPr>
        <p:spPr/>
        <p:txBody>
          <a:bodyPr/>
          <a:lstStyle/>
          <a:p>
            <a:r>
              <a:rPr lang="en-IN" dirty="0"/>
              <a:t>About the course:</a:t>
            </a:r>
          </a:p>
        </p:txBody>
      </p:sp>
      <p:sp>
        <p:nvSpPr>
          <p:cNvPr id="3" name="Content Placeholder 2">
            <a:extLst>
              <a:ext uri="{FF2B5EF4-FFF2-40B4-BE49-F238E27FC236}">
                <a16:creationId xmlns:a16="http://schemas.microsoft.com/office/drawing/2014/main" id="{8A8FBA6E-46C1-E7AB-D45C-ED6A29601C2E}"/>
              </a:ext>
            </a:extLst>
          </p:cNvPr>
          <p:cNvSpPr>
            <a:spLocks noGrp="1"/>
          </p:cNvSpPr>
          <p:nvPr>
            <p:ph idx="1"/>
          </p:nvPr>
        </p:nvSpPr>
        <p:spPr/>
        <p:txBody>
          <a:bodyPr/>
          <a:lstStyle/>
          <a:p>
            <a:r>
              <a:rPr lang="en-US" sz="2000" b="1" i="0" u="none" strike="noStrike" baseline="0" dirty="0">
                <a:solidFill>
                  <a:srgbClr val="000000"/>
                </a:solidFill>
                <a:latin typeface="Times New Roman" panose="02020603050405020304" pitchFamily="18" charset="0"/>
              </a:rPr>
              <a:t>The Complete 2023 Web Development Bootcamp, by </a:t>
            </a:r>
            <a:r>
              <a:rPr lang="en-IN" sz="1800" b="0" i="0" u="none" strike="noStrike" baseline="0" dirty="0">
                <a:solidFill>
                  <a:srgbClr val="000000"/>
                </a:solidFill>
                <a:latin typeface="Times New Roman" panose="02020603050405020304" pitchFamily="18" charset="0"/>
              </a:rPr>
              <a:t>instructor Angela Yu.</a:t>
            </a:r>
          </a:p>
          <a:p>
            <a:r>
              <a:rPr lang="en-IN" sz="1800" b="0" i="0" u="none" strike="noStrike" baseline="0" dirty="0">
                <a:solidFill>
                  <a:srgbClr val="000000"/>
                </a:solidFill>
                <a:latin typeface="Times New Roman" panose="02020603050405020304" pitchFamily="18" charset="0"/>
              </a:rPr>
              <a:t>The course covers both front-end and back-</a:t>
            </a:r>
            <a:r>
              <a:rPr lang="en-IN" sz="1800" dirty="0">
                <a:solidFill>
                  <a:srgbClr val="000000"/>
                </a:solidFill>
                <a:latin typeface="Times New Roman" panose="02020603050405020304" pitchFamily="18" charset="0"/>
              </a:rPr>
              <a:t>end development.</a:t>
            </a:r>
            <a:endParaRPr lang="en-IN" sz="1800" b="0" i="0" u="none" strike="noStrike" baseline="0" dirty="0">
              <a:solidFill>
                <a:srgbClr val="000000"/>
              </a:solidFill>
              <a:latin typeface="Times New Roman" panose="02020603050405020304" pitchFamily="18" charset="0"/>
            </a:endParaRPr>
          </a:p>
          <a:p>
            <a:r>
              <a:rPr lang="en-IN" sz="1800" dirty="0">
                <a:solidFill>
                  <a:srgbClr val="000000"/>
                </a:solidFill>
                <a:latin typeface="Times New Roman" panose="02020603050405020304" pitchFamily="18" charset="0"/>
              </a:rPr>
              <a:t>T</a:t>
            </a:r>
            <a:r>
              <a:rPr lang="en-IN" sz="1800" b="0" i="0" u="none" strike="noStrike" baseline="0" dirty="0">
                <a:solidFill>
                  <a:srgbClr val="000000"/>
                </a:solidFill>
                <a:latin typeface="Times New Roman" panose="02020603050405020304" pitchFamily="18" charset="0"/>
              </a:rPr>
              <a:t>he course encompasses HTML 5, CSS 3, Bootstrap 5, JavaScript ES6, jQuery, Node.js, Express.js, RESTful APIs, databases (SQL, MongoDB, Mongoose), React.js, authentication, and more. Students also explore Web3 Development, Blockchain technology, and NFT minting. </a:t>
            </a:r>
            <a:endParaRPr lang="en-IN" sz="1800" dirty="0">
              <a:solidFill>
                <a:srgbClr val="000000"/>
              </a:solidFill>
              <a:latin typeface="Times New Roman" panose="02020603050405020304" pitchFamily="18" charset="0"/>
            </a:endParaRPr>
          </a:p>
          <a:p>
            <a:pPr marL="0" indent="0">
              <a:buNone/>
            </a:pPr>
            <a:r>
              <a:rPr lang="en-US" sz="2000" b="1" i="0" u="none" strike="noStrike" baseline="0" dirty="0">
                <a:solidFill>
                  <a:srgbClr val="000000"/>
                </a:solidFill>
                <a:latin typeface="Times New Roman" panose="02020603050405020304" pitchFamily="18" charset="0"/>
              </a:rPr>
              <a:t> </a:t>
            </a:r>
          </a:p>
          <a:p>
            <a:endParaRPr lang="en-IN" dirty="0"/>
          </a:p>
        </p:txBody>
      </p:sp>
    </p:spTree>
    <p:extLst>
      <p:ext uri="{BB962C8B-B14F-4D97-AF65-F5344CB8AC3E}">
        <p14:creationId xmlns:p14="http://schemas.microsoft.com/office/powerpoint/2010/main" val="231436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02CB-F2C0-955E-4982-69F51BD32B72}"/>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6BC2E6F5-C5CB-065F-90C1-7E7B0D5613E2}"/>
              </a:ext>
            </a:extLst>
          </p:cNvPr>
          <p:cNvSpPr>
            <a:spLocks noGrp="1"/>
          </p:cNvSpPr>
          <p:nvPr>
            <p:ph idx="1"/>
          </p:nvPr>
        </p:nvSpPr>
        <p:spPr>
          <a:xfrm>
            <a:off x="414631" y="2051835"/>
            <a:ext cx="5288586" cy="3960862"/>
          </a:xfrm>
        </p:spPr>
        <p:txBody>
          <a:bodyPr>
            <a:normAutofit fontScale="47500" lnSpcReduction="20000"/>
          </a:bodyPr>
          <a:lstStyle/>
          <a:p>
            <a:pPr marL="342900" lvl="0" indent="-342900" algn="just">
              <a:spcBef>
                <a:spcPts val="10"/>
              </a:spcBef>
              <a:spcAft>
                <a:spcPts val="0"/>
              </a:spcAft>
              <a:buSzPts val="1200"/>
              <a:buFont typeface="Symbol" panose="05050102010706020507" pitchFamily="18" charset="2"/>
              <a:buChar char=""/>
              <a:tabLst>
                <a:tab pos="541020" algn="l"/>
                <a:tab pos="541655" algn="l"/>
              </a:tabLst>
            </a:pPr>
            <a:r>
              <a:rPr lang="en-US" sz="4900" dirty="0">
                <a:effectLst/>
                <a:latin typeface="Times New Roman" panose="02020603050405020304" pitchFamily="18" charset="0"/>
                <a:ea typeface="Symbol" panose="05050102010706020507" pitchFamily="18" charset="2"/>
                <a:cs typeface="Symbol" panose="05050102010706020507" pitchFamily="18" charset="2"/>
              </a:rPr>
              <a:t>Front-End</a:t>
            </a:r>
            <a:r>
              <a:rPr lang="en-US" sz="4900" spc="-10" dirty="0">
                <a:effectLst/>
                <a:latin typeface="Times New Roman" panose="02020603050405020304" pitchFamily="18" charset="0"/>
                <a:ea typeface="Symbol" panose="05050102010706020507" pitchFamily="18" charset="2"/>
                <a:cs typeface="Symbol" panose="05050102010706020507" pitchFamily="18" charset="2"/>
              </a:rPr>
              <a:t> </a:t>
            </a:r>
            <a:r>
              <a:rPr lang="en-US" sz="4900" dirty="0">
                <a:effectLst/>
                <a:latin typeface="Times New Roman" panose="02020603050405020304" pitchFamily="18" charset="0"/>
                <a:ea typeface="Symbol" panose="05050102010706020507" pitchFamily="18" charset="2"/>
                <a:cs typeface="Symbol" panose="05050102010706020507" pitchFamily="18" charset="2"/>
              </a:rPr>
              <a:t>Web</a:t>
            </a:r>
            <a:r>
              <a:rPr lang="en-US" sz="4900" spc="-10" dirty="0">
                <a:effectLst/>
                <a:latin typeface="Times New Roman" panose="02020603050405020304" pitchFamily="18" charset="0"/>
                <a:ea typeface="Symbol" panose="05050102010706020507" pitchFamily="18" charset="2"/>
                <a:cs typeface="Symbol" panose="05050102010706020507" pitchFamily="18" charset="2"/>
              </a:rPr>
              <a:t> </a:t>
            </a:r>
            <a:r>
              <a:rPr lang="en-US" sz="4900" dirty="0">
                <a:effectLst/>
                <a:latin typeface="Times New Roman" panose="02020603050405020304" pitchFamily="18" charset="0"/>
                <a:ea typeface="Symbol" panose="05050102010706020507" pitchFamily="18" charset="2"/>
                <a:cs typeface="Symbol" panose="05050102010706020507" pitchFamily="18" charset="2"/>
              </a:rPr>
              <a:t>Development</a:t>
            </a:r>
            <a:endParaRPr lang="en-IN" sz="49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70"/>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HTML</a:t>
            </a:r>
            <a:r>
              <a:rPr lang="en-US" sz="4900" spc="-5"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5</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CSS</a:t>
            </a:r>
            <a:r>
              <a:rPr lang="en-US" sz="4900" spc="15"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3</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Flexbox</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Grid</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Bootstrap 5</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JavaScript</a:t>
            </a:r>
            <a:r>
              <a:rPr lang="en-US" sz="4900" spc="-5"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ES6</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DOM</a:t>
            </a:r>
            <a:r>
              <a:rPr lang="en-US" sz="4900" spc="-10" dirty="0">
                <a:effectLst/>
                <a:latin typeface="Times New Roman" panose="02020603050405020304" pitchFamily="18" charset="0"/>
                <a:ea typeface="Times New Roman" panose="02020603050405020304" pitchFamily="18" charset="0"/>
              </a:rPr>
              <a:t> </a:t>
            </a:r>
            <a:r>
              <a:rPr lang="en-US" sz="4900" dirty="0">
                <a:effectLst/>
                <a:latin typeface="Times New Roman" panose="02020603050405020304" pitchFamily="18" charset="0"/>
                <a:ea typeface="Times New Roman" panose="02020603050405020304" pitchFamily="18" charset="0"/>
              </a:rPr>
              <a:t>Manipulation</a:t>
            </a:r>
            <a:endParaRPr lang="en-IN" sz="49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4900" dirty="0">
                <a:effectLst/>
                <a:latin typeface="Times New Roman" panose="02020603050405020304" pitchFamily="18" charset="0"/>
                <a:ea typeface="Times New Roman" panose="02020603050405020304" pitchFamily="18" charset="0"/>
              </a:rPr>
              <a:t>jQuery</a:t>
            </a:r>
            <a:endParaRPr lang="en-IN" sz="49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C8370E5-9DD7-365C-D8CE-121D0635EEA2}"/>
              </a:ext>
            </a:extLst>
          </p:cNvPr>
          <p:cNvSpPr txBox="1"/>
          <p:nvPr/>
        </p:nvSpPr>
        <p:spPr>
          <a:xfrm>
            <a:off x="6253216" y="2051835"/>
            <a:ext cx="5124937" cy="4272965"/>
          </a:xfrm>
          <a:prstGeom prst="rect">
            <a:avLst/>
          </a:prstGeom>
          <a:noFill/>
        </p:spPr>
        <p:txBody>
          <a:bodyPr wrap="square" rtlCol="0">
            <a:spAutoFit/>
          </a:bodyPr>
          <a:lstStyle/>
          <a:p>
            <a:pPr marL="342900" lvl="0" indent="-342900" algn="just">
              <a:spcBef>
                <a:spcPts val="710"/>
              </a:spcBef>
              <a:spcAft>
                <a:spcPts val="0"/>
              </a:spcAft>
              <a:buSzPts val="1200"/>
              <a:buFont typeface="Symbol" panose="05050102010706020507" pitchFamily="18" charset="2"/>
              <a:buChar char=""/>
              <a:tabLst>
                <a:tab pos="541020" algn="l"/>
                <a:tab pos="541655" algn="l"/>
              </a:tabLst>
            </a:pPr>
            <a:r>
              <a:rPr lang="en-US" sz="2300" dirty="0">
                <a:effectLst/>
                <a:latin typeface="Times New Roman" panose="02020603050405020304" pitchFamily="18" charset="0"/>
                <a:ea typeface="Symbol" panose="05050102010706020507" pitchFamily="18" charset="2"/>
                <a:cs typeface="Symbol" panose="05050102010706020507" pitchFamily="18" charset="2"/>
              </a:rPr>
              <a:t>Back-End</a:t>
            </a:r>
            <a:r>
              <a:rPr lang="en-US" sz="23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300" dirty="0">
                <a:effectLst/>
                <a:latin typeface="Times New Roman" panose="02020603050405020304" pitchFamily="18" charset="0"/>
                <a:ea typeface="Symbol" panose="05050102010706020507" pitchFamily="18" charset="2"/>
                <a:cs typeface="Symbol" panose="05050102010706020507" pitchFamily="18" charset="2"/>
              </a:rPr>
              <a:t>Web</a:t>
            </a:r>
            <a:r>
              <a:rPr lang="en-US" sz="2300" spc="-5" dirty="0">
                <a:effectLst/>
                <a:latin typeface="Times New Roman" panose="02020603050405020304" pitchFamily="18" charset="0"/>
                <a:ea typeface="Symbol" panose="05050102010706020507" pitchFamily="18" charset="2"/>
                <a:cs typeface="Symbol" panose="05050102010706020507" pitchFamily="18" charset="2"/>
              </a:rPr>
              <a:t> </a:t>
            </a:r>
            <a:r>
              <a:rPr lang="en-US" sz="2300" dirty="0">
                <a:effectLst/>
                <a:latin typeface="Times New Roman" panose="02020603050405020304" pitchFamily="18" charset="0"/>
                <a:ea typeface="Symbol" panose="05050102010706020507" pitchFamily="18" charset="2"/>
                <a:cs typeface="Symbol" panose="05050102010706020507" pitchFamily="18" charset="2"/>
              </a:rPr>
              <a:t>Development</a:t>
            </a:r>
            <a:endParaRPr lang="en-IN" sz="23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66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Node.js</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NPM</a:t>
            </a:r>
            <a:r>
              <a:rPr lang="en-US" sz="2300" spc="-2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packages</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Express.js</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700"/>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EJS</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RESTAPIs</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Databases</a:t>
            </a:r>
            <a:r>
              <a:rPr lang="en-US" sz="2300" spc="-1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SQL</a:t>
            </a:r>
            <a:r>
              <a:rPr lang="en-US" sz="2300" spc="-1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NoSQL</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MongoDB and Mongoose</a:t>
            </a:r>
            <a:endParaRPr lang="en-IN" sz="2300" dirty="0">
              <a:effectLst/>
              <a:latin typeface="Times New Roman" panose="02020603050405020304" pitchFamily="18" charset="0"/>
              <a:ea typeface="Times New Roman" panose="02020603050405020304" pitchFamily="18" charset="0"/>
            </a:endParaRPr>
          </a:p>
          <a:p>
            <a:pPr marL="342900" lvl="0" indent="-342900" algn="just">
              <a:spcBef>
                <a:spcPts val="695"/>
              </a:spcBef>
              <a:spcAft>
                <a:spcPts val="0"/>
              </a:spcAft>
              <a:buSzPts val="1200"/>
              <a:buFont typeface="Times New Roman" panose="02020603050405020304" pitchFamily="18" charset="0"/>
              <a:buAutoNum type="arabicPeriod"/>
              <a:tabLst>
                <a:tab pos="810895" algn="l"/>
                <a:tab pos="811530" algn="l"/>
              </a:tabLst>
            </a:pPr>
            <a:r>
              <a:rPr lang="en-US" sz="2300" dirty="0">
                <a:effectLst/>
                <a:latin typeface="Times New Roman" panose="02020603050405020304" pitchFamily="18" charset="0"/>
                <a:ea typeface="Times New Roman" panose="02020603050405020304" pitchFamily="18" charset="0"/>
              </a:rPr>
              <a:t>Authentication</a:t>
            </a:r>
            <a:endParaRPr lang="en-IN" sz="2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4751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D260-54C2-01F0-A394-CB16EB7A9585}"/>
              </a:ext>
            </a:extLst>
          </p:cNvPr>
          <p:cNvSpPr>
            <a:spLocks noGrp="1"/>
          </p:cNvSpPr>
          <p:nvPr>
            <p:ph type="title"/>
          </p:nvPr>
        </p:nvSpPr>
        <p:spPr/>
        <p:txBody>
          <a:bodyPr/>
          <a:lstStyle/>
          <a:p>
            <a:r>
              <a:rPr lang="en-IN" dirty="0"/>
              <a:t>Working of a website:</a:t>
            </a:r>
          </a:p>
        </p:txBody>
      </p:sp>
      <p:pic>
        <p:nvPicPr>
          <p:cNvPr id="1026" name="Picture 2" descr="How does a website work?">
            <a:extLst>
              <a:ext uri="{FF2B5EF4-FFF2-40B4-BE49-F238E27FC236}">
                <a16:creationId xmlns:a16="http://schemas.microsoft.com/office/drawing/2014/main" id="{33D3E7A7-3168-2766-150D-4BDC13A94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7065" y="2016124"/>
            <a:ext cx="3451961" cy="406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7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02A8-5D20-2C72-3B4A-0CD756BF522A}"/>
              </a:ext>
            </a:extLst>
          </p:cNvPr>
          <p:cNvSpPr>
            <a:spLocks noGrp="1"/>
          </p:cNvSpPr>
          <p:nvPr>
            <p:ph type="title"/>
          </p:nvPr>
        </p:nvSpPr>
        <p:spPr>
          <a:xfrm>
            <a:off x="1451579" y="2379765"/>
            <a:ext cx="9603275" cy="1049235"/>
          </a:xfrm>
        </p:spPr>
        <p:txBody>
          <a:bodyPr>
            <a:normAutofit/>
          </a:bodyPr>
          <a:lstStyle/>
          <a:p>
            <a:pPr algn="ctr"/>
            <a:r>
              <a:rPr lang="en-IN" sz="5400" dirty="0"/>
              <a:t>Training project</a:t>
            </a:r>
          </a:p>
        </p:txBody>
      </p:sp>
      <p:sp>
        <p:nvSpPr>
          <p:cNvPr id="3" name="Content Placeholder 2">
            <a:extLst>
              <a:ext uri="{FF2B5EF4-FFF2-40B4-BE49-F238E27FC236}">
                <a16:creationId xmlns:a16="http://schemas.microsoft.com/office/drawing/2014/main" id="{C9862297-C463-11DC-1840-D1452577A8F5}"/>
              </a:ext>
            </a:extLst>
          </p:cNvPr>
          <p:cNvSpPr>
            <a:spLocks noGrp="1"/>
          </p:cNvSpPr>
          <p:nvPr>
            <p:ph idx="1"/>
          </p:nvPr>
        </p:nvSpPr>
        <p:spPr>
          <a:xfrm>
            <a:off x="1451579" y="4246880"/>
            <a:ext cx="9603275" cy="1219465"/>
          </a:xfrm>
        </p:spPr>
        <p:txBody>
          <a:bodyPr/>
          <a:lstStyle/>
          <a:p>
            <a:endParaRPr lang="en-IN" dirty="0"/>
          </a:p>
        </p:txBody>
      </p:sp>
    </p:spTree>
    <p:extLst>
      <p:ext uri="{BB962C8B-B14F-4D97-AF65-F5344CB8AC3E}">
        <p14:creationId xmlns:p14="http://schemas.microsoft.com/office/powerpoint/2010/main" val="222396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DE-2590-AD4C-9FF1-D9EC1979B54B}"/>
              </a:ext>
            </a:extLst>
          </p:cNvPr>
          <p:cNvSpPr>
            <a:spLocks noGrp="1"/>
          </p:cNvSpPr>
          <p:nvPr>
            <p:ph type="title"/>
          </p:nvPr>
        </p:nvSpPr>
        <p:spPr/>
        <p:txBody>
          <a:bodyPr/>
          <a:lstStyle/>
          <a:p>
            <a:r>
              <a:rPr lang="en-IN" dirty="0" err="1"/>
              <a:t>Calmity</a:t>
            </a:r>
            <a:r>
              <a:rPr lang="en-IN" dirty="0"/>
              <a:t>: A blogging web application:</a:t>
            </a:r>
          </a:p>
        </p:txBody>
      </p:sp>
      <p:sp>
        <p:nvSpPr>
          <p:cNvPr id="3" name="Content Placeholder 2">
            <a:extLst>
              <a:ext uri="{FF2B5EF4-FFF2-40B4-BE49-F238E27FC236}">
                <a16:creationId xmlns:a16="http://schemas.microsoft.com/office/drawing/2014/main" id="{2FC1C55C-2FF9-0F75-6EC5-307ADBB0128D}"/>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 comprehensive social website for providing Solaces (peaceful places) near you and around the world.</a:t>
            </a:r>
          </a:p>
          <a:p>
            <a:r>
              <a:rPr lang="en-US" sz="1800" dirty="0">
                <a:latin typeface="Times New Roman" panose="02020603050405020304" pitchFamily="18" charset="0"/>
                <a:ea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rPr>
              <a:t>ffers a collection of blogs/destinations.</a:t>
            </a:r>
          </a:p>
          <a:p>
            <a:r>
              <a:rPr lang="en-US" sz="1800" dirty="0">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romoting mental wellness, supporting tourism, and creating a sense of community among its users. </a:t>
            </a:r>
          </a:p>
          <a:p>
            <a:endParaRPr lang="en-IN" dirty="0"/>
          </a:p>
        </p:txBody>
      </p:sp>
    </p:spTree>
    <p:extLst>
      <p:ext uri="{BB962C8B-B14F-4D97-AF65-F5344CB8AC3E}">
        <p14:creationId xmlns:p14="http://schemas.microsoft.com/office/powerpoint/2010/main" val="100172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7F30-4EAC-6FA9-7EA8-BEB534ECCE8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3E8DDEE4-4323-904C-1D10-A6283C67C9CD}"/>
              </a:ext>
            </a:extLst>
          </p:cNvPr>
          <p:cNvSpPr>
            <a:spLocks noGrp="1"/>
          </p:cNvSpPr>
          <p:nvPr>
            <p:ph idx="1"/>
          </p:nvPr>
        </p:nvSpPr>
        <p:spPr/>
        <p:txBody>
          <a:bodyPr>
            <a:normAutofit/>
          </a:bodyPr>
          <a:lstStyle/>
          <a:p>
            <a:pPr marL="591820" indent="-285750" algn="just">
              <a:spcBef>
                <a:spcPts val="880"/>
              </a:spcBef>
            </a:pPr>
            <a:r>
              <a:rPr lang="en-US" sz="1800" b="1" dirty="0">
                <a:effectLst/>
                <a:latin typeface="Times New Roman" panose="02020603050405020304" pitchFamily="18" charset="0"/>
                <a:ea typeface="Times New Roman" panose="02020603050405020304" pitchFamily="18" charset="0"/>
              </a:rPr>
              <a:t>Blogs: </a:t>
            </a:r>
            <a:r>
              <a:rPr lang="en-US" sz="1800" dirty="0">
                <a:effectLst/>
                <a:latin typeface="Times New Roman" panose="02020603050405020304" pitchFamily="18" charset="0"/>
                <a:ea typeface="Times New Roman" panose="02020603050405020304" pitchFamily="18" charset="0"/>
              </a:rPr>
              <a:t>Curated blogs that highlight peaceful destinations, nature getaways, and urban </a:t>
            </a:r>
            <a:r>
              <a:rPr lang="en-US" sz="1800" dirty="0" err="1">
                <a:effectLst/>
                <a:latin typeface="Times New Roman" panose="02020603050405020304" pitchFamily="18" charset="0"/>
                <a:ea typeface="Times New Roman" panose="02020603050405020304" pitchFamily="18" charset="0"/>
              </a:rPr>
              <a:t>havens.A</a:t>
            </a:r>
            <a:r>
              <a:rPr lang="en-US" sz="1800" dirty="0">
                <a:effectLst/>
                <a:latin typeface="Times New Roman" panose="02020603050405020304" pitchFamily="18" charset="0"/>
                <a:ea typeface="Times New Roman" panose="02020603050405020304" pitchFamily="18" charset="0"/>
              </a:rPr>
              <a:t> diverse range of content, including travel experiences, mindfulness tips.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User-contributed content</a:t>
            </a:r>
            <a:r>
              <a:rPr lang="en-US" sz="1800" dirty="0">
                <a:effectLst/>
                <a:latin typeface="Times New Roman" panose="02020603050405020304" pitchFamily="18" charset="0"/>
                <a:ea typeface="Times New Roman" panose="02020603050405020304" pitchFamily="18" charset="0"/>
              </a:rPr>
              <a:t>: allowing members to share their serene experiences and travel tales.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Immersive: </a:t>
            </a:r>
            <a:r>
              <a:rPr lang="en-US" sz="1800" dirty="0">
                <a:effectLst/>
                <a:latin typeface="Times New Roman" panose="02020603050405020304" pitchFamily="18" charset="0"/>
                <a:ea typeface="Times New Roman" panose="02020603050405020304" pitchFamily="18" charset="0"/>
              </a:rPr>
              <a:t>Visuals High-quality images that transport users to peaceful destinations.</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User Profiles</a:t>
            </a:r>
            <a:r>
              <a:rPr lang="en-US" sz="1800" dirty="0">
                <a:effectLst/>
                <a:latin typeface="Times New Roman" panose="02020603050405020304" pitchFamily="18" charset="0"/>
                <a:ea typeface="Times New Roman" panose="02020603050405020304" pitchFamily="18" charset="0"/>
              </a:rPr>
              <a:t>: User registration and login functionality.</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Community and Social Features</a:t>
            </a:r>
            <a:r>
              <a:rPr lang="en-US" sz="1800" dirty="0">
                <a:effectLst/>
                <a:latin typeface="Times New Roman" panose="02020603050405020304" pitchFamily="18" charset="0"/>
                <a:ea typeface="Times New Roman" panose="02020603050405020304" pitchFamily="18" charset="0"/>
              </a:rPr>
              <a:t>: A review section in blog for users to share their thoughts on the blog or place. Users can rate and review the blog, helping others find the best locations for serenity.</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Geographical location:</a:t>
            </a:r>
            <a:r>
              <a:rPr lang="en-US" sz="1800" dirty="0">
                <a:effectLst/>
                <a:latin typeface="Times New Roman" panose="02020603050405020304" pitchFamily="18" charset="0"/>
                <a:ea typeface="Times New Roman" panose="02020603050405020304" pitchFamily="18" charset="0"/>
              </a:rPr>
              <a:t> Represent exact location of the place mention in the blog in a map box.</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764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3207-12F9-C8E6-869B-E6E42E8E97DC}"/>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CBF36898-697C-D7B7-481B-4EBEF881943D}"/>
              </a:ext>
            </a:extLst>
          </p:cNvPr>
          <p:cNvSpPr>
            <a:spLocks noGrp="1"/>
          </p:cNvSpPr>
          <p:nvPr>
            <p:ph idx="1"/>
          </p:nvPr>
        </p:nvSpPr>
        <p:spPr/>
        <p:txBody>
          <a:bodyPr/>
          <a:lstStyle/>
          <a:p>
            <a:r>
              <a:rPr lang="en-IN" dirty="0"/>
              <a:t>User Authentication.</a:t>
            </a:r>
          </a:p>
          <a:p>
            <a:r>
              <a:rPr lang="en-IN" dirty="0"/>
              <a:t>Review and Rating.</a:t>
            </a:r>
          </a:p>
          <a:p>
            <a:r>
              <a:rPr lang="en-IN" dirty="0"/>
              <a:t>Create, View, Delete, Edit a Blog.</a:t>
            </a:r>
          </a:p>
          <a:p>
            <a:r>
              <a:rPr lang="en-IN" dirty="0"/>
              <a:t>Immersive.</a:t>
            </a:r>
          </a:p>
          <a:p>
            <a:r>
              <a:rPr lang="en-IN" dirty="0"/>
              <a:t>Geographical Location: geocoding and mapping.</a:t>
            </a:r>
          </a:p>
        </p:txBody>
      </p:sp>
    </p:spTree>
    <p:extLst>
      <p:ext uri="{BB962C8B-B14F-4D97-AF65-F5344CB8AC3E}">
        <p14:creationId xmlns:p14="http://schemas.microsoft.com/office/powerpoint/2010/main" val="370521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908F-1DF7-244B-4BA8-EF84B15B806B}"/>
              </a:ext>
            </a:extLst>
          </p:cNvPr>
          <p:cNvSpPr>
            <a:spLocks noGrp="1"/>
          </p:cNvSpPr>
          <p:nvPr>
            <p:ph type="title"/>
          </p:nvPr>
        </p:nvSpPr>
        <p:spPr/>
        <p:txBody>
          <a:bodyPr/>
          <a:lstStyle/>
          <a:p>
            <a:r>
              <a:rPr lang="en-IN" dirty="0"/>
              <a:t>Snapshots:</a:t>
            </a:r>
          </a:p>
        </p:txBody>
      </p:sp>
      <p:pic>
        <p:nvPicPr>
          <p:cNvPr id="4" name="Content Placeholder 3">
            <a:extLst>
              <a:ext uri="{FF2B5EF4-FFF2-40B4-BE49-F238E27FC236}">
                <a16:creationId xmlns:a16="http://schemas.microsoft.com/office/drawing/2014/main" id="{911573CF-34E6-D968-8EA5-0B33EE21BB35}"/>
              </a:ext>
            </a:extLst>
          </p:cNvPr>
          <p:cNvPicPr>
            <a:picLocks noGrp="1" noChangeAspect="1"/>
          </p:cNvPicPr>
          <p:nvPr>
            <p:ph idx="1"/>
          </p:nvPr>
        </p:nvPicPr>
        <p:blipFill>
          <a:blip r:embed="rId2"/>
          <a:stretch>
            <a:fillRect/>
          </a:stretch>
        </p:blipFill>
        <p:spPr>
          <a:xfrm>
            <a:off x="2625942" y="2016125"/>
            <a:ext cx="7254441" cy="3449638"/>
          </a:xfrm>
          <a:prstGeom prst="rect">
            <a:avLst/>
          </a:prstGeom>
        </p:spPr>
      </p:pic>
    </p:spTree>
    <p:extLst>
      <p:ext uri="{BB962C8B-B14F-4D97-AF65-F5344CB8AC3E}">
        <p14:creationId xmlns:p14="http://schemas.microsoft.com/office/powerpoint/2010/main" val="22777305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127</TotalTime>
  <Words>353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Symbol</vt:lpstr>
      <vt:lpstr>Times New Roman</vt:lpstr>
      <vt:lpstr>Gallery</vt:lpstr>
      <vt:lpstr>Industrial training report</vt:lpstr>
      <vt:lpstr>About the course:</vt:lpstr>
      <vt:lpstr>Technology stack:</vt:lpstr>
      <vt:lpstr>Working of a website:</vt:lpstr>
      <vt:lpstr>Training project</vt:lpstr>
      <vt:lpstr>Calmity: A blogging web application:</vt:lpstr>
      <vt:lpstr>Objectives:</vt:lpstr>
      <vt:lpstr>Features:</vt:lpstr>
      <vt:lpstr>Snapshots: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report</dc:title>
  <dc:creator>Ram Bhalla</dc:creator>
  <cp:lastModifiedBy>Ram Bhalla</cp:lastModifiedBy>
  <cp:revision>2</cp:revision>
  <dcterms:created xsi:type="dcterms:W3CDTF">2023-10-27T01:55:28Z</dcterms:created>
  <dcterms:modified xsi:type="dcterms:W3CDTF">2023-10-29T19:44:59Z</dcterms:modified>
</cp:coreProperties>
</file>