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Lst>
  <p:sldSz cy="5143500" cx="9144000"/>
  <p:notesSz cx="6858000" cy="9144000"/>
  <p:embeddedFontLst>
    <p:embeddedFont>
      <p:font typeface="Inconsolata"/>
      <p:regular r:id="rId40"/>
      <p:bold r:id="rId41"/>
    </p:embeddedFont>
    <p:embeddedFont>
      <p:font typeface="Montserrat"/>
      <p:regular r:id="rId42"/>
      <p:bold r:id="rId43"/>
      <p:italic r:id="rId44"/>
      <p:boldItalic r:id="rId4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Inconsolata-regular.fntdata"/><Relationship Id="rId20" Type="http://schemas.openxmlformats.org/officeDocument/2006/relationships/slide" Target="slides/slide16.xml"/><Relationship Id="rId42" Type="http://schemas.openxmlformats.org/officeDocument/2006/relationships/font" Target="fonts/Montserrat-regular.fntdata"/><Relationship Id="rId41" Type="http://schemas.openxmlformats.org/officeDocument/2006/relationships/font" Target="fonts/Inconsolata-bold.fntdata"/><Relationship Id="rId22" Type="http://schemas.openxmlformats.org/officeDocument/2006/relationships/slide" Target="slides/slide18.xml"/><Relationship Id="rId44" Type="http://schemas.openxmlformats.org/officeDocument/2006/relationships/font" Target="fonts/Montserrat-italic.fntdata"/><Relationship Id="rId21" Type="http://schemas.openxmlformats.org/officeDocument/2006/relationships/slide" Target="slides/slide17.xml"/><Relationship Id="rId43" Type="http://schemas.openxmlformats.org/officeDocument/2006/relationships/font" Target="fonts/Montserrat-bold.fntdata"/><Relationship Id="rId24" Type="http://schemas.openxmlformats.org/officeDocument/2006/relationships/slide" Target="slides/slide20.xml"/><Relationship Id="rId23" Type="http://schemas.openxmlformats.org/officeDocument/2006/relationships/slide" Target="slides/slide19.xml"/><Relationship Id="rId45" Type="http://schemas.openxmlformats.org/officeDocument/2006/relationships/font" Target="fonts/Montserrat-bold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slide" Target="slides/slide33.xml"/><Relationship Id="rId14" Type="http://schemas.openxmlformats.org/officeDocument/2006/relationships/slide" Target="slides/slide10.xml"/><Relationship Id="rId36" Type="http://schemas.openxmlformats.org/officeDocument/2006/relationships/slide" Target="slides/slide32.xml"/><Relationship Id="rId17" Type="http://schemas.openxmlformats.org/officeDocument/2006/relationships/slide" Target="slides/slide13.xml"/><Relationship Id="rId39" Type="http://schemas.openxmlformats.org/officeDocument/2006/relationships/slide" Target="slides/slide35.xml"/><Relationship Id="rId16" Type="http://schemas.openxmlformats.org/officeDocument/2006/relationships/slide" Target="slides/slide12.xml"/><Relationship Id="rId38" Type="http://schemas.openxmlformats.org/officeDocument/2006/relationships/slide" Target="slides/slide34.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0f2a9c1d7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0f2a9c1d7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0f2a9c1d7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0f2a9c1d7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eae1fa64c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1eae1fa64c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0f2a9c1d7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20f2a9c1d7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0f2a9c1d7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0f2a9c1d7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eae1fa64c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1eae1fa64c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1eae1fa64c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1eae1fa64c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0f2a9c1d7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20f2a9c1d7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0f2a9c1d7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20f2a9c1d7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20f2a9c1d7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20f2a9c1d7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1c4e07dad0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1c4e07dad0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1eae1fa64c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1eae1fa64c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1eae1fa64c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1eae1fa64c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1eae1fa64c_1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1eae1fa64c_1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1eae1fa64c_1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1eae1fa64c_1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20f2a9c1d7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20f2a9c1d7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20f2a9c1d7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20f2a9c1d7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1eae1fa64c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1eae1fa64c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1eae1fa64c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1eae1fa64c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20f2a9c1d7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20f2a9c1d7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20f2a9c1d7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20f2a9c1d7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1eae1fa64c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1eae1fa64c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20f2a9c1d7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20f2a9c1d7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20f2a9c1d7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20f2a9c1d7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1eae1fa64c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1eae1fa64c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1eae1fa64c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1eae1fa64c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20f2a9c1d7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20f2a9c1d7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20f2a9c1d7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20f2a9c1d7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0f2a9c1d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0f2a9c1d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0f2a9c1d7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20f2a9c1d7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1eae1fa64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1eae1fa64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1eae1fa64c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1eae1fa64c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eae1fa64c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eae1fa64c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1eae1fa64c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1eae1fa64c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1.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2.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1.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1.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2.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2.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2.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 Id="rId3" Type="http://schemas.openxmlformats.org/officeDocument/2006/relationships/image" Target="../media/image1.jp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Python Level Two</a:t>
            </a:r>
            <a:endParaRPr b="1">
              <a:latin typeface="Montserrat"/>
              <a:ea typeface="Montserrat"/>
              <a:cs typeface="Montserrat"/>
              <a:sym typeface="Montserrat"/>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Let’s learn something! </a:t>
            </a:r>
            <a:endParaRPr/>
          </a:p>
        </p:txBody>
      </p:sp>
      <p:pic>
        <p:nvPicPr>
          <p:cNvPr descr="watermark.jpg" id="56" name="Google Shape;56;p1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7" name="Google Shape;57;p1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Part 2 - Object Oriented Programming</a:t>
            </a:r>
            <a:endParaRPr b="1">
              <a:latin typeface="Montserrat"/>
              <a:ea typeface="Montserrat"/>
              <a:cs typeface="Montserrat"/>
              <a:sym typeface="Montserrat"/>
            </a:endParaRPr>
          </a:p>
        </p:txBody>
      </p:sp>
      <p:sp>
        <p:nvSpPr>
          <p:cNvPr id="127" name="Google Shape;127;p2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Python - Level Two</a:t>
            </a:r>
            <a:endParaRPr/>
          </a:p>
        </p:txBody>
      </p:sp>
      <p:pic>
        <p:nvPicPr>
          <p:cNvPr descr="watermark.jpg" id="128" name="Google Shape;128;p2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9" name="Google Shape;129;p2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Django Bootcamp</a:t>
            </a:r>
            <a:endParaRPr>
              <a:latin typeface="Montserrat"/>
              <a:ea typeface="Montserrat"/>
              <a:cs typeface="Montserrat"/>
              <a:sym typeface="Montserrat"/>
            </a:endParaRPr>
          </a:p>
        </p:txBody>
      </p:sp>
      <p:sp>
        <p:nvSpPr>
          <p:cNvPr id="135" name="Google Shape;135;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Object Oriented Programming is a way to use Python to create our own Objects.</a:t>
            </a:r>
            <a:endParaRPr sz="3000">
              <a:latin typeface="Montserrat"/>
              <a:ea typeface="Montserrat"/>
              <a:cs typeface="Montserrat"/>
              <a:sym typeface="Montserrat"/>
            </a:endParaRPr>
          </a:p>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It can be a point of great confusion for beginners, mainly because often it is taught poorly!</a:t>
            </a:r>
            <a:endParaRPr sz="3000">
              <a:latin typeface="Montserrat"/>
              <a:ea typeface="Montserrat"/>
              <a:cs typeface="Montserrat"/>
              <a:sym typeface="Montserrat"/>
            </a:endParaRPr>
          </a:p>
        </p:txBody>
      </p:sp>
      <p:pic>
        <p:nvPicPr>
          <p:cNvPr descr="watermark.jpg" id="136" name="Google Shape;136;p2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7" name="Google Shape;137;p2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Django Bootcamp</a:t>
            </a:r>
            <a:endParaRPr>
              <a:latin typeface="Montserrat"/>
              <a:ea typeface="Montserrat"/>
              <a:cs typeface="Montserrat"/>
              <a:sym typeface="Montserrat"/>
            </a:endParaRPr>
          </a:p>
        </p:txBody>
      </p:sp>
      <p:sp>
        <p:nvSpPr>
          <p:cNvPr id="143" name="Google Shape;143;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Let’s try our best to save you from any confusion by systematically showing you the thought process behind OOP and why we would need it.</a:t>
            </a:r>
            <a:endParaRPr sz="3000">
              <a:latin typeface="Montserrat"/>
              <a:ea typeface="Montserrat"/>
              <a:cs typeface="Montserrat"/>
              <a:sym typeface="Montserrat"/>
            </a:endParaRPr>
          </a:p>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We will use it quite a bit for Django, so let’s get started!</a:t>
            </a:r>
            <a:endParaRPr sz="3000">
              <a:latin typeface="Montserrat"/>
              <a:ea typeface="Montserrat"/>
              <a:cs typeface="Montserrat"/>
              <a:sym typeface="Montserrat"/>
            </a:endParaRPr>
          </a:p>
        </p:txBody>
      </p:sp>
      <p:pic>
        <p:nvPicPr>
          <p:cNvPr descr="watermark.jpg" id="144" name="Google Shape;144;p2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45" name="Google Shape;145;p2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5"/>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Part 3 - OOP Project</a:t>
            </a:r>
            <a:endParaRPr b="1">
              <a:latin typeface="Montserrat"/>
              <a:ea typeface="Montserrat"/>
              <a:cs typeface="Montserrat"/>
              <a:sym typeface="Montserrat"/>
            </a:endParaRPr>
          </a:p>
        </p:txBody>
      </p:sp>
      <p:sp>
        <p:nvSpPr>
          <p:cNvPr id="151" name="Google Shape;151;p25"/>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Python - Level Two</a:t>
            </a:r>
            <a:endParaRPr/>
          </a:p>
        </p:txBody>
      </p:sp>
      <p:pic>
        <p:nvPicPr>
          <p:cNvPr descr="watermark.jpg" id="152" name="Google Shape;152;p2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53" name="Google Shape;153;p2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Django Bootcamp</a:t>
            </a:r>
            <a:endParaRPr>
              <a:latin typeface="Montserrat"/>
              <a:ea typeface="Montserrat"/>
              <a:cs typeface="Montserrat"/>
              <a:sym typeface="Montserrat"/>
            </a:endParaRPr>
          </a:p>
        </p:txBody>
      </p:sp>
      <p:sp>
        <p:nvSpPr>
          <p:cNvPr id="159" name="Google Shape;159;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OOP is fundamental to becoming a good Python programmer, so let’s get some extra practice by building a game!</a:t>
            </a:r>
            <a:endParaRPr sz="3000">
              <a:latin typeface="Montserrat"/>
              <a:ea typeface="Montserrat"/>
              <a:cs typeface="Montserrat"/>
              <a:sym typeface="Montserrat"/>
            </a:endParaRPr>
          </a:p>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We will use OOP to create the Card Game War!</a:t>
            </a:r>
            <a:endParaRPr sz="3000">
              <a:latin typeface="Montserrat"/>
              <a:ea typeface="Montserrat"/>
              <a:cs typeface="Montserrat"/>
              <a:sym typeface="Montserrat"/>
            </a:endParaRPr>
          </a:p>
        </p:txBody>
      </p:sp>
      <p:pic>
        <p:nvPicPr>
          <p:cNvPr descr="watermark.jpg" id="160" name="Google Shape;160;p2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61" name="Google Shape;161;p2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Django Bootcamp</a:t>
            </a:r>
            <a:endParaRPr>
              <a:latin typeface="Montserrat"/>
              <a:ea typeface="Montserrat"/>
              <a:cs typeface="Montserrat"/>
              <a:sym typeface="Montserrat"/>
            </a:endParaRPr>
          </a:p>
        </p:txBody>
      </p:sp>
      <p:sp>
        <p:nvSpPr>
          <p:cNvPr id="167" name="Google Shape;167;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The relevant file is:</a:t>
            </a:r>
            <a:endParaRPr sz="3000">
              <a:latin typeface="Montserrat"/>
              <a:ea typeface="Montserrat"/>
              <a:cs typeface="Montserrat"/>
              <a:sym typeface="Montserrat"/>
            </a:endParaRPr>
          </a:p>
          <a:p>
            <a:pPr indent="-419100" lvl="1" marL="1371600" rtl="0" algn="l">
              <a:spcBef>
                <a:spcPts val="0"/>
              </a:spcBef>
              <a:spcAft>
                <a:spcPts val="0"/>
              </a:spcAft>
              <a:buSzPts val="3000"/>
              <a:buFont typeface="Montserrat"/>
              <a:buChar char="○"/>
            </a:pPr>
            <a:r>
              <a:rPr lang="en" sz="3000">
                <a:latin typeface="Montserrat"/>
                <a:ea typeface="Montserrat"/>
                <a:cs typeface="Montserrat"/>
                <a:sym typeface="Montserrat"/>
              </a:rPr>
              <a:t>Part3_OOP_Project.py </a:t>
            </a:r>
            <a:endParaRPr sz="3000">
              <a:latin typeface="Montserrat"/>
              <a:ea typeface="Montserrat"/>
              <a:cs typeface="Montserrat"/>
              <a:sym typeface="Montserrat"/>
            </a:endParaRPr>
          </a:p>
        </p:txBody>
      </p:sp>
      <p:pic>
        <p:nvPicPr>
          <p:cNvPr descr="watermark.jpg" id="168" name="Google Shape;168;p2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69" name="Google Shape;169;p2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Django Bootcamp</a:t>
            </a:r>
            <a:endParaRPr>
              <a:latin typeface="Montserrat"/>
              <a:ea typeface="Montserrat"/>
              <a:cs typeface="Montserrat"/>
              <a:sym typeface="Montserrat"/>
            </a:endParaRPr>
          </a:p>
        </p:txBody>
      </p:sp>
      <p:sp>
        <p:nvSpPr>
          <p:cNvPr id="175" name="Google Shape;175;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Feel free to either treat this as a code-along project, or attempt it on your own first!</a:t>
            </a:r>
            <a:endParaRPr sz="3000">
              <a:latin typeface="Montserrat"/>
              <a:ea typeface="Montserrat"/>
              <a:cs typeface="Montserrat"/>
              <a:sym typeface="Montserrat"/>
            </a:endParaRPr>
          </a:p>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Let’s get a quick look at the project!</a:t>
            </a:r>
            <a:endParaRPr sz="3000">
              <a:latin typeface="Montserrat"/>
              <a:ea typeface="Montserrat"/>
              <a:cs typeface="Montserrat"/>
              <a:sym typeface="Montserrat"/>
            </a:endParaRPr>
          </a:p>
        </p:txBody>
      </p:sp>
      <p:pic>
        <p:nvPicPr>
          <p:cNvPr descr="watermark.jpg" id="176" name="Google Shape;176;p2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7" name="Google Shape;177;p2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9"/>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Part 3 - OOP Project</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Solutions</a:t>
            </a:r>
            <a:endParaRPr b="1">
              <a:latin typeface="Montserrat"/>
              <a:ea typeface="Montserrat"/>
              <a:cs typeface="Montserrat"/>
              <a:sym typeface="Montserrat"/>
            </a:endParaRPr>
          </a:p>
        </p:txBody>
      </p:sp>
      <p:sp>
        <p:nvSpPr>
          <p:cNvPr id="183" name="Google Shape;183;p29"/>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Python - Level Two</a:t>
            </a:r>
            <a:endParaRPr/>
          </a:p>
        </p:txBody>
      </p:sp>
      <p:pic>
        <p:nvPicPr>
          <p:cNvPr descr="watermark.jpg" id="184" name="Google Shape;184;p2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85" name="Google Shape;185;p2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0"/>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Part 4 - Errors and Exceptions</a:t>
            </a:r>
            <a:endParaRPr b="1">
              <a:latin typeface="Montserrat"/>
              <a:ea typeface="Montserrat"/>
              <a:cs typeface="Montserrat"/>
              <a:sym typeface="Montserrat"/>
            </a:endParaRPr>
          </a:p>
        </p:txBody>
      </p:sp>
      <p:sp>
        <p:nvSpPr>
          <p:cNvPr id="191" name="Google Shape;191;p30"/>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Python - Level Two</a:t>
            </a:r>
            <a:endParaRPr/>
          </a:p>
        </p:txBody>
      </p:sp>
      <p:pic>
        <p:nvPicPr>
          <p:cNvPr descr="watermark.jpg" id="192" name="Google Shape;192;p3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93" name="Google Shape;193;p3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Django Bootcamp</a:t>
            </a:r>
            <a:endParaRPr>
              <a:latin typeface="Montserrat"/>
              <a:ea typeface="Montserrat"/>
              <a:cs typeface="Montserrat"/>
              <a:sym typeface="Montserrat"/>
            </a:endParaRPr>
          </a:p>
        </p:txBody>
      </p:sp>
      <p:sp>
        <p:nvSpPr>
          <p:cNvPr id="199" name="Google Shape;199;p3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Often times our code isn’t perfect, meaning we run into Errors!</a:t>
            </a:r>
            <a:endParaRPr sz="3000">
              <a:latin typeface="Montserrat"/>
              <a:ea typeface="Montserrat"/>
              <a:cs typeface="Montserrat"/>
              <a:sym typeface="Montserrat"/>
            </a:endParaRPr>
          </a:p>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But how do we actually set-up our own Error and Exception calls?</a:t>
            </a:r>
            <a:endParaRPr sz="3000">
              <a:latin typeface="Montserrat"/>
              <a:ea typeface="Montserrat"/>
              <a:cs typeface="Montserrat"/>
              <a:sym typeface="Montserrat"/>
            </a:endParaRPr>
          </a:p>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Let’s find out!</a:t>
            </a:r>
            <a:endParaRPr sz="3000">
              <a:latin typeface="Montserrat"/>
              <a:ea typeface="Montserrat"/>
              <a:cs typeface="Montserrat"/>
              <a:sym typeface="Montserrat"/>
            </a:endParaRPr>
          </a:p>
        </p:txBody>
      </p:sp>
      <p:pic>
        <p:nvPicPr>
          <p:cNvPr descr="watermark.jpg" id="200" name="Google Shape;200;p3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01" name="Google Shape;201;p3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Django Bootcamp</a:t>
            </a:r>
            <a:endParaRPr>
              <a:latin typeface="Montserrat"/>
              <a:ea typeface="Montserrat"/>
              <a:cs typeface="Montserrat"/>
              <a:sym typeface="Montserrat"/>
            </a:endParaRPr>
          </a:p>
        </p:txBody>
      </p:sp>
      <p:sp>
        <p:nvSpPr>
          <p:cNvPr id="63" name="Google Shape;63;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Welcome to Python Level Two!</a:t>
            </a:r>
            <a:endParaRPr sz="3000">
              <a:latin typeface="Montserrat"/>
              <a:ea typeface="Montserrat"/>
              <a:cs typeface="Montserrat"/>
              <a:sym typeface="Montserrat"/>
            </a:endParaRPr>
          </a:p>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In this section we will be covering more advanced topics that will allow you to use Django with ease!</a:t>
            </a:r>
            <a:endParaRPr sz="3000">
              <a:latin typeface="Montserrat"/>
              <a:ea typeface="Montserrat"/>
              <a:cs typeface="Montserrat"/>
              <a:sym typeface="Montserrat"/>
            </a:endParaRPr>
          </a:p>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Knowing these topics will make your transition to Django very smooth!</a:t>
            </a:r>
            <a:endParaRPr sz="3000">
              <a:latin typeface="Montserrat"/>
              <a:ea typeface="Montserrat"/>
              <a:cs typeface="Montserrat"/>
              <a:sym typeface="Montserrat"/>
            </a:endParaRPr>
          </a:p>
        </p:txBody>
      </p:sp>
      <p:pic>
        <p:nvPicPr>
          <p:cNvPr descr="watermark.jpg" id="64" name="Google Shape;64;p1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5" name="Google Shape;65;p1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Django Bootcamp</a:t>
            </a:r>
            <a:endParaRPr>
              <a:latin typeface="Montserrat"/>
              <a:ea typeface="Montserrat"/>
              <a:cs typeface="Montserrat"/>
              <a:sym typeface="Montserrat"/>
            </a:endParaRPr>
          </a:p>
        </p:txBody>
      </p:sp>
      <p:sp>
        <p:nvSpPr>
          <p:cNvPr id="207" name="Google Shape;207;p3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We can use these keywords:</a:t>
            </a:r>
            <a:endParaRPr sz="3000">
              <a:latin typeface="Montserrat"/>
              <a:ea typeface="Montserrat"/>
              <a:cs typeface="Montserrat"/>
              <a:sym typeface="Montserrat"/>
            </a:endParaRPr>
          </a:p>
          <a:p>
            <a:pPr indent="-419100" lvl="1" marL="1371600" rtl="0" algn="l">
              <a:spcBef>
                <a:spcPts val="0"/>
              </a:spcBef>
              <a:spcAft>
                <a:spcPts val="0"/>
              </a:spcAft>
              <a:buSzPts val="3000"/>
              <a:buFont typeface="Montserrat"/>
              <a:buChar char="○"/>
            </a:pPr>
            <a:r>
              <a:rPr lang="en" sz="3000">
                <a:latin typeface="Montserrat"/>
                <a:ea typeface="Montserrat"/>
                <a:cs typeface="Montserrat"/>
                <a:sym typeface="Montserrat"/>
              </a:rPr>
              <a:t>Try</a:t>
            </a:r>
            <a:endParaRPr sz="3000">
              <a:latin typeface="Montserrat"/>
              <a:ea typeface="Montserrat"/>
              <a:cs typeface="Montserrat"/>
              <a:sym typeface="Montserrat"/>
            </a:endParaRPr>
          </a:p>
          <a:p>
            <a:pPr indent="-419100" lvl="1" marL="1371600" rtl="0" algn="l">
              <a:spcBef>
                <a:spcPts val="0"/>
              </a:spcBef>
              <a:spcAft>
                <a:spcPts val="0"/>
              </a:spcAft>
              <a:buSzPts val="3000"/>
              <a:buFont typeface="Montserrat"/>
              <a:buChar char="○"/>
            </a:pPr>
            <a:r>
              <a:rPr lang="en" sz="3000">
                <a:latin typeface="Montserrat"/>
                <a:ea typeface="Montserrat"/>
                <a:cs typeface="Montserrat"/>
                <a:sym typeface="Montserrat"/>
              </a:rPr>
              <a:t>Except</a:t>
            </a:r>
            <a:endParaRPr sz="3000">
              <a:latin typeface="Montserrat"/>
              <a:ea typeface="Montserrat"/>
              <a:cs typeface="Montserrat"/>
              <a:sym typeface="Montserrat"/>
            </a:endParaRPr>
          </a:p>
          <a:p>
            <a:pPr indent="-419100" lvl="1" marL="1371600" rtl="0" algn="l">
              <a:spcBef>
                <a:spcPts val="0"/>
              </a:spcBef>
              <a:spcAft>
                <a:spcPts val="0"/>
              </a:spcAft>
              <a:buSzPts val="3000"/>
              <a:buFont typeface="Montserrat"/>
              <a:buChar char="○"/>
            </a:pPr>
            <a:r>
              <a:rPr lang="en" sz="3000">
                <a:latin typeface="Montserrat"/>
                <a:ea typeface="Montserrat"/>
                <a:cs typeface="Montserrat"/>
                <a:sym typeface="Montserrat"/>
              </a:rPr>
              <a:t>Finally</a:t>
            </a:r>
            <a:endParaRPr sz="3000">
              <a:latin typeface="Montserrat"/>
              <a:ea typeface="Montserrat"/>
              <a:cs typeface="Montserrat"/>
              <a:sym typeface="Montserrat"/>
            </a:endParaRPr>
          </a:p>
          <a:p>
            <a:pPr indent="-419100" lvl="0" marL="914400" rtl="0" algn="l">
              <a:spcBef>
                <a:spcPts val="0"/>
              </a:spcBef>
              <a:spcAft>
                <a:spcPts val="0"/>
              </a:spcAft>
              <a:buSzPts val="3000"/>
              <a:buFont typeface="Montserrat"/>
              <a:buChar char="●"/>
            </a:pPr>
            <a:r>
              <a:rPr lang="en" sz="3000">
                <a:latin typeface="Montserrat"/>
                <a:ea typeface="Montserrat"/>
                <a:cs typeface="Montserrat"/>
                <a:sym typeface="Montserrat"/>
              </a:rPr>
              <a:t>To dictate our code logic in case of an error!</a:t>
            </a:r>
            <a:endParaRPr sz="3000">
              <a:latin typeface="Montserrat"/>
              <a:ea typeface="Montserrat"/>
              <a:cs typeface="Montserrat"/>
              <a:sym typeface="Montserrat"/>
            </a:endParaRPr>
          </a:p>
          <a:p>
            <a:pPr indent="0" lvl="0" marL="0" rtl="0" algn="l">
              <a:spcBef>
                <a:spcPts val="1600"/>
              </a:spcBef>
              <a:spcAft>
                <a:spcPts val="1600"/>
              </a:spcAft>
              <a:buNone/>
            </a:pPr>
            <a:r>
              <a:t/>
            </a:r>
            <a:endParaRPr sz="3000">
              <a:latin typeface="Montserrat"/>
              <a:ea typeface="Montserrat"/>
              <a:cs typeface="Montserrat"/>
              <a:sym typeface="Montserrat"/>
            </a:endParaRPr>
          </a:p>
        </p:txBody>
      </p:sp>
      <p:pic>
        <p:nvPicPr>
          <p:cNvPr descr="watermark.jpg" id="208" name="Google Shape;208;p3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09" name="Google Shape;209;p3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Django Bootcamp</a:t>
            </a:r>
            <a:endParaRPr>
              <a:latin typeface="Montserrat"/>
              <a:ea typeface="Montserrat"/>
              <a:cs typeface="Montserrat"/>
              <a:sym typeface="Montserrat"/>
            </a:endParaRPr>
          </a:p>
        </p:txBody>
      </p:sp>
      <p:sp>
        <p:nvSpPr>
          <p:cNvPr id="215" name="Google Shape;215;p3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To show how this works we will be opening files, one way to open files is to use the open() function:</a:t>
            </a:r>
            <a:endParaRPr sz="3000">
              <a:latin typeface="Montserrat"/>
              <a:ea typeface="Montserrat"/>
              <a:cs typeface="Montserrat"/>
              <a:sym typeface="Montserrat"/>
            </a:endParaRPr>
          </a:p>
          <a:p>
            <a:pPr indent="-419100" lvl="1" marL="914400" rtl="0" algn="l">
              <a:spcBef>
                <a:spcPts val="0"/>
              </a:spcBef>
              <a:spcAft>
                <a:spcPts val="0"/>
              </a:spcAft>
              <a:buSzPts val="3000"/>
              <a:buFont typeface="Inconsolata"/>
              <a:buChar char="○"/>
            </a:pPr>
            <a:r>
              <a:rPr lang="en" sz="3000">
                <a:latin typeface="Inconsolata"/>
                <a:ea typeface="Inconsolata"/>
                <a:cs typeface="Inconsolata"/>
                <a:sym typeface="Inconsolata"/>
              </a:rPr>
              <a:t>open(“myfile.txt”,’r’)</a:t>
            </a:r>
            <a:endParaRPr sz="3000">
              <a:latin typeface="Inconsolata"/>
              <a:ea typeface="Inconsolata"/>
              <a:cs typeface="Inconsolata"/>
              <a:sym typeface="Inconsolata"/>
            </a:endParaRPr>
          </a:p>
        </p:txBody>
      </p:sp>
      <p:pic>
        <p:nvPicPr>
          <p:cNvPr descr="watermark.jpg" id="216" name="Google Shape;216;p3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17" name="Google Shape;217;p3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Django Bootcamp</a:t>
            </a:r>
            <a:endParaRPr>
              <a:latin typeface="Montserrat"/>
              <a:ea typeface="Montserrat"/>
              <a:cs typeface="Montserrat"/>
              <a:sym typeface="Montserrat"/>
            </a:endParaRPr>
          </a:p>
        </p:txBody>
      </p:sp>
      <p:sp>
        <p:nvSpPr>
          <p:cNvPr id="223" name="Google Shape;223;p3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chemeClr val="dk2"/>
              </a:buClr>
              <a:buSzPts val="3000"/>
              <a:buFont typeface="Montserrat"/>
              <a:buChar char="●"/>
            </a:pPr>
            <a:r>
              <a:rPr lang="en" sz="3000">
                <a:latin typeface="Montserrat"/>
                <a:ea typeface="Montserrat"/>
                <a:cs typeface="Montserrat"/>
                <a:sym typeface="Montserrat"/>
              </a:rPr>
              <a:t>The second parameter in the open() function dictates whether you are opening the file for just reading, just writing, or to do both.</a:t>
            </a:r>
            <a:endParaRPr sz="3000">
              <a:latin typeface="Montserrat"/>
              <a:ea typeface="Montserrat"/>
              <a:cs typeface="Montserrat"/>
              <a:sym typeface="Montserrat"/>
            </a:endParaRPr>
          </a:p>
          <a:p>
            <a:pPr indent="-419100" lvl="0" marL="457200" marR="0" rtl="0" algn="l">
              <a:lnSpc>
                <a:spcPct val="115000"/>
              </a:lnSpc>
              <a:spcBef>
                <a:spcPts val="0"/>
              </a:spcBef>
              <a:spcAft>
                <a:spcPts val="0"/>
              </a:spcAft>
              <a:buSzPts val="3000"/>
              <a:buFont typeface="Montserrat"/>
              <a:buChar char="●"/>
            </a:pPr>
            <a:r>
              <a:rPr lang="en" sz="3000">
                <a:latin typeface="Montserrat"/>
                <a:ea typeface="Montserrat"/>
                <a:cs typeface="Montserrat"/>
                <a:sym typeface="Montserrat"/>
              </a:rPr>
              <a:t>If you use the wrong one, you may get an error!</a:t>
            </a:r>
            <a:endParaRPr sz="3000">
              <a:latin typeface="Montserrat"/>
              <a:ea typeface="Montserrat"/>
              <a:cs typeface="Montserrat"/>
              <a:sym typeface="Montserrat"/>
            </a:endParaRPr>
          </a:p>
        </p:txBody>
      </p:sp>
      <p:pic>
        <p:nvPicPr>
          <p:cNvPr descr="watermark.jpg" id="224" name="Google Shape;224;p3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25" name="Google Shape;225;p3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3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Django Bootcamp</a:t>
            </a:r>
            <a:endParaRPr>
              <a:latin typeface="Montserrat"/>
              <a:ea typeface="Montserrat"/>
              <a:cs typeface="Montserrat"/>
              <a:sym typeface="Montserrat"/>
            </a:endParaRPr>
          </a:p>
        </p:txBody>
      </p:sp>
      <p:sp>
        <p:nvSpPr>
          <p:cNvPr id="231" name="Google Shape;231;p3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SzPts val="3000"/>
              <a:buFont typeface="Montserrat"/>
              <a:buChar char="●"/>
            </a:pPr>
            <a:r>
              <a:rPr lang="en" sz="3000">
                <a:latin typeface="Montserrat"/>
                <a:ea typeface="Montserrat"/>
                <a:cs typeface="Montserrat"/>
                <a:sym typeface="Montserrat"/>
              </a:rPr>
              <a:t>Let’s use this to show how we can handle errors!</a:t>
            </a:r>
            <a:endParaRPr sz="3000">
              <a:latin typeface="Montserrat"/>
              <a:ea typeface="Montserrat"/>
              <a:cs typeface="Montserrat"/>
              <a:sym typeface="Montserrat"/>
            </a:endParaRPr>
          </a:p>
        </p:txBody>
      </p:sp>
      <p:pic>
        <p:nvPicPr>
          <p:cNvPr descr="watermark.jpg" id="232" name="Google Shape;232;p3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33" name="Google Shape;233;p3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36"/>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Part 5 - Decorators</a:t>
            </a:r>
            <a:endParaRPr b="1">
              <a:latin typeface="Montserrat"/>
              <a:ea typeface="Montserrat"/>
              <a:cs typeface="Montserrat"/>
              <a:sym typeface="Montserrat"/>
            </a:endParaRPr>
          </a:p>
        </p:txBody>
      </p:sp>
      <p:sp>
        <p:nvSpPr>
          <p:cNvPr id="239" name="Google Shape;239;p36"/>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Python - Level Two</a:t>
            </a:r>
            <a:endParaRPr/>
          </a:p>
        </p:txBody>
      </p:sp>
      <p:pic>
        <p:nvPicPr>
          <p:cNvPr descr="watermark.jpg" id="240" name="Google Shape;240;p3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41" name="Google Shape;241;p3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3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Django Bootcamp</a:t>
            </a:r>
            <a:endParaRPr>
              <a:latin typeface="Montserrat"/>
              <a:ea typeface="Montserrat"/>
              <a:cs typeface="Montserrat"/>
              <a:sym typeface="Montserrat"/>
            </a:endParaRPr>
          </a:p>
        </p:txBody>
      </p:sp>
      <p:sp>
        <p:nvSpPr>
          <p:cNvPr id="247" name="Google Shape;247;p3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Decorators are an advanced tool in Python, feel free to skip this lecture and come back to it at another time.</a:t>
            </a:r>
            <a:endParaRPr sz="3000">
              <a:latin typeface="Montserrat"/>
              <a:ea typeface="Montserrat"/>
              <a:cs typeface="Montserrat"/>
              <a:sym typeface="Montserrat"/>
            </a:endParaRPr>
          </a:p>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We won’t encounter Decorators until much further into the Advanced Django material.</a:t>
            </a:r>
            <a:endParaRPr sz="3000">
              <a:latin typeface="Montserrat"/>
              <a:ea typeface="Montserrat"/>
              <a:cs typeface="Montserrat"/>
              <a:sym typeface="Montserrat"/>
            </a:endParaRPr>
          </a:p>
        </p:txBody>
      </p:sp>
      <p:pic>
        <p:nvPicPr>
          <p:cNvPr descr="watermark.jpg" id="248" name="Google Shape;248;p3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49" name="Google Shape;249;p3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3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Django Bootcamp</a:t>
            </a:r>
            <a:endParaRPr>
              <a:latin typeface="Montserrat"/>
              <a:ea typeface="Montserrat"/>
              <a:cs typeface="Montserrat"/>
              <a:sym typeface="Montserrat"/>
            </a:endParaRPr>
          </a:p>
        </p:txBody>
      </p:sp>
      <p:sp>
        <p:nvSpPr>
          <p:cNvPr id="255" name="Google Shape;255;p3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We leave this lecture in this section because material wise this makes the most sense but as far as using it in the course, it is recommended you skip this for now and come back to it when you see decorators mentioned again!</a:t>
            </a:r>
            <a:endParaRPr sz="3000">
              <a:latin typeface="Montserrat"/>
              <a:ea typeface="Montserrat"/>
              <a:cs typeface="Montserrat"/>
              <a:sym typeface="Montserrat"/>
            </a:endParaRPr>
          </a:p>
        </p:txBody>
      </p:sp>
      <p:pic>
        <p:nvPicPr>
          <p:cNvPr descr="watermark.jpg" id="256" name="Google Shape;256;p3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57" name="Google Shape;257;p3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3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Django Bootcamp</a:t>
            </a:r>
            <a:endParaRPr>
              <a:latin typeface="Montserrat"/>
              <a:ea typeface="Montserrat"/>
              <a:cs typeface="Montserrat"/>
              <a:sym typeface="Montserrat"/>
            </a:endParaRPr>
          </a:p>
        </p:txBody>
      </p:sp>
      <p:sp>
        <p:nvSpPr>
          <p:cNvPr id="263" name="Google Shape;263;p3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Alright, let’s get started!</a:t>
            </a:r>
            <a:endParaRPr sz="3000">
              <a:latin typeface="Montserrat"/>
              <a:ea typeface="Montserrat"/>
              <a:cs typeface="Montserrat"/>
              <a:sym typeface="Montserrat"/>
            </a:endParaRPr>
          </a:p>
        </p:txBody>
      </p:sp>
      <p:pic>
        <p:nvPicPr>
          <p:cNvPr descr="watermark.jpg" id="264" name="Google Shape;264;p3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5" name="Google Shape;265;p3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40"/>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Part 6 -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Modules and Packages</a:t>
            </a:r>
            <a:endParaRPr b="1">
              <a:latin typeface="Montserrat"/>
              <a:ea typeface="Montserrat"/>
              <a:cs typeface="Montserrat"/>
              <a:sym typeface="Montserrat"/>
            </a:endParaRPr>
          </a:p>
        </p:txBody>
      </p:sp>
      <p:sp>
        <p:nvSpPr>
          <p:cNvPr id="271" name="Google Shape;271;p40"/>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Python - Level Two</a:t>
            </a:r>
            <a:endParaRPr/>
          </a:p>
        </p:txBody>
      </p:sp>
      <p:pic>
        <p:nvPicPr>
          <p:cNvPr descr="watermark.jpg" id="272" name="Google Shape;272;p4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3" name="Google Shape;273;p4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4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Django Bootcamp</a:t>
            </a:r>
            <a:endParaRPr>
              <a:latin typeface="Montserrat"/>
              <a:ea typeface="Montserrat"/>
              <a:cs typeface="Montserrat"/>
              <a:sym typeface="Montserrat"/>
            </a:endParaRPr>
          </a:p>
        </p:txBody>
      </p:sp>
      <p:sp>
        <p:nvSpPr>
          <p:cNvPr id="279" name="Google Shape;279;p4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You’ve seen Python import statements, but have probably wondered, how do they work and how do we create our own?</a:t>
            </a:r>
            <a:endParaRPr sz="3000">
              <a:latin typeface="Montserrat"/>
              <a:ea typeface="Montserrat"/>
              <a:cs typeface="Montserrat"/>
              <a:sym typeface="Montserrat"/>
            </a:endParaRPr>
          </a:p>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Let’s find out!</a:t>
            </a:r>
            <a:endParaRPr sz="3000">
              <a:latin typeface="Montserrat"/>
              <a:ea typeface="Montserrat"/>
              <a:cs typeface="Montserrat"/>
              <a:sym typeface="Montserrat"/>
            </a:endParaRPr>
          </a:p>
        </p:txBody>
      </p:sp>
      <p:pic>
        <p:nvPicPr>
          <p:cNvPr descr="watermark.jpg" id="280" name="Google Shape;280;p4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81" name="Google Shape;281;p4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Let’s get started!</a:t>
            </a:r>
            <a:endParaRPr b="1">
              <a:latin typeface="Montserrat"/>
              <a:ea typeface="Montserrat"/>
              <a:cs typeface="Montserrat"/>
              <a:sym typeface="Montserrat"/>
            </a:endParaRPr>
          </a:p>
        </p:txBody>
      </p:sp>
      <p:sp>
        <p:nvSpPr>
          <p:cNvPr id="71" name="Google Shape;71;p15"/>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Let’s learn something! </a:t>
            </a:r>
            <a:endParaRPr/>
          </a:p>
        </p:txBody>
      </p:sp>
      <p:pic>
        <p:nvPicPr>
          <p:cNvPr descr="watermark.jpg" id="72" name="Google Shape;72;p1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3" name="Google Shape;73;p1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4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Part 7 -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Name and Main</a:t>
            </a:r>
            <a:endParaRPr b="1">
              <a:latin typeface="Montserrat"/>
              <a:ea typeface="Montserrat"/>
              <a:cs typeface="Montserrat"/>
              <a:sym typeface="Montserrat"/>
            </a:endParaRPr>
          </a:p>
        </p:txBody>
      </p:sp>
      <p:sp>
        <p:nvSpPr>
          <p:cNvPr id="287" name="Google Shape;287;p4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Python - Level Two</a:t>
            </a:r>
            <a:endParaRPr/>
          </a:p>
        </p:txBody>
      </p:sp>
      <p:pic>
        <p:nvPicPr>
          <p:cNvPr descr="watermark.jpg" id="288" name="Google Shape;288;p4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89" name="Google Shape;289;p4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4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Django Bootcamp</a:t>
            </a:r>
            <a:endParaRPr>
              <a:latin typeface="Montserrat"/>
              <a:ea typeface="Montserrat"/>
              <a:cs typeface="Montserrat"/>
              <a:sym typeface="Montserrat"/>
            </a:endParaRPr>
          </a:p>
        </p:txBody>
      </p:sp>
      <p:sp>
        <p:nvSpPr>
          <p:cNvPr id="295" name="Google Shape;295;p4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An often confusing part of Python is a mysterious line of code:</a:t>
            </a:r>
            <a:endParaRPr sz="3000">
              <a:latin typeface="Montserrat"/>
              <a:ea typeface="Montserrat"/>
              <a:cs typeface="Montserrat"/>
              <a:sym typeface="Montserrat"/>
            </a:endParaRPr>
          </a:p>
          <a:p>
            <a:pPr indent="-419100" lvl="1" marL="1371600" rtl="0" algn="l">
              <a:spcBef>
                <a:spcPts val="0"/>
              </a:spcBef>
              <a:spcAft>
                <a:spcPts val="0"/>
              </a:spcAft>
              <a:buSzPts val="3000"/>
              <a:buFont typeface="Montserrat"/>
              <a:buChar char="○"/>
            </a:pPr>
            <a:r>
              <a:rPr lang="en" sz="3000">
                <a:latin typeface="Montserrat"/>
                <a:ea typeface="Montserrat"/>
                <a:cs typeface="Montserrat"/>
                <a:sym typeface="Montserrat"/>
              </a:rPr>
              <a:t>if __name__ == "__main__":</a:t>
            </a:r>
            <a:endParaRPr sz="3000">
              <a:latin typeface="Montserrat"/>
              <a:ea typeface="Montserrat"/>
              <a:cs typeface="Montserrat"/>
              <a:sym typeface="Montserrat"/>
            </a:endParaRPr>
          </a:p>
        </p:txBody>
      </p:sp>
      <p:pic>
        <p:nvPicPr>
          <p:cNvPr descr="watermark.jpg" id="296" name="Google Shape;296;p4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97" name="Google Shape;297;p4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4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Django Bootcamp</a:t>
            </a:r>
            <a:endParaRPr>
              <a:latin typeface="Montserrat"/>
              <a:ea typeface="Montserrat"/>
              <a:cs typeface="Montserrat"/>
              <a:sym typeface="Montserrat"/>
            </a:endParaRPr>
          </a:p>
        </p:txBody>
      </p:sp>
      <p:sp>
        <p:nvSpPr>
          <p:cNvPr id="303" name="Google Shape;303;p4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SzPts val="3000"/>
              <a:buFont typeface="Montserrat"/>
              <a:buChar char="●"/>
            </a:pPr>
            <a:r>
              <a:rPr lang="en" sz="3000">
                <a:latin typeface="Montserrat"/>
                <a:ea typeface="Montserrat"/>
                <a:cs typeface="Montserrat"/>
                <a:sym typeface="Montserrat"/>
              </a:rPr>
              <a:t>Sometimes when you are importing from a module, you would like to know whether a modules function is being used as an import, or if you are using the original .py file of that module.</a:t>
            </a:r>
            <a:endParaRPr sz="3000">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latin typeface="Montserrat"/>
              <a:ea typeface="Montserrat"/>
              <a:cs typeface="Montserrat"/>
              <a:sym typeface="Montserrat"/>
            </a:endParaRPr>
          </a:p>
        </p:txBody>
      </p:sp>
      <p:pic>
        <p:nvPicPr>
          <p:cNvPr descr="watermark.jpg" id="304" name="Google Shape;304;p4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05" name="Google Shape;305;p4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4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Django Bootcamp</a:t>
            </a:r>
            <a:endParaRPr>
              <a:latin typeface="Montserrat"/>
              <a:ea typeface="Montserrat"/>
              <a:cs typeface="Montserrat"/>
              <a:sym typeface="Montserrat"/>
            </a:endParaRPr>
          </a:p>
        </p:txBody>
      </p:sp>
      <p:sp>
        <p:nvSpPr>
          <p:cNvPr id="311" name="Google Shape;311;p4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SzPts val="3000"/>
              <a:buFont typeface="Montserrat"/>
              <a:buChar char="●"/>
            </a:pPr>
            <a:r>
              <a:rPr lang="en" sz="3000">
                <a:latin typeface="Montserrat"/>
                <a:ea typeface="Montserrat"/>
                <a:cs typeface="Montserrat"/>
                <a:sym typeface="Montserrat"/>
              </a:rPr>
              <a:t>Let’s explore this some more, but make sure to check out the full explanatory text file that is in this part’s folder!</a:t>
            </a:r>
            <a:endParaRPr sz="3000">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latin typeface="Montserrat"/>
              <a:ea typeface="Montserrat"/>
              <a:cs typeface="Montserrat"/>
              <a:sym typeface="Montserrat"/>
            </a:endParaRPr>
          </a:p>
        </p:txBody>
      </p:sp>
      <p:pic>
        <p:nvPicPr>
          <p:cNvPr descr="watermark.jpg" id="312" name="Google Shape;312;p4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13" name="Google Shape;313;p4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46"/>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Part 8 -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Regular Expressions</a:t>
            </a:r>
            <a:endParaRPr b="1">
              <a:latin typeface="Montserrat"/>
              <a:ea typeface="Montserrat"/>
              <a:cs typeface="Montserrat"/>
              <a:sym typeface="Montserrat"/>
            </a:endParaRPr>
          </a:p>
        </p:txBody>
      </p:sp>
      <p:sp>
        <p:nvSpPr>
          <p:cNvPr id="319" name="Google Shape;319;p46"/>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Python - Level Two</a:t>
            </a:r>
            <a:endParaRPr/>
          </a:p>
        </p:txBody>
      </p:sp>
      <p:pic>
        <p:nvPicPr>
          <p:cNvPr descr="watermark.jpg" id="320" name="Google Shape;320;p4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21" name="Google Shape;321;p4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4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Django Bootcamp</a:t>
            </a:r>
            <a:endParaRPr>
              <a:latin typeface="Montserrat"/>
              <a:ea typeface="Montserrat"/>
              <a:cs typeface="Montserrat"/>
              <a:sym typeface="Montserrat"/>
            </a:endParaRPr>
          </a:p>
        </p:txBody>
      </p:sp>
      <p:sp>
        <p:nvSpPr>
          <p:cNvPr id="327" name="Google Shape;327;p4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Regular Expressions allow us to search for patterns in Python strings.</a:t>
            </a:r>
            <a:endParaRPr sz="3000">
              <a:latin typeface="Montserrat"/>
              <a:ea typeface="Montserrat"/>
              <a:cs typeface="Montserrat"/>
              <a:sym typeface="Montserrat"/>
            </a:endParaRPr>
          </a:p>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They can seem incredibly intimidating at first due to their strange syntax! </a:t>
            </a:r>
            <a:endParaRPr sz="3000">
              <a:latin typeface="Montserrat"/>
              <a:ea typeface="Montserrat"/>
              <a:cs typeface="Montserrat"/>
              <a:sym typeface="Montserrat"/>
            </a:endParaRPr>
          </a:p>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We’ll walk through the basics of regular expressions, we will use them in Django!</a:t>
            </a:r>
            <a:endParaRPr sz="3000">
              <a:latin typeface="Montserrat"/>
              <a:ea typeface="Montserrat"/>
              <a:cs typeface="Montserrat"/>
              <a:sym typeface="Montserrat"/>
            </a:endParaRPr>
          </a:p>
        </p:txBody>
      </p:sp>
      <p:pic>
        <p:nvPicPr>
          <p:cNvPr descr="watermark.jpg" id="328" name="Google Shape;328;p4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29" name="Google Shape;329;p4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Part 1 - Scope</a:t>
            </a:r>
            <a:endParaRPr b="1">
              <a:latin typeface="Montserrat"/>
              <a:ea typeface="Montserrat"/>
              <a:cs typeface="Montserrat"/>
              <a:sym typeface="Montserrat"/>
            </a:endParaRPr>
          </a:p>
        </p:txBody>
      </p:sp>
      <p:sp>
        <p:nvSpPr>
          <p:cNvPr id="79" name="Google Shape;79;p16"/>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Python - Level Two</a:t>
            </a:r>
            <a:endParaRPr/>
          </a:p>
        </p:txBody>
      </p:sp>
      <p:pic>
        <p:nvPicPr>
          <p:cNvPr descr="watermark.jpg" id="80" name="Google Shape;80;p1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1" name="Google Shape;81;p1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Django Bootcamp</a:t>
            </a:r>
            <a:endParaRPr>
              <a:latin typeface="Montserrat"/>
              <a:ea typeface="Montserrat"/>
              <a:cs typeface="Montserrat"/>
              <a:sym typeface="Montserrat"/>
            </a:endParaRPr>
          </a:p>
        </p:txBody>
      </p:sp>
      <p:sp>
        <p:nvSpPr>
          <p:cNvPr id="87" name="Google Shape;87;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We’ve discussed Scope a bit in the past, but Python’s Scope rules can sometimes confuse beginners, so let’s quickly go over the key rules of Python’s Scope</a:t>
            </a:r>
            <a:endParaRPr sz="3000">
              <a:latin typeface="Montserrat"/>
              <a:ea typeface="Montserrat"/>
              <a:cs typeface="Montserrat"/>
              <a:sym typeface="Montserrat"/>
            </a:endParaRPr>
          </a:p>
        </p:txBody>
      </p:sp>
      <p:pic>
        <p:nvPicPr>
          <p:cNvPr descr="watermark.jpg" id="88" name="Google Shape;88;p1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9" name="Google Shape;89;p1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Django Bootcamp</a:t>
            </a:r>
            <a:endParaRPr>
              <a:latin typeface="Montserrat"/>
              <a:ea typeface="Montserrat"/>
              <a:cs typeface="Montserrat"/>
              <a:sym typeface="Montserrat"/>
            </a:endParaRPr>
          </a:p>
        </p:txBody>
      </p:sp>
      <p:sp>
        <p:nvSpPr>
          <p:cNvPr id="95" name="Google Shape;95;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Python Scope follows the LEGB Rule:</a:t>
            </a:r>
            <a:endParaRPr sz="3000">
              <a:latin typeface="Montserrat"/>
              <a:ea typeface="Montserrat"/>
              <a:cs typeface="Montserrat"/>
              <a:sym typeface="Montserrat"/>
            </a:endParaRPr>
          </a:p>
          <a:p>
            <a:pPr indent="-419100" lvl="1" marL="1371600" rtl="0" algn="l">
              <a:spcBef>
                <a:spcPts val="0"/>
              </a:spcBef>
              <a:spcAft>
                <a:spcPts val="0"/>
              </a:spcAft>
              <a:buSzPts val="3000"/>
              <a:buFont typeface="Montserrat"/>
              <a:buChar char="○"/>
            </a:pPr>
            <a:r>
              <a:rPr lang="en" sz="3000">
                <a:latin typeface="Montserrat"/>
                <a:ea typeface="Montserrat"/>
                <a:cs typeface="Montserrat"/>
                <a:sym typeface="Montserrat"/>
              </a:rPr>
              <a:t>Local</a:t>
            </a:r>
            <a:endParaRPr sz="3000">
              <a:latin typeface="Montserrat"/>
              <a:ea typeface="Montserrat"/>
              <a:cs typeface="Montserrat"/>
              <a:sym typeface="Montserrat"/>
            </a:endParaRPr>
          </a:p>
          <a:p>
            <a:pPr indent="-419100" lvl="1" marL="1371600" rtl="0" algn="l">
              <a:spcBef>
                <a:spcPts val="0"/>
              </a:spcBef>
              <a:spcAft>
                <a:spcPts val="0"/>
              </a:spcAft>
              <a:buSzPts val="3000"/>
              <a:buFont typeface="Montserrat"/>
              <a:buChar char="○"/>
            </a:pPr>
            <a:r>
              <a:rPr lang="en" sz="3000">
                <a:latin typeface="Montserrat"/>
                <a:ea typeface="Montserrat"/>
                <a:cs typeface="Montserrat"/>
                <a:sym typeface="Montserrat"/>
              </a:rPr>
              <a:t>Enclosing Function locals</a:t>
            </a:r>
            <a:endParaRPr sz="3000">
              <a:latin typeface="Montserrat"/>
              <a:ea typeface="Montserrat"/>
              <a:cs typeface="Montserrat"/>
              <a:sym typeface="Montserrat"/>
            </a:endParaRPr>
          </a:p>
          <a:p>
            <a:pPr indent="-419100" lvl="1" marL="1371600" rtl="0" algn="l">
              <a:spcBef>
                <a:spcPts val="0"/>
              </a:spcBef>
              <a:spcAft>
                <a:spcPts val="0"/>
              </a:spcAft>
              <a:buSzPts val="3000"/>
              <a:buFont typeface="Montserrat"/>
              <a:buChar char="○"/>
            </a:pPr>
            <a:r>
              <a:rPr lang="en" sz="3000">
                <a:latin typeface="Montserrat"/>
                <a:ea typeface="Montserrat"/>
                <a:cs typeface="Montserrat"/>
                <a:sym typeface="Montserrat"/>
              </a:rPr>
              <a:t>Global</a:t>
            </a:r>
            <a:endParaRPr sz="3000">
              <a:latin typeface="Montserrat"/>
              <a:ea typeface="Montserrat"/>
              <a:cs typeface="Montserrat"/>
              <a:sym typeface="Montserrat"/>
            </a:endParaRPr>
          </a:p>
          <a:p>
            <a:pPr indent="-419100" lvl="1" marL="1371600" rtl="0" algn="l">
              <a:spcBef>
                <a:spcPts val="0"/>
              </a:spcBef>
              <a:spcAft>
                <a:spcPts val="0"/>
              </a:spcAft>
              <a:buSzPts val="3000"/>
              <a:buFont typeface="Montserrat"/>
              <a:buChar char="○"/>
            </a:pPr>
            <a:r>
              <a:rPr lang="en" sz="3000">
                <a:latin typeface="Montserrat"/>
                <a:ea typeface="Montserrat"/>
                <a:cs typeface="Montserrat"/>
                <a:sym typeface="Montserrat"/>
              </a:rPr>
              <a:t>Built-in</a:t>
            </a:r>
            <a:endParaRPr sz="3000">
              <a:latin typeface="Montserrat"/>
              <a:ea typeface="Montserrat"/>
              <a:cs typeface="Montserrat"/>
              <a:sym typeface="Montserrat"/>
            </a:endParaRPr>
          </a:p>
        </p:txBody>
      </p:sp>
      <p:pic>
        <p:nvPicPr>
          <p:cNvPr descr="watermark.jpg" id="96" name="Google Shape;96;p1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7" name="Google Shape;97;p1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Django Bootcamp</a:t>
            </a:r>
            <a:endParaRPr>
              <a:latin typeface="Montserrat"/>
              <a:ea typeface="Montserrat"/>
              <a:cs typeface="Montserrat"/>
              <a:sym typeface="Montserrat"/>
            </a:endParaRPr>
          </a:p>
        </p:txBody>
      </p:sp>
      <p:sp>
        <p:nvSpPr>
          <p:cNvPr id="103" name="Google Shape;103;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SzPts val="3000"/>
              <a:buFont typeface="Montserrat"/>
              <a:buChar char="●"/>
            </a:pPr>
            <a:r>
              <a:rPr lang="en" sz="3000">
                <a:latin typeface="Montserrat"/>
                <a:ea typeface="Montserrat"/>
                <a:cs typeface="Montserrat"/>
                <a:sym typeface="Montserrat"/>
              </a:rPr>
              <a:t>L: Local — Names assigned in any way within a function (def or lambda)), and not declared global in that function.</a:t>
            </a:r>
            <a:endParaRPr sz="3000">
              <a:latin typeface="Montserrat"/>
              <a:ea typeface="Montserrat"/>
              <a:cs typeface="Montserrat"/>
              <a:sym typeface="Montserrat"/>
            </a:endParaRPr>
          </a:p>
          <a:p>
            <a:pPr indent="-419100" lvl="0" marL="457200" marR="0" rtl="0" algn="l">
              <a:lnSpc>
                <a:spcPct val="115000"/>
              </a:lnSpc>
              <a:spcBef>
                <a:spcPts val="0"/>
              </a:spcBef>
              <a:spcAft>
                <a:spcPts val="0"/>
              </a:spcAft>
              <a:buSzPts val="3000"/>
              <a:buFont typeface="Montserrat"/>
              <a:buChar char="●"/>
            </a:pPr>
            <a:r>
              <a:rPr lang="en" sz="3000">
                <a:latin typeface="Montserrat"/>
                <a:ea typeface="Montserrat"/>
                <a:cs typeface="Montserrat"/>
                <a:sym typeface="Montserrat"/>
              </a:rPr>
              <a:t>E: (EFLs) — Name in the local scope of any and all enclosing functions (def or lambda), from inner to outer.</a:t>
            </a:r>
            <a:endParaRPr sz="3000">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latin typeface="Montserrat"/>
              <a:ea typeface="Montserrat"/>
              <a:cs typeface="Montserrat"/>
              <a:sym typeface="Montserrat"/>
            </a:endParaRPr>
          </a:p>
        </p:txBody>
      </p:sp>
      <p:pic>
        <p:nvPicPr>
          <p:cNvPr descr="watermark.jpg" id="104" name="Google Shape;104;p1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5" name="Google Shape;105;p1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Django Bootcamp</a:t>
            </a:r>
            <a:endParaRPr>
              <a:latin typeface="Montserrat"/>
              <a:ea typeface="Montserrat"/>
              <a:cs typeface="Montserrat"/>
              <a:sym typeface="Montserrat"/>
            </a:endParaRPr>
          </a:p>
        </p:txBody>
      </p:sp>
      <p:sp>
        <p:nvSpPr>
          <p:cNvPr id="111" name="Google Shape;111;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SzPts val="3000"/>
              <a:buFont typeface="Montserrat"/>
              <a:buChar char="●"/>
            </a:pPr>
            <a:r>
              <a:rPr lang="en" sz="3000">
                <a:latin typeface="Montserrat"/>
                <a:ea typeface="Montserrat"/>
                <a:cs typeface="Montserrat"/>
                <a:sym typeface="Montserrat"/>
              </a:rPr>
              <a:t>G: Global (module) — Names assigned at the top-level of a module file, or declared global in a def within the file.</a:t>
            </a:r>
            <a:endParaRPr sz="3000">
              <a:latin typeface="Montserrat"/>
              <a:ea typeface="Montserrat"/>
              <a:cs typeface="Montserrat"/>
              <a:sym typeface="Montserrat"/>
            </a:endParaRPr>
          </a:p>
          <a:p>
            <a:pPr indent="-419100" lvl="0" marL="457200" marR="0" rtl="0" algn="l">
              <a:lnSpc>
                <a:spcPct val="115000"/>
              </a:lnSpc>
              <a:spcBef>
                <a:spcPts val="0"/>
              </a:spcBef>
              <a:spcAft>
                <a:spcPts val="0"/>
              </a:spcAft>
              <a:buSzPts val="3000"/>
              <a:buFont typeface="Montserrat"/>
              <a:buChar char="●"/>
            </a:pPr>
            <a:r>
              <a:rPr lang="en" sz="3000">
                <a:latin typeface="Montserrat"/>
                <a:ea typeface="Montserrat"/>
                <a:cs typeface="Montserrat"/>
                <a:sym typeface="Montserrat"/>
              </a:rPr>
              <a:t> B: Built-in (Python) — Names preassigned in the built-in names module : open,range,SyntaxError,...</a:t>
            </a:r>
            <a:endParaRPr sz="3000">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latin typeface="Montserrat"/>
              <a:ea typeface="Montserrat"/>
              <a:cs typeface="Montserrat"/>
              <a:sym typeface="Montserrat"/>
            </a:endParaRPr>
          </a:p>
        </p:txBody>
      </p:sp>
      <p:pic>
        <p:nvPicPr>
          <p:cNvPr descr="watermark.jpg" id="112" name="Google Shape;112;p2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3" name="Google Shape;113;p2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Django Bootcamp</a:t>
            </a:r>
            <a:endParaRPr>
              <a:latin typeface="Montserrat"/>
              <a:ea typeface="Montserrat"/>
              <a:cs typeface="Montserrat"/>
              <a:sym typeface="Montserrat"/>
            </a:endParaRPr>
          </a:p>
        </p:txBody>
      </p:sp>
      <p:sp>
        <p:nvSpPr>
          <p:cNvPr id="119" name="Google Shape;119;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SzPts val="3000"/>
              <a:buFont typeface="Montserrat"/>
              <a:buChar char="●"/>
            </a:pPr>
            <a:r>
              <a:rPr lang="en" sz="3000">
                <a:latin typeface="Montserrat"/>
                <a:ea typeface="Montserrat"/>
                <a:cs typeface="Montserrat"/>
                <a:sym typeface="Montserrat"/>
              </a:rPr>
              <a:t>Let’s walk through some simple examples that make Python’s scope clear!</a:t>
            </a:r>
            <a:endParaRPr sz="3000">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latin typeface="Montserrat"/>
              <a:ea typeface="Montserrat"/>
              <a:cs typeface="Montserrat"/>
              <a:sym typeface="Montserrat"/>
            </a:endParaRPr>
          </a:p>
        </p:txBody>
      </p:sp>
      <p:pic>
        <p:nvPicPr>
          <p:cNvPr descr="watermark.jpg" id="120" name="Google Shape;120;p2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1" name="Google Shape;121;p2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