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" y="-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C0381-B4CB-4975-9C84-C47AE3B19E89}" type="datetimeFigureOut">
              <a:rPr lang="en-IN" smtClean="0"/>
              <a:pPr/>
              <a:t>20-10-2022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9F49D-EA32-4C23-96FF-E208AC8C9DE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911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9F49D-EA32-4C23-96FF-E208AC8C9DEE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3909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20/10/2022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20/10/2022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28800" y="819151"/>
            <a:ext cx="563880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200" b="1" i="1" u="sng" spc="110" smtClean="0">
                <a:solidFill>
                  <a:srgbClr val="1A1A1A"/>
                </a:solidFill>
                <a:latin typeface="Trebuchet MS"/>
                <a:cs typeface="Trebuchet MS"/>
              </a:rPr>
              <a:t>Shrinkage</a:t>
            </a:r>
            <a:r>
              <a:rPr sz="4200" b="1" i="1" u="sng" spc="-295" smtClean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4200" b="1" i="1" u="sng" spc="175" dirty="0">
                <a:solidFill>
                  <a:srgbClr val="1A1A1A"/>
                </a:solidFill>
                <a:latin typeface="Trebuchet MS"/>
                <a:cs typeface="Trebuchet MS"/>
              </a:rPr>
              <a:t>Methods</a:t>
            </a:r>
            <a:endParaRPr sz="4200" i="1" u="sng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" y="2495550"/>
            <a:ext cx="5293350" cy="2235868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r>
              <a:rPr lang="en-US" sz="2400" dirty="0" smtClean="0"/>
              <a:t>Name: </a:t>
            </a:r>
            <a:r>
              <a:rPr lang="en-US" sz="2400" dirty="0" err="1" smtClean="0"/>
              <a:t>Vaibhav</a:t>
            </a:r>
            <a:r>
              <a:rPr lang="en-US" sz="2400" dirty="0" smtClean="0"/>
              <a:t> </a:t>
            </a:r>
            <a:r>
              <a:rPr lang="en-US" sz="2400" dirty="0" err="1" smtClean="0"/>
              <a:t>Bichave</a:t>
            </a:r>
            <a:endParaRPr lang="en-US" sz="2400" dirty="0" smtClean="0"/>
          </a:p>
          <a:p>
            <a:r>
              <a:rPr lang="en-US" sz="2400" dirty="0" smtClean="0"/>
              <a:t>Roll No: </a:t>
            </a:r>
            <a:r>
              <a:rPr lang="en-US" sz="2400" dirty="0" smtClean="0"/>
              <a:t>43209</a:t>
            </a:r>
            <a:endParaRPr lang="en-US" sz="2400" dirty="0" smtClean="0"/>
          </a:p>
          <a:p>
            <a:r>
              <a:rPr lang="en-US" sz="2400" dirty="0" smtClean="0"/>
              <a:t>Subject: Machine Learning</a:t>
            </a:r>
          </a:p>
          <a:p>
            <a:r>
              <a:rPr lang="en-US" sz="2400" dirty="0" smtClean="0"/>
              <a:t>Subject Code: 410301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14350"/>
            <a:ext cx="6400800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b="1" u="sng" spc="135" dirty="0">
                <a:solidFill>
                  <a:schemeClr val="tx1"/>
                </a:solidFill>
              </a:rPr>
              <a:t>R</a:t>
            </a:r>
            <a:r>
              <a:rPr sz="2300" b="1" u="sng" spc="120" dirty="0">
                <a:solidFill>
                  <a:schemeClr val="tx1"/>
                </a:solidFill>
              </a:rPr>
              <a:t>idge</a:t>
            </a:r>
            <a:r>
              <a:rPr sz="2300" b="1" u="sng" spc="-135" dirty="0">
                <a:solidFill>
                  <a:schemeClr val="tx1"/>
                </a:solidFill>
              </a:rPr>
              <a:t> </a:t>
            </a:r>
            <a:r>
              <a:rPr sz="2300" b="1" u="sng" spc="-95" dirty="0">
                <a:solidFill>
                  <a:schemeClr val="tx1"/>
                </a:solidFill>
              </a:rPr>
              <a:t>r</a:t>
            </a:r>
            <a:r>
              <a:rPr sz="2300" b="1" u="sng" spc="114" dirty="0">
                <a:solidFill>
                  <a:schemeClr val="tx1"/>
                </a:solidFill>
              </a:rPr>
              <a:t>eg</a:t>
            </a:r>
            <a:r>
              <a:rPr sz="2300" b="1" u="sng" spc="75" dirty="0">
                <a:solidFill>
                  <a:schemeClr val="tx1"/>
                </a:solidFill>
              </a:rPr>
              <a:t>r</a:t>
            </a:r>
            <a:r>
              <a:rPr sz="2300" b="1" u="sng" spc="80" dirty="0">
                <a:solidFill>
                  <a:schemeClr val="tx1"/>
                </a:solidFill>
              </a:rPr>
              <a:t>ession</a:t>
            </a:r>
            <a:r>
              <a:rPr sz="2300" b="1" u="sng" spc="-210" dirty="0">
                <a:solidFill>
                  <a:schemeClr val="tx1"/>
                </a:solidFill>
              </a:rPr>
              <a:t> </a:t>
            </a:r>
            <a:r>
              <a:rPr sz="2300" b="1" u="sng" spc="100">
                <a:solidFill>
                  <a:schemeClr val="tx1"/>
                </a:solidFill>
              </a:rPr>
              <a:t>V</a:t>
            </a:r>
            <a:r>
              <a:rPr sz="2300" b="1" u="sng" spc="254">
                <a:solidFill>
                  <a:schemeClr val="tx1"/>
                </a:solidFill>
              </a:rPr>
              <a:t>S</a:t>
            </a:r>
            <a:r>
              <a:rPr sz="2300" b="1" u="sng" spc="-135">
                <a:solidFill>
                  <a:schemeClr val="tx1"/>
                </a:solidFill>
              </a:rPr>
              <a:t> </a:t>
            </a:r>
            <a:r>
              <a:rPr sz="2300" b="1" u="sng" spc="130" smtClean="0">
                <a:solidFill>
                  <a:schemeClr val="tx1"/>
                </a:solidFill>
              </a:rPr>
              <a:t>Lasso</a:t>
            </a:r>
            <a:r>
              <a:rPr lang="en-US" sz="2300" b="1" u="sng" spc="130" dirty="0" smtClean="0">
                <a:solidFill>
                  <a:schemeClr val="tx1"/>
                </a:solidFill>
              </a:rPr>
              <a:t> Regression</a:t>
            </a:r>
            <a:endParaRPr sz="2300" b="1" u="sng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1276350"/>
            <a:ext cx="7477759" cy="27418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305" marR="25400" indent="-396240" algn="just">
              <a:lnSpc>
                <a:spcPct val="114999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408940" algn="l"/>
              </a:tabLst>
            </a:pPr>
            <a:r>
              <a:rPr sz="1600" spc="10" dirty="0">
                <a:latin typeface="Tahoma"/>
                <a:cs typeface="Tahoma"/>
              </a:rPr>
              <a:t>There</a:t>
            </a:r>
            <a:r>
              <a:rPr sz="1600" spc="-16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is</a:t>
            </a:r>
            <a:r>
              <a:rPr sz="1600" spc="-160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no</a:t>
            </a:r>
            <a:r>
              <a:rPr sz="1600" spc="-160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rule</a:t>
            </a:r>
            <a:r>
              <a:rPr sz="1600" spc="-160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that</a:t>
            </a:r>
            <a:r>
              <a:rPr sz="1600" spc="-16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means</a:t>
            </a:r>
            <a:r>
              <a:rPr sz="1600" spc="-160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that</a:t>
            </a:r>
            <a:r>
              <a:rPr sz="1600" spc="-160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you</a:t>
            </a:r>
            <a:r>
              <a:rPr sz="1600" spc="-160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should</a:t>
            </a:r>
            <a:r>
              <a:rPr sz="1600" spc="-16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always</a:t>
            </a:r>
            <a:r>
              <a:rPr sz="1600" spc="-16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use</a:t>
            </a:r>
            <a:r>
              <a:rPr sz="1600" spc="-16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one</a:t>
            </a:r>
            <a:r>
              <a:rPr sz="1600" spc="-16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technique</a:t>
            </a:r>
            <a:r>
              <a:rPr sz="1600" spc="-160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over</a:t>
            </a:r>
            <a:r>
              <a:rPr sz="1600" spc="-16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another.</a:t>
            </a:r>
            <a:r>
              <a:rPr sz="1600" spc="-160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It </a:t>
            </a:r>
            <a:r>
              <a:rPr sz="1600" spc="-45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depends</a:t>
            </a:r>
            <a:r>
              <a:rPr sz="1600" spc="-185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on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the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situation.</a:t>
            </a:r>
          </a:p>
          <a:p>
            <a:pPr marL="285750" indent="-285750">
              <a:lnSpc>
                <a:spcPct val="100000"/>
              </a:lnSpc>
              <a:spcBef>
                <a:spcPts val="15"/>
              </a:spcBef>
              <a:buClr>
                <a:srgbClr val="595959"/>
              </a:buClr>
              <a:buFont typeface="Wingdings" panose="05000000000000000000" pitchFamily="2" charset="2"/>
              <a:buChar char="q"/>
            </a:pPr>
            <a:endParaRPr sz="1600" dirty="0">
              <a:latin typeface="Tahoma"/>
              <a:cs typeface="Tahoma"/>
            </a:endParaRPr>
          </a:p>
          <a:p>
            <a:pPr marL="408305" marR="5080" indent="-396240" algn="just">
              <a:lnSpc>
                <a:spcPct val="114999"/>
              </a:lnSpc>
              <a:buFont typeface="Wingdings" panose="05000000000000000000" pitchFamily="2" charset="2"/>
              <a:buChar char="q"/>
              <a:tabLst>
                <a:tab pos="408940" algn="l"/>
              </a:tabLst>
            </a:pPr>
            <a:r>
              <a:rPr sz="1600" dirty="0">
                <a:latin typeface="Tahoma"/>
                <a:cs typeface="Tahoma"/>
              </a:rPr>
              <a:t>The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lasso</a:t>
            </a:r>
            <a:r>
              <a:rPr sz="1600" spc="-15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encourages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sparse</a:t>
            </a:r>
            <a:r>
              <a:rPr sz="1600" spc="-15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model,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whereas</a:t>
            </a:r>
            <a:r>
              <a:rPr sz="1600" spc="-150" dirty="0">
                <a:latin typeface="Tahoma"/>
                <a:cs typeface="Tahoma"/>
              </a:rPr>
              <a:t> </a:t>
            </a:r>
            <a:r>
              <a:rPr sz="1600" spc="30" dirty="0">
                <a:latin typeface="Tahoma"/>
                <a:cs typeface="Tahoma"/>
              </a:rPr>
              <a:t>with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ridge</a:t>
            </a:r>
            <a:r>
              <a:rPr sz="1600" spc="-150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we</a:t>
            </a:r>
            <a:r>
              <a:rPr sz="1600" spc="-1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get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spc="-30" dirty="0">
                <a:latin typeface="Tahoma"/>
                <a:cs typeface="Tahoma"/>
              </a:rPr>
              <a:t>a</a:t>
            </a:r>
            <a:r>
              <a:rPr sz="1600" spc="-1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dense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model.</a:t>
            </a:r>
            <a:r>
              <a:rPr sz="1600" spc="-15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Then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spc="30" dirty="0">
                <a:latin typeface="Tahoma"/>
                <a:cs typeface="Tahoma"/>
              </a:rPr>
              <a:t>if </a:t>
            </a:r>
            <a:r>
              <a:rPr sz="1600" spc="-455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the </a:t>
            </a:r>
            <a:r>
              <a:rPr sz="1600" spc="25" dirty="0">
                <a:latin typeface="Tahoma"/>
                <a:cs typeface="Tahoma"/>
              </a:rPr>
              <a:t>true </a:t>
            </a:r>
            <a:r>
              <a:rPr sz="1600" spc="5" dirty="0">
                <a:latin typeface="Tahoma"/>
                <a:cs typeface="Tahoma"/>
              </a:rPr>
              <a:t>model </a:t>
            </a:r>
            <a:r>
              <a:rPr sz="1600" spc="10" dirty="0">
                <a:latin typeface="Tahoma"/>
                <a:cs typeface="Tahoma"/>
              </a:rPr>
              <a:t>is </a:t>
            </a:r>
            <a:r>
              <a:rPr sz="1600" spc="20" dirty="0">
                <a:latin typeface="Tahoma"/>
                <a:cs typeface="Tahoma"/>
              </a:rPr>
              <a:t>quite </a:t>
            </a:r>
            <a:r>
              <a:rPr sz="1600" spc="-30" dirty="0">
                <a:latin typeface="Tahoma"/>
                <a:cs typeface="Tahoma"/>
              </a:rPr>
              <a:t>dense, </a:t>
            </a:r>
            <a:r>
              <a:rPr sz="1600" spc="15" dirty="0">
                <a:latin typeface="Tahoma"/>
                <a:cs typeface="Tahoma"/>
              </a:rPr>
              <a:t>we could </a:t>
            </a:r>
            <a:r>
              <a:rPr sz="1600" dirty="0">
                <a:latin typeface="Tahoma"/>
                <a:cs typeface="Tahoma"/>
              </a:rPr>
              <a:t>expect </a:t>
            </a:r>
            <a:r>
              <a:rPr sz="1600" spc="35" dirty="0">
                <a:latin typeface="Tahoma"/>
                <a:cs typeface="Tahoma"/>
              </a:rPr>
              <a:t>to </a:t>
            </a:r>
            <a:r>
              <a:rPr sz="1600" spc="10" dirty="0">
                <a:latin typeface="Tahoma"/>
                <a:cs typeface="Tahoma"/>
              </a:rPr>
              <a:t>do </a:t>
            </a:r>
            <a:r>
              <a:rPr sz="1600" spc="30" dirty="0">
                <a:latin typeface="Tahoma"/>
                <a:cs typeface="Tahoma"/>
              </a:rPr>
              <a:t>better with </a:t>
            </a:r>
            <a:r>
              <a:rPr sz="1600" spc="-15" dirty="0">
                <a:latin typeface="Tahoma"/>
                <a:cs typeface="Tahoma"/>
              </a:rPr>
              <a:t>ridge. </a:t>
            </a:r>
            <a:r>
              <a:rPr sz="1600" spc="-40" dirty="0">
                <a:latin typeface="Tahoma"/>
                <a:cs typeface="Tahoma"/>
              </a:rPr>
              <a:t>If </a:t>
            </a:r>
            <a:r>
              <a:rPr sz="1600" spc="15" dirty="0">
                <a:latin typeface="Tahoma"/>
                <a:cs typeface="Tahoma"/>
              </a:rPr>
              <a:t>the </a:t>
            </a:r>
            <a:r>
              <a:rPr sz="1600" spc="25" dirty="0">
                <a:latin typeface="Tahoma"/>
                <a:cs typeface="Tahoma"/>
              </a:rPr>
              <a:t>true 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model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is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quite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sparse,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we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could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expect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to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do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30" dirty="0">
                <a:latin typeface="Tahoma"/>
                <a:cs typeface="Tahoma"/>
              </a:rPr>
              <a:t>better</a:t>
            </a:r>
            <a:r>
              <a:rPr sz="1600" spc="-175" dirty="0">
                <a:latin typeface="Tahoma"/>
                <a:cs typeface="Tahoma"/>
              </a:rPr>
              <a:t> </a:t>
            </a:r>
            <a:r>
              <a:rPr sz="1600" spc="30" dirty="0">
                <a:latin typeface="Tahoma"/>
                <a:cs typeface="Tahoma"/>
              </a:rPr>
              <a:t>with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the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lasso.</a:t>
            </a:r>
            <a:endParaRPr sz="1600" dirty="0">
              <a:latin typeface="Tahoma"/>
              <a:cs typeface="Tahoma"/>
            </a:endParaRPr>
          </a:p>
          <a:p>
            <a:pPr marL="285750" indent="-285750">
              <a:lnSpc>
                <a:spcPct val="100000"/>
              </a:lnSpc>
              <a:spcBef>
                <a:spcPts val="20"/>
              </a:spcBef>
              <a:buClr>
                <a:srgbClr val="595959"/>
              </a:buClr>
              <a:buFont typeface="Wingdings" panose="05000000000000000000" pitchFamily="2" charset="2"/>
              <a:buChar char="q"/>
            </a:pPr>
            <a:endParaRPr sz="1600" dirty="0">
              <a:latin typeface="Tahoma"/>
              <a:cs typeface="Tahoma"/>
            </a:endParaRPr>
          </a:p>
          <a:p>
            <a:pPr marL="408305" marR="8890" indent="-396240" algn="just">
              <a:lnSpc>
                <a:spcPct val="114999"/>
              </a:lnSpc>
              <a:buFont typeface="Wingdings" panose="05000000000000000000" pitchFamily="2" charset="2"/>
              <a:buChar char="q"/>
              <a:tabLst>
                <a:tab pos="408940" algn="l"/>
              </a:tabLst>
            </a:pPr>
            <a:r>
              <a:rPr sz="1600" spc="5" dirty="0">
                <a:latin typeface="Tahoma"/>
                <a:cs typeface="Tahoma"/>
              </a:rPr>
              <a:t>Because </a:t>
            </a:r>
            <a:r>
              <a:rPr sz="1600" spc="15" dirty="0">
                <a:latin typeface="Tahoma"/>
                <a:cs typeface="Tahoma"/>
              </a:rPr>
              <a:t>we </a:t>
            </a:r>
            <a:r>
              <a:rPr sz="1600" spc="10" dirty="0">
                <a:latin typeface="Tahoma"/>
                <a:cs typeface="Tahoma"/>
              </a:rPr>
              <a:t>don't </a:t>
            </a:r>
            <a:r>
              <a:rPr sz="1600" spc="20" dirty="0">
                <a:latin typeface="Tahoma"/>
                <a:cs typeface="Tahoma"/>
              </a:rPr>
              <a:t>know </a:t>
            </a:r>
            <a:r>
              <a:rPr sz="1600" spc="15" dirty="0">
                <a:latin typeface="Tahoma"/>
                <a:cs typeface="Tahoma"/>
              </a:rPr>
              <a:t>the </a:t>
            </a:r>
            <a:r>
              <a:rPr sz="1600" spc="25" dirty="0">
                <a:latin typeface="Tahoma"/>
                <a:cs typeface="Tahoma"/>
              </a:rPr>
              <a:t>true </a:t>
            </a:r>
            <a:r>
              <a:rPr sz="1600" spc="-20" dirty="0">
                <a:latin typeface="Tahoma"/>
                <a:cs typeface="Tahoma"/>
              </a:rPr>
              <a:t>model, </a:t>
            </a:r>
            <a:r>
              <a:rPr sz="1600" spc="25" dirty="0">
                <a:latin typeface="Tahoma"/>
                <a:cs typeface="Tahoma"/>
              </a:rPr>
              <a:t>it's </a:t>
            </a:r>
            <a:r>
              <a:rPr sz="1600" spc="20" dirty="0">
                <a:latin typeface="Tahoma"/>
                <a:cs typeface="Tahoma"/>
              </a:rPr>
              <a:t>typical </a:t>
            </a:r>
            <a:r>
              <a:rPr sz="1600" spc="35" dirty="0">
                <a:latin typeface="Tahoma"/>
                <a:cs typeface="Tahoma"/>
              </a:rPr>
              <a:t>to </a:t>
            </a:r>
            <a:r>
              <a:rPr sz="1600" spc="5" dirty="0">
                <a:latin typeface="Tahoma"/>
                <a:cs typeface="Tahoma"/>
              </a:rPr>
              <a:t>apply </a:t>
            </a:r>
            <a:r>
              <a:rPr sz="1600" spc="20" dirty="0">
                <a:latin typeface="Tahoma"/>
                <a:cs typeface="Tahoma"/>
              </a:rPr>
              <a:t>both </a:t>
            </a:r>
            <a:r>
              <a:rPr sz="1600" dirty="0">
                <a:latin typeface="Tahoma"/>
                <a:cs typeface="Tahoma"/>
              </a:rPr>
              <a:t>methods </a:t>
            </a:r>
            <a:r>
              <a:rPr sz="1600" spc="-10" dirty="0">
                <a:latin typeface="Tahoma"/>
                <a:cs typeface="Tahoma"/>
              </a:rPr>
              <a:t>and use </a:t>
            </a:r>
            <a:r>
              <a:rPr sz="1600" spc="-45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cross-validation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to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determine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the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best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model.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1552" y="965863"/>
            <a:ext cx="7200897" cy="5193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0"/>
              </a:spcBef>
            </a:pPr>
            <a:r>
              <a:rPr b="1" spc="55" dirty="0"/>
              <a:t>Thank</a:t>
            </a:r>
            <a:r>
              <a:rPr b="1" spc="-335" dirty="0"/>
              <a:t> </a:t>
            </a:r>
            <a:r>
              <a:rPr b="1" spc="-10" dirty="0"/>
              <a:t>y</a:t>
            </a:r>
            <a:r>
              <a:rPr b="1" dirty="0"/>
              <a:t>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61950"/>
            <a:ext cx="430292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b="1" u="sng" spc="285" dirty="0">
                <a:solidFill>
                  <a:schemeClr val="tx1"/>
                </a:solidFill>
              </a:rPr>
              <a:t>W</a:t>
            </a:r>
            <a:r>
              <a:rPr sz="2300" b="1" u="sng" spc="165" dirty="0">
                <a:solidFill>
                  <a:schemeClr val="tx1"/>
                </a:solidFill>
              </a:rPr>
              <a:t>h</a:t>
            </a:r>
            <a:r>
              <a:rPr sz="2300" b="1" u="sng" spc="55" dirty="0">
                <a:solidFill>
                  <a:schemeClr val="tx1"/>
                </a:solidFill>
              </a:rPr>
              <a:t>y</a:t>
            </a:r>
            <a:r>
              <a:rPr sz="2300" b="1" u="sng" spc="-190" dirty="0">
                <a:solidFill>
                  <a:schemeClr val="tx1"/>
                </a:solidFill>
              </a:rPr>
              <a:t> </a:t>
            </a:r>
            <a:r>
              <a:rPr sz="2300" b="1" u="sng" spc="20" dirty="0">
                <a:solidFill>
                  <a:schemeClr val="tx1"/>
                </a:solidFill>
              </a:rPr>
              <a:t>shrin</a:t>
            </a:r>
            <a:r>
              <a:rPr sz="2300" b="1" u="sng" spc="10" dirty="0">
                <a:solidFill>
                  <a:schemeClr val="tx1"/>
                </a:solidFill>
              </a:rPr>
              <a:t>k</a:t>
            </a:r>
            <a:r>
              <a:rPr sz="2300" b="1" u="sng" spc="175" dirty="0">
                <a:solidFill>
                  <a:schemeClr val="tx1"/>
                </a:solidFill>
              </a:rPr>
              <a:t>age</a:t>
            </a:r>
            <a:r>
              <a:rPr sz="2300" b="1" u="sng" spc="-135" dirty="0">
                <a:solidFill>
                  <a:schemeClr val="tx1"/>
                </a:solidFill>
              </a:rPr>
              <a:t> </a:t>
            </a:r>
            <a:r>
              <a:rPr sz="2300" b="1" u="sng" spc="165" dirty="0">
                <a:solidFill>
                  <a:schemeClr val="tx1"/>
                </a:solidFill>
              </a:rPr>
              <a:t>m</a:t>
            </a:r>
            <a:r>
              <a:rPr sz="2300" b="1" u="sng" spc="95" dirty="0">
                <a:solidFill>
                  <a:schemeClr val="tx1"/>
                </a:solidFill>
              </a:rPr>
              <a:t>e</a:t>
            </a:r>
            <a:r>
              <a:rPr sz="2300" b="1" u="sng" spc="80" dirty="0">
                <a:solidFill>
                  <a:schemeClr val="tx1"/>
                </a:solidFill>
              </a:rPr>
              <a:t>thod</a:t>
            </a:r>
            <a:r>
              <a:rPr sz="2300" b="1" u="sng" spc="-135" dirty="0">
                <a:solidFill>
                  <a:schemeClr val="tx1"/>
                </a:solidFill>
              </a:rPr>
              <a:t> </a:t>
            </a:r>
            <a:r>
              <a:rPr sz="2300" b="1" u="sng" spc="125" dirty="0">
                <a:solidFill>
                  <a:schemeClr val="tx1"/>
                </a:solidFill>
              </a:rPr>
              <a:t>?</a:t>
            </a:r>
            <a:endParaRPr sz="2300" b="1" u="sng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200150"/>
            <a:ext cx="7848600" cy="2519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734" marR="8255" indent="-407670">
              <a:lnSpc>
                <a:spcPct val="114999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420370" algn="l"/>
              </a:tabLst>
            </a:pPr>
            <a:r>
              <a:rPr spc="40" dirty="0">
                <a:latin typeface="Tahoma"/>
                <a:cs typeface="Tahoma"/>
              </a:rPr>
              <a:t>When </a:t>
            </a:r>
            <a:r>
              <a:rPr spc="20" dirty="0">
                <a:latin typeface="Tahoma"/>
                <a:cs typeface="Tahoma"/>
              </a:rPr>
              <a:t>overﬁtting </a:t>
            </a:r>
            <a:r>
              <a:rPr spc="10" dirty="0">
                <a:latin typeface="Tahoma"/>
                <a:cs typeface="Tahoma"/>
              </a:rPr>
              <a:t>occurs </a:t>
            </a:r>
            <a:r>
              <a:rPr spc="15" dirty="0">
                <a:latin typeface="Tahoma"/>
                <a:cs typeface="Tahoma"/>
              </a:rPr>
              <a:t>where </a:t>
            </a:r>
            <a:r>
              <a:rPr spc="5" dirty="0">
                <a:latin typeface="Tahoma"/>
                <a:cs typeface="Tahoma"/>
              </a:rPr>
              <a:t>model </a:t>
            </a:r>
            <a:r>
              <a:rPr spc="-10" dirty="0">
                <a:latin typeface="Tahoma"/>
                <a:cs typeface="Tahoma"/>
              </a:rPr>
              <a:t>gives </a:t>
            </a:r>
            <a:r>
              <a:rPr spc="-5" dirty="0">
                <a:latin typeface="Tahoma"/>
                <a:cs typeface="Tahoma"/>
              </a:rPr>
              <a:t>good </a:t>
            </a:r>
            <a:r>
              <a:rPr dirty="0">
                <a:latin typeface="Tahoma"/>
                <a:cs typeface="Tahoma"/>
              </a:rPr>
              <a:t>accuracy </a:t>
            </a:r>
            <a:r>
              <a:rPr spc="5" dirty="0">
                <a:latin typeface="Tahoma"/>
                <a:cs typeface="Tahoma"/>
              </a:rPr>
              <a:t>on </a:t>
            </a:r>
            <a:r>
              <a:rPr spc="15" dirty="0">
                <a:latin typeface="Tahoma"/>
                <a:cs typeface="Tahoma"/>
              </a:rPr>
              <a:t>the </a:t>
            </a:r>
            <a:r>
              <a:rPr spc="10" dirty="0">
                <a:latin typeface="Tahoma"/>
                <a:cs typeface="Tahoma"/>
              </a:rPr>
              <a:t>training set </a:t>
            </a:r>
            <a:r>
              <a:rPr spc="-484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and </a:t>
            </a:r>
            <a:r>
              <a:rPr spc="30" dirty="0">
                <a:latin typeface="Tahoma"/>
                <a:cs typeface="Tahoma"/>
              </a:rPr>
              <a:t>low </a:t>
            </a:r>
            <a:r>
              <a:rPr dirty="0">
                <a:latin typeface="Tahoma"/>
                <a:cs typeface="Tahoma"/>
              </a:rPr>
              <a:t>accuracy </a:t>
            </a:r>
            <a:r>
              <a:rPr spc="5" dirty="0">
                <a:latin typeface="Tahoma"/>
                <a:cs typeface="Tahoma"/>
              </a:rPr>
              <a:t>on </a:t>
            </a:r>
            <a:r>
              <a:rPr spc="25" dirty="0">
                <a:latin typeface="Tahoma"/>
                <a:cs typeface="Tahoma"/>
              </a:rPr>
              <a:t>test </a:t>
            </a:r>
            <a:r>
              <a:rPr spc="10" dirty="0">
                <a:latin typeface="Tahoma"/>
                <a:cs typeface="Tahoma"/>
              </a:rPr>
              <a:t>set </a:t>
            </a:r>
            <a:r>
              <a:rPr spc="20" dirty="0">
                <a:latin typeface="Tahoma"/>
                <a:cs typeface="Tahoma"/>
              </a:rPr>
              <a:t>in </a:t>
            </a:r>
            <a:r>
              <a:rPr spc="15" dirty="0">
                <a:latin typeface="Tahoma"/>
                <a:cs typeface="Tahoma"/>
              </a:rPr>
              <a:t>spite </a:t>
            </a:r>
            <a:r>
              <a:rPr spc="25" dirty="0">
                <a:latin typeface="Tahoma"/>
                <a:cs typeface="Tahoma"/>
              </a:rPr>
              <a:t>of </a:t>
            </a:r>
            <a:r>
              <a:rPr spc="-10" dirty="0">
                <a:latin typeface="Tahoma"/>
                <a:cs typeface="Tahoma"/>
              </a:rPr>
              <a:t>adding </a:t>
            </a:r>
            <a:r>
              <a:rPr spc="15" dirty="0">
                <a:latin typeface="Tahoma"/>
                <a:cs typeface="Tahoma"/>
              </a:rPr>
              <a:t>all the </a:t>
            </a:r>
            <a:r>
              <a:rPr spc="5" dirty="0">
                <a:latin typeface="Tahoma"/>
                <a:cs typeface="Tahoma"/>
              </a:rPr>
              <a:t>available dependent </a:t>
            </a:r>
            <a:r>
              <a:rPr spc="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features.</a:t>
            </a:r>
            <a:endParaRPr dirty="0">
              <a:latin typeface="Tahoma"/>
              <a:cs typeface="Tahoma"/>
            </a:endParaRPr>
          </a:p>
          <a:p>
            <a:pPr marL="342900" indent="-342900">
              <a:lnSpc>
                <a:spcPct val="100000"/>
              </a:lnSpc>
              <a:spcBef>
                <a:spcPts val="35"/>
              </a:spcBef>
              <a:buClr>
                <a:srgbClr val="595959"/>
              </a:buClr>
              <a:buFont typeface="Wingdings" panose="05000000000000000000" pitchFamily="2" charset="2"/>
              <a:buChar char="q"/>
            </a:pPr>
            <a:endParaRPr dirty="0">
              <a:latin typeface="Tahoma"/>
              <a:cs typeface="Tahoma"/>
            </a:endParaRPr>
          </a:p>
          <a:p>
            <a:pPr marL="419734" marR="5080" indent="-407670">
              <a:lnSpc>
                <a:spcPct val="114999"/>
              </a:lnSpc>
              <a:buFont typeface="Wingdings" panose="05000000000000000000" pitchFamily="2" charset="2"/>
              <a:buChar char="q"/>
              <a:tabLst>
                <a:tab pos="420370" algn="l"/>
              </a:tabLst>
            </a:pPr>
            <a:r>
              <a:rPr lang="en-US" spc="5" dirty="0" smtClean="0">
                <a:latin typeface="Tahoma"/>
                <a:cs typeface="Tahoma"/>
              </a:rPr>
              <a:t>S</a:t>
            </a:r>
            <a:r>
              <a:rPr dirty="0" smtClean="0">
                <a:latin typeface="Tahoma"/>
                <a:cs typeface="Tahoma"/>
              </a:rPr>
              <a:t>hrinkage </a:t>
            </a:r>
            <a:r>
              <a:rPr spc="5" dirty="0" smtClean="0">
                <a:latin typeface="Tahoma"/>
                <a:cs typeface="Tahoma"/>
              </a:rPr>
              <a:t>methods</a:t>
            </a:r>
            <a:r>
              <a:rPr lang="en-US" spc="5" dirty="0" smtClean="0">
                <a:latin typeface="Tahoma"/>
                <a:cs typeface="Tahoma"/>
              </a:rPr>
              <a:t> are </a:t>
            </a:r>
            <a:r>
              <a:rPr spc="-25" dirty="0" smtClean="0">
                <a:latin typeface="Tahoma"/>
                <a:cs typeface="Tahoma"/>
              </a:rPr>
              <a:t>also </a:t>
            </a:r>
            <a:r>
              <a:rPr spc="15" dirty="0">
                <a:latin typeface="Tahoma"/>
                <a:cs typeface="Tahoma"/>
              </a:rPr>
              <a:t>known </a:t>
            </a:r>
            <a:r>
              <a:rPr spc="-25" dirty="0">
                <a:latin typeface="Tahoma"/>
                <a:cs typeface="Tahoma"/>
              </a:rPr>
              <a:t>as </a:t>
            </a:r>
            <a:r>
              <a:rPr spc="5" dirty="0" smtClean="0">
                <a:latin typeface="Tahoma"/>
                <a:cs typeface="Tahoma"/>
              </a:rPr>
              <a:t>regularization</a:t>
            </a:r>
            <a:r>
              <a:rPr lang="en-US" spc="5" dirty="0" smtClean="0">
                <a:latin typeface="Tahoma"/>
                <a:cs typeface="Tahoma"/>
              </a:rPr>
              <a:t>, and when they</a:t>
            </a:r>
            <a:r>
              <a:rPr spc="5" dirty="0" smtClean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come </a:t>
            </a:r>
            <a:r>
              <a:rPr spc="20" dirty="0">
                <a:latin typeface="Tahoma"/>
                <a:cs typeface="Tahoma"/>
              </a:rPr>
              <a:t>in </a:t>
            </a:r>
            <a:r>
              <a:rPr spc="-50" dirty="0" smtClean="0">
                <a:latin typeface="Tahoma"/>
                <a:cs typeface="Tahoma"/>
              </a:rPr>
              <a:t>play</a:t>
            </a:r>
            <a:r>
              <a:rPr lang="en-US" spc="-50" dirty="0" smtClean="0">
                <a:latin typeface="Tahoma"/>
                <a:cs typeface="Tahoma"/>
              </a:rPr>
              <a:t>,</a:t>
            </a:r>
            <a:r>
              <a:rPr spc="-45" dirty="0" smtClean="0">
                <a:latin typeface="Tahoma"/>
                <a:cs typeface="Tahoma"/>
              </a:rPr>
              <a:t> </a:t>
            </a:r>
            <a:r>
              <a:rPr lang="en-US" spc="-5" dirty="0">
                <a:latin typeface="Tahoma"/>
                <a:cs typeface="Tahoma"/>
              </a:rPr>
              <a:t>t</a:t>
            </a:r>
            <a:r>
              <a:rPr spc="-5" dirty="0" smtClean="0">
                <a:latin typeface="Tahoma"/>
                <a:cs typeface="Tahoma"/>
              </a:rPr>
              <a:t>hese </a:t>
            </a:r>
            <a:r>
              <a:rPr spc="5" dirty="0">
                <a:latin typeface="Tahoma"/>
                <a:cs typeface="Tahoma"/>
              </a:rPr>
              <a:t>methods apply </a:t>
            </a:r>
            <a:r>
              <a:rPr spc="-30" dirty="0">
                <a:latin typeface="Tahoma"/>
                <a:cs typeface="Tahoma"/>
              </a:rPr>
              <a:t>a </a:t>
            </a:r>
            <a:r>
              <a:rPr spc="10" dirty="0">
                <a:latin typeface="Tahoma"/>
                <a:cs typeface="Tahoma"/>
              </a:rPr>
              <a:t>penalty </a:t>
            </a:r>
            <a:r>
              <a:rPr spc="20" dirty="0">
                <a:latin typeface="Tahoma"/>
                <a:cs typeface="Tahoma"/>
              </a:rPr>
              <a:t>term </a:t>
            </a:r>
            <a:r>
              <a:rPr spc="40" dirty="0">
                <a:latin typeface="Tahoma"/>
                <a:cs typeface="Tahoma"/>
              </a:rPr>
              <a:t>to </a:t>
            </a:r>
            <a:r>
              <a:rPr spc="15" dirty="0">
                <a:latin typeface="Tahoma"/>
                <a:cs typeface="Tahoma"/>
              </a:rPr>
              <a:t>the </a:t>
            </a:r>
            <a:r>
              <a:rPr spc="-10" dirty="0">
                <a:latin typeface="Tahoma"/>
                <a:cs typeface="Tahoma"/>
              </a:rPr>
              <a:t>Loss </a:t>
            </a:r>
            <a:r>
              <a:rPr spc="15" dirty="0">
                <a:latin typeface="Tahoma"/>
                <a:cs typeface="Tahoma"/>
              </a:rPr>
              <a:t>function </a:t>
            </a:r>
            <a:r>
              <a:rPr spc="-5" dirty="0">
                <a:latin typeface="Tahoma"/>
                <a:cs typeface="Tahoma"/>
              </a:rPr>
              <a:t>used </a:t>
            </a:r>
            <a:r>
              <a:rPr spc="20" dirty="0">
                <a:latin typeface="Tahoma"/>
                <a:cs typeface="Tahoma"/>
              </a:rPr>
              <a:t>in </a:t>
            </a:r>
            <a:r>
              <a:rPr spc="15" dirty="0">
                <a:latin typeface="Tahoma"/>
                <a:cs typeface="Tahoma"/>
              </a:rPr>
              <a:t>the </a:t>
            </a:r>
            <a:r>
              <a:rPr spc="-20" dirty="0" smtClean="0">
                <a:latin typeface="Tahoma"/>
                <a:cs typeface="Tahoma"/>
              </a:rPr>
              <a:t>model</a:t>
            </a:r>
            <a:r>
              <a:rPr lang="en-US" spc="-20" dirty="0" smtClean="0">
                <a:latin typeface="Tahoma"/>
                <a:cs typeface="Tahoma"/>
              </a:rPr>
              <a:t>, which</a:t>
            </a:r>
            <a:r>
              <a:rPr spc="-20" dirty="0" smtClean="0">
                <a:latin typeface="Tahoma"/>
                <a:cs typeface="Tahoma"/>
              </a:rPr>
              <a:t> </a:t>
            </a:r>
            <a:r>
              <a:rPr lang="en-US" spc="30" dirty="0">
                <a:latin typeface="Tahoma"/>
                <a:cs typeface="Tahoma"/>
              </a:rPr>
              <a:t>m</a:t>
            </a:r>
            <a:r>
              <a:rPr spc="30" dirty="0" smtClean="0">
                <a:latin typeface="Tahoma"/>
                <a:cs typeface="Tahoma"/>
              </a:rPr>
              <a:t>inimiz</a:t>
            </a:r>
            <a:r>
              <a:rPr lang="en-US" spc="30" dirty="0" smtClean="0">
                <a:latin typeface="Tahoma"/>
                <a:cs typeface="Tahoma"/>
              </a:rPr>
              <a:t>es</a:t>
            </a:r>
            <a:r>
              <a:rPr spc="-140" dirty="0" smtClean="0">
                <a:latin typeface="Tahoma"/>
                <a:cs typeface="Tahoma"/>
              </a:rPr>
              <a:t> </a:t>
            </a:r>
            <a:r>
              <a:rPr spc="15" dirty="0">
                <a:latin typeface="Tahoma"/>
                <a:cs typeface="Tahoma"/>
              </a:rPr>
              <a:t>the</a:t>
            </a:r>
            <a:r>
              <a:rPr spc="-140" dirty="0">
                <a:latin typeface="Tahoma"/>
                <a:cs typeface="Tahoma"/>
              </a:rPr>
              <a:t> </a:t>
            </a:r>
            <a:r>
              <a:rPr spc="5" dirty="0">
                <a:latin typeface="Tahoma"/>
                <a:cs typeface="Tahoma"/>
              </a:rPr>
              <a:t>loss</a:t>
            </a:r>
            <a:r>
              <a:rPr spc="-140" dirty="0">
                <a:latin typeface="Tahoma"/>
                <a:cs typeface="Tahoma"/>
              </a:rPr>
              <a:t> </a:t>
            </a:r>
            <a:r>
              <a:rPr spc="15" dirty="0">
                <a:latin typeface="Tahoma"/>
                <a:cs typeface="Tahoma"/>
              </a:rPr>
              <a:t>function</a:t>
            </a:r>
            <a:r>
              <a:rPr spc="-140" dirty="0">
                <a:latin typeface="Tahoma"/>
                <a:cs typeface="Tahoma"/>
              </a:rPr>
              <a:t> </a:t>
            </a:r>
            <a:r>
              <a:rPr spc="10" dirty="0">
                <a:latin typeface="Tahoma"/>
                <a:cs typeface="Tahoma"/>
              </a:rPr>
              <a:t>is</a:t>
            </a:r>
            <a:r>
              <a:rPr spc="-1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equal</a:t>
            </a:r>
            <a:r>
              <a:rPr spc="-140" dirty="0">
                <a:latin typeface="Tahoma"/>
                <a:cs typeface="Tahoma"/>
              </a:rPr>
              <a:t> </a:t>
            </a:r>
            <a:r>
              <a:rPr spc="40" dirty="0">
                <a:latin typeface="Tahoma"/>
                <a:cs typeface="Tahoma"/>
              </a:rPr>
              <a:t>to</a:t>
            </a:r>
            <a:r>
              <a:rPr spc="-1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maximizing</a:t>
            </a:r>
            <a:r>
              <a:rPr spc="-140" dirty="0">
                <a:latin typeface="Tahoma"/>
                <a:cs typeface="Tahoma"/>
              </a:rPr>
              <a:t> </a:t>
            </a:r>
            <a:r>
              <a:rPr spc="15" dirty="0">
                <a:latin typeface="Tahoma"/>
                <a:cs typeface="Tahoma"/>
              </a:rPr>
              <a:t>the</a:t>
            </a:r>
            <a:r>
              <a:rPr spc="-140" dirty="0">
                <a:latin typeface="Tahoma"/>
                <a:cs typeface="Tahoma"/>
              </a:rPr>
              <a:t> </a:t>
            </a:r>
            <a:r>
              <a:rPr spc="-30" dirty="0">
                <a:latin typeface="Tahoma"/>
                <a:cs typeface="Tahoma"/>
              </a:rPr>
              <a:t>accuracy</a:t>
            </a:r>
            <a:r>
              <a:rPr spc="-30" dirty="0" smtClean="0">
                <a:latin typeface="Tahoma"/>
                <a:cs typeface="Tahoma"/>
              </a:rPr>
              <a:t>.</a:t>
            </a:r>
            <a:endParaRPr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514350"/>
            <a:ext cx="437912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b="1" u="sng" spc="140" dirty="0">
                <a:solidFill>
                  <a:schemeClr val="tx1"/>
                </a:solidFill>
              </a:rPr>
              <a:t>What</a:t>
            </a:r>
            <a:r>
              <a:rPr sz="2300" b="1" u="sng" spc="-145" dirty="0">
                <a:solidFill>
                  <a:schemeClr val="tx1"/>
                </a:solidFill>
              </a:rPr>
              <a:t> </a:t>
            </a:r>
            <a:r>
              <a:rPr sz="2300" b="1" u="sng" spc="130" dirty="0">
                <a:solidFill>
                  <a:schemeClr val="tx1"/>
                </a:solidFill>
              </a:rPr>
              <a:t>does</a:t>
            </a:r>
            <a:r>
              <a:rPr sz="2300" b="1" u="sng" spc="-140" dirty="0">
                <a:solidFill>
                  <a:schemeClr val="tx1"/>
                </a:solidFill>
              </a:rPr>
              <a:t> </a:t>
            </a:r>
            <a:r>
              <a:rPr sz="2300" b="1" u="sng" spc="45" dirty="0">
                <a:solidFill>
                  <a:schemeClr val="tx1"/>
                </a:solidFill>
              </a:rPr>
              <a:t>shrinking</a:t>
            </a:r>
            <a:r>
              <a:rPr sz="2300" b="1" u="sng" spc="-140" dirty="0">
                <a:solidFill>
                  <a:schemeClr val="tx1"/>
                </a:solidFill>
              </a:rPr>
              <a:t> </a:t>
            </a:r>
            <a:r>
              <a:rPr sz="2300" b="1" u="sng" spc="145" dirty="0">
                <a:solidFill>
                  <a:schemeClr val="tx1"/>
                </a:solidFill>
              </a:rPr>
              <a:t>do</a:t>
            </a:r>
            <a:r>
              <a:rPr sz="2300" b="1" u="sng" spc="-145" dirty="0">
                <a:solidFill>
                  <a:schemeClr val="tx1"/>
                </a:solidFill>
              </a:rPr>
              <a:t> </a:t>
            </a:r>
            <a:r>
              <a:rPr sz="2300" b="1" u="sng" spc="125" dirty="0">
                <a:solidFill>
                  <a:schemeClr val="tx1"/>
                </a:solidFill>
              </a:rPr>
              <a:t>?</a:t>
            </a:r>
            <a:endParaRPr sz="2300" b="1" u="sng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1276350"/>
            <a:ext cx="7506970" cy="1683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165" marR="5080" indent="-419100">
              <a:lnSpc>
                <a:spcPct val="114999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431800" algn="l"/>
              </a:tabLst>
            </a:pPr>
            <a:r>
              <a:rPr sz="1600" spc="5" dirty="0">
                <a:latin typeface="Tahoma"/>
                <a:cs typeface="Tahoma"/>
              </a:rPr>
              <a:t>Shrinking </a:t>
            </a:r>
            <a:r>
              <a:rPr sz="1600" spc="15" dirty="0">
                <a:latin typeface="Tahoma"/>
                <a:cs typeface="Tahoma"/>
              </a:rPr>
              <a:t>the </a:t>
            </a:r>
            <a:r>
              <a:rPr sz="1600" spc="20" dirty="0">
                <a:latin typeface="Tahoma"/>
                <a:cs typeface="Tahoma"/>
              </a:rPr>
              <a:t>coefﬁcient </a:t>
            </a:r>
            <a:r>
              <a:rPr sz="1600" spc="5" dirty="0">
                <a:latin typeface="Tahoma"/>
                <a:cs typeface="Tahoma"/>
              </a:rPr>
              <a:t>estimates </a:t>
            </a:r>
            <a:r>
              <a:rPr sz="1600" spc="10" dirty="0">
                <a:latin typeface="Tahoma"/>
                <a:cs typeface="Tahoma"/>
              </a:rPr>
              <a:t>signiﬁcantly </a:t>
            </a:r>
            <a:r>
              <a:rPr sz="1600" spc="5" dirty="0">
                <a:latin typeface="Tahoma"/>
                <a:cs typeface="Tahoma"/>
              </a:rPr>
              <a:t>reduces </a:t>
            </a:r>
            <a:r>
              <a:rPr sz="1600" spc="35" dirty="0">
                <a:latin typeface="Tahoma"/>
                <a:cs typeface="Tahoma"/>
              </a:rPr>
              <a:t>their </a:t>
            </a:r>
            <a:r>
              <a:rPr sz="1600" spc="-10" dirty="0">
                <a:latin typeface="Tahoma"/>
                <a:cs typeface="Tahoma"/>
              </a:rPr>
              <a:t>variance. 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45" dirty="0">
                <a:latin typeface="Tahoma"/>
                <a:cs typeface="Tahoma"/>
              </a:rPr>
              <a:t>When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we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perform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shrinking,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we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essentially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bring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the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coefﬁcient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estimates </a:t>
            </a:r>
            <a:r>
              <a:rPr sz="1600" spc="-520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closer</a:t>
            </a:r>
            <a:r>
              <a:rPr sz="1600" spc="-210" dirty="0">
                <a:latin typeface="Tahoma"/>
                <a:cs typeface="Tahoma"/>
              </a:rPr>
              <a:t> </a:t>
            </a:r>
            <a:r>
              <a:rPr sz="1600" spc="40" dirty="0">
                <a:latin typeface="Tahoma"/>
                <a:cs typeface="Tahoma"/>
              </a:rPr>
              <a:t>to</a:t>
            </a:r>
            <a:r>
              <a:rPr sz="1600" spc="-204" dirty="0">
                <a:latin typeface="Tahoma"/>
                <a:cs typeface="Tahoma"/>
              </a:rPr>
              <a:t> </a:t>
            </a:r>
            <a:r>
              <a:rPr sz="1600" spc="-50" dirty="0">
                <a:latin typeface="Tahoma"/>
                <a:cs typeface="Tahoma"/>
              </a:rPr>
              <a:t>0.</a:t>
            </a:r>
            <a:endParaRPr sz="1600" dirty="0">
              <a:latin typeface="Tahoma"/>
              <a:cs typeface="Tahoma"/>
            </a:endParaRPr>
          </a:p>
          <a:p>
            <a:pPr marL="431165" marR="5715" indent="-419100">
              <a:lnSpc>
                <a:spcPct val="114999"/>
              </a:lnSpc>
              <a:buFont typeface="Wingdings" panose="05000000000000000000" pitchFamily="2" charset="2"/>
              <a:buChar char="q"/>
              <a:tabLst>
                <a:tab pos="431800" algn="l"/>
              </a:tabLst>
            </a:pPr>
            <a:r>
              <a:rPr sz="1600" dirty="0">
                <a:latin typeface="Tahoma"/>
                <a:cs typeface="Tahoma"/>
              </a:rPr>
              <a:t>The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need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40" dirty="0">
                <a:latin typeface="Tahoma"/>
                <a:cs typeface="Tahoma"/>
              </a:rPr>
              <a:t>for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shrinkage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method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arises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due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40" dirty="0">
                <a:latin typeface="Tahoma"/>
                <a:cs typeface="Tahoma"/>
              </a:rPr>
              <a:t>to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the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issues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of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underﬁtting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45" dirty="0">
                <a:latin typeface="Tahoma"/>
                <a:cs typeface="Tahoma"/>
              </a:rPr>
              <a:t>or </a:t>
            </a:r>
            <a:r>
              <a:rPr sz="1600" spc="-515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overﬁtting </a:t>
            </a:r>
            <a:r>
              <a:rPr sz="1600" spc="15" dirty="0">
                <a:latin typeface="Tahoma"/>
                <a:cs typeface="Tahoma"/>
              </a:rPr>
              <a:t>the </a:t>
            </a:r>
            <a:r>
              <a:rPr sz="1600" spc="-30" dirty="0">
                <a:latin typeface="Tahoma"/>
                <a:cs typeface="Tahoma"/>
              </a:rPr>
              <a:t>data. </a:t>
            </a:r>
            <a:r>
              <a:rPr sz="1600" spc="45" dirty="0">
                <a:latin typeface="Tahoma"/>
                <a:cs typeface="Tahoma"/>
              </a:rPr>
              <a:t>When </a:t>
            </a:r>
            <a:r>
              <a:rPr sz="1600" spc="15" dirty="0">
                <a:latin typeface="Tahoma"/>
                <a:cs typeface="Tahoma"/>
              </a:rPr>
              <a:t>we want </a:t>
            </a:r>
            <a:r>
              <a:rPr sz="1600" spc="40" dirty="0">
                <a:latin typeface="Tahoma"/>
                <a:cs typeface="Tahoma"/>
              </a:rPr>
              <a:t>to </a:t>
            </a:r>
            <a:r>
              <a:rPr sz="1600" spc="10" dirty="0">
                <a:latin typeface="Tahoma"/>
                <a:cs typeface="Tahoma"/>
              </a:rPr>
              <a:t>minimize </a:t>
            </a:r>
            <a:r>
              <a:rPr sz="1600" spc="15" dirty="0">
                <a:latin typeface="Tahoma"/>
                <a:cs typeface="Tahoma"/>
              </a:rPr>
              <a:t>the </a:t>
            </a:r>
            <a:r>
              <a:rPr sz="1600" spc="-20" dirty="0">
                <a:latin typeface="Tahoma"/>
                <a:cs typeface="Tahoma"/>
              </a:rPr>
              <a:t>mean </a:t>
            </a:r>
            <a:r>
              <a:rPr sz="1600" spc="45" dirty="0">
                <a:latin typeface="Tahoma"/>
                <a:cs typeface="Tahoma"/>
              </a:rPr>
              <a:t>error </a:t>
            </a:r>
            <a:r>
              <a:rPr sz="1600" spc="15" dirty="0">
                <a:latin typeface="Tahoma"/>
                <a:cs typeface="Tahoma"/>
              </a:rPr>
              <a:t>(Mean 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Squared</a:t>
            </a:r>
            <a:r>
              <a:rPr sz="1600" spc="-114" dirty="0">
                <a:latin typeface="Tahoma"/>
                <a:cs typeface="Tahoma"/>
              </a:rPr>
              <a:t> </a:t>
            </a:r>
            <a:r>
              <a:rPr sz="1600" spc="20" dirty="0" smtClean="0">
                <a:latin typeface="Tahoma"/>
                <a:cs typeface="Tahoma"/>
              </a:rPr>
              <a:t>Error</a:t>
            </a:r>
            <a:r>
              <a:rPr lang="en-US" sz="1600" spc="20" dirty="0" smtClean="0">
                <a:latin typeface="Tahoma"/>
                <a:cs typeface="Tahoma"/>
              </a:rPr>
              <a:t> </a:t>
            </a:r>
            <a:r>
              <a:rPr sz="1600" spc="20" dirty="0" smtClean="0">
                <a:latin typeface="Tahoma"/>
                <a:cs typeface="Tahoma"/>
              </a:rPr>
              <a:t>(</a:t>
            </a:r>
            <a:r>
              <a:rPr sz="1600" spc="20" dirty="0">
                <a:latin typeface="Tahoma"/>
                <a:cs typeface="Tahoma"/>
              </a:rPr>
              <a:t>MSE)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in</a:t>
            </a:r>
            <a:r>
              <a:rPr sz="1600" spc="-114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case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of</a:t>
            </a:r>
            <a:r>
              <a:rPr sz="1600" spc="-114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Linear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Regression),</a:t>
            </a:r>
            <a:r>
              <a:rPr sz="1600" spc="-114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we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need</a:t>
            </a:r>
            <a:r>
              <a:rPr sz="1600" spc="-114" dirty="0">
                <a:latin typeface="Tahoma"/>
                <a:cs typeface="Tahoma"/>
              </a:rPr>
              <a:t> </a:t>
            </a:r>
            <a:r>
              <a:rPr sz="1600" spc="40" dirty="0">
                <a:latin typeface="Tahoma"/>
                <a:cs typeface="Tahoma"/>
              </a:rPr>
              <a:t>to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optimize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the </a:t>
            </a:r>
            <a:r>
              <a:rPr sz="1600" spc="-5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bias-variance</a:t>
            </a:r>
            <a:r>
              <a:rPr sz="1600" spc="-21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trade-off.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61950"/>
            <a:ext cx="567452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u="sng" spc="220" dirty="0">
                <a:solidFill>
                  <a:schemeClr val="tx1"/>
                </a:solidFill>
              </a:rPr>
              <a:t>Wh</a:t>
            </a:r>
            <a:r>
              <a:rPr sz="2300" u="sng" spc="140" dirty="0">
                <a:solidFill>
                  <a:schemeClr val="tx1"/>
                </a:solidFill>
              </a:rPr>
              <a:t>a</a:t>
            </a:r>
            <a:r>
              <a:rPr sz="2300" u="sng" spc="-15" dirty="0">
                <a:solidFill>
                  <a:schemeClr val="tx1"/>
                </a:solidFill>
              </a:rPr>
              <a:t>t</a:t>
            </a:r>
            <a:r>
              <a:rPr sz="2300" u="sng" spc="-135" dirty="0">
                <a:solidFill>
                  <a:schemeClr val="tx1"/>
                </a:solidFill>
              </a:rPr>
              <a:t> </a:t>
            </a:r>
            <a:r>
              <a:rPr sz="2300" u="sng" spc="35" dirty="0">
                <a:solidFill>
                  <a:schemeClr val="tx1"/>
                </a:solidFill>
              </a:rPr>
              <a:t>is</a:t>
            </a:r>
            <a:r>
              <a:rPr sz="2300" u="sng" spc="-135" dirty="0">
                <a:solidFill>
                  <a:schemeClr val="tx1"/>
                </a:solidFill>
              </a:rPr>
              <a:t> </a:t>
            </a:r>
            <a:r>
              <a:rPr sz="2300" u="sng" spc="25" dirty="0">
                <a:solidFill>
                  <a:schemeClr val="tx1"/>
                </a:solidFill>
              </a:rPr>
              <a:t>this</a:t>
            </a:r>
            <a:r>
              <a:rPr sz="2300" u="sng" spc="-135" dirty="0">
                <a:solidFill>
                  <a:schemeClr val="tx1"/>
                </a:solidFill>
              </a:rPr>
              <a:t> </a:t>
            </a:r>
            <a:r>
              <a:rPr sz="2300" u="sng" spc="95" dirty="0">
                <a:solidFill>
                  <a:schemeClr val="tx1"/>
                </a:solidFill>
              </a:rPr>
              <a:t>bias</a:t>
            </a:r>
            <a:r>
              <a:rPr sz="2300" u="sng" spc="50" dirty="0">
                <a:solidFill>
                  <a:schemeClr val="tx1"/>
                </a:solidFill>
              </a:rPr>
              <a:t>-</a:t>
            </a:r>
            <a:r>
              <a:rPr sz="2300" u="sng" spc="35" dirty="0">
                <a:solidFill>
                  <a:schemeClr val="tx1"/>
                </a:solidFill>
              </a:rPr>
              <a:t>v</a:t>
            </a:r>
            <a:r>
              <a:rPr sz="2300" u="sng" spc="40" dirty="0">
                <a:solidFill>
                  <a:schemeClr val="tx1"/>
                </a:solidFill>
              </a:rPr>
              <a:t>arian</a:t>
            </a:r>
            <a:r>
              <a:rPr sz="2300" u="sng" spc="30" dirty="0">
                <a:solidFill>
                  <a:schemeClr val="tx1"/>
                </a:solidFill>
              </a:rPr>
              <a:t>c</a:t>
            </a:r>
            <a:r>
              <a:rPr sz="2300" u="sng" spc="75" dirty="0">
                <a:solidFill>
                  <a:schemeClr val="tx1"/>
                </a:solidFill>
              </a:rPr>
              <a:t>e</a:t>
            </a:r>
            <a:r>
              <a:rPr sz="2300" u="sng" spc="-135" dirty="0">
                <a:solidFill>
                  <a:schemeClr val="tx1"/>
                </a:solidFill>
              </a:rPr>
              <a:t> </a:t>
            </a:r>
            <a:r>
              <a:rPr sz="2300" u="sng" spc="-45" dirty="0">
                <a:solidFill>
                  <a:schemeClr val="tx1"/>
                </a:solidFill>
              </a:rPr>
              <a:t>t</a:t>
            </a:r>
            <a:r>
              <a:rPr sz="2300" u="sng" spc="-55" dirty="0">
                <a:solidFill>
                  <a:schemeClr val="tx1"/>
                </a:solidFill>
              </a:rPr>
              <a:t>r</a:t>
            </a:r>
            <a:r>
              <a:rPr sz="2300" u="sng" spc="120" dirty="0">
                <a:solidFill>
                  <a:schemeClr val="tx1"/>
                </a:solidFill>
              </a:rPr>
              <a:t>ade</a:t>
            </a:r>
            <a:r>
              <a:rPr sz="2300" u="sng" spc="-135" dirty="0">
                <a:solidFill>
                  <a:schemeClr val="tx1"/>
                </a:solidFill>
              </a:rPr>
              <a:t> </a:t>
            </a:r>
            <a:r>
              <a:rPr sz="2300" u="sng" spc="100" dirty="0">
                <a:solidFill>
                  <a:schemeClr val="tx1"/>
                </a:solidFill>
              </a:rPr>
              <a:t>o</a:t>
            </a:r>
            <a:r>
              <a:rPr sz="2300" u="sng" spc="-40" dirty="0">
                <a:solidFill>
                  <a:schemeClr val="tx1"/>
                </a:solidFill>
              </a:rPr>
              <a:t>ﬀ</a:t>
            </a:r>
            <a:r>
              <a:rPr sz="2300" u="sng" spc="-185" dirty="0">
                <a:solidFill>
                  <a:schemeClr val="tx1"/>
                </a:solidFill>
              </a:rPr>
              <a:t> </a:t>
            </a:r>
            <a:r>
              <a:rPr sz="2300" u="sng" spc="125" dirty="0">
                <a:solidFill>
                  <a:schemeClr val="tx1"/>
                </a:solidFill>
              </a:rPr>
              <a:t>?</a:t>
            </a:r>
            <a:endParaRPr sz="2300" u="sng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200150"/>
            <a:ext cx="4298950" cy="3339697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408305" marR="5080" indent="-396240" algn="just">
              <a:lnSpc>
                <a:spcPct val="105000"/>
              </a:lnSpc>
              <a:spcBef>
                <a:spcPts val="10"/>
              </a:spcBef>
              <a:buAutoNum type="arabicParenR"/>
              <a:tabLst>
                <a:tab pos="408940" algn="l"/>
              </a:tabLst>
            </a:pPr>
            <a:r>
              <a:rPr sz="1600" dirty="0">
                <a:latin typeface="Tahoma"/>
                <a:cs typeface="Tahoma"/>
              </a:rPr>
              <a:t>The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bias-variance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trade-off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indicates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the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level </a:t>
            </a:r>
            <a:r>
              <a:rPr sz="1600" spc="-455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of </a:t>
            </a:r>
            <a:r>
              <a:rPr sz="1600" spc="15" dirty="0">
                <a:latin typeface="Tahoma"/>
                <a:cs typeface="Tahoma"/>
              </a:rPr>
              <a:t>underﬁtting </a:t>
            </a:r>
            <a:r>
              <a:rPr sz="1600" spc="40" dirty="0">
                <a:latin typeface="Tahoma"/>
                <a:cs typeface="Tahoma"/>
              </a:rPr>
              <a:t>or </a:t>
            </a:r>
            <a:r>
              <a:rPr sz="1600" spc="20" dirty="0">
                <a:latin typeface="Tahoma"/>
                <a:cs typeface="Tahoma"/>
              </a:rPr>
              <a:t>overﬁtting of </a:t>
            </a:r>
            <a:r>
              <a:rPr sz="1600" spc="15" dirty="0">
                <a:latin typeface="Tahoma"/>
                <a:cs typeface="Tahoma"/>
              </a:rPr>
              <a:t>the </a:t>
            </a:r>
            <a:r>
              <a:rPr sz="1600" dirty="0">
                <a:latin typeface="Tahoma"/>
                <a:cs typeface="Tahoma"/>
              </a:rPr>
              <a:t>data </a:t>
            </a:r>
            <a:r>
              <a:rPr sz="1600" spc="30" dirty="0">
                <a:latin typeface="Tahoma"/>
                <a:cs typeface="Tahoma"/>
              </a:rPr>
              <a:t>with </a:t>
            </a:r>
            <a:r>
              <a:rPr sz="1600" spc="-45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respect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to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the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Linear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Regression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model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applied  </a:t>
            </a:r>
            <a:r>
              <a:rPr sz="1600" spc="35" dirty="0">
                <a:latin typeface="Tahoma"/>
                <a:cs typeface="Tahoma"/>
              </a:rPr>
              <a:t>to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it.</a:t>
            </a:r>
            <a:endParaRPr sz="1600">
              <a:latin typeface="Tahoma"/>
              <a:cs typeface="Tahoma"/>
            </a:endParaRPr>
          </a:p>
          <a:p>
            <a:pPr marL="408305" marR="5080" indent="-396240" algn="just">
              <a:lnSpc>
                <a:spcPct val="105000"/>
              </a:lnSpc>
              <a:buAutoNum type="arabicParenR"/>
              <a:tabLst>
                <a:tab pos="408940" algn="l"/>
              </a:tabLst>
            </a:pPr>
            <a:r>
              <a:rPr sz="1600" spc="120" dirty="0">
                <a:latin typeface="Tahoma"/>
                <a:cs typeface="Tahoma"/>
              </a:rPr>
              <a:t>A </a:t>
            </a:r>
            <a:r>
              <a:rPr sz="1600" spc="-10" dirty="0">
                <a:latin typeface="Tahoma"/>
                <a:cs typeface="Tahoma"/>
              </a:rPr>
              <a:t>high </a:t>
            </a:r>
            <a:r>
              <a:rPr sz="1600" spc="5" dirty="0">
                <a:latin typeface="Tahoma"/>
                <a:cs typeface="Tahoma"/>
              </a:rPr>
              <a:t>bias-low variance </a:t>
            </a:r>
            <a:r>
              <a:rPr sz="1600" spc="-20" dirty="0">
                <a:latin typeface="Tahoma"/>
                <a:cs typeface="Tahoma"/>
              </a:rPr>
              <a:t>means </a:t>
            </a:r>
            <a:r>
              <a:rPr sz="1600" spc="15" dirty="0">
                <a:latin typeface="Tahoma"/>
                <a:cs typeface="Tahoma"/>
              </a:rPr>
              <a:t>the </a:t>
            </a:r>
            <a:r>
              <a:rPr sz="1600" spc="5" dirty="0">
                <a:latin typeface="Tahoma"/>
                <a:cs typeface="Tahoma"/>
              </a:rPr>
              <a:t>model </a:t>
            </a:r>
            <a:r>
              <a:rPr sz="1600" spc="10" dirty="0">
                <a:latin typeface="Tahoma"/>
                <a:cs typeface="Tahoma"/>
              </a:rPr>
              <a:t>is 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underﬁtted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and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30" dirty="0">
                <a:latin typeface="Tahoma"/>
                <a:cs typeface="Tahoma"/>
              </a:rPr>
              <a:t>a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30" dirty="0">
                <a:latin typeface="Tahoma"/>
                <a:cs typeface="Tahoma"/>
              </a:rPr>
              <a:t>low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bias-high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variance 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means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that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the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model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is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</a:t>
            </a:r>
            <a:r>
              <a:rPr sz="1600" dirty="0">
                <a:latin typeface="Tahoma"/>
                <a:cs typeface="Tahoma"/>
              </a:rPr>
              <a:t>v</a:t>
            </a:r>
            <a:r>
              <a:rPr sz="1600" spc="10" dirty="0">
                <a:latin typeface="Tahoma"/>
                <a:cs typeface="Tahoma"/>
              </a:rPr>
              <a:t>erﬁtted.</a:t>
            </a:r>
            <a:endParaRPr sz="1600">
              <a:latin typeface="Tahoma"/>
              <a:cs typeface="Tahoma"/>
            </a:endParaRPr>
          </a:p>
          <a:p>
            <a:pPr marL="408305" marR="5715" indent="-396240" algn="just">
              <a:lnSpc>
                <a:spcPct val="105000"/>
              </a:lnSpc>
              <a:buAutoNum type="arabicParenR"/>
              <a:tabLst>
                <a:tab pos="408940" algn="l"/>
              </a:tabLst>
            </a:pPr>
            <a:r>
              <a:rPr sz="1600" spc="70" dirty="0">
                <a:latin typeface="Tahoma"/>
                <a:cs typeface="Tahoma"/>
              </a:rPr>
              <a:t>We</a:t>
            </a:r>
            <a:r>
              <a:rPr sz="1600" spc="7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need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to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trade-off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between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bias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and 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variance </a:t>
            </a:r>
            <a:r>
              <a:rPr sz="1600" spc="35" dirty="0">
                <a:latin typeface="Tahoma"/>
                <a:cs typeface="Tahoma"/>
              </a:rPr>
              <a:t>to </a:t>
            </a:r>
            <a:r>
              <a:rPr sz="1600" spc="-5" dirty="0">
                <a:latin typeface="Tahoma"/>
                <a:cs typeface="Tahoma"/>
              </a:rPr>
              <a:t>achieve </a:t>
            </a:r>
            <a:r>
              <a:rPr sz="1600" spc="15" dirty="0">
                <a:latin typeface="Tahoma"/>
                <a:cs typeface="Tahoma"/>
              </a:rPr>
              <a:t>the </a:t>
            </a:r>
            <a:r>
              <a:rPr sz="1600" spc="20" dirty="0">
                <a:latin typeface="Tahoma"/>
                <a:cs typeface="Tahoma"/>
              </a:rPr>
              <a:t>perfect </a:t>
            </a:r>
            <a:r>
              <a:rPr sz="1600" spc="10" dirty="0">
                <a:latin typeface="Tahoma"/>
                <a:cs typeface="Tahoma"/>
              </a:rPr>
              <a:t>combination 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for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the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minimum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45" dirty="0">
                <a:latin typeface="Tahoma"/>
                <a:cs typeface="Tahoma"/>
              </a:rPr>
              <a:t>Mean</a:t>
            </a:r>
            <a:r>
              <a:rPr sz="1600" spc="5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Squared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45" dirty="0">
                <a:latin typeface="Tahoma"/>
                <a:cs typeface="Tahoma"/>
              </a:rPr>
              <a:t>Error</a:t>
            </a:r>
            <a:r>
              <a:rPr sz="1600" spc="50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as </a:t>
            </a:r>
            <a:r>
              <a:rPr sz="1600" spc="-455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shown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b</a:t>
            </a:r>
            <a:r>
              <a:rPr sz="1600" spc="20" dirty="0">
                <a:latin typeface="Tahoma"/>
                <a:cs typeface="Tahoma"/>
              </a:rPr>
              <a:t>y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the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g</a:t>
            </a:r>
            <a:r>
              <a:rPr sz="1600" spc="-30" dirty="0">
                <a:latin typeface="Tahoma"/>
                <a:cs typeface="Tahoma"/>
              </a:rPr>
              <a:t>r</a:t>
            </a:r>
            <a:r>
              <a:rPr sz="1600" spc="-15" dirty="0">
                <a:latin typeface="Tahoma"/>
                <a:cs typeface="Tahoma"/>
              </a:rPr>
              <a:t>aph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belo</a:t>
            </a:r>
            <a:r>
              <a:rPr sz="1600" spc="-20" dirty="0">
                <a:latin typeface="Tahoma"/>
                <a:cs typeface="Tahoma"/>
              </a:rPr>
              <a:t>w</a:t>
            </a:r>
            <a:r>
              <a:rPr sz="1600" spc="-140" dirty="0"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5400" y="971550"/>
            <a:ext cx="3182699" cy="2656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2475" y="1379787"/>
            <a:ext cx="509905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2300" b="1" u="sng" spc="145" dirty="0" smtClean="0">
                <a:solidFill>
                  <a:srgbClr val="1A1A1A"/>
                </a:solidFill>
                <a:latin typeface="Trebuchet MS"/>
                <a:cs typeface="Trebuchet MS"/>
              </a:rPr>
              <a:t>U</a:t>
            </a:r>
            <a:r>
              <a:rPr sz="2300" b="1" u="sng" spc="110" dirty="0" smtClean="0">
                <a:solidFill>
                  <a:srgbClr val="1A1A1A"/>
                </a:solidFill>
                <a:latin typeface="Trebuchet MS"/>
                <a:cs typeface="Trebuchet MS"/>
              </a:rPr>
              <a:t>se</a:t>
            </a:r>
            <a:r>
              <a:rPr lang="en-US" sz="2300" b="1" u="sng" spc="110" dirty="0" smtClean="0">
                <a:solidFill>
                  <a:srgbClr val="1A1A1A"/>
                </a:solidFill>
                <a:latin typeface="Trebuchet MS"/>
                <a:cs typeface="Trebuchet MS"/>
              </a:rPr>
              <a:t>s of</a:t>
            </a:r>
            <a:r>
              <a:rPr sz="2300" b="1" u="sng" spc="-135" dirty="0" smtClean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300" b="1" u="sng" spc="45" dirty="0">
                <a:solidFill>
                  <a:srgbClr val="1A1A1A"/>
                </a:solidFill>
                <a:latin typeface="Trebuchet MS"/>
                <a:cs typeface="Trebuchet MS"/>
              </a:rPr>
              <a:t>shrinking</a:t>
            </a:r>
            <a:r>
              <a:rPr sz="2300" b="1" u="sng" spc="-13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300" b="1" u="sng" spc="165" dirty="0" smtClean="0">
                <a:solidFill>
                  <a:srgbClr val="1A1A1A"/>
                </a:solidFill>
                <a:latin typeface="Trebuchet MS"/>
                <a:cs typeface="Trebuchet MS"/>
              </a:rPr>
              <a:t>m</a:t>
            </a:r>
            <a:r>
              <a:rPr sz="2300" b="1" u="sng" spc="95" dirty="0" smtClean="0">
                <a:solidFill>
                  <a:srgbClr val="1A1A1A"/>
                </a:solidFill>
                <a:latin typeface="Trebuchet MS"/>
                <a:cs typeface="Trebuchet MS"/>
              </a:rPr>
              <a:t>ethods</a:t>
            </a:r>
            <a:endParaRPr sz="2300" b="1" u="sng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2475" y="2101608"/>
            <a:ext cx="7542530" cy="5504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tabLst>
                <a:tab pos="537845" algn="l"/>
                <a:tab pos="1113155" algn="l"/>
                <a:tab pos="1932939" algn="l"/>
                <a:tab pos="3002915" algn="l"/>
                <a:tab pos="4020185" algn="l"/>
                <a:tab pos="4491990" algn="l"/>
                <a:tab pos="5205730" algn="l"/>
                <a:tab pos="6456045" algn="l"/>
                <a:tab pos="6970395" algn="l"/>
              </a:tabLst>
            </a:pPr>
            <a:r>
              <a:rPr sz="1600" dirty="0">
                <a:latin typeface="Tahoma"/>
                <a:cs typeface="Tahoma"/>
              </a:rPr>
              <a:t>The	</a:t>
            </a:r>
            <a:r>
              <a:rPr sz="1600" spc="10" dirty="0">
                <a:latin typeface="Tahoma"/>
                <a:cs typeface="Tahoma"/>
              </a:rPr>
              <a:t>best	</a:t>
            </a:r>
            <a:r>
              <a:rPr sz="1600" spc="20" dirty="0">
                <a:latin typeface="Tahoma"/>
                <a:cs typeface="Tahoma"/>
              </a:rPr>
              <a:t>known	</a:t>
            </a:r>
            <a:r>
              <a:rPr sz="1600" spc="10" dirty="0">
                <a:latin typeface="Tahoma"/>
                <a:cs typeface="Tahoma"/>
              </a:rPr>
              <a:t>shrinking	</a:t>
            </a:r>
            <a:r>
              <a:rPr sz="1600" spc="5" dirty="0">
                <a:latin typeface="Tahoma"/>
                <a:cs typeface="Tahoma"/>
              </a:rPr>
              <a:t>methods	</a:t>
            </a:r>
            <a:r>
              <a:rPr sz="1600" spc="10" dirty="0">
                <a:latin typeface="Tahoma"/>
                <a:cs typeface="Tahoma"/>
              </a:rPr>
              <a:t>are	</a:t>
            </a:r>
            <a:r>
              <a:rPr sz="1600" dirty="0">
                <a:latin typeface="Tahoma"/>
                <a:cs typeface="Tahoma"/>
              </a:rPr>
              <a:t>Ridge	</a:t>
            </a:r>
            <a:r>
              <a:rPr sz="1600" spc="5" dirty="0">
                <a:latin typeface="Tahoma"/>
                <a:cs typeface="Tahoma"/>
              </a:rPr>
              <a:t>Regression	</a:t>
            </a:r>
            <a:r>
              <a:rPr sz="1600" spc="-10" dirty="0">
                <a:latin typeface="Tahoma"/>
                <a:cs typeface="Tahoma"/>
              </a:rPr>
              <a:t>and	</a:t>
            </a:r>
            <a:r>
              <a:rPr sz="1600" spc="-5" dirty="0">
                <a:latin typeface="Tahoma"/>
                <a:cs typeface="Tahoma"/>
              </a:rPr>
              <a:t>Lasso  </a:t>
            </a:r>
            <a:r>
              <a:rPr sz="1600" spc="5" dirty="0">
                <a:latin typeface="Tahoma"/>
                <a:cs typeface="Tahoma"/>
              </a:rPr>
              <a:t>Regression</a:t>
            </a:r>
            <a:r>
              <a:rPr sz="1600" spc="-220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which</a:t>
            </a:r>
            <a:r>
              <a:rPr sz="1600" spc="-22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are</a:t>
            </a:r>
            <a:r>
              <a:rPr sz="1600" spc="-220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often</a:t>
            </a:r>
            <a:r>
              <a:rPr sz="1600" spc="-2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used</a:t>
            </a:r>
            <a:r>
              <a:rPr sz="1600" spc="-220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in</a:t>
            </a:r>
            <a:r>
              <a:rPr sz="1600" spc="-2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place</a:t>
            </a:r>
            <a:r>
              <a:rPr sz="1600" spc="-215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of</a:t>
            </a:r>
            <a:r>
              <a:rPr sz="1600" spc="-220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Linear</a:t>
            </a:r>
            <a:r>
              <a:rPr sz="1600" spc="-2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Regression.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38150"/>
            <a:ext cx="354092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b="1" u="sng" spc="135">
                <a:solidFill>
                  <a:schemeClr val="tx1"/>
                </a:solidFill>
              </a:rPr>
              <a:t>R</a:t>
            </a:r>
            <a:r>
              <a:rPr sz="2300" b="1" u="sng" spc="120">
                <a:solidFill>
                  <a:schemeClr val="tx1"/>
                </a:solidFill>
              </a:rPr>
              <a:t>idge</a:t>
            </a:r>
            <a:r>
              <a:rPr sz="2300" b="1" u="sng" spc="-135">
                <a:solidFill>
                  <a:schemeClr val="tx1"/>
                </a:solidFill>
              </a:rPr>
              <a:t> </a:t>
            </a:r>
            <a:r>
              <a:rPr lang="en-US" sz="2300" u="sng" spc="-95" dirty="0" smtClean="0">
                <a:solidFill>
                  <a:schemeClr val="tx1"/>
                </a:solidFill>
              </a:rPr>
              <a:t>R</a:t>
            </a:r>
            <a:r>
              <a:rPr sz="2300" b="1" u="sng" spc="114" smtClean="0">
                <a:solidFill>
                  <a:schemeClr val="tx1"/>
                </a:solidFill>
              </a:rPr>
              <a:t>eg</a:t>
            </a:r>
            <a:r>
              <a:rPr sz="2300" b="1" u="sng" spc="75" smtClean="0">
                <a:solidFill>
                  <a:schemeClr val="tx1"/>
                </a:solidFill>
              </a:rPr>
              <a:t>r</a:t>
            </a:r>
            <a:r>
              <a:rPr sz="2300" b="1" u="sng" spc="80" smtClean="0">
                <a:solidFill>
                  <a:schemeClr val="tx1"/>
                </a:solidFill>
              </a:rPr>
              <a:t>ession</a:t>
            </a:r>
            <a:endParaRPr sz="2300" b="1" u="sng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2115578"/>
            <a:ext cx="7730959" cy="2174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The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ridge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regression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estimates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the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regression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parameters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B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minimizing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the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RSS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with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a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penalty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term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(on </a:t>
            </a:r>
            <a:r>
              <a:rPr sz="2000" spc="-39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the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sum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of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squares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of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the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coefﬁcients</a:t>
            </a:r>
            <a:r>
              <a:rPr sz="2000" dirty="0" smtClean="0">
                <a:latin typeface="Tahoma"/>
                <a:cs typeface="Tahoma"/>
              </a:rPr>
              <a:t>)</a:t>
            </a:r>
            <a:r>
              <a:rPr lang="en-US" sz="2000" dirty="0" smtClean="0">
                <a:latin typeface="Tahoma"/>
                <a:cs typeface="Tahoma"/>
              </a:rPr>
              <a:t>. Its formula is given as,</a:t>
            </a: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endParaRPr lang="en-US" sz="2000" dirty="0">
              <a:latin typeface="Tahoma"/>
              <a:cs typeface="Tahoma"/>
            </a:endParaRP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endParaRPr lang="en-US" sz="2000" dirty="0" smtClean="0">
              <a:latin typeface="Tahoma"/>
              <a:cs typeface="Tahoma"/>
            </a:endParaRP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US" sz="2000" dirty="0" smtClean="0">
                <a:latin typeface="Tahoma"/>
                <a:cs typeface="Tahoma"/>
              </a:rPr>
              <a:t>where,		is the penalty term.</a:t>
            </a:r>
            <a:endParaRPr sz="2000" dirty="0">
              <a:latin typeface="Tahoma"/>
              <a:cs typeface="Tahoma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Rectangle 4"/>
              <p:cNvSpPr/>
              <p:nvPr/>
            </p:nvSpPr>
            <p:spPr>
              <a:xfrm>
                <a:off x="5181600" y="2724150"/>
                <a:ext cx="1731307" cy="912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𝑹𝑺𝑺</m:t>
                      </m:r>
                      <m:r>
                        <a:rPr lang="en-IN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𝝀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sup>
                        <m:e>
                          <m:sSubSup>
                            <m:sSubSup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IN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2724150"/>
                <a:ext cx="1731307" cy="91217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le 5"/>
              <p:cNvSpPr/>
              <p:nvPr/>
            </p:nvSpPr>
            <p:spPr>
              <a:xfrm>
                <a:off x="1372586" y="3562350"/>
                <a:ext cx="1015343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586" y="3562350"/>
                <a:ext cx="1015343" cy="9025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742950"/>
            <a:ext cx="7659205" cy="330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305" marR="6985" indent="-396240" algn="just">
              <a:lnSpc>
                <a:spcPct val="114999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408940" algn="l"/>
              </a:tabLst>
            </a:pPr>
            <a:r>
              <a:rPr sz="1600" spc="-15" dirty="0">
                <a:latin typeface="Tahoma"/>
                <a:cs typeface="Tahoma"/>
              </a:rPr>
              <a:t>So</a:t>
            </a:r>
            <a:r>
              <a:rPr sz="1600" spc="-160" dirty="0">
                <a:latin typeface="Tahoma"/>
                <a:cs typeface="Tahoma"/>
              </a:rPr>
              <a:t> </a:t>
            </a:r>
            <a:r>
              <a:rPr sz="1600" spc="30" dirty="0">
                <a:latin typeface="Tahoma"/>
                <a:cs typeface="Tahoma"/>
              </a:rPr>
              <a:t>if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lambda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is</a:t>
            </a:r>
            <a:r>
              <a:rPr sz="1600" spc="-160" dirty="0">
                <a:latin typeface="Tahoma"/>
                <a:cs typeface="Tahoma"/>
              </a:rPr>
              <a:t> </a:t>
            </a:r>
            <a:r>
              <a:rPr sz="1600" spc="-40" dirty="0">
                <a:latin typeface="Tahoma"/>
                <a:cs typeface="Tahoma"/>
              </a:rPr>
              <a:t>big,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the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sum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of</a:t>
            </a:r>
            <a:r>
              <a:rPr sz="1600" spc="-16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squares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of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the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coefﬁcients</a:t>
            </a:r>
            <a:r>
              <a:rPr sz="1600" spc="-16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must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be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small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and</a:t>
            </a:r>
            <a:r>
              <a:rPr sz="1600" spc="-160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will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shrink </a:t>
            </a:r>
            <a:r>
              <a:rPr sz="1600" spc="-455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the</a:t>
            </a:r>
            <a:r>
              <a:rPr sz="1600" spc="-114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coefﬁcients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towards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zero.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40" dirty="0">
                <a:latin typeface="Tahoma"/>
                <a:cs typeface="Tahoma"/>
              </a:rPr>
              <a:t>And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as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lambda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gets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very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-40" dirty="0">
                <a:latin typeface="Tahoma"/>
                <a:cs typeface="Tahoma"/>
              </a:rPr>
              <a:t>big,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the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coefﬁcients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will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all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be </a:t>
            </a:r>
            <a:r>
              <a:rPr sz="1600" spc="-45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zero.</a:t>
            </a:r>
            <a:endParaRPr sz="1600" dirty="0">
              <a:latin typeface="Tahoma"/>
              <a:cs typeface="Tahoma"/>
            </a:endParaRPr>
          </a:p>
          <a:p>
            <a:pPr marL="285750" indent="-285750">
              <a:lnSpc>
                <a:spcPct val="100000"/>
              </a:lnSpc>
              <a:spcBef>
                <a:spcPts val="15"/>
              </a:spcBef>
              <a:buClr>
                <a:srgbClr val="595959"/>
              </a:buClr>
              <a:buFont typeface="Wingdings" panose="05000000000000000000" pitchFamily="2" charset="2"/>
              <a:buChar char="q"/>
            </a:pPr>
            <a:endParaRPr sz="1600" dirty="0">
              <a:latin typeface="Tahoma"/>
              <a:cs typeface="Tahoma"/>
            </a:endParaRPr>
          </a:p>
          <a:p>
            <a:pPr marL="408305" marR="5080" indent="-396240" algn="just">
              <a:lnSpc>
                <a:spcPct val="114999"/>
              </a:lnSpc>
              <a:buFont typeface="Wingdings" panose="05000000000000000000" pitchFamily="2" charset="2"/>
              <a:buChar char="q"/>
              <a:tabLst>
                <a:tab pos="408940" algn="l"/>
              </a:tabLst>
            </a:pPr>
            <a:r>
              <a:rPr sz="1600" dirty="0">
                <a:latin typeface="Tahoma"/>
                <a:cs typeface="Tahoma"/>
              </a:rPr>
              <a:t>The</a:t>
            </a:r>
            <a:r>
              <a:rPr sz="1600" spc="-14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algorithm</a:t>
            </a:r>
            <a:r>
              <a:rPr sz="1600" spc="-135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will</a:t>
            </a:r>
            <a:r>
              <a:rPr sz="1600" spc="-140" dirty="0">
                <a:latin typeface="Tahoma"/>
                <a:cs typeface="Tahoma"/>
              </a:rPr>
              <a:t> </a:t>
            </a:r>
            <a:r>
              <a:rPr sz="1600" spc="45" dirty="0">
                <a:latin typeface="Tahoma"/>
                <a:cs typeface="Tahoma"/>
              </a:rPr>
              <a:t>try</a:t>
            </a:r>
            <a:r>
              <a:rPr sz="1600" spc="-135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to</a:t>
            </a:r>
            <a:r>
              <a:rPr sz="1600" spc="-13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make</a:t>
            </a:r>
            <a:r>
              <a:rPr sz="1600" spc="-140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the</a:t>
            </a:r>
            <a:r>
              <a:rPr sz="1600" spc="-13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RSS</a:t>
            </a:r>
            <a:r>
              <a:rPr sz="1600" spc="-1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small</a:t>
            </a:r>
            <a:r>
              <a:rPr sz="1600" spc="-135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but</a:t>
            </a:r>
            <a:r>
              <a:rPr sz="1600" spc="-135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at</a:t>
            </a:r>
            <a:r>
              <a:rPr sz="1600" spc="-140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the</a:t>
            </a:r>
            <a:r>
              <a:rPr sz="1600" spc="-13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same</a:t>
            </a:r>
            <a:r>
              <a:rPr sz="1600" spc="-14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time,</a:t>
            </a:r>
            <a:r>
              <a:rPr sz="1600" spc="-135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the</a:t>
            </a:r>
            <a:r>
              <a:rPr sz="1600" spc="-13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penalty</a:t>
            </a:r>
            <a:r>
              <a:rPr sz="1600" spc="-140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term</a:t>
            </a:r>
            <a:r>
              <a:rPr sz="1600" spc="-13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is </a:t>
            </a:r>
            <a:r>
              <a:rPr sz="1600" spc="-45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going</a:t>
            </a:r>
            <a:r>
              <a:rPr sz="1600" spc="-114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to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push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45" dirty="0">
                <a:latin typeface="Tahoma"/>
                <a:cs typeface="Tahoma"/>
              </a:rPr>
              <a:t>it</a:t>
            </a:r>
            <a:r>
              <a:rPr sz="1600" spc="-114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in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the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other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direction</a:t>
            </a:r>
            <a:r>
              <a:rPr sz="1600" spc="-114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penalizing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coefﬁcients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which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get</a:t>
            </a:r>
            <a:r>
              <a:rPr sz="1600" spc="-114" dirty="0">
                <a:latin typeface="Tahoma"/>
                <a:cs typeface="Tahoma"/>
              </a:rPr>
              <a:t> </a:t>
            </a:r>
            <a:r>
              <a:rPr sz="1600" spc="30" dirty="0">
                <a:latin typeface="Tahoma"/>
                <a:cs typeface="Tahoma"/>
              </a:rPr>
              <a:t>too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large.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The </a:t>
            </a:r>
            <a:r>
              <a:rPr sz="1600" spc="-459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more non-zero </a:t>
            </a:r>
            <a:r>
              <a:rPr sz="1600" spc="-30" dirty="0">
                <a:latin typeface="Tahoma"/>
                <a:cs typeface="Tahoma"/>
              </a:rPr>
              <a:t>a </a:t>
            </a:r>
            <a:r>
              <a:rPr sz="1600" spc="20" dirty="0">
                <a:latin typeface="Tahoma"/>
                <a:cs typeface="Tahoma"/>
              </a:rPr>
              <a:t>coefﬁcient </a:t>
            </a:r>
            <a:r>
              <a:rPr sz="1600" spc="-40" dirty="0">
                <a:latin typeface="Tahoma"/>
                <a:cs typeface="Tahoma"/>
              </a:rPr>
              <a:t>is,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the </a:t>
            </a:r>
            <a:r>
              <a:rPr sz="1600" spc="10" dirty="0">
                <a:latin typeface="Tahoma"/>
                <a:cs typeface="Tahoma"/>
              </a:rPr>
              <a:t>larger </a:t>
            </a:r>
            <a:r>
              <a:rPr sz="1600" spc="15" dirty="0">
                <a:latin typeface="Tahoma"/>
                <a:cs typeface="Tahoma"/>
              </a:rPr>
              <a:t>the </a:t>
            </a:r>
            <a:r>
              <a:rPr sz="1600" spc="10" dirty="0">
                <a:latin typeface="Tahoma"/>
                <a:cs typeface="Tahoma"/>
              </a:rPr>
              <a:t>penalty </a:t>
            </a:r>
            <a:r>
              <a:rPr sz="1600" spc="20" dirty="0">
                <a:latin typeface="Tahoma"/>
                <a:cs typeface="Tahoma"/>
              </a:rPr>
              <a:t>term </a:t>
            </a:r>
            <a:r>
              <a:rPr sz="1600" spc="-40" dirty="0">
                <a:latin typeface="Tahoma"/>
                <a:cs typeface="Tahoma"/>
              </a:rPr>
              <a:t>is.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The </a:t>
            </a:r>
            <a:r>
              <a:rPr sz="1600" spc="10" dirty="0">
                <a:latin typeface="Tahoma"/>
                <a:cs typeface="Tahoma"/>
              </a:rPr>
              <a:t>larger </a:t>
            </a:r>
            <a:r>
              <a:rPr sz="1600" spc="15" dirty="0">
                <a:latin typeface="Tahoma"/>
                <a:cs typeface="Tahoma"/>
              </a:rPr>
              <a:t>the 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coefﬁcients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-30" dirty="0">
                <a:latin typeface="Tahoma"/>
                <a:cs typeface="Tahoma"/>
              </a:rPr>
              <a:t>are,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the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bigger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the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penalty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price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-40" dirty="0">
                <a:latin typeface="Tahoma"/>
                <a:cs typeface="Tahoma"/>
              </a:rPr>
              <a:t>is.</a:t>
            </a:r>
            <a:endParaRPr sz="1600" dirty="0">
              <a:latin typeface="Tahoma"/>
              <a:cs typeface="Tahoma"/>
            </a:endParaRPr>
          </a:p>
          <a:p>
            <a:pPr marL="285750" indent="-285750">
              <a:lnSpc>
                <a:spcPct val="100000"/>
              </a:lnSpc>
              <a:spcBef>
                <a:spcPts val="20"/>
              </a:spcBef>
              <a:buClr>
                <a:srgbClr val="595959"/>
              </a:buClr>
              <a:buFont typeface="Wingdings" panose="05000000000000000000" pitchFamily="2" charset="2"/>
              <a:buChar char="q"/>
            </a:pPr>
            <a:endParaRPr sz="1600" dirty="0">
              <a:latin typeface="Tahoma"/>
              <a:cs typeface="Tahoma"/>
            </a:endParaRPr>
          </a:p>
          <a:p>
            <a:pPr marL="408305" marR="6985" indent="-396240" algn="just">
              <a:lnSpc>
                <a:spcPct val="114999"/>
              </a:lnSpc>
              <a:buFont typeface="Wingdings" panose="05000000000000000000" pitchFamily="2" charset="2"/>
              <a:buChar char="q"/>
              <a:tabLst>
                <a:tab pos="408940" algn="l"/>
              </a:tabLst>
            </a:pPr>
            <a:r>
              <a:rPr sz="1600" spc="-10" dirty="0">
                <a:latin typeface="Tahoma"/>
                <a:cs typeface="Tahoma"/>
              </a:rPr>
              <a:t>It's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basically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55" dirty="0">
                <a:latin typeface="Tahoma"/>
                <a:cs typeface="Tahoma"/>
              </a:rPr>
              <a:t>ﬁt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versus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the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size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of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the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coefﬁcients.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That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penalty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is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called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30" dirty="0">
                <a:latin typeface="Tahoma"/>
                <a:cs typeface="Tahoma"/>
              </a:rPr>
              <a:t>a </a:t>
            </a:r>
            <a:r>
              <a:rPr sz="1600" dirty="0">
                <a:latin typeface="Tahoma"/>
                <a:cs typeface="Tahoma"/>
              </a:rPr>
              <a:t>shrinkage </a:t>
            </a:r>
            <a:r>
              <a:rPr sz="1600" spc="-45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penalty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because</a:t>
            </a:r>
            <a:r>
              <a:rPr sz="1600" spc="-175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it's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going</a:t>
            </a:r>
            <a:r>
              <a:rPr sz="1600" spc="-175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to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encourage</a:t>
            </a:r>
            <a:r>
              <a:rPr sz="1600" spc="-175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the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parameters</a:t>
            </a:r>
            <a:r>
              <a:rPr sz="1600" spc="-175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to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be</a:t>
            </a:r>
            <a:r>
              <a:rPr sz="1600" spc="-17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shrunk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toward</a:t>
            </a:r>
            <a:r>
              <a:rPr sz="1600" spc="-175" dirty="0">
                <a:latin typeface="Tahoma"/>
                <a:cs typeface="Tahoma"/>
              </a:rPr>
              <a:t> </a:t>
            </a:r>
            <a:r>
              <a:rPr sz="1600" spc="-45" dirty="0">
                <a:latin typeface="Tahoma"/>
                <a:cs typeface="Tahoma"/>
              </a:rPr>
              <a:t>0.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514350"/>
            <a:ext cx="3083726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b="1" u="sng" spc="130" smtClean="0">
                <a:solidFill>
                  <a:schemeClr val="tx1"/>
                </a:solidFill>
              </a:rPr>
              <a:t>Lasso</a:t>
            </a:r>
            <a:r>
              <a:rPr lang="en-US" sz="2300" b="1" u="sng" spc="130" dirty="0" smtClean="0">
                <a:solidFill>
                  <a:schemeClr val="tx1"/>
                </a:solidFill>
              </a:rPr>
              <a:t> Regression</a:t>
            </a:r>
            <a:endParaRPr sz="2300" b="1" u="sng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1352550"/>
            <a:ext cx="7280909" cy="5504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600" dirty="0">
                <a:latin typeface="Tahoma"/>
                <a:cs typeface="Tahoma"/>
              </a:rPr>
              <a:t>The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lasso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spc="-50" dirty="0">
                <a:latin typeface="Tahoma"/>
                <a:cs typeface="Tahoma"/>
              </a:rPr>
              <a:t>(as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ridge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regression)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estimates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the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regression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parameters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(lasso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coeffecients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minimizing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the </a:t>
            </a:r>
            <a:r>
              <a:rPr sz="1600" spc="-39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RSS</a:t>
            </a:r>
            <a:r>
              <a:rPr sz="1600" spc="-165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with</a:t>
            </a:r>
            <a:r>
              <a:rPr sz="1600" spc="-160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a</a:t>
            </a:r>
            <a:r>
              <a:rPr sz="1600" spc="-16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penalty</a:t>
            </a:r>
            <a:r>
              <a:rPr sz="1600" spc="-16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term.</a:t>
            </a:r>
            <a:endParaRPr sz="1600">
              <a:latin typeface="Tahoma"/>
              <a:cs typeface="Tahoma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Rectangle 4"/>
              <p:cNvSpPr/>
              <p:nvPr/>
            </p:nvSpPr>
            <p:spPr>
              <a:xfrm>
                <a:off x="2499829" y="2419350"/>
                <a:ext cx="3886200" cy="22259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 lang="en-IN" b="1"/>
                              <m:t> </m:t>
                            </m:r>
                            <m:r>
                              <m:rPr>
                                <m:nor/>
                              </m:rPr>
                              <a:rPr lang="en-IN" b="1" i="1"/>
                              <m:t>                 </m:t>
                            </m:r>
                            <m:r>
                              <m:rPr>
                                <m:nor/>
                              </m:rPr>
                              <a:rPr lang="en-US" b="1" i="1" smtClean="0"/>
                              <m:t>      </m:t>
                            </m:r>
                            <m:r>
                              <m:rPr>
                                <m:nor/>
                              </m:rPr>
                              <a:rPr lang="en-IN" b="1" i="1"/>
                              <m:t>        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𝑹𝑺𝑺</m:t>
                            </m:r>
                            <m:r>
                              <m:rPr>
                                <m:nor/>
                              </m:rPr>
                              <a:rPr lang="en-IN" b="1" i="1">
                                <a:latin typeface="Cambria Math" panose="02040503050406030204" pitchFamily="18" charset="0"/>
                              </a:rPr>
                              <m:t>                  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sup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  <m:sub>
                                        <m:r>
                                          <a:rPr lang="en-IN" b="1" i="1"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mr>
                        <m:m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IN" b="1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IN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  <m:sub>
                                        <m:r>
                                          <a:rPr lang="en-IN" b="1" i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limLoc m:val="undOvr"/>
                                        <m:grow m:val="on"/>
                                        <m:ctrlPr>
                                          <a:rPr lang="en-IN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IN" b="1" i="1"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  <m:r>
                                          <a:rPr lang="en-IN" b="1" i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IN" b="1" i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IN" b="1" i="1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IN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b="1" i="1">
                                                <a:latin typeface="Cambria Math" panose="02040503050406030204" pitchFamily="18" charset="0"/>
                                              </a:rPr>
                                              <m:t>𝜷</m:t>
                                            </m:r>
                                          </m:e>
                                          <m:sub>
                                            <m:r>
                                              <a:rPr lang="en-IN" b="1" i="1"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IN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IN" b="1" i="1">
                                                <a:latin typeface="Cambria Math" panose="02040503050406030204" pitchFamily="18" charset="0"/>
                                              </a:rPr>
                                              <m:t>𝒊𝒋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e>
                            </m:nary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sup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  <m:sub>
                                        <m:r>
                                          <a:rPr lang="en-IN" b="1" i="1"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mr>
                      </m:m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829" y="2419350"/>
                <a:ext cx="3886200" cy="2225994"/>
              </a:xfrm>
              <a:prstGeom prst="rect">
                <a:avLst/>
              </a:prstGeom>
              <a:blipFill rotWithShape="0">
                <a:blip r:embed="rId2"/>
                <a:stretch>
                  <a:fillRect r="-117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590550"/>
            <a:ext cx="7735405" cy="2450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305" marR="5080" indent="-396240" algn="just">
              <a:lnSpc>
                <a:spcPct val="114999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408940" algn="l"/>
              </a:tabLst>
            </a:pPr>
            <a:r>
              <a:rPr sz="1600" dirty="0">
                <a:latin typeface="Tahoma"/>
                <a:cs typeface="Tahoma"/>
              </a:rPr>
              <a:t>The</a:t>
            </a:r>
            <a:r>
              <a:rPr sz="1600" spc="-14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algorithm</a:t>
            </a:r>
            <a:r>
              <a:rPr sz="1600" spc="-135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will</a:t>
            </a:r>
            <a:r>
              <a:rPr sz="1600" spc="-140" dirty="0">
                <a:latin typeface="Tahoma"/>
                <a:cs typeface="Tahoma"/>
              </a:rPr>
              <a:t> </a:t>
            </a:r>
            <a:r>
              <a:rPr sz="1600" spc="45" dirty="0">
                <a:latin typeface="Tahoma"/>
                <a:cs typeface="Tahoma"/>
              </a:rPr>
              <a:t>try</a:t>
            </a:r>
            <a:r>
              <a:rPr sz="1600" spc="-135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to</a:t>
            </a:r>
            <a:r>
              <a:rPr sz="1600" spc="-13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make</a:t>
            </a:r>
            <a:r>
              <a:rPr sz="1600" spc="-140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the</a:t>
            </a:r>
            <a:r>
              <a:rPr sz="1600" spc="-13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RSS</a:t>
            </a:r>
            <a:r>
              <a:rPr sz="1600" spc="-1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small</a:t>
            </a:r>
            <a:r>
              <a:rPr sz="1600" spc="-135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but</a:t>
            </a:r>
            <a:r>
              <a:rPr sz="1600" spc="-135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at</a:t>
            </a:r>
            <a:r>
              <a:rPr sz="1600" spc="-140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the</a:t>
            </a:r>
            <a:r>
              <a:rPr sz="1600" spc="-13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same</a:t>
            </a:r>
            <a:r>
              <a:rPr sz="1600" spc="-14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time,</a:t>
            </a:r>
            <a:r>
              <a:rPr sz="1600" spc="-135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the</a:t>
            </a:r>
            <a:r>
              <a:rPr sz="1600" spc="-13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penalty</a:t>
            </a:r>
            <a:r>
              <a:rPr sz="1600" spc="-140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term</a:t>
            </a:r>
            <a:r>
              <a:rPr sz="1600" spc="-13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is </a:t>
            </a:r>
            <a:r>
              <a:rPr sz="1600" spc="-45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going</a:t>
            </a:r>
            <a:r>
              <a:rPr sz="1600" spc="-114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to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push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45" dirty="0">
                <a:latin typeface="Tahoma"/>
                <a:cs typeface="Tahoma"/>
              </a:rPr>
              <a:t>it</a:t>
            </a:r>
            <a:r>
              <a:rPr sz="1600" spc="-114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in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the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other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direction</a:t>
            </a:r>
            <a:r>
              <a:rPr sz="1600" spc="-114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penalizing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coefﬁcients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which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get</a:t>
            </a:r>
            <a:r>
              <a:rPr sz="1600" spc="-114" dirty="0">
                <a:latin typeface="Tahoma"/>
                <a:cs typeface="Tahoma"/>
              </a:rPr>
              <a:t> </a:t>
            </a:r>
            <a:r>
              <a:rPr sz="1600" spc="30" dirty="0">
                <a:latin typeface="Tahoma"/>
                <a:cs typeface="Tahoma"/>
              </a:rPr>
              <a:t>too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large.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The </a:t>
            </a:r>
            <a:r>
              <a:rPr sz="1600" spc="-459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more non-zero </a:t>
            </a:r>
            <a:r>
              <a:rPr sz="1600" spc="-30" dirty="0">
                <a:latin typeface="Tahoma"/>
                <a:cs typeface="Tahoma"/>
              </a:rPr>
              <a:t>a </a:t>
            </a:r>
            <a:r>
              <a:rPr sz="1600" spc="20" dirty="0">
                <a:latin typeface="Tahoma"/>
                <a:cs typeface="Tahoma"/>
              </a:rPr>
              <a:t>coefﬁcient </a:t>
            </a:r>
            <a:r>
              <a:rPr sz="1600" spc="-40" dirty="0">
                <a:latin typeface="Tahoma"/>
                <a:cs typeface="Tahoma"/>
              </a:rPr>
              <a:t>is,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the </a:t>
            </a:r>
            <a:r>
              <a:rPr sz="1600" spc="10" dirty="0">
                <a:latin typeface="Tahoma"/>
                <a:cs typeface="Tahoma"/>
              </a:rPr>
              <a:t>larger </a:t>
            </a:r>
            <a:r>
              <a:rPr sz="1600" spc="15" dirty="0">
                <a:latin typeface="Tahoma"/>
                <a:cs typeface="Tahoma"/>
              </a:rPr>
              <a:t>the </a:t>
            </a:r>
            <a:r>
              <a:rPr sz="1600" spc="10" dirty="0">
                <a:latin typeface="Tahoma"/>
                <a:cs typeface="Tahoma"/>
              </a:rPr>
              <a:t>penalty </a:t>
            </a:r>
            <a:r>
              <a:rPr sz="1600" spc="20" dirty="0">
                <a:latin typeface="Tahoma"/>
                <a:cs typeface="Tahoma"/>
              </a:rPr>
              <a:t>term </a:t>
            </a:r>
            <a:r>
              <a:rPr sz="1600" spc="-40" dirty="0">
                <a:latin typeface="Tahoma"/>
                <a:cs typeface="Tahoma"/>
              </a:rPr>
              <a:t>is.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The </a:t>
            </a:r>
            <a:r>
              <a:rPr sz="1600" spc="10" dirty="0">
                <a:latin typeface="Tahoma"/>
                <a:cs typeface="Tahoma"/>
              </a:rPr>
              <a:t>larger </a:t>
            </a:r>
            <a:r>
              <a:rPr sz="1600" spc="15" dirty="0">
                <a:latin typeface="Tahoma"/>
                <a:cs typeface="Tahoma"/>
              </a:rPr>
              <a:t>the 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coefﬁcients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-30" dirty="0">
                <a:latin typeface="Tahoma"/>
                <a:cs typeface="Tahoma"/>
              </a:rPr>
              <a:t>are,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the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bigger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the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penalty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price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-40" dirty="0">
                <a:latin typeface="Tahoma"/>
                <a:cs typeface="Tahoma"/>
              </a:rPr>
              <a:t>is.</a:t>
            </a:r>
            <a:endParaRPr sz="1600" dirty="0">
              <a:latin typeface="Tahoma"/>
              <a:cs typeface="Tahoma"/>
            </a:endParaRPr>
          </a:p>
          <a:p>
            <a:pPr marL="342900" indent="-342900">
              <a:lnSpc>
                <a:spcPct val="100000"/>
              </a:lnSpc>
              <a:spcBef>
                <a:spcPts val="45"/>
              </a:spcBef>
              <a:buClr>
                <a:srgbClr val="595959"/>
              </a:buClr>
              <a:buFont typeface="Wingdings" panose="05000000000000000000" pitchFamily="2" charset="2"/>
              <a:buChar char="q"/>
            </a:pPr>
            <a:endParaRPr sz="1600" dirty="0">
              <a:latin typeface="Tahoma"/>
              <a:cs typeface="Tahoma"/>
            </a:endParaRPr>
          </a:p>
          <a:p>
            <a:pPr marL="408940" indent="-39624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408305" algn="l"/>
                <a:tab pos="408940" algn="l"/>
              </a:tabLst>
            </a:pPr>
            <a:r>
              <a:rPr sz="1600" spc="-10" dirty="0">
                <a:latin typeface="Tahoma"/>
                <a:cs typeface="Tahoma"/>
              </a:rPr>
              <a:t>It's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basically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55" dirty="0">
                <a:latin typeface="Tahoma"/>
                <a:cs typeface="Tahoma"/>
              </a:rPr>
              <a:t>ﬁt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versus</a:t>
            </a:r>
            <a:r>
              <a:rPr sz="1600" spc="-175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the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size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of</a:t>
            </a:r>
            <a:r>
              <a:rPr sz="1600" spc="-175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the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coefﬁcients.</a:t>
            </a:r>
          </a:p>
          <a:p>
            <a:pPr marL="342900" indent="-342900">
              <a:lnSpc>
                <a:spcPct val="100000"/>
              </a:lnSpc>
              <a:spcBef>
                <a:spcPts val="15"/>
              </a:spcBef>
              <a:buClr>
                <a:srgbClr val="595959"/>
              </a:buClr>
              <a:buFont typeface="Wingdings" panose="05000000000000000000" pitchFamily="2" charset="2"/>
              <a:buChar char="q"/>
            </a:pPr>
            <a:endParaRPr sz="1600" dirty="0">
              <a:latin typeface="Tahoma"/>
              <a:cs typeface="Tahoma"/>
            </a:endParaRPr>
          </a:p>
          <a:p>
            <a:pPr marL="408305" marR="8890" indent="-396240" algn="just">
              <a:lnSpc>
                <a:spcPct val="114999"/>
              </a:lnSpc>
              <a:spcBef>
                <a:spcPts val="5"/>
              </a:spcBef>
              <a:buFont typeface="Wingdings" panose="05000000000000000000" pitchFamily="2" charset="2"/>
              <a:buChar char="q"/>
              <a:tabLst>
                <a:tab pos="408940" algn="l"/>
              </a:tabLst>
            </a:pPr>
            <a:r>
              <a:rPr sz="1600" spc="5" dirty="0">
                <a:latin typeface="Tahoma"/>
                <a:cs typeface="Tahoma"/>
              </a:rPr>
              <a:t>That </a:t>
            </a:r>
            <a:r>
              <a:rPr sz="1600" spc="10" dirty="0">
                <a:latin typeface="Tahoma"/>
                <a:cs typeface="Tahoma"/>
              </a:rPr>
              <a:t>penalty is called </a:t>
            </a:r>
            <a:r>
              <a:rPr sz="1600" spc="-30" dirty="0">
                <a:latin typeface="Tahoma"/>
                <a:cs typeface="Tahoma"/>
              </a:rPr>
              <a:t>a </a:t>
            </a:r>
            <a:r>
              <a:rPr sz="1600" dirty="0">
                <a:latin typeface="Tahoma"/>
                <a:cs typeface="Tahoma"/>
              </a:rPr>
              <a:t>shrinkage </a:t>
            </a:r>
            <a:r>
              <a:rPr sz="1600" spc="10" dirty="0">
                <a:latin typeface="Tahoma"/>
                <a:cs typeface="Tahoma"/>
              </a:rPr>
              <a:t>penalty </a:t>
            </a:r>
            <a:r>
              <a:rPr sz="1600" spc="-10" dirty="0">
                <a:latin typeface="Tahoma"/>
                <a:cs typeface="Tahoma"/>
              </a:rPr>
              <a:t>because </a:t>
            </a:r>
            <a:r>
              <a:rPr sz="1600" spc="25" dirty="0">
                <a:latin typeface="Tahoma"/>
                <a:cs typeface="Tahoma"/>
              </a:rPr>
              <a:t>it's </a:t>
            </a:r>
            <a:r>
              <a:rPr sz="1600" spc="-15" dirty="0">
                <a:latin typeface="Tahoma"/>
                <a:cs typeface="Tahoma"/>
              </a:rPr>
              <a:t>going </a:t>
            </a:r>
            <a:r>
              <a:rPr sz="1600" spc="35" dirty="0">
                <a:latin typeface="Tahoma"/>
                <a:cs typeface="Tahoma"/>
              </a:rPr>
              <a:t>to </a:t>
            </a:r>
            <a:r>
              <a:rPr sz="1600" spc="-5" dirty="0">
                <a:latin typeface="Tahoma"/>
                <a:cs typeface="Tahoma"/>
              </a:rPr>
              <a:t>encourage </a:t>
            </a:r>
            <a:r>
              <a:rPr sz="1600" spc="15" dirty="0">
                <a:latin typeface="Tahoma"/>
                <a:cs typeface="Tahoma"/>
              </a:rPr>
              <a:t>the 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parameters</a:t>
            </a:r>
            <a:r>
              <a:rPr sz="1600" spc="-185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to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be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shrunk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toward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-45" dirty="0">
                <a:latin typeface="Tahoma"/>
                <a:cs typeface="Tahoma"/>
              </a:rPr>
              <a:t>0.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</TotalTime>
  <Words>642</Words>
  <Application>Microsoft Office PowerPoint</Application>
  <PresentationFormat>On-screen Show (16:9)</PresentationFormat>
  <Paragraphs>47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Slide 1</vt:lpstr>
      <vt:lpstr>Why shrinkage method ?</vt:lpstr>
      <vt:lpstr>What does shrinking do ?</vt:lpstr>
      <vt:lpstr>What is this bias-variance trade oﬀ ?</vt:lpstr>
      <vt:lpstr>Slide 5</vt:lpstr>
      <vt:lpstr>Ridge Regression</vt:lpstr>
      <vt:lpstr>Slide 7</vt:lpstr>
      <vt:lpstr>Lasso Regression</vt:lpstr>
      <vt:lpstr>Slide 9</vt:lpstr>
      <vt:lpstr>Ridge regression VS Lasso Regression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42119_Unit2_ML_Honors</dc:title>
  <dc:creator>Vaibhav Bichave</dc:creator>
  <cp:lastModifiedBy>Admin</cp:lastModifiedBy>
  <cp:revision>11</cp:revision>
  <dcterms:created xsi:type="dcterms:W3CDTF">2022-10-20T00:20:13Z</dcterms:created>
  <dcterms:modified xsi:type="dcterms:W3CDTF">2022-10-20T18:28:18Z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