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64" d="100"/>
          <a:sy n="64" d="100"/>
        </p:scale>
        <p:origin x="-108" y="-32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ABF2C3E-40A7-41F8-B212-34D01223F2F4}" type="datetimeFigureOut">
              <a:rPr lang="en-IN" smtClean="0"/>
              <a:pPr/>
              <a:t>21-10-2022</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B866D769-5CCA-4474-A0AA-1A743EF6A637}" type="slidenum">
              <a:rPr lang="en-IN" smtClean="0"/>
              <a:pPr/>
              <a:t>‹#›</a:t>
            </a:fld>
            <a:endParaRPr lang="en-IN"/>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ABF2C3E-40A7-41F8-B212-34D01223F2F4}" type="datetimeFigureOut">
              <a:rPr lang="en-IN" smtClean="0"/>
              <a:pPr/>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6D769-5CCA-4474-A0AA-1A743EF6A637}"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9221216" y="3009902"/>
            <a:ext cx="609600" cy="441325"/>
          </a:xfrm>
        </p:spPr>
        <p:txBody>
          <a:bodyPr/>
          <a:lstStyle/>
          <a:p>
            <a:fld id="{B866D769-5CCA-4474-A0AA-1A743EF6A637}" type="slidenum">
              <a:rPr lang="en-IN" smtClean="0"/>
              <a:pPr/>
              <a:t>‹#›</a:t>
            </a:fld>
            <a:endParaRPr lang="en-IN"/>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ABF2C3E-40A7-41F8-B212-34D01223F2F4}" type="datetimeFigureOut">
              <a:rPr lang="en-IN" smtClean="0"/>
              <a:pPr/>
              <a:t>21-10-2022</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9855200" y="304802"/>
            <a:ext cx="19304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ABF2C3E-40A7-41F8-B212-34D01223F2F4}" type="datetimeFigureOut">
              <a:rPr lang="en-IN" smtClean="0"/>
              <a:pPr/>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5815584" y="1026373"/>
            <a:ext cx="609600" cy="441325"/>
          </a:xfrm>
        </p:spPr>
        <p:txBody>
          <a:bodyPr/>
          <a:lstStyle/>
          <a:p>
            <a:fld id="{B866D769-5CCA-4474-A0AA-1A743EF6A637}" type="slidenum">
              <a:rPr lang="en-IN" smtClean="0"/>
              <a:pPr/>
              <a:t>‹#›</a:t>
            </a:fld>
            <a:endParaRPr lang="en-IN"/>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4ABF2C3E-40A7-41F8-B212-34D01223F2F4}" type="datetimeFigureOut">
              <a:rPr lang="en-IN" smtClean="0"/>
              <a:pPr/>
              <a:t>21-10-2022</a:t>
            </a:fld>
            <a:endParaRPr lang="en-IN"/>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B866D769-5CCA-4474-A0AA-1A743EF6A637}" type="slidenum">
              <a:rPr lang="en-IN" smtClean="0"/>
              <a:pPr/>
              <a:t>‹#›</a:t>
            </a:fld>
            <a:endParaRPr lang="en-IN"/>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721600" y="6409944"/>
            <a:ext cx="4059936" cy="365760"/>
          </a:xfrm>
        </p:spPr>
        <p:txBody>
          <a:bodyPr/>
          <a:lstStyle/>
          <a:p>
            <a:fld id="{4ABF2C3E-40A7-41F8-B212-34D01223F2F4}" type="datetimeFigureOut">
              <a:rPr lang="en-IN" smtClean="0"/>
              <a:pPr/>
              <a:t>21-10-2022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66D769-5CCA-4474-A0AA-1A743EF6A637}" type="slidenum">
              <a:rPr lang="en-IN" smtClean="0"/>
              <a:pPr/>
              <a:t>‹#›</a:t>
            </a:fld>
            <a:endParaRPr lang="en-IN"/>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ABF2C3E-40A7-41F8-B212-34D01223F2F4}" type="datetimeFigureOut">
              <a:rPr lang="en-IN" smtClean="0"/>
              <a:pPr/>
              <a:t>21-10-2022</a:t>
            </a:fld>
            <a:endParaRPr lang="en-IN"/>
          </a:p>
        </p:txBody>
      </p:sp>
      <p:sp>
        <p:nvSpPr>
          <p:cNvPr id="8" name="Footer Placeholder 7"/>
          <p:cNvSpPr>
            <a:spLocks noGrp="1"/>
          </p:cNvSpPr>
          <p:nvPr>
            <p:ph type="ftr" sz="quarter" idx="11"/>
          </p:nvPr>
        </p:nvSpPr>
        <p:spPr>
          <a:xfrm>
            <a:off x="406400" y="6409944"/>
            <a:ext cx="4775200" cy="365760"/>
          </a:xfrm>
        </p:spPr>
        <p:txBody>
          <a:bodyPr/>
          <a:lstStyle/>
          <a:p>
            <a:endParaRPr lang="en-IN"/>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B866D769-5CCA-4474-A0AA-1A743EF6A637}"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ABF2C3E-40A7-41F8-B212-34D01223F2F4}" type="datetimeFigureOut">
              <a:rPr lang="en-IN" smtClean="0"/>
              <a:pPr/>
              <a:t>21-10-2022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5791200" y="1036021"/>
            <a:ext cx="609600" cy="441325"/>
          </a:xfrm>
        </p:spPr>
        <p:txBody>
          <a:bodyPr/>
          <a:lstStyle/>
          <a:p>
            <a:fld id="{B866D769-5CCA-4474-A0AA-1A743EF6A63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4ABF2C3E-40A7-41F8-B212-34D01223F2F4}" type="datetimeFigureOut">
              <a:rPr lang="en-IN" smtClean="0"/>
              <a:pPr/>
              <a:t>21-10-2022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B866D769-5CCA-4474-A0AA-1A743EF6A63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B866D769-5CCA-4474-A0AA-1A743EF6A637}" type="slidenum">
              <a:rPr lang="en-IN" smtClean="0"/>
              <a:pPr/>
              <a:t>‹#›</a:t>
            </a:fld>
            <a:endParaRPr lang="en-IN"/>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4ABF2C3E-40A7-41F8-B212-34D01223F2F4}" type="datetimeFigureOut">
              <a:rPr lang="en-IN" smtClean="0"/>
              <a:pPr/>
              <a:t>21-10-2022</a:t>
            </a:fld>
            <a:endParaRPr lang="en-IN"/>
          </a:p>
        </p:txBody>
      </p:sp>
      <p:sp>
        <p:nvSpPr>
          <p:cNvPr id="6" name="Footer Placeholder 5"/>
          <p:cNvSpPr>
            <a:spLocks noGrp="1"/>
          </p:cNvSpPr>
          <p:nvPr>
            <p:ph type="ftr" sz="quarter" idx="11"/>
          </p:nvPr>
        </p:nvSpPr>
        <p:spPr>
          <a:xfrm>
            <a:off x="402336" y="6410848"/>
            <a:ext cx="451104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p>
            <a:fld id="{B866D769-5CCA-4474-A0AA-1A743EF6A637}" type="slidenum">
              <a:rPr lang="en-IN" smtClean="0"/>
              <a:pPr/>
              <a:t>‹#›</a:t>
            </a:fld>
            <a:endParaRPr lang="en-IN"/>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717536" y="6404984"/>
            <a:ext cx="4059936" cy="365760"/>
          </a:xfrm>
        </p:spPr>
        <p:txBody>
          <a:bodyPr/>
          <a:lstStyle/>
          <a:p>
            <a:fld id="{4ABF2C3E-40A7-41F8-B212-34D01223F2F4}" type="datetimeFigureOut">
              <a:rPr lang="en-IN" smtClean="0"/>
              <a:pPr/>
              <a:t>21-10-2022</a:t>
            </a:fld>
            <a:endParaRPr lang="en-IN"/>
          </a:p>
        </p:txBody>
      </p:sp>
      <p:sp>
        <p:nvSpPr>
          <p:cNvPr id="6" name="Footer Placeholder 5"/>
          <p:cNvSpPr>
            <a:spLocks noGrp="1"/>
          </p:cNvSpPr>
          <p:nvPr>
            <p:ph type="ftr" sz="quarter" idx="11"/>
          </p:nvPr>
        </p:nvSpPr>
        <p:spPr>
          <a:xfrm>
            <a:off x="402336" y="6410848"/>
            <a:ext cx="4779264"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4ABF2C3E-40A7-41F8-B212-34D01223F2F4}" type="datetimeFigureOut">
              <a:rPr lang="en-IN" smtClean="0"/>
              <a:pPr/>
              <a:t>21-10-2022</a:t>
            </a:fld>
            <a:endParaRPr lang="en-IN"/>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866D769-5CCA-4474-A0AA-1A743EF6A637}" type="slidenum">
              <a:rPr lang="en-IN" smtClean="0"/>
              <a:pPr/>
              <a:t>‹#›</a:t>
            </a:fld>
            <a:endParaRPr lang="en-IN"/>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68644" y="4182257"/>
            <a:ext cx="6265888" cy="1588956"/>
          </a:xfrm>
        </p:spPr>
        <p:txBody>
          <a:bodyPr>
            <a:noAutofit/>
          </a:bodyPr>
          <a:lstStyle/>
          <a:p>
            <a:pPr algn="l"/>
            <a:r>
              <a:rPr lang="en-US" sz="1600" dirty="0" smtClean="0">
                <a:solidFill>
                  <a:schemeClr val="tx1"/>
                </a:solidFill>
              </a:rPr>
              <a:t>Name: </a:t>
            </a:r>
            <a:r>
              <a:rPr lang="en-US" sz="1600" dirty="0" err="1" smtClean="0">
                <a:solidFill>
                  <a:schemeClr val="tx1"/>
                </a:solidFill>
              </a:rPr>
              <a:t>Vaibhav</a:t>
            </a:r>
            <a:r>
              <a:rPr lang="en-US" sz="1600" dirty="0" smtClean="0">
                <a:solidFill>
                  <a:schemeClr val="tx1"/>
                </a:solidFill>
              </a:rPr>
              <a:t> </a:t>
            </a:r>
            <a:r>
              <a:rPr lang="en-US" sz="1600" dirty="0" err="1" smtClean="0">
                <a:solidFill>
                  <a:schemeClr val="tx1"/>
                </a:solidFill>
              </a:rPr>
              <a:t>Bichave</a:t>
            </a:r>
            <a:endParaRPr lang="en-US" sz="1600" dirty="0" smtClean="0">
              <a:solidFill>
                <a:schemeClr val="tx1"/>
              </a:solidFill>
            </a:endParaRPr>
          </a:p>
          <a:p>
            <a:pPr algn="l"/>
            <a:r>
              <a:rPr lang="en-US" sz="1600" dirty="0" smtClean="0">
                <a:solidFill>
                  <a:schemeClr val="tx1"/>
                </a:solidFill>
              </a:rPr>
              <a:t>Roll No: 43209</a:t>
            </a:r>
          </a:p>
          <a:p>
            <a:pPr algn="l"/>
            <a:r>
              <a:rPr lang="en-US" sz="1600" dirty="0" smtClean="0">
                <a:solidFill>
                  <a:schemeClr val="tx1"/>
                </a:solidFill>
              </a:rPr>
              <a:t>Subject: Machine Learning</a:t>
            </a:r>
          </a:p>
          <a:p>
            <a:pPr algn="l"/>
            <a:r>
              <a:rPr lang="en-US" sz="1600" dirty="0" smtClean="0">
                <a:solidFill>
                  <a:schemeClr val="tx1"/>
                </a:solidFill>
              </a:rPr>
              <a:t>Subject Code: 410301</a:t>
            </a:r>
          </a:p>
          <a:p>
            <a:pPr algn="l"/>
            <a:r>
              <a:rPr lang="en-US" sz="1600" dirty="0" smtClean="0">
                <a:solidFill>
                  <a:schemeClr val="tx1"/>
                </a:solidFill>
              </a:rPr>
              <a:t/>
            </a:r>
            <a:br>
              <a:rPr lang="en-US" sz="1600" dirty="0" smtClean="0">
                <a:solidFill>
                  <a:schemeClr val="tx1"/>
                </a:solidFill>
              </a:rPr>
            </a:br>
            <a:endParaRPr lang="en-IN" sz="1600" dirty="0">
              <a:solidFill>
                <a:schemeClr val="tx1"/>
              </a:solidFill>
              <a:latin typeface="Arial Rounded MT Bold" panose="020F0704030504030204" pitchFamily="34" charset="0"/>
            </a:endParaRPr>
          </a:p>
        </p:txBody>
      </p:sp>
      <p:sp>
        <p:nvSpPr>
          <p:cNvPr id="2" name="Title 1"/>
          <p:cNvSpPr>
            <a:spLocks noGrp="1"/>
          </p:cNvSpPr>
          <p:nvPr>
            <p:ph type="ctrTitle"/>
          </p:nvPr>
        </p:nvSpPr>
        <p:spPr>
          <a:xfrm>
            <a:off x="1419983" y="772736"/>
            <a:ext cx="8915399" cy="1017431"/>
          </a:xfrm>
        </p:spPr>
        <p:txBody>
          <a:bodyPr>
            <a:normAutofit/>
          </a:bodyPr>
          <a:lstStyle/>
          <a:p>
            <a:r>
              <a:rPr lang="en-US" dirty="0">
                <a:solidFill>
                  <a:schemeClr val="accent1">
                    <a:lumMod val="75000"/>
                  </a:schemeClr>
                </a:solidFill>
                <a:latin typeface="Arial Rounded MT Bold" panose="020F0704030504030204" pitchFamily="34" charset="0"/>
              </a:rPr>
              <a:t>Hierarchical Clustering</a:t>
            </a:r>
            <a:endParaRPr lang="en-IN" dirty="0">
              <a:solidFill>
                <a:schemeClr val="accent1">
                  <a:lumMod val="75000"/>
                </a:schemeClr>
              </a:solidFill>
              <a:latin typeface="Arial Rounded MT Bold" panose="020F0704030504030204" pitchFamily="34" charset="0"/>
            </a:endParaRPr>
          </a:p>
        </p:txBody>
      </p:sp>
    </p:spTree>
    <p:extLst>
      <p:ext uri="{BB962C8B-B14F-4D97-AF65-F5344CB8AC3E}">
        <p14:creationId xmlns:p14="http://schemas.microsoft.com/office/powerpoint/2010/main" xmlns="" val="3805748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120176" y="2302789"/>
            <a:ext cx="3871549" cy="3393473"/>
          </a:xfrm>
        </p:spPr>
        <p:txBody>
          <a:bodyPr>
            <a:normAutofit/>
          </a:bodyPr>
          <a:lstStyle/>
          <a:p>
            <a:r>
              <a:rPr lang="en-US" sz="2000" b="1" dirty="0"/>
              <a:t>Complete Linkage:</a:t>
            </a:r>
            <a:r>
              <a:rPr lang="en-US" sz="2000" dirty="0"/>
              <a:t> It is the farthest distance between the two points of two different clusters. It is one of the popular linkage methods as it forms tighter clusters than single-linkage</a:t>
            </a:r>
            <a:r>
              <a:rPr lang="en-US" sz="2000" dirty="0" smtClean="0"/>
              <a:t>.</a:t>
            </a:r>
          </a:p>
          <a:p>
            <a:pPr marL="0" indent="0">
              <a:buNone/>
            </a:pPr>
            <a:r>
              <a:rPr lang="en-US" sz="2000" dirty="0" smtClean="0"/>
              <a:t>  </a:t>
            </a:r>
          </a:p>
          <a:p>
            <a:pPr marL="0" indent="0">
              <a:buNone/>
            </a:pPr>
            <a:endParaRPr lang="en-IN" sz="2000" dirty="0"/>
          </a:p>
        </p:txBody>
      </p:sp>
      <p:pic>
        <p:nvPicPr>
          <p:cNvPr id="7" name="Picture 6"/>
          <p:cNvPicPr>
            <a:picLocks noChangeAspect="1"/>
          </p:cNvPicPr>
          <p:nvPr/>
        </p:nvPicPr>
        <p:blipFill>
          <a:blip r:embed="rId2"/>
          <a:stretch>
            <a:fillRect/>
          </a:stretch>
        </p:blipFill>
        <p:spPr>
          <a:xfrm>
            <a:off x="5716197" y="2069639"/>
            <a:ext cx="3810000" cy="30003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xmlns="" val="4070530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121519" y="1505566"/>
            <a:ext cx="5054429" cy="4265648"/>
          </a:xfrm>
        </p:spPr>
        <p:txBody>
          <a:bodyPr>
            <a:normAutofit/>
          </a:bodyPr>
          <a:lstStyle/>
          <a:p>
            <a:r>
              <a:rPr lang="en-US" sz="2000" b="1" dirty="0"/>
              <a:t>Average Linkage:</a:t>
            </a:r>
            <a:r>
              <a:rPr lang="en-US" sz="2000" dirty="0"/>
              <a:t> It is the linkage method in which the distance between each pair of datasets is added up and then divided by the total number of datasets to calculate the average distance between two clusters. It is also one of the most popular linkage methods</a:t>
            </a:r>
            <a:r>
              <a:rPr lang="en-US" sz="2000" dirty="0" smtClean="0"/>
              <a:t>.</a:t>
            </a:r>
          </a:p>
          <a:p>
            <a:endParaRPr lang="en-US" sz="2000" dirty="0" smtClean="0"/>
          </a:p>
          <a:p>
            <a:r>
              <a:rPr lang="en-US" sz="2000" b="1" dirty="0"/>
              <a:t>Centroid Linkage:</a:t>
            </a:r>
            <a:r>
              <a:rPr lang="en-US" sz="2000" dirty="0"/>
              <a:t> It is the linkage method in which the distance between the centroid of the clusters is calculated. Consider the below image</a:t>
            </a:r>
            <a:r>
              <a:rPr lang="en-US" sz="2000" dirty="0" smtClean="0"/>
              <a:t>:</a:t>
            </a:r>
          </a:p>
          <a:p>
            <a:pPr marL="0" indent="0">
              <a:buNone/>
            </a:pPr>
            <a:endParaRPr lang="en-US" sz="2000" dirty="0"/>
          </a:p>
          <a:p>
            <a:endParaRPr lang="en-IN" dirty="0"/>
          </a:p>
        </p:txBody>
      </p:sp>
      <p:pic>
        <p:nvPicPr>
          <p:cNvPr id="4" name="Picture 3"/>
          <p:cNvPicPr>
            <a:picLocks noChangeAspect="1"/>
          </p:cNvPicPr>
          <p:nvPr/>
        </p:nvPicPr>
        <p:blipFill>
          <a:blip r:embed="rId2"/>
          <a:stretch>
            <a:fillRect/>
          </a:stretch>
        </p:blipFill>
        <p:spPr>
          <a:xfrm>
            <a:off x="6847004" y="1987270"/>
            <a:ext cx="3810000" cy="30003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xmlns="" val="1354608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351" y="314793"/>
            <a:ext cx="10515263" cy="824460"/>
          </a:xfrm>
        </p:spPr>
        <p:txBody>
          <a:bodyPr>
            <a:normAutofit/>
          </a:bodyPr>
          <a:lstStyle/>
          <a:p>
            <a:r>
              <a:rPr lang="en-US" dirty="0" smtClean="0">
                <a:solidFill>
                  <a:schemeClr val="accent1">
                    <a:lumMod val="75000"/>
                  </a:schemeClr>
                </a:solidFill>
                <a:latin typeface="Arial Rounded MT Bold" panose="020F0704030504030204" pitchFamily="34" charset="0"/>
              </a:rPr>
              <a:t>Working </a:t>
            </a:r>
            <a:r>
              <a:rPr lang="en-US" dirty="0">
                <a:solidFill>
                  <a:schemeClr val="accent1">
                    <a:lumMod val="75000"/>
                  </a:schemeClr>
                </a:solidFill>
                <a:latin typeface="Arial Rounded MT Bold" panose="020F0704030504030204" pitchFamily="34" charset="0"/>
              </a:rPr>
              <a:t>of Dendrogram in Hierarchical </a:t>
            </a:r>
            <a:r>
              <a:rPr lang="en-US" dirty="0" smtClean="0">
                <a:solidFill>
                  <a:schemeClr val="accent1">
                    <a:lumMod val="75000"/>
                  </a:schemeClr>
                </a:solidFill>
                <a:latin typeface="Arial Rounded MT Bold" panose="020F0704030504030204" pitchFamily="34" charset="0"/>
              </a:rPr>
              <a:t>clustering</a:t>
            </a:r>
            <a:endParaRPr lang="en-IN" dirty="0">
              <a:solidFill>
                <a:schemeClr val="accent1">
                  <a:lumMod val="75000"/>
                </a:schemeClr>
              </a:solidFill>
              <a:latin typeface="Arial Rounded MT Bold" panose="020F0704030504030204" pitchFamily="34" charset="0"/>
            </a:endParaRPr>
          </a:p>
        </p:txBody>
      </p:sp>
      <p:sp>
        <p:nvSpPr>
          <p:cNvPr id="3" name="Content Placeholder 2"/>
          <p:cNvSpPr>
            <a:spLocks noGrp="1"/>
          </p:cNvSpPr>
          <p:nvPr>
            <p:ph sz="quarter" idx="1"/>
          </p:nvPr>
        </p:nvSpPr>
        <p:spPr>
          <a:xfrm>
            <a:off x="719528" y="1685022"/>
            <a:ext cx="11137692" cy="4971245"/>
          </a:xfrm>
        </p:spPr>
        <p:txBody>
          <a:bodyPr>
            <a:normAutofit/>
          </a:bodyPr>
          <a:lstStyle/>
          <a:p>
            <a:pPr marL="0" indent="0">
              <a:buNone/>
            </a:pPr>
            <a:r>
              <a:rPr lang="en-US" sz="2000" dirty="0"/>
              <a:t>The dendrogram is a tree-like structure that is mainly used to store each step as a memory that the HC algorithm performs. In the dendrogram plot, the Y-axis shows the Euclidean distances between the data points, and the x-axis shows all the data points of the given dataset</a:t>
            </a:r>
            <a:r>
              <a:rPr lang="en-US" sz="2000" dirty="0" smtClean="0"/>
              <a:t>.</a:t>
            </a:r>
          </a:p>
          <a:p>
            <a:pPr marL="0" indent="0">
              <a:buNone/>
            </a:pPr>
            <a:endParaRPr lang="en-IN" sz="2000" dirty="0" smtClean="0"/>
          </a:p>
          <a:p>
            <a:pPr marL="0" indent="0">
              <a:buNone/>
            </a:pPr>
            <a:endParaRPr lang="en-IN" sz="2000" dirty="0"/>
          </a:p>
        </p:txBody>
      </p:sp>
      <p:pic>
        <p:nvPicPr>
          <p:cNvPr id="4" name="Picture 3"/>
          <p:cNvPicPr>
            <a:picLocks noChangeAspect="1"/>
          </p:cNvPicPr>
          <p:nvPr/>
        </p:nvPicPr>
        <p:blipFill>
          <a:blip r:embed="rId2"/>
          <a:stretch>
            <a:fillRect/>
          </a:stretch>
        </p:blipFill>
        <p:spPr>
          <a:xfrm>
            <a:off x="4606914" y="3119802"/>
            <a:ext cx="7143751" cy="29146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p:cNvSpPr txBox="1"/>
          <p:nvPr/>
        </p:nvSpPr>
        <p:spPr>
          <a:xfrm>
            <a:off x="749508" y="3402767"/>
            <a:ext cx="3522689" cy="2246769"/>
          </a:xfrm>
          <a:prstGeom prst="rect">
            <a:avLst/>
          </a:prstGeom>
          <a:noFill/>
        </p:spPr>
        <p:txBody>
          <a:bodyPr wrap="square" rtlCol="0">
            <a:spAutoFit/>
          </a:bodyPr>
          <a:lstStyle/>
          <a:p>
            <a:r>
              <a:rPr lang="en-US" sz="2000" dirty="0" smtClean="0"/>
              <a:t>In the diagram, the left part is showing how clusters are created in agglomerative clustering, and the right part is showing the corresponding </a:t>
            </a:r>
            <a:r>
              <a:rPr lang="en-US" sz="2000" dirty="0" err="1" smtClean="0"/>
              <a:t>dendrogram</a:t>
            </a:r>
            <a:r>
              <a:rPr lang="en-US" sz="2000" dirty="0" smtClean="0"/>
              <a:t>.</a:t>
            </a:r>
          </a:p>
          <a:p>
            <a:endParaRPr lang="en-US" sz="2000" dirty="0"/>
          </a:p>
        </p:txBody>
      </p:sp>
    </p:spTree>
    <p:extLst>
      <p:ext uri="{BB962C8B-B14F-4D97-AF65-F5344CB8AC3E}">
        <p14:creationId xmlns:p14="http://schemas.microsoft.com/office/powerpoint/2010/main" xmlns="" val="1434563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54636" y="1768839"/>
            <a:ext cx="10949976" cy="4580446"/>
          </a:xfrm>
        </p:spPr>
        <p:txBody>
          <a:bodyPr>
            <a:normAutofit/>
          </a:bodyPr>
          <a:lstStyle/>
          <a:p>
            <a:r>
              <a:rPr lang="en-US" sz="2000" dirty="0" smtClean="0"/>
              <a:t>As </a:t>
            </a:r>
            <a:r>
              <a:rPr lang="en-US" sz="2000" dirty="0"/>
              <a:t>we have discussed above, firstly, the </a:t>
            </a:r>
            <a:r>
              <a:rPr lang="en-US" sz="2000" dirty="0" err="1"/>
              <a:t>datapoints</a:t>
            </a:r>
            <a:r>
              <a:rPr lang="en-US" sz="2000" dirty="0"/>
              <a:t> P2 and P3 combine together and form a cluster, correspondingly a dendrogram is created, which connects P2 and P3 with a rectangular shape. The </a:t>
            </a:r>
            <a:r>
              <a:rPr lang="en-US" sz="2000" dirty="0" err="1"/>
              <a:t>hight</a:t>
            </a:r>
            <a:r>
              <a:rPr lang="en-US" sz="2000" dirty="0"/>
              <a:t> is decided according to the Euclidean distance between the data points.</a:t>
            </a:r>
          </a:p>
          <a:p>
            <a:r>
              <a:rPr lang="en-US" sz="2000" dirty="0"/>
              <a:t>In the next step, P5 and P6 form a cluster, and the corresponding dendrogram is created. It is higher than of previous, as the Euclidean distance between P5 and P6 is a little bit greater than the P2 and P3.</a:t>
            </a:r>
          </a:p>
          <a:p>
            <a:r>
              <a:rPr lang="en-US" sz="2000" dirty="0"/>
              <a:t>Again, two new </a:t>
            </a:r>
            <a:r>
              <a:rPr lang="en-US" sz="2000" dirty="0" err="1"/>
              <a:t>dendrograms</a:t>
            </a:r>
            <a:r>
              <a:rPr lang="en-US" sz="2000" dirty="0"/>
              <a:t> are created that combine P1, P2, and P3 in one dendrogram, and P4, P5, and P6, in another dendrogram.</a:t>
            </a:r>
          </a:p>
          <a:p>
            <a:r>
              <a:rPr lang="en-US" sz="2000" dirty="0"/>
              <a:t>At last, the final dendrogram is created that combines all the data points together.</a:t>
            </a:r>
          </a:p>
          <a:p>
            <a:endParaRPr lang="en-IN" dirty="0"/>
          </a:p>
        </p:txBody>
      </p:sp>
    </p:spTree>
    <p:extLst>
      <p:ext uri="{BB962C8B-B14F-4D97-AF65-F5344CB8AC3E}">
        <p14:creationId xmlns:p14="http://schemas.microsoft.com/office/powerpoint/2010/main" xmlns="" val="2911721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8173" y="444232"/>
            <a:ext cx="8911687" cy="985749"/>
          </a:xfrm>
        </p:spPr>
        <p:txBody>
          <a:bodyPr>
            <a:normAutofit fontScale="90000"/>
          </a:bodyPr>
          <a:lstStyle/>
          <a:p>
            <a:pPr algn="l"/>
            <a:r>
              <a:rPr lang="en-US" dirty="0">
                <a:solidFill>
                  <a:schemeClr val="accent1">
                    <a:lumMod val="75000"/>
                  </a:schemeClr>
                </a:solidFill>
                <a:latin typeface="Arial Rounded MT Bold" panose="020F0704030504030204" pitchFamily="34" charset="0"/>
              </a:rPr>
              <a:t>Steps for implementation of AHC </a:t>
            </a:r>
            <a:br>
              <a:rPr lang="en-US" dirty="0">
                <a:solidFill>
                  <a:schemeClr val="accent1">
                    <a:lumMod val="75000"/>
                  </a:schemeClr>
                </a:solidFill>
                <a:latin typeface="Arial Rounded MT Bold" panose="020F0704030504030204" pitchFamily="34" charset="0"/>
              </a:rPr>
            </a:br>
            <a:endParaRPr lang="en-IN" dirty="0">
              <a:solidFill>
                <a:schemeClr val="accent1">
                  <a:lumMod val="75000"/>
                </a:schemeClr>
              </a:solidFill>
              <a:latin typeface="Arial Rounded MT Bold" panose="020F0704030504030204" pitchFamily="34" charset="0"/>
            </a:endParaRPr>
          </a:p>
        </p:txBody>
      </p:sp>
      <p:sp>
        <p:nvSpPr>
          <p:cNvPr id="3" name="Content Placeholder 2"/>
          <p:cNvSpPr>
            <a:spLocks noGrp="1"/>
          </p:cNvSpPr>
          <p:nvPr>
            <p:ph sz="quarter" idx="1"/>
          </p:nvPr>
        </p:nvSpPr>
        <p:spPr>
          <a:xfrm>
            <a:off x="734518" y="1948721"/>
            <a:ext cx="10200468" cy="3797609"/>
          </a:xfrm>
        </p:spPr>
        <p:txBody>
          <a:bodyPr/>
          <a:lstStyle/>
          <a:p>
            <a:r>
              <a:rPr lang="en-US" sz="2000" dirty="0"/>
              <a:t>Data </a:t>
            </a:r>
            <a:r>
              <a:rPr lang="en-US" sz="2000" dirty="0" smtClean="0"/>
              <a:t>Pre-processing</a:t>
            </a:r>
          </a:p>
          <a:p>
            <a:pPr marL="457200" indent="-457200">
              <a:buFont typeface="+mj-lt"/>
              <a:buAutoNum type="arabicPeriod"/>
            </a:pPr>
            <a:r>
              <a:rPr lang="en-IN" sz="2000" dirty="0"/>
              <a:t>Importing the dataset</a:t>
            </a:r>
          </a:p>
          <a:p>
            <a:pPr marL="457200" indent="-457200">
              <a:buFont typeface="+mj-lt"/>
              <a:buAutoNum type="arabicPeriod"/>
            </a:pPr>
            <a:r>
              <a:rPr lang="en-US" sz="2000" dirty="0"/>
              <a:t>Extracting the matrix of </a:t>
            </a:r>
            <a:r>
              <a:rPr lang="en-US" sz="2000" dirty="0" smtClean="0"/>
              <a:t>features</a:t>
            </a:r>
            <a:endParaRPr lang="en-US" sz="2000" dirty="0"/>
          </a:p>
          <a:p>
            <a:r>
              <a:rPr lang="en-US" sz="2000" dirty="0"/>
              <a:t>Finding the optimal number of </a:t>
            </a:r>
            <a:r>
              <a:rPr lang="en-US" sz="2000" dirty="0" smtClean="0"/>
              <a:t>clusters </a:t>
            </a:r>
          </a:p>
          <a:p>
            <a:pPr>
              <a:buNone/>
            </a:pPr>
            <a:r>
              <a:rPr lang="en-US" sz="2000" dirty="0" smtClean="0"/>
              <a:t>    Using </a:t>
            </a:r>
            <a:r>
              <a:rPr lang="en-US" sz="2000" dirty="0"/>
              <a:t>the </a:t>
            </a:r>
            <a:r>
              <a:rPr lang="en-US" sz="2000" dirty="0" smtClean="0"/>
              <a:t>Dendrogram</a:t>
            </a:r>
          </a:p>
          <a:p>
            <a:pPr marL="0" indent="0">
              <a:buNone/>
            </a:pPr>
            <a:endParaRPr lang="en-US" sz="2000" dirty="0"/>
          </a:p>
          <a:p>
            <a:pPr marL="0" indent="0">
              <a:buNone/>
            </a:pPr>
            <a:endParaRPr lang="en-IN" dirty="0"/>
          </a:p>
        </p:txBody>
      </p:sp>
      <p:pic>
        <p:nvPicPr>
          <p:cNvPr id="4" name="Picture 3"/>
          <p:cNvPicPr>
            <a:picLocks noChangeAspect="1"/>
          </p:cNvPicPr>
          <p:nvPr/>
        </p:nvPicPr>
        <p:blipFill>
          <a:blip r:embed="rId2"/>
          <a:stretch>
            <a:fillRect/>
          </a:stretch>
        </p:blipFill>
        <p:spPr>
          <a:xfrm>
            <a:off x="7057200" y="2007536"/>
            <a:ext cx="3714751" cy="2647950"/>
          </a:xfrm>
          <a:prstGeom prst="rect">
            <a:avLst/>
          </a:prstGeom>
        </p:spPr>
      </p:pic>
    </p:spTree>
    <p:extLst>
      <p:ext uri="{BB962C8B-B14F-4D97-AF65-F5344CB8AC3E}">
        <p14:creationId xmlns:p14="http://schemas.microsoft.com/office/powerpoint/2010/main" xmlns="" val="802959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65343" y="2221082"/>
            <a:ext cx="4860900" cy="2395889"/>
          </a:xfrm>
        </p:spPr>
        <p:txBody>
          <a:bodyPr>
            <a:normAutofit/>
          </a:bodyPr>
          <a:lstStyle/>
          <a:p>
            <a:r>
              <a:rPr lang="en-US" sz="2000" dirty="0"/>
              <a:t>Training the hierarchical clustering model</a:t>
            </a:r>
          </a:p>
          <a:p>
            <a:r>
              <a:rPr lang="en-IN" sz="2000" dirty="0"/>
              <a:t>Visualizing the clusters</a:t>
            </a:r>
          </a:p>
          <a:p>
            <a:pPr marL="0" indent="0">
              <a:buNone/>
            </a:pPr>
            <a:endParaRPr lang="en-IN" sz="2000" dirty="0"/>
          </a:p>
        </p:txBody>
      </p:sp>
      <p:pic>
        <p:nvPicPr>
          <p:cNvPr id="4" name="Picture 3"/>
          <p:cNvPicPr>
            <a:picLocks noChangeAspect="1"/>
          </p:cNvPicPr>
          <p:nvPr/>
        </p:nvPicPr>
        <p:blipFill>
          <a:blip r:embed="rId2"/>
          <a:stretch>
            <a:fillRect/>
          </a:stretch>
        </p:blipFill>
        <p:spPr>
          <a:xfrm>
            <a:off x="6208157" y="2110898"/>
            <a:ext cx="3705225" cy="2647950"/>
          </a:xfrm>
          <a:prstGeom prst="rect">
            <a:avLst/>
          </a:prstGeom>
        </p:spPr>
      </p:pic>
    </p:spTree>
    <p:extLst>
      <p:ext uri="{BB962C8B-B14F-4D97-AF65-F5344CB8AC3E}">
        <p14:creationId xmlns:p14="http://schemas.microsoft.com/office/powerpoint/2010/main" xmlns="" val="3576803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7" y="624110"/>
            <a:ext cx="8911687" cy="766808"/>
          </a:xfrm>
        </p:spPr>
        <p:txBody>
          <a:bodyPr>
            <a:normAutofit fontScale="90000"/>
          </a:bodyPr>
          <a:lstStyle/>
          <a:p>
            <a:pPr algn="l"/>
            <a:r>
              <a:rPr lang="en-US" dirty="0">
                <a:solidFill>
                  <a:schemeClr val="accent1">
                    <a:lumMod val="75000"/>
                  </a:schemeClr>
                </a:solidFill>
                <a:latin typeface="Arial Rounded MT Bold" panose="020F0704030504030204" pitchFamily="34" charset="0"/>
              </a:rPr>
              <a:t>Use Cases of Hierarchical Clustering</a:t>
            </a:r>
            <a:r>
              <a:rPr lang="en-US" dirty="0"/>
              <a:t/>
            </a:r>
            <a:br>
              <a:rPr lang="en-US" dirty="0"/>
            </a:br>
            <a:endParaRPr lang="en-IN" dirty="0"/>
          </a:p>
        </p:txBody>
      </p:sp>
      <p:sp>
        <p:nvSpPr>
          <p:cNvPr id="3" name="Content Placeholder 2"/>
          <p:cNvSpPr>
            <a:spLocks noGrp="1"/>
          </p:cNvSpPr>
          <p:nvPr>
            <p:ph sz="quarter" idx="1"/>
          </p:nvPr>
        </p:nvSpPr>
        <p:spPr>
          <a:xfrm>
            <a:off x="689548" y="1648918"/>
            <a:ext cx="10815064" cy="4262308"/>
          </a:xfrm>
        </p:spPr>
        <p:txBody>
          <a:bodyPr/>
          <a:lstStyle/>
          <a:p>
            <a:r>
              <a:rPr lang="en-US" sz="2000" b="1" u="sng" dirty="0"/>
              <a:t>Use Case 1</a:t>
            </a:r>
          </a:p>
          <a:p>
            <a:pPr>
              <a:buFont typeface="+mj-lt"/>
              <a:buAutoNum type="arabicPeriod"/>
            </a:pPr>
            <a:r>
              <a:rPr lang="en-US" sz="2000" b="1" dirty="0"/>
              <a:t>Business Problem:</a:t>
            </a:r>
            <a:r>
              <a:rPr lang="en-US" sz="2000" dirty="0"/>
              <a:t> The organization intends to group its customers based on their behavior. Once attributes such as product preferences, buying behavior, maturity stage, etc. are taken into account, they can be segregated into multiple clusters.</a:t>
            </a:r>
          </a:p>
          <a:p>
            <a:pPr>
              <a:buFont typeface="+mj-lt"/>
              <a:buAutoNum type="arabicPeriod"/>
            </a:pPr>
            <a:r>
              <a:rPr lang="en-US" sz="2000" b="1" dirty="0"/>
              <a:t>Business Benefit:</a:t>
            </a:r>
            <a:r>
              <a:rPr lang="en-US" sz="2000" dirty="0"/>
              <a:t> Once the segments are identified, the organization will have datasets with each customer labeled as promoter/healthy/detractor. Based on these labels, the organization can easily make a decision of which customer needs more attention and resources, thereby personalizing CX accordingly.</a:t>
            </a:r>
          </a:p>
          <a:p>
            <a:endParaRPr lang="en-IN" dirty="0"/>
          </a:p>
        </p:txBody>
      </p:sp>
    </p:spTree>
    <p:extLst>
      <p:ext uri="{BB962C8B-B14F-4D97-AF65-F5344CB8AC3E}">
        <p14:creationId xmlns:p14="http://schemas.microsoft.com/office/powerpoint/2010/main" xmlns="" val="2814747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34321" y="1723870"/>
            <a:ext cx="10470291" cy="2983042"/>
          </a:xfrm>
        </p:spPr>
        <p:txBody>
          <a:bodyPr>
            <a:normAutofit/>
          </a:bodyPr>
          <a:lstStyle/>
          <a:p>
            <a:r>
              <a:rPr lang="en-US" sz="2000" b="1" u="sng" dirty="0"/>
              <a:t>Use Case 2</a:t>
            </a:r>
          </a:p>
          <a:p>
            <a:pPr>
              <a:buFont typeface="+mj-lt"/>
              <a:buAutoNum type="arabicPeriod"/>
            </a:pPr>
            <a:r>
              <a:rPr lang="en-US" sz="2000" b="1" dirty="0"/>
              <a:t>Business Problem:</a:t>
            </a:r>
            <a:r>
              <a:rPr lang="en-US" sz="2000" dirty="0"/>
              <a:t> A bank intends to group its loan applicants into high/medium/low risk based on attributes such as credit score, principal amount, annual income, debt to income ratio, etc.</a:t>
            </a:r>
          </a:p>
          <a:p>
            <a:pPr>
              <a:buFont typeface="+mj-lt"/>
              <a:buAutoNum type="arabicPeriod"/>
            </a:pPr>
            <a:r>
              <a:rPr lang="en-US" sz="2000" b="1" dirty="0"/>
              <a:t>Business Benefit:</a:t>
            </a:r>
            <a:r>
              <a:rPr lang="en-US" sz="2000" dirty="0"/>
              <a:t> Once these components are identified, the bank can easily label applicants as high/medium/low risk. Based on these labels, they can make a decision on granting a loan to a particular applicant and its terms of credit.</a:t>
            </a:r>
          </a:p>
          <a:p>
            <a:endParaRPr lang="en-IN" sz="2000" dirty="0"/>
          </a:p>
        </p:txBody>
      </p:sp>
    </p:spTree>
    <p:extLst>
      <p:ext uri="{BB962C8B-B14F-4D97-AF65-F5344CB8AC3E}">
        <p14:creationId xmlns:p14="http://schemas.microsoft.com/office/powerpoint/2010/main" xmlns="" val="1407239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3695" y="234366"/>
            <a:ext cx="8911687" cy="792566"/>
          </a:xfrm>
        </p:spPr>
        <p:txBody>
          <a:bodyPr>
            <a:normAutofit/>
          </a:bodyPr>
          <a:lstStyle/>
          <a:p>
            <a:pPr algn="l"/>
            <a:r>
              <a:rPr lang="en-US" dirty="0" smtClean="0">
                <a:solidFill>
                  <a:schemeClr val="accent1">
                    <a:lumMod val="75000"/>
                  </a:schemeClr>
                </a:solidFill>
                <a:latin typeface="Arial Rounded MT Bold" panose="020F0704030504030204" pitchFamily="34" charset="0"/>
              </a:rPr>
              <a:t>What is Hierarchical Clustering?</a:t>
            </a:r>
            <a:endParaRPr lang="en-IN" dirty="0">
              <a:solidFill>
                <a:schemeClr val="accent1">
                  <a:lumMod val="75000"/>
                </a:schemeClr>
              </a:solidFill>
              <a:latin typeface="Arial Rounded MT Bold" panose="020F0704030504030204" pitchFamily="34" charset="0"/>
            </a:endParaRPr>
          </a:p>
        </p:txBody>
      </p:sp>
      <p:sp>
        <p:nvSpPr>
          <p:cNvPr id="3" name="Content Placeholder 2"/>
          <p:cNvSpPr>
            <a:spLocks noGrp="1"/>
          </p:cNvSpPr>
          <p:nvPr>
            <p:ph sz="quarter" idx="1"/>
          </p:nvPr>
        </p:nvSpPr>
        <p:spPr>
          <a:xfrm>
            <a:off x="824459" y="1663909"/>
            <a:ext cx="10680153" cy="4247314"/>
          </a:xfrm>
        </p:spPr>
        <p:txBody>
          <a:bodyPr/>
          <a:lstStyle/>
          <a:p>
            <a:r>
              <a:rPr lang="en-US" sz="2000" dirty="0"/>
              <a:t>Hierarchical clustering is another unsupervised machine learning algorithm, which is used to group the unlabeled datasets into a cluster and also known as </a:t>
            </a:r>
            <a:r>
              <a:rPr lang="en-US" sz="2000" b="1" dirty="0"/>
              <a:t>hierarchical cluster analysis</a:t>
            </a:r>
            <a:r>
              <a:rPr lang="en-US" sz="2000" dirty="0"/>
              <a:t> or HCA.</a:t>
            </a:r>
          </a:p>
          <a:p>
            <a:r>
              <a:rPr lang="en-US" sz="2000" dirty="0"/>
              <a:t>In this algorithm, we develop the hierarchy of clusters in the form of a tree, and this tree-shaped structure is known as the </a:t>
            </a:r>
            <a:r>
              <a:rPr lang="en-US" sz="2000" b="1" dirty="0"/>
              <a:t>dendrogram</a:t>
            </a:r>
            <a:r>
              <a:rPr lang="en-US" sz="2000" dirty="0"/>
              <a:t>.</a:t>
            </a:r>
          </a:p>
          <a:p>
            <a:r>
              <a:rPr lang="en-US" sz="2000" dirty="0"/>
              <a:t>Sometimes the results of K-means clustering and hierarchical clustering may look similar, but they both differ depending on how they work. As there is no requirement to predetermine the number of clusters as we did in the K-Means algorithm.</a:t>
            </a:r>
          </a:p>
          <a:p>
            <a:pPr marL="0" indent="0">
              <a:buNone/>
            </a:pPr>
            <a:endParaRPr lang="en-IN" dirty="0"/>
          </a:p>
        </p:txBody>
      </p:sp>
    </p:spTree>
    <p:extLst>
      <p:ext uri="{BB962C8B-B14F-4D97-AF65-F5344CB8AC3E}">
        <p14:creationId xmlns:p14="http://schemas.microsoft.com/office/powerpoint/2010/main" xmlns="" val="3650432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019" y="219380"/>
            <a:ext cx="8911687" cy="869839"/>
          </a:xfrm>
        </p:spPr>
        <p:txBody>
          <a:bodyPr>
            <a:normAutofit/>
          </a:bodyPr>
          <a:lstStyle/>
          <a:p>
            <a:r>
              <a:rPr lang="en-US" dirty="0" smtClean="0">
                <a:solidFill>
                  <a:schemeClr val="accent1">
                    <a:lumMod val="75000"/>
                  </a:schemeClr>
                </a:solidFill>
                <a:latin typeface="Arial Rounded MT Bold" panose="020F0704030504030204" pitchFamily="34" charset="0"/>
              </a:rPr>
              <a:t>Approaches of Hierarchical Clustering</a:t>
            </a:r>
            <a:endParaRPr lang="en-IN" dirty="0">
              <a:solidFill>
                <a:schemeClr val="accent1">
                  <a:lumMod val="75000"/>
                </a:schemeClr>
              </a:solidFill>
              <a:latin typeface="Arial Rounded MT Bold" panose="020F0704030504030204" pitchFamily="34" charset="0"/>
            </a:endParaRPr>
          </a:p>
        </p:txBody>
      </p:sp>
      <p:sp>
        <p:nvSpPr>
          <p:cNvPr id="3" name="Content Placeholder 2"/>
          <p:cNvSpPr>
            <a:spLocks noGrp="1"/>
          </p:cNvSpPr>
          <p:nvPr>
            <p:ph sz="quarter" idx="1"/>
          </p:nvPr>
        </p:nvSpPr>
        <p:spPr>
          <a:xfrm>
            <a:off x="944380" y="1828800"/>
            <a:ext cx="10560232" cy="4082422"/>
          </a:xfrm>
        </p:spPr>
        <p:txBody>
          <a:bodyPr>
            <a:normAutofit/>
          </a:bodyPr>
          <a:lstStyle/>
          <a:p>
            <a:r>
              <a:rPr lang="en-US" sz="2000" b="1" dirty="0"/>
              <a:t>Agglomerative clustering</a:t>
            </a:r>
            <a:r>
              <a:rPr lang="en-US" sz="2000" dirty="0"/>
              <a:t>: The process starts from the bottom (each initial cluster is made up of a single element) and proceeds by merging the clusters until a stop criterion is reached. In general, the target has a sufficiently small number of clusters at the end of the process. </a:t>
            </a:r>
            <a:endParaRPr lang="en-US" sz="2000" dirty="0" smtClean="0"/>
          </a:p>
          <a:p>
            <a:r>
              <a:rPr lang="en-US" sz="2000" b="1" dirty="0" smtClean="0"/>
              <a:t>Divisive </a:t>
            </a:r>
            <a:r>
              <a:rPr lang="en-US" sz="2000" b="1" dirty="0"/>
              <a:t>clustering</a:t>
            </a:r>
            <a:r>
              <a:rPr lang="en-US" sz="2000" dirty="0"/>
              <a:t>: In this case, the initial state is a single cluster with all samples and the process proceeds by splitting the intermediate cluster until all elements are separated. At this point, the process continues with an aggregation criterion based on the dissimilarity between elements. </a:t>
            </a:r>
            <a:endParaRPr lang="en-IN" sz="2000" dirty="0"/>
          </a:p>
        </p:txBody>
      </p:sp>
    </p:spTree>
    <p:extLst>
      <p:ext uri="{BB962C8B-B14F-4D97-AF65-F5344CB8AC3E}">
        <p14:creationId xmlns:p14="http://schemas.microsoft.com/office/powerpoint/2010/main" xmlns="" val="3049098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8938" y="194872"/>
            <a:ext cx="8663582" cy="884420"/>
          </a:xfrm>
        </p:spPr>
        <p:txBody>
          <a:bodyPr>
            <a:normAutofit/>
          </a:bodyPr>
          <a:lstStyle/>
          <a:p>
            <a:pPr algn="l"/>
            <a:r>
              <a:rPr lang="en-IN" dirty="0">
                <a:solidFill>
                  <a:schemeClr val="accent1">
                    <a:lumMod val="75000"/>
                  </a:schemeClr>
                </a:solidFill>
                <a:latin typeface="Arial Rounded MT Bold" panose="020F0704030504030204" pitchFamily="34" charset="0"/>
              </a:rPr>
              <a:t>Why hierarchical clustering</a:t>
            </a:r>
            <a:r>
              <a:rPr lang="en-IN" dirty="0" smtClean="0">
                <a:solidFill>
                  <a:schemeClr val="accent1">
                    <a:lumMod val="75000"/>
                  </a:schemeClr>
                </a:solidFill>
                <a:latin typeface="Arial Rounded MT Bold" panose="020F0704030504030204" pitchFamily="34" charset="0"/>
              </a:rPr>
              <a:t>?</a:t>
            </a:r>
            <a:endParaRPr lang="en-IN" dirty="0">
              <a:solidFill>
                <a:schemeClr val="accent1">
                  <a:lumMod val="75000"/>
                </a:schemeClr>
              </a:solidFill>
              <a:latin typeface="Arial Rounded MT Bold" panose="020F0704030504030204" pitchFamily="34" charset="0"/>
            </a:endParaRPr>
          </a:p>
        </p:txBody>
      </p:sp>
      <p:sp>
        <p:nvSpPr>
          <p:cNvPr id="3" name="Content Placeholder 2"/>
          <p:cNvSpPr>
            <a:spLocks noGrp="1"/>
          </p:cNvSpPr>
          <p:nvPr>
            <p:ph sz="quarter" idx="1"/>
          </p:nvPr>
        </p:nvSpPr>
        <p:spPr>
          <a:xfrm>
            <a:off x="914400" y="1708879"/>
            <a:ext cx="10590212" cy="3004789"/>
          </a:xfrm>
        </p:spPr>
        <p:txBody>
          <a:bodyPr>
            <a:normAutofit/>
          </a:bodyPr>
          <a:lstStyle/>
          <a:p>
            <a:pPr marL="0" indent="0">
              <a:buNone/>
            </a:pPr>
            <a:r>
              <a:rPr lang="en-US" sz="2000" dirty="0"/>
              <a:t>So, as we have seen in the K-means clustering that there are some challenges with this algorithm, which are a predetermined number of clusters, and it always tries to create the clusters of the same size. To solve these two challenges, we can opt for the hierarchical clustering algorithm because, in this algorithm, we don't need to have knowledge about the predefined number of clusters.</a:t>
            </a:r>
            <a:endParaRPr lang="en-IN" sz="2000" dirty="0"/>
          </a:p>
        </p:txBody>
      </p:sp>
    </p:spTree>
    <p:extLst>
      <p:ext uri="{BB962C8B-B14F-4D97-AF65-F5344CB8AC3E}">
        <p14:creationId xmlns:p14="http://schemas.microsoft.com/office/powerpoint/2010/main" xmlns="" val="1047161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715" y="269823"/>
            <a:ext cx="11069899" cy="794479"/>
          </a:xfrm>
        </p:spPr>
        <p:txBody>
          <a:bodyPr>
            <a:normAutofit/>
          </a:bodyPr>
          <a:lstStyle/>
          <a:p>
            <a:r>
              <a:rPr lang="en-US" dirty="0">
                <a:solidFill>
                  <a:schemeClr val="accent1">
                    <a:lumMod val="75000"/>
                  </a:schemeClr>
                </a:solidFill>
                <a:latin typeface="Arial Rounded MT Bold" panose="020F0704030504030204" pitchFamily="34" charset="0"/>
              </a:rPr>
              <a:t>How the Agglomerative Hierarchical clustering Work</a:t>
            </a:r>
            <a:r>
              <a:rPr lang="en-US" dirty="0" smtClean="0">
                <a:solidFill>
                  <a:schemeClr val="accent1">
                    <a:lumMod val="75000"/>
                  </a:schemeClr>
                </a:solidFill>
                <a:latin typeface="Arial Rounded MT Bold" panose="020F0704030504030204" pitchFamily="34" charset="0"/>
              </a:rPr>
              <a:t>?</a:t>
            </a:r>
            <a:endParaRPr lang="en-IN" dirty="0">
              <a:solidFill>
                <a:schemeClr val="accent1">
                  <a:lumMod val="75000"/>
                </a:schemeClr>
              </a:solidFill>
              <a:latin typeface="Arial Rounded MT Bold" panose="020F0704030504030204" pitchFamily="34" charset="0"/>
            </a:endParaRPr>
          </a:p>
        </p:txBody>
      </p:sp>
      <p:sp>
        <p:nvSpPr>
          <p:cNvPr id="3" name="Content Placeholder 2"/>
          <p:cNvSpPr>
            <a:spLocks noGrp="1"/>
          </p:cNvSpPr>
          <p:nvPr>
            <p:ph sz="quarter" idx="1"/>
          </p:nvPr>
        </p:nvSpPr>
        <p:spPr>
          <a:xfrm>
            <a:off x="880333" y="2173574"/>
            <a:ext cx="4441175" cy="2143594"/>
          </a:xfrm>
        </p:spPr>
        <p:txBody>
          <a:bodyPr/>
          <a:lstStyle/>
          <a:p>
            <a:pPr marL="0" indent="0">
              <a:buNone/>
            </a:pPr>
            <a:r>
              <a:rPr lang="en-US" sz="2000" b="1" dirty="0"/>
              <a:t>Step-1:</a:t>
            </a:r>
            <a:r>
              <a:rPr lang="en-US" sz="2000" dirty="0"/>
              <a:t> Create each data point as a single cluster. Let's say there are N data points, so the number of clusters will also be N</a:t>
            </a:r>
            <a:r>
              <a:rPr lang="en-US" sz="2000" dirty="0" smtClean="0"/>
              <a:t>.</a:t>
            </a:r>
          </a:p>
          <a:p>
            <a:pPr marL="0" indent="0">
              <a:buNone/>
            </a:pPr>
            <a:endParaRPr lang="en-IN" dirty="0"/>
          </a:p>
        </p:txBody>
      </p:sp>
      <p:pic>
        <p:nvPicPr>
          <p:cNvPr id="4" name="Picture 3"/>
          <p:cNvPicPr>
            <a:picLocks noChangeAspect="1"/>
          </p:cNvPicPr>
          <p:nvPr/>
        </p:nvPicPr>
        <p:blipFill>
          <a:blip r:embed="rId2"/>
          <a:stretch>
            <a:fillRect/>
          </a:stretch>
        </p:blipFill>
        <p:spPr>
          <a:xfrm>
            <a:off x="6396458" y="1861535"/>
            <a:ext cx="3810000" cy="32837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xmlns="" val="3921851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165147" y="2370984"/>
            <a:ext cx="3586736" cy="1721331"/>
          </a:xfrm>
        </p:spPr>
        <p:txBody>
          <a:bodyPr>
            <a:normAutofit/>
          </a:bodyPr>
          <a:lstStyle/>
          <a:p>
            <a:pPr marL="0" indent="0">
              <a:buNone/>
            </a:pPr>
            <a:r>
              <a:rPr lang="en-US" sz="2000" b="1" dirty="0"/>
              <a:t>Step-2:</a:t>
            </a:r>
            <a:r>
              <a:rPr lang="en-US" sz="2000" dirty="0"/>
              <a:t> Take two closest data points or clusters and merge them to form one </a:t>
            </a:r>
            <a:r>
              <a:rPr lang="en-US" sz="2000" dirty="0" smtClean="0"/>
              <a:t>cluster</a:t>
            </a:r>
            <a:r>
              <a:rPr lang="en-US" sz="2000" dirty="0"/>
              <a:t>. So, there will now be N-1 clusters</a:t>
            </a:r>
            <a:r>
              <a:rPr lang="en-US" sz="2000" dirty="0" smtClean="0"/>
              <a:t>.</a:t>
            </a:r>
          </a:p>
          <a:p>
            <a:pPr marL="0" indent="0">
              <a:buNone/>
            </a:pPr>
            <a:endParaRPr lang="en-IN" sz="2000" dirty="0"/>
          </a:p>
        </p:txBody>
      </p:sp>
      <p:pic>
        <p:nvPicPr>
          <p:cNvPr id="4" name="Picture 3"/>
          <p:cNvPicPr>
            <a:picLocks noChangeAspect="1"/>
          </p:cNvPicPr>
          <p:nvPr/>
        </p:nvPicPr>
        <p:blipFill>
          <a:blip r:embed="rId2"/>
          <a:stretch>
            <a:fillRect/>
          </a:stretch>
        </p:blipFill>
        <p:spPr>
          <a:xfrm>
            <a:off x="5772778" y="1944440"/>
            <a:ext cx="3810000" cy="3000375"/>
          </a:xfrm>
          <a:prstGeom prst="rect">
            <a:avLst/>
          </a:prstGeom>
        </p:spPr>
      </p:pic>
    </p:spTree>
    <p:extLst>
      <p:ext uri="{BB962C8B-B14F-4D97-AF65-F5344CB8AC3E}">
        <p14:creationId xmlns:p14="http://schemas.microsoft.com/office/powerpoint/2010/main" xmlns="" val="3994969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30235" y="2210103"/>
            <a:ext cx="4171352" cy="1807261"/>
          </a:xfrm>
        </p:spPr>
        <p:txBody>
          <a:bodyPr>
            <a:normAutofit/>
          </a:bodyPr>
          <a:lstStyle/>
          <a:p>
            <a:pPr marL="0" indent="0">
              <a:buNone/>
            </a:pPr>
            <a:r>
              <a:rPr lang="en-US" sz="2000" b="1" dirty="0"/>
              <a:t>Step-3</a:t>
            </a:r>
            <a:r>
              <a:rPr lang="en-US" sz="2000" dirty="0"/>
              <a:t>: </a:t>
            </a:r>
            <a:endParaRPr lang="en-US" sz="2000" dirty="0" smtClean="0"/>
          </a:p>
          <a:p>
            <a:pPr marL="0" indent="0">
              <a:buNone/>
            </a:pPr>
            <a:r>
              <a:rPr lang="en-US" sz="2000" dirty="0" smtClean="0"/>
              <a:t>Again</a:t>
            </a:r>
            <a:r>
              <a:rPr lang="en-US" sz="2000" dirty="0"/>
              <a:t>, take the two closest clusters and merge them together to form one cluster. There will be N-2 clusters</a:t>
            </a:r>
            <a:r>
              <a:rPr lang="en-US" sz="2000" dirty="0" smtClean="0"/>
              <a:t>.</a:t>
            </a:r>
          </a:p>
          <a:p>
            <a:pPr marL="0" indent="0">
              <a:buNone/>
            </a:pPr>
            <a:endParaRPr lang="en-IN" sz="2000" dirty="0"/>
          </a:p>
        </p:txBody>
      </p:sp>
      <p:pic>
        <p:nvPicPr>
          <p:cNvPr id="4" name="Picture 3"/>
          <p:cNvPicPr>
            <a:picLocks noChangeAspect="1"/>
          </p:cNvPicPr>
          <p:nvPr/>
        </p:nvPicPr>
        <p:blipFill>
          <a:blip r:embed="rId2"/>
          <a:stretch>
            <a:fillRect/>
          </a:stretch>
        </p:blipFill>
        <p:spPr>
          <a:xfrm>
            <a:off x="5733931" y="2000177"/>
            <a:ext cx="3810000" cy="30003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xmlns="" val="3928838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27763" y="1647228"/>
            <a:ext cx="3499464" cy="3554359"/>
          </a:xfrm>
        </p:spPr>
        <p:txBody>
          <a:bodyPr>
            <a:normAutofit/>
          </a:bodyPr>
          <a:lstStyle/>
          <a:p>
            <a:pPr marL="0" indent="0">
              <a:buNone/>
            </a:pPr>
            <a:r>
              <a:rPr lang="en-US" sz="2000" b="1" dirty="0"/>
              <a:t>Step-4:</a:t>
            </a:r>
            <a:r>
              <a:rPr lang="en-US" sz="2000" dirty="0"/>
              <a:t> Repeat Step 3 until only one cluster left. So, we will get the following clusters. </a:t>
            </a:r>
            <a:endParaRPr lang="en-US" sz="2000" dirty="0"/>
          </a:p>
          <a:p>
            <a:pPr marL="0" indent="0">
              <a:buNone/>
            </a:pPr>
            <a:endParaRPr lang="en-US" dirty="0" smtClean="0"/>
          </a:p>
          <a:p>
            <a:pPr marL="0" indent="0">
              <a:buNone/>
            </a:pPr>
            <a:r>
              <a:rPr lang="en-US" sz="2000" b="1" dirty="0"/>
              <a:t>Step-5:</a:t>
            </a:r>
            <a:r>
              <a:rPr lang="en-US" sz="2000" dirty="0"/>
              <a:t> Once all the clusters are combined into one big cluster, develop the dendrogram to divide the clusters as per the problem</a:t>
            </a:r>
            <a:r>
              <a:rPr lang="en-US" dirty="0"/>
              <a:t>.</a:t>
            </a:r>
          </a:p>
          <a:p>
            <a:pPr marL="0" indent="0">
              <a:buNone/>
            </a:pPr>
            <a:endParaRPr lang="en-IN" dirty="0"/>
          </a:p>
        </p:txBody>
      </p:sp>
      <p:pic>
        <p:nvPicPr>
          <p:cNvPr id="4" name="Picture 3"/>
          <p:cNvPicPr>
            <a:picLocks noChangeAspect="1"/>
          </p:cNvPicPr>
          <p:nvPr/>
        </p:nvPicPr>
        <p:blipFill>
          <a:blip r:embed="rId2"/>
          <a:stretch>
            <a:fillRect/>
          </a:stretch>
        </p:blipFill>
        <p:spPr>
          <a:xfrm>
            <a:off x="6588162" y="464695"/>
            <a:ext cx="3291627" cy="27075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stretch>
            <a:fillRect/>
          </a:stretch>
        </p:blipFill>
        <p:spPr>
          <a:xfrm>
            <a:off x="4777219" y="3489736"/>
            <a:ext cx="3245476" cy="27075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4"/>
          <a:stretch>
            <a:fillRect/>
          </a:stretch>
        </p:blipFill>
        <p:spPr>
          <a:xfrm>
            <a:off x="8509243" y="3534706"/>
            <a:ext cx="3258355" cy="27075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xmlns="" val="3178094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56" y="354287"/>
            <a:ext cx="8911687" cy="998628"/>
          </a:xfrm>
        </p:spPr>
        <p:txBody>
          <a:bodyPr>
            <a:normAutofit fontScale="90000"/>
          </a:bodyPr>
          <a:lstStyle/>
          <a:p>
            <a:r>
              <a:rPr lang="en-US" dirty="0">
                <a:solidFill>
                  <a:schemeClr val="accent1">
                    <a:lumMod val="75000"/>
                  </a:schemeClr>
                </a:solidFill>
                <a:latin typeface="Arial Rounded MT Bold" panose="020F0704030504030204" pitchFamily="34" charset="0"/>
              </a:rPr>
              <a:t>Measure for the distance between two clusters</a:t>
            </a:r>
            <a:r>
              <a:rPr lang="en-US" dirty="0"/>
              <a:t/>
            </a:r>
            <a:br>
              <a:rPr lang="en-US" dirty="0"/>
            </a:br>
            <a:endParaRPr lang="en-IN" dirty="0"/>
          </a:p>
        </p:txBody>
      </p:sp>
      <p:sp>
        <p:nvSpPr>
          <p:cNvPr id="3" name="Content Placeholder 2"/>
          <p:cNvSpPr>
            <a:spLocks noGrp="1"/>
          </p:cNvSpPr>
          <p:nvPr>
            <p:ph sz="quarter" idx="1"/>
          </p:nvPr>
        </p:nvSpPr>
        <p:spPr>
          <a:xfrm>
            <a:off x="824459" y="2396526"/>
            <a:ext cx="3777521" cy="3209795"/>
          </a:xfrm>
        </p:spPr>
        <p:txBody>
          <a:bodyPr>
            <a:normAutofit/>
          </a:bodyPr>
          <a:lstStyle/>
          <a:p>
            <a:r>
              <a:rPr lang="en-US" sz="2000" b="1" dirty="0"/>
              <a:t>Single Linkage:</a:t>
            </a:r>
            <a:r>
              <a:rPr lang="en-US" sz="2000" dirty="0"/>
              <a:t> </a:t>
            </a:r>
            <a:endParaRPr lang="en-US" sz="2000" dirty="0" smtClean="0"/>
          </a:p>
          <a:p>
            <a:pPr>
              <a:buNone/>
            </a:pPr>
            <a:r>
              <a:rPr lang="en-US" sz="2000" dirty="0" smtClean="0"/>
              <a:t>	</a:t>
            </a:r>
            <a:r>
              <a:rPr lang="en-US" sz="2000" dirty="0" smtClean="0"/>
              <a:t>It </a:t>
            </a:r>
            <a:r>
              <a:rPr lang="en-US" sz="2000" dirty="0"/>
              <a:t>is the Shortest Distance between the closest points of the clusters. Consider the below image</a:t>
            </a:r>
            <a:r>
              <a:rPr lang="en-US" sz="2000" dirty="0" smtClean="0"/>
              <a:t>:</a:t>
            </a:r>
          </a:p>
          <a:p>
            <a:pPr marL="0" indent="0">
              <a:buNone/>
            </a:pPr>
            <a:endParaRPr lang="en-IN" dirty="0"/>
          </a:p>
        </p:txBody>
      </p:sp>
      <p:pic>
        <p:nvPicPr>
          <p:cNvPr id="5" name="Picture 4"/>
          <p:cNvPicPr>
            <a:picLocks noChangeAspect="1"/>
          </p:cNvPicPr>
          <p:nvPr/>
        </p:nvPicPr>
        <p:blipFill>
          <a:blip r:embed="rId2"/>
          <a:stretch>
            <a:fillRect/>
          </a:stretch>
        </p:blipFill>
        <p:spPr>
          <a:xfrm>
            <a:off x="6020011" y="2040080"/>
            <a:ext cx="3810000" cy="30003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xmlns="" val="331034729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70</TotalTime>
  <Words>561</Words>
  <Application>Microsoft Office PowerPoint</Application>
  <PresentationFormat>Custom</PresentationFormat>
  <Paragraphs>53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Civic</vt:lpstr>
      <vt:lpstr>Hierarchical Clustering</vt:lpstr>
      <vt:lpstr>What is Hierarchical Clustering?</vt:lpstr>
      <vt:lpstr>Approaches of Hierarchical Clustering</vt:lpstr>
      <vt:lpstr>Why hierarchical clustering?</vt:lpstr>
      <vt:lpstr>How the Agglomerative Hierarchical clustering Work?</vt:lpstr>
      <vt:lpstr>Slide 6</vt:lpstr>
      <vt:lpstr>Slide 7</vt:lpstr>
      <vt:lpstr>Slide 8</vt:lpstr>
      <vt:lpstr>Measure for the distance between two clusters </vt:lpstr>
      <vt:lpstr>Slide 10</vt:lpstr>
      <vt:lpstr>Slide 11</vt:lpstr>
      <vt:lpstr>Working of Dendrogram in Hierarchical clustering</vt:lpstr>
      <vt:lpstr>Slide 13</vt:lpstr>
      <vt:lpstr>Steps for implementation of AHC  </vt:lpstr>
      <vt:lpstr>Slide 15</vt:lpstr>
      <vt:lpstr>Use Cases of Hierarchical Clustering </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Hierarchical Clustering</dc:title>
  <dc:creator>Microsoft account</dc:creator>
  <cp:lastModifiedBy>Admin</cp:lastModifiedBy>
  <cp:revision>12</cp:revision>
  <dcterms:created xsi:type="dcterms:W3CDTF">2022-10-20T08:58:54Z</dcterms:created>
  <dcterms:modified xsi:type="dcterms:W3CDTF">2022-10-20T19:03:53Z</dcterms:modified>
</cp:coreProperties>
</file>