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 u="sng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1" i="0" u="sng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4084" y="3145408"/>
            <a:ext cx="244411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828" y="2318194"/>
            <a:ext cx="9192260" cy="3507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 u="sng">
                <a:solidFill>
                  <a:schemeClr val="bg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525"/>
            <a:ext cx="12192000" cy="6848475"/>
            <a:chOff x="0" y="9525"/>
            <a:chExt cx="12192000" cy="68484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76800"/>
              <a:ext cx="12192000" cy="1981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525"/>
              <a:ext cx="12191999" cy="62865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7240" y="2290572"/>
            <a:ext cx="7988300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20"/>
              </a:lnSpc>
            </a:pPr>
            <a:r>
              <a:rPr dirty="0" spc="-50"/>
              <a:t>Fraud</a:t>
            </a:r>
            <a:r>
              <a:rPr dirty="0" spc="-114"/>
              <a:t> </a:t>
            </a:r>
            <a:r>
              <a:rPr dirty="0"/>
              <a:t>Detection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114"/>
              <a:t> </a:t>
            </a:r>
            <a:r>
              <a:rPr dirty="0"/>
              <a:t>Stock</a:t>
            </a:r>
            <a:r>
              <a:rPr dirty="0" spc="-55"/>
              <a:t> </a:t>
            </a:r>
            <a:r>
              <a:rPr dirty="0" spc="40"/>
              <a:t>Market: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77240" y="3014472"/>
            <a:ext cx="6480810" cy="571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430"/>
              </a:lnSpc>
            </a:pPr>
            <a:r>
              <a:rPr dirty="0" sz="3950" b="1">
                <a:latin typeface="Arial"/>
                <a:cs typeface="Arial"/>
              </a:rPr>
              <a:t>Identifying</a:t>
            </a:r>
            <a:r>
              <a:rPr dirty="0" sz="3950" spc="70" b="1">
                <a:latin typeface="Arial"/>
                <a:cs typeface="Arial"/>
              </a:rPr>
              <a:t> </a:t>
            </a:r>
            <a:r>
              <a:rPr dirty="0" sz="3950" spc="-35" b="1">
                <a:latin typeface="Arial"/>
                <a:cs typeface="Arial"/>
              </a:rPr>
              <a:t>Circular</a:t>
            </a:r>
            <a:r>
              <a:rPr dirty="0" sz="3950" spc="-20" b="1">
                <a:latin typeface="Arial"/>
                <a:cs typeface="Arial"/>
              </a:rPr>
              <a:t> </a:t>
            </a:r>
            <a:r>
              <a:rPr dirty="0" sz="3950" spc="-65" b="1">
                <a:latin typeface="Arial"/>
                <a:cs typeface="Arial"/>
              </a:rPr>
              <a:t>Trading</a:t>
            </a:r>
            <a:endParaRPr sz="39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6434" y="3708082"/>
            <a:ext cx="7430134" cy="1222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5"/>
              </a:spcBef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Using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Data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Analysis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dirty="0" sz="1550" spc="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Machine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Learning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Enhance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Market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Integrity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550">
              <a:latin typeface="Consolas"/>
              <a:cs typeface="Consolas"/>
            </a:endParaRPr>
          </a:p>
          <a:p>
            <a:pPr marL="12700" marR="5274310">
              <a:lnSpc>
                <a:spcPts val="21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Debug</a:t>
            </a:r>
            <a:r>
              <a:rPr dirty="0" sz="1800" spc="-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Dynasty </a:t>
            </a:r>
            <a:r>
              <a:rPr dirty="0" sz="1800">
                <a:solidFill>
                  <a:srgbClr val="FFFFFF"/>
                </a:solidFill>
                <a:latin typeface="Consolas"/>
                <a:cs typeface="Consolas"/>
              </a:rPr>
              <a:t>15/2/2025</a:t>
            </a:r>
            <a:r>
              <a:rPr dirty="0" sz="1800" spc="-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onsolas"/>
                <a:cs typeface="Consolas"/>
              </a:rPr>
              <a:t>DecodeX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819" y="1391285"/>
            <a:ext cx="9236710" cy="504825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870"/>
              </a:lnSpc>
            </a:pPr>
            <a:r>
              <a:rPr dirty="0" sz="3500"/>
              <a:t>Machine</a:t>
            </a:r>
            <a:r>
              <a:rPr dirty="0" sz="3500" spc="-125"/>
              <a:t> </a:t>
            </a:r>
            <a:r>
              <a:rPr dirty="0" sz="3500" spc="-75"/>
              <a:t>Learning-</a:t>
            </a:r>
            <a:r>
              <a:rPr dirty="0" sz="3500" spc="-55"/>
              <a:t>Based</a:t>
            </a:r>
            <a:r>
              <a:rPr dirty="0" sz="3500" spc="-125"/>
              <a:t> </a:t>
            </a:r>
            <a:r>
              <a:rPr dirty="0" sz="3500" spc="-85"/>
              <a:t>Anomaly</a:t>
            </a:r>
            <a:r>
              <a:rPr dirty="0" sz="3500" spc="-100"/>
              <a:t> </a:t>
            </a:r>
            <a:r>
              <a:rPr dirty="0" sz="3500" spc="-10"/>
              <a:t>Detection</a:t>
            </a:r>
            <a:endParaRPr sz="3500"/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18194"/>
            <a:ext cx="7479665" cy="245745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How</a:t>
            </a:r>
            <a:r>
              <a:rPr dirty="0" u="sng" sz="1550" spc="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It</a:t>
            </a:r>
            <a:r>
              <a:rPr dirty="0" u="sng" sz="1550" spc="9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Works?</a:t>
            </a:r>
            <a:endParaRPr sz="1550">
              <a:latin typeface="Consolas"/>
              <a:cs typeface="Consolas"/>
            </a:endParaRPr>
          </a:p>
          <a:p>
            <a:pPr marL="241300" marR="1114425">
              <a:lnSpc>
                <a:spcPct val="121300"/>
              </a:lnSpc>
              <a:spcBef>
                <a:spcPts val="70"/>
              </a:spcBef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Features</a:t>
            </a:r>
            <a:r>
              <a:rPr dirty="0" sz="15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Used:</a:t>
            </a:r>
            <a:r>
              <a:rPr dirty="0" sz="15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Quantity,</a:t>
            </a:r>
            <a:r>
              <a:rPr dirty="0" sz="1550" spc="1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1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Rate,</a:t>
            </a:r>
            <a:r>
              <a:rPr dirty="0" sz="1550" spc="1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1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Value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.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Scaled</a:t>
            </a:r>
            <a:r>
              <a:rPr dirty="0" sz="1550" spc="2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Data</a:t>
            </a:r>
            <a:r>
              <a:rPr dirty="0" sz="1550" spc="1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using</a:t>
            </a:r>
            <a:r>
              <a:rPr dirty="0" sz="1550" spc="15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Standard</a:t>
            </a:r>
            <a:r>
              <a:rPr dirty="0" sz="1550" spc="12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Scaler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15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70"/>
              </a:spcBef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"X"</a:t>
            </a:r>
            <a:r>
              <a:rPr dirty="0" sz="1550" spc="1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15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the</a:t>
            </a:r>
            <a:r>
              <a:rPr dirty="0" sz="1550" spc="1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actual</a:t>
            </a:r>
            <a:r>
              <a:rPr dirty="0" sz="15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number</a:t>
            </a:r>
            <a:r>
              <a:rPr dirty="0" sz="1550" spc="13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1550" spc="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flagged</a:t>
            </a:r>
            <a:r>
              <a:rPr dirty="0" sz="1550" spc="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trades.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Results: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high-risk</a:t>
            </a:r>
            <a:r>
              <a:rPr dirty="0" sz="1550" spc="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trades</a:t>
            </a:r>
            <a:r>
              <a:rPr dirty="0" sz="15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flagged</a:t>
            </a:r>
            <a:r>
              <a:rPr dirty="0" sz="1550" spc="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1550" spc="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machine</a:t>
            </a:r>
            <a:r>
              <a:rPr dirty="0" sz="155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learning.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Overlaps</a:t>
            </a:r>
            <a:r>
              <a:rPr dirty="0" sz="1550" spc="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1550" spc="19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manual</a:t>
            </a:r>
            <a:r>
              <a:rPr dirty="0" sz="15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dirty="0" sz="1550" spc="1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statistical</a:t>
            </a:r>
            <a:r>
              <a:rPr dirty="0" sz="1550" spc="1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detections</a:t>
            </a:r>
            <a:r>
              <a:rPr dirty="0" sz="1550" spc="22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confirmed</a:t>
            </a:r>
            <a:r>
              <a:rPr dirty="0" sz="1550" spc="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accuracy.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0198" y="1327150"/>
            <a:ext cx="2663825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4410"/>
              </a:lnSpc>
            </a:pPr>
            <a:r>
              <a:rPr dirty="0" spc="-70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2609786"/>
            <a:ext cx="414337" cy="44291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81100" y="3190811"/>
            <a:ext cx="414655" cy="1319530"/>
            <a:chOff x="1181100" y="3190811"/>
            <a:chExt cx="414655" cy="131953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3190811"/>
              <a:ext cx="414337" cy="4429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3486086"/>
              <a:ext cx="414337" cy="4429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3781361"/>
              <a:ext cx="414337" cy="4429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4067111"/>
              <a:ext cx="414337" cy="44291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/>
              <a:t>Key</a:t>
            </a:r>
            <a:r>
              <a:rPr dirty="0" spc="110"/>
              <a:t> </a:t>
            </a:r>
            <a:r>
              <a:rPr dirty="0" spc="-10"/>
              <a:t>Takeaways:</a:t>
            </a:r>
          </a:p>
          <a:p>
            <a:pPr marL="12700" marR="5080" indent="274955">
              <a:lnSpc>
                <a:spcPct val="121300"/>
              </a:lnSpc>
              <a:spcBef>
                <a:spcPts val="70"/>
              </a:spcBef>
            </a:pPr>
            <a:r>
              <a:rPr dirty="0" u="none"/>
              <a:t>Our</a:t>
            </a:r>
            <a:r>
              <a:rPr dirty="0" u="none" spc="245"/>
              <a:t> </a:t>
            </a:r>
            <a:r>
              <a:rPr dirty="0" u="none"/>
              <a:t>multi-technique</a:t>
            </a:r>
            <a:r>
              <a:rPr dirty="0" u="none" spc="245"/>
              <a:t> </a:t>
            </a:r>
            <a:r>
              <a:rPr dirty="0" u="none"/>
              <a:t>approach</a:t>
            </a:r>
            <a:r>
              <a:rPr dirty="0" u="none" spc="245"/>
              <a:t> </a:t>
            </a:r>
            <a:r>
              <a:rPr dirty="0" u="none"/>
              <a:t>(statistical</a:t>
            </a:r>
            <a:r>
              <a:rPr dirty="0" u="none" spc="160"/>
              <a:t> </a:t>
            </a:r>
            <a:r>
              <a:rPr dirty="0" u="none"/>
              <a:t>analysis,</a:t>
            </a:r>
            <a:r>
              <a:rPr dirty="0" u="none" spc="155"/>
              <a:t> </a:t>
            </a:r>
            <a:r>
              <a:rPr dirty="0" u="none"/>
              <a:t>ML,</a:t>
            </a:r>
            <a:r>
              <a:rPr dirty="0" u="none" spc="245"/>
              <a:t> </a:t>
            </a:r>
            <a:r>
              <a:rPr dirty="0" u="none"/>
              <a:t>network,</a:t>
            </a:r>
            <a:r>
              <a:rPr dirty="0" u="none" spc="245"/>
              <a:t> </a:t>
            </a:r>
            <a:r>
              <a:rPr dirty="0" u="none"/>
              <a:t>and</a:t>
            </a:r>
            <a:r>
              <a:rPr dirty="0" u="none" spc="160"/>
              <a:t> </a:t>
            </a:r>
            <a:r>
              <a:rPr dirty="0" u="none"/>
              <a:t>time-</a:t>
            </a:r>
            <a:r>
              <a:rPr dirty="0" u="none" spc="-10"/>
              <a:t>series </a:t>
            </a:r>
            <a:r>
              <a:rPr dirty="0" u="none"/>
              <a:t>analysis)</a:t>
            </a:r>
            <a:r>
              <a:rPr dirty="0" u="none" spc="195"/>
              <a:t> </a:t>
            </a:r>
            <a:r>
              <a:rPr dirty="0" u="none"/>
              <a:t>enhances</a:t>
            </a:r>
            <a:r>
              <a:rPr dirty="0" u="none" spc="195"/>
              <a:t> </a:t>
            </a:r>
            <a:r>
              <a:rPr dirty="0" u="none"/>
              <a:t>fraud</a:t>
            </a:r>
            <a:r>
              <a:rPr dirty="0" u="none" spc="195"/>
              <a:t> </a:t>
            </a:r>
            <a:r>
              <a:rPr dirty="0" u="none"/>
              <a:t>detection</a:t>
            </a:r>
            <a:r>
              <a:rPr dirty="0" u="none" spc="190"/>
              <a:t> </a:t>
            </a:r>
            <a:r>
              <a:rPr dirty="0" u="none" b="0">
                <a:latin typeface="Consolas"/>
                <a:cs typeface="Consolas"/>
              </a:rPr>
              <a:t>in</a:t>
            </a:r>
            <a:r>
              <a:rPr dirty="0" u="none" spc="11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stock</a:t>
            </a:r>
            <a:r>
              <a:rPr dirty="0" u="none" spc="114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markets.</a:t>
            </a:r>
          </a:p>
          <a:p>
            <a:pPr marL="287655">
              <a:lnSpc>
                <a:spcPct val="100000"/>
              </a:lnSpc>
              <a:spcBef>
                <a:spcPts val="470"/>
              </a:spcBef>
            </a:pPr>
            <a:r>
              <a:rPr dirty="0" u="none"/>
              <a:t>Focuses</a:t>
            </a:r>
            <a:r>
              <a:rPr dirty="0" u="none" spc="145"/>
              <a:t> </a:t>
            </a:r>
            <a:r>
              <a:rPr dirty="0" u="none"/>
              <a:t>investigative</a:t>
            </a:r>
            <a:r>
              <a:rPr dirty="0" u="none" spc="229"/>
              <a:t> </a:t>
            </a:r>
            <a:r>
              <a:rPr dirty="0" u="none"/>
              <a:t>efforts</a:t>
            </a:r>
            <a:r>
              <a:rPr dirty="0" u="none" spc="195"/>
              <a:t> </a:t>
            </a:r>
            <a:r>
              <a:rPr dirty="0" u="none" b="0">
                <a:latin typeface="Consolas"/>
                <a:cs typeface="Consolas"/>
              </a:rPr>
              <a:t>on</a:t>
            </a:r>
            <a:r>
              <a:rPr dirty="0" u="none" spc="14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high-risk</a:t>
            </a:r>
            <a:r>
              <a:rPr dirty="0" u="none" spc="14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trades,</a:t>
            </a:r>
            <a:r>
              <a:rPr dirty="0" u="none" spc="23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reducing</a:t>
            </a:r>
            <a:r>
              <a:rPr dirty="0" u="none" spc="23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manual</a:t>
            </a:r>
            <a:r>
              <a:rPr dirty="0" u="none" spc="145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workload.</a:t>
            </a:r>
          </a:p>
          <a:p>
            <a:pPr marL="287655" marR="1234440">
              <a:lnSpc>
                <a:spcPct val="123200"/>
              </a:lnSpc>
              <a:spcBef>
                <a:spcPts val="35"/>
              </a:spcBef>
            </a:pPr>
            <a:r>
              <a:rPr dirty="0" u="none"/>
              <a:t>Improves</a:t>
            </a:r>
            <a:r>
              <a:rPr dirty="0" u="none" spc="155"/>
              <a:t> </a:t>
            </a:r>
            <a:r>
              <a:rPr dirty="0" u="none"/>
              <a:t>efficiency</a:t>
            </a:r>
            <a:r>
              <a:rPr dirty="0" u="none" b="0">
                <a:latin typeface="Consolas"/>
                <a:cs typeface="Consolas"/>
              </a:rPr>
              <a:t>,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saving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time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by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narrowing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down</a:t>
            </a:r>
            <a:r>
              <a:rPr dirty="0" u="none" spc="15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massive</a:t>
            </a:r>
            <a:r>
              <a:rPr dirty="0" u="none" spc="245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datasets. </a:t>
            </a:r>
            <a:r>
              <a:rPr dirty="0" u="none"/>
              <a:t>Scalable</a:t>
            </a:r>
            <a:r>
              <a:rPr dirty="0" u="none" spc="60"/>
              <a:t> </a:t>
            </a:r>
            <a:r>
              <a:rPr dirty="0" u="none"/>
              <a:t>framework</a:t>
            </a:r>
            <a:r>
              <a:rPr dirty="0" u="none" b="0">
                <a:latin typeface="Consolas"/>
                <a:cs typeface="Consolas"/>
              </a:rPr>
              <a:t>—can</a:t>
            </a:r>
            <a:r>
              <a:rPr dirty="0" u="none" spc="14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be</a:t>
            </a:r>
            <a:r>
              <a:rPr dirty="0" u="none" spc="14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refined</a:t>
            </a:r>
            <a:r>
              <a:rPr dirty="0" u="none" spc="6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with</a:t>
            </a:r>
            <a:r>
              <a:rPr dirty="0" u="none" spc="6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more</a:t>
            </a:r>
            <a:r>
              <a:rPr dirty="0" u="none" spc="14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data</a:t>
            </a:r>
            <a:r>
              <a:rPr dirty="0" u="none" spc="6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and</a:t>
            </a:r>
            <a:r>
              <a:rPr dirty="0" u="none" spc="14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advanced</a:t>
            </a:r>
            <a:r>
              <a:rPr dirty="0" u="none" spc="145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models. </a:t>
            </a:r>
            <a:r>
              <a:rPr dirty="0" u="none"/>
              <a:t>Strengthens</a:t>
            </a:r>
            <a:r>
              <a:rPr dirty="0" u="none" spc="195"/>
              <a:t> </a:t>
            </a:r>
            <a:r>
              <a:rPr dirty="0" u="none"/>
              <a:t>market</a:t>
            </a:r>
            <a:r>
              <a:rPr dirty="0" u="none" spc="285"/>
              <a:t> </a:t>
            </a:r>
            <a:r>
              <a:rPr dirty="0" u="none"/>
              <a:t>integrity</a:t>
            </a:r>
            <a:r>
              <a:rPr dirty="0" u="none" b="0">
                <a:latin typeface="Consolas"/>
                <a:cs typeface="Consolas"/>
              </a:rPr>
              <a:t>,</a:t>
            </a:r>
            <a:r>
              <a:rPr dirty="0" u="none" spc="204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boosting</a:t>
            </a:r>
            <a:r>
              <a:rPr dirty="0" u="none" spc="20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investor</a:t>
            </a:r>
            <a:r>
              <a:rPr dirty="0" u="none" spc="204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confidence.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645"/>
              </a:spcBef>
            </a:pPr>
          </a:p>
          <a:p>
            <a:pPr marL="12700" marR="398780">
              <a:lnSpc>
                <a:spcPct val="125200"/>
              </a:lnSpc>
              <a:spcBef>
                <a:spcPts val="5"/>
              </a:spcBef>
            </a:pPr>
            <a:r>
              <a:rPr dirty="0" u="none" b="0">
                <a:latin typeface="Consolas"/>
                <a:cs typeface="Consolas"/>
              </a:rPr>
              <a:t>Proactively</a:t>
            </a:r>
            <a:r>
              <a:rPr dirty="0" u="none" spc="9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detecting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circular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trading</a:t>
            </a:r>
            <a:r>
              <a:rPr dirty="0" u="none" spc="9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is</a:t>
            </a:r>
            <a:r>
              <a:rPr dirty="0" u="none" spc="9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key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to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maintaining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trust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in</a:t>
            </a:r>
            <a:r>
              <a:rPr dirty="0" u="none" spc="180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financial </a:t>
            </a:r>
            <a:r>
              <a:rPr dirty="0" u="none" b="0">
                <a:latin typeface="Consolas"/>
                <a:cs typeface="Consolas"/>
              </a:rPr>
              <a:t>markets.</a:t>
            </a:r>
            <a:r>
              <a:rPr dirty="0" u="none" spc="10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Our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approach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provides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a</a:t>
            </a:r>
            <a:r>
              <a:rPr dirty="0" u="none" spc="105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scalable,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data-driven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solution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to</a:t>
            </a:r>
            <a:r>
              <a:rPr dirty="0" u="none" spc="190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safeguard </a:t>
            </a:r>
            <a:r>
              <a:rPr dirty="0" u="none" b="0">
                <a:latin typeface="Consolas"/>
                <a:cs typeface="Consolas"/>
              </a:rPr>
              <a:t>investors</a:t>
            </a:r>
            <a:r>
              <a:rPr dirty="0" u="none" spc="200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and</a:t>
            </a:r>
            <a:r>
              <a:rPr dirty="0" u="none" spc="114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ensure</a:t>
            </a:r>
            <a:r>
              <a:rPr dirty="0" u="none" spc="114" b="0">
                <a:latin typeface="Consolas"/>
                <a:cs typeface="Consolas"/>
              </a:rPr>
              <a:t> </a:t>
            </a:r>
            <a:r>
              <a:rPr dirty="0" u="none" b="0">
                <a:latin typeface="Consolas"/>
                <a:cs typeface="Consolas"/>
              </a:rPr>
              <a:t>market</a:t>
            </a:r>
            <a:r>
              <a:rPr dirty="0" u="none" spc="200" b="0">
                <a:latin typeface="Consolas"/>
                <a:cs typeface="Consolas"/>
              </a:rPr>
              <a:t> </a:t>
            </a:r>
            <a:r>
              <a:rPr dirty="0" u="none" spc="-10" b="0">
                <a:latin typeface="Consolas"/>
                <a:cs typeface="Consolas"/>
              </a:rPr>
              <a:t>integrity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52975" y="3201289"/>
            <a:ext cx="2425700" cy="571500"/>
          </a:xfrm>
          <a:custGeom>
            <a:avLst/>
            <a:gdLst/>
            <a:ahLst/>
            <a:cxnLst/>
            <a:rect l="l" t="t" r="r" b="b"/>
            <a:pathLst>
              <a:path w="2425700" h="571500">
                <a:moveTo>
                  <a:pt x="2425700" y="0"/>
                </a:moveTo>
                <a:lnTo>
                  <a:pt x="0" y="0"/>
                </a:lnTo>
                <a:lnTo>
                  <a:pt x="0" y="571500"/>
                </a:lnTo>
                <a:lnTo>
                  <a:pt x="2425700" y="571500"/>
                </a:lnTo>
                <a:lnTo>
                  <a:pt x="2425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5"/>
              <a:t>Thank</a:t>
            </a:r>
            <a:r>
              <a:rPr dirty="0" spc="-170"/>
              <a:t> </a:t>
            </a:r>
            <a:r>
              <a:rPr dirty="0" spc="-18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2625" y="1327150"/>
            <a:ext cx="2959100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4410"/>
              </a:lnSpc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18194"/>
            <a:ext cx="9145905" cy="203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9235">
              <a:lnSpc>
                <a:spcPct val="125099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Stock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market</a:t>
            </a:r>
            <a:r>
              <a:rPr dirty="0" sz="1550" spc="2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fraud,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particularly</a:t>
            </a:r>
            <a:r>
              <a:rPr dirty="0" sz="1550" spc="22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circular</a:t>
            </a:r>
            <a:r>
              <a:rPr dirty="0" sz="1550" spc="1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,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manipulates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volumes</a:t>
            </a:r>
            <a:r>
              <a:rPr dirty="0" sz="1550" spc="2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Consolas"/>
                <a:cs typeface="Consolas"/>
              </a:rPr>
              <a:t>and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prices.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Circular</a:t>
            </a:r>
            <a:r>
              <a:rPr dirty="0" sz="155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involves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coordinated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buy-sell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transactions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create</a:t>
            </a:r>
            <a:r>
              <a:rPr dirty="0" sz="1550" spc="2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false</a:t>
            </a:r>
            <a:endParaRPr sz="15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470"/>
              </a:spcBef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perception</a:t>
            </a:r>
            <a:r>
              <a:rPr dirty="0" sz="1550" spc="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1550" spc="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market</a:t>
            </a:r>
            <a:r>
              <a:rPr dirty="0" sz="1550" spc="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demand.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Our</a:t>
            </a:r>
            <a:r>
              <a:rPr dirty="0" sz="1550" spc="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project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aims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7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detect</a:t>
            </a:r>
            <a:r>
              <a:rPr dirty="0" sz="1550" spc="1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50" spc="1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prevent</a:t>
            </a:r>
            <a:r>
              <a:rPr dirty="0" sz="1550" spc="1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such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fraudulent</a:t>
            </a:r>
            <a:r>
              <a:rPr dirty="0" sz="1550" spc="19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activities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using</a:t>
            </a:r>
            <a:r>
              <a:rPr dirty="0" sz="155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Consolas"/>
                <a:cs typeface="Consolas"/>
              </a:rPr>
              <a:t>data</a:t>
            </a:r>
            <a:endParaRPr sz="155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analysis</a:t>
            </a:r>
            <a:r>
              <a:rPr dirty="0" sz="1550" spc="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dirty="0" sz="1550" spc="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machine</a:t>
            </a:r>
            <a:r>
              <a:rPr dirty="0" sz="1550" spc="15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learning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804" y="1327150"/>
            <a:ext cx="4650740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4410"/>
              </a:lnSpc>
            </a:pPr>
            <a:r>
              <a:rPr dirty="0"/>
              <a:t>Problem</a:t>
            </a:r>
            <a:r>
              <a:rPr dirty="0" spc="-215"/>
              <a:t> </a:t>
            </a:r>
            <a:r>
              <a:rPr dirty="0" spc="4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73312"/>
            <a:ext cx="8484870" cy="21164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Circular</a:t>
            </a:r>
            <a:r>
              <a:rPr dirty="0" sz="1550" spc="1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 spc="2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reduces</a:t>
            </a:r>
            <a:r>
              <a:rPr dirty="0" sz="1550" spc="15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investor</a:t>
            </a:r>
            <a:r>
              <a:rPr dirty="0" sz="1550" spc="15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trust</a:t>
            </a:r>
            <a:r>
              <a:rPr dirty="0" sz="1550" spc="1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50" spc="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damages</a:t>
            </a:r>
            <a:r>
              <a:rPr dirty="0" sz="1550" spc="1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market</a:t>
            </a:r>
            <a:r>
              <a:rPr dirty="0" sz="15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integrity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1550">
              <a:latin typeface="Consolas"/>
              <a:cs typeface="Consolas"/>
            </a:endParaRPr>
          </a:p>
          <a:p>
            <a:pPr marL="241300" marR="5080" indent="-229235">
              <a:lnSpc>
                <a:spcPct val="1252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It</a:t>
            </a:r>
            <a:r>
              <a:rPr dirty="0" sz="1550" spc="1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can</a:t>
            </a:r>
            <a:r>
              <a:rPr dirty="0" sz="1550" spc="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lead</a:t>
            </a:r>
            <a:r>
              <a:rPr dirty="0" sz="1550" spc="1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artificial</a:t>
            </a:r>
            <a:r>
              <a:rPr dirty="0" sz="15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price</a:t>
            </a:r>
            <a:r>
              <a:rPr dirty="0" sz="1550" spc="10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inflation</a:t>
            </a:r>
            <a:r>
              <a:rPr dirty="0" sz="1550" spc="1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5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financial</a:t>
            </a:r>
            <a:r>
              <a:rPr dirty="0" sz="1550" spc="1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losses</a:t>
            </a:r>
            <a:r>
              <a:rPr dirty="0" sz="1550" spc="1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1550" spc="18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genuine investors.</a:t>
            </a:r>
            <a:endParaRPr sz="1550">
              <a:latin typeface="Consolas"/>
              <a:cs typeface="Consolas"/>
            </a:endParaRPr>
          </a:p>
          <a:p>
            <a:pPr marL="241300" marR="6985" indent="-229235">
              <a:lnSpc>
                <a:spcPct val="125099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Regulatory</a:t>
            </a:r>
            <a:r>
              <a:rPr dirty="0" sz="1550" spc="1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bodies</a:t>
            </a:r>
            <a:r>
              <a:rPr dirty="0" sz="1550" spc="1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need</a:t>
            </a:r>
            <a:r>
              <a:rPr dirty="0" sz="1550" spc="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effective</a:t>
            </a:r>
            <a:r>
              <a:rPr dirty="0" sz="1550" spc="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ways</a:t>
            </a:r>
            <a:r>
              <a:rPr dirty="0" sz="1550" spc="1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2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automate</a:t>
            </a:r>
            <a:r>
              <a:rPr dirty="0" sz="1550" spc="1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fraud</a:t>
            </a:r>
            <a:r>
              <a:rPr dirty="0" sz="1550" spc="1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detection</a:t>
            </a:r>
            <a:r>
              <a:rPr dirty="0" sz="1550" spc="229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50" spc="20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FFFFFF"/>
                </a:solidFill>
                <a:latin typeface="Consolas"/>
                <a:cs typeface="Consolas"/>
              </a:rPr>
              <a:t>take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proactive</a:t>
            </a:r>
            <a:r>
              <a:rPr dirty="0" sz="1550" spc="2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actions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How</a:t>
            </a:r>
            <a:r>
              <a:rPr dirty="0" sz="1550" spc="185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can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we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analyze</a:t>
            </a:r>
            <a:r>
              <a:rPr dirty="0" sz="1550" spc="185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patterns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50" spc="185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detect</a:t>
            </a:r>
            <a:r>
              <a:rPr dirty="0" sz="1550" spc="105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fraud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before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i="1">
                <a:solidFill>
                  <a:srgbClr val="FFFFFF"/>
                </a:solidFill>
                <a:latin typeface="Consolas"/>
                <a:cs typeface="Consolas"/>
              </a:rPr>
              <a:t>it</a:t>
            </a:r>
            <a:r>
              <a:rPr dirty="0" sz="1550" spc="100" i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 i="1">
                <a:solidFill>
                  <a:srgbClr val="FFFFFF"/>
                </a:solidFill>
                <a:latin typeface="Consolas"/>
                <a:cs typeface="Consolas"/>
              </a:rPr>
              <a:t>escalates?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805" y="1327150"/>
            <a:ext cx="7174865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4410"/>
              </a:lnSpc>
            </a:pPr>
            <a:r>
              <a:rPr dirty="0" spc="75"/>
              <a:t>Data</a:t>
            </a:r>
            <a:r>
              <a:rPr dirty="0" spc="-175"/>
              <a:t> </a:t>
            </a:r>
            <a:r>
              <a:rPr dirty="0"/>
              <a:t>Collection</a:t>
            </a:r>
            <a:r>
              <a:rPr dirty="0" spc="-114"/>
              <a:t> </a:t>
            </a:r>
            <a:r>
              <a:rPr dirty="0" spc="85"/>
              <a:t>&amp;</a:t>
            </a:r>
            <a:r>
              <a:rPr dirty="0" spc="-114"/>
              <a:t> </a:t>
            </a:r>
            <a:r>
              <a:rPr dirty="0" spc="-10"/>
              <a:t>Preparation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54262"/>
            <a:ext cx="6252210" cy="3833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Datasets</a:t>
            </a:r>
            <a:r>
              <a:rPr dirty="0" u="sng" sz="1550" spc="19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2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Used: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Orders</a:t>
            </a:r>
            <a:r>
              <a:rPr dirty="0" sz="1550" spc="1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Dataset:</a:t>
            </a:r>
            <a:r>
              <a:rPr dirty="0" sz="15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Contains</a:t>
            </a:r>
            <a:r>
              <a:rPr dirty="0" sz="1550" spc="1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all</a:t>
            </a:r>
            <a:r>
              <a:rPr dirty="0" sz="1550" spc="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placed</a:t>
            </a:r>
            <a:r>
              <a:rPr dirty="0" sz="1550" spc="1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orders.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Trades</a:t>
            </a:r>
            <a:r>
              <a:rPr dirty="0" sz="1550" spc="15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Dataset:</a:t>
            </a:r>
            <a:r>
              <a:rPr dirty="0" sz="1550" spc="1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Contains</a:t>
            </a:r>
            <a:r>
              <a:rPr dirty="0" sz="1550" spc="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successfully</a:t>
            </a:r>
            <a:r>
              <a:rPr dirty="0" sz="155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executed</a:t>
            </a:r>
            <a:r>
              <a:rPr dirty="0" sz="155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trades.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Dataset</a:t>
            </a:r>
            <a:r>
              <a:rPr dirty="0" u="sng" sz="1550" spc="1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Statistics</a:t>
            </a:r>
            <a:r>
              <a:rPr dirty="0" sz="1550" spc="-10" b="1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Orders:</a:t>
            </a:r>
            <a:r>
              <a:rPr dirty="0" sz="1550" spc="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602,473</a:t>
            </a:r>
            <a:r>
              <a:rPr dirty="0" sz="15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records</a:t>
            </a:r>
            <a:r>
              <a:rPr dirty="0" sz="15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over</a:t>
            </a:r>
            <a:r>
              <a:rPr dirty="0" sz="1550" spc="1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7</a:t>
            </a:r>
            <a:r>
              <a:rPr dirty="0" sz="1550" spc="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days.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Trades:</a:t>
            </a:r>
            <a:r>
              <a:rPr dirty="0" sz="1550" spc="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414,957</a:t>
            </a:r>
            <a:r>
              <a:rPr dirty="0" sz="1550" spc="10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records</a:t>
            </a:r>
            <a:r>
              <a:rPr dirty="0" sz="1550" spc="18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over</a:t>
            </a:r>
            <a:r>
              <a:rPr dirty="0" sz="1550" spc="10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7</a:t>
            </a:r>
            <a:r>
              <a:rPr dirty="0" sz="1550" spc="1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days.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Key</a:t>
            </a:r>
            <a:r>
              <a:rPr dirty="0" u="sng" sz="1550" spc="18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Data</a:t>
            </a:r>
            <a:r>
              <a:rPr dirty="0" u="sng" sz="1550" spc="1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Cleaning</a:t>
            </a:r>
            <a:r>
              <a:rPr dirty="0" u="sng" sz="1550" spc="10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Steps: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Standardized</a:t>
            </a:r>
            <a:r>
              <a:rPr dirty="0" sz="1550" spc="2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column</a:t>
            </a:r>
            <a:r>
              <a:rPr dirty="0" sz="1550" spc="16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names.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Fixed</a:t>
            </a:r>
            <a:r>
              <a:rPr dirty="0" sz="1550" spc="14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incorrect</a:t>
            </a:r>
            <a:r>
              <a:rPr dirty="0" sz="1550" spc="229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timestamps.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Merged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order</a:t>
            </a:r>
            <a:r>
              <a:rPr dirty="0" sz="1550" spc="12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&amp;</a:t>
            </a:r>
            <a:r>
              <a:rPr dirty="0" sz="155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datasets</a:t>
            </a:r>
            <a:r>
              <a:rPr dirty="0" sz="1550" spc="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better</a:t>
            </a:r>
            <a:r>
              <a:rPr dirty="0" sz="1550" spc="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analysis.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772" y="1327150"/>
            <a:ext cx="6957059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4410"/>
              </a:lnSpc>
            </a:pPr>
            <a:r>
              <a:rPr dirty="0" spc="-55"/>
              <a:t>Approach</a:t>
            </a:r>
            <a:r>
              <a:rPr dirty="0" spc="-140"/>
              <a:t> </a:t>
            </a:r>
            <a:r>
              <a:rPr dirty="0" spc="85"/>
              <a:t>&amp;</a:t>
            </a:r>
            <a:r>
              <a:rPr dirty="0" spc="-140"/>
              <a:t> </a:t>
            </a:r>
            <a:r>
              <a:rPr dirty="0" spc="-70"/>
              <a:t>Techniques</a:t>
            </a:r>
            <a:r>
              <a:rPr dirty="0" spc="-195"/>
              <a:t> </a:t>
            </a:r>
            <a:r>
              <a:rPr dirty="0" spc="-20"/>
              <a:t>Used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54262"/>
            <a:ext cx="6470650" cy="38334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1</a:t>
            </a:r>
            <a:r>
              <a:rPr dirty="0" u="sng" sz="1550" spc="13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Statistical</a:t>
            </a:r>
            <a:r>
              <a:rPr dirty="0" u="sng" sz="1550" spc="1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Methods: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Z-score</a:t>
            </a:r>
            <a:r>
              <a:rPr dirty="0" sz="1550" spc="1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analysis</a:t>
            </a:r>
            <a:r>
              <a:rPr dirty="0" sz="1550" spc="15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identify</a:t>
            </a:r>
            <a:r>
              <a:rPr dirty="0" sz="155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unusual</a:t>
            </a:r>
            <a:r>
              <a:rPr dirty="0" sz="1550" spc="1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 spc="254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volumes.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Interquartile</a:t>
            </a:r>
            <a:r>
              <a:rPr dirty="0" sz="1550" spc="9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Range</a:t>
            </a:r>
            <a:r>
              <a:rPr dirty="0" sz="1550" spc="9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(IQR)</a:t>
            </a:r>
            <a:r>
              <a:rPr dirty="0" sz="1550" spc="18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method</a:t>
            </a:r>
            <a:r>
              <a:rPr dirty="0" sz="1550" spc="1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for</a:t>
            </a:r>
            <a:r>
              <a:rPr dirty="0" sz="1550" spc="9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detecting</a:t>
            </a:r>
            <a:r>
              <a:rPr dirty="0" sz="1550" spc="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outliers.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2</a:t>
            </a:r>
            <a:r>
              <a:rPr dirty="0" u="sng" sz="1550" spc="7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Machine</a:t>
            </a:r>
            <a:r>
              <a:rPr dirty="0" u="sng" sz="1550" spc="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Learning: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Isolation</a:t>
            </a:r>
            <a:r>
              <a:rPr dirty="0" sz="15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Forest</a:t>
            </a:r>
            <a:r>
              <a:rPr dirty="0" sz="1550" spc="13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Algorithm</a:t>
            </a:r>
            <a:r>
              <a:rPr dirty="0" sz="1550" spc="1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1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detect</a:t>
            </a:r>
            <a:r>
              <a:rPr dirty="0" sz="1550" spc="2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anomalies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3</a:t>
            </a:r>
            <a:r>
              <a:rPr dirty="0" u="sng" sz="1550" spc="15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Graph-Based</a:t>
            </a:r>
            <a:r>
              <a:rPr dirty="0" u="sng" sz="1550" spc="1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Analysis:</a:t>
            </a:r>
            <a:endParaRPr sz="155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Network</a:t>
            </a:r>
            <a:r>
              <a:rPr dirty="0" sz="1550" spc="1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visualization</a:t>
            </a:r>
            <a:r>
              <a:rPr dirty="0" sz="1550" spc="2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of</a:t>
            </a:r>
            <a:r>
              <a:rPr dirty="0" sz="1550" spc="18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buyer-seller</a:t>
            </a:r>
            <a:r>
              <a:rPr dirty="0" sz="1550" spc="26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relationships.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Circular</a:t>
            </a:r>
            <a:r>
              <a:rPr dirty="0" sz="1550" spc="16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trading</a:t>
            </a:r>
            <a:r>
              <a:rPr dirty="0" sz="1550" spc="17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detection</a:t>
            </a:r>
            <a:r>
              <a:rPr dirty="0" sz="1550" spc="2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using</a:t>
            </a:r>
            <a:r>
              <a:rPr dirty="0" sz="1550" spc="1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graph</a:t>
            </a:r>
            <a:r>
              <a:rPr dirty="0" sz="1550" spc="1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cycles.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4</a:t>
            </a:r>
            <a:r>
              <a:rPr dirty="0" u="sng" sz="1550" spc="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Time</a:t>
            </a:r>
            <a:r>
              <a:rPr dirty="0" u="sng" sz="1550" spc="1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Series</a:t>
            </a:r>
            <a:r>
              <a:rPr dirty="0" u="sng" sz="1550" spc="6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5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Analysis:</a:t>
            </a:r>
            <a:endParaRPr sz="1550">
              <a:latin typeface="Consolas"/>
              <a:cs typeface="Consolas"/>
            </a:endParaRPr>
          </a:p>
          <a:p>
            <a:pPr marL="298450" indent="-28575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Daily</a:t>
            </a:r>
            <a:r>
              <a:rPr dirty="0" sz="1550" spc="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50" spc="7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volume</a:t>
            </a:r>
            <a:r>
              <a:rPr dirty="0" sz="1550" spc="15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FFFFFF"/>
                </a:solidFill>
                <a:latin typeface="Consolas"/>
                <a:cs typeface="Consolas"/>
              </a:rPr>
              <a:t>trends</a:t>
            </a:r>
            <a:r>
              <a:rPr dirty="0" sz="1550" spc="16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to</a:t>
            </a:r>
            <a:r>
              <a:rPr dirty="0" sz="1550" spc="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spot</a:t>
            </a:r>
            <a:r>
              <a:rPr dirty="0" sz="1550" spc="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>
                <a:solidFill>
                  <a:srgbClr val="FFFFFF"/>
                </a:solidFill>
                <a:latin typeface="Consolas"/>
                <a:cs typeface="Consolas"/>
              </a:rPr>
              <a:t>irregular</a:t>
            </a:r>
            <a:r>
              <a:rPr dirty="0" sz="1550" spc="7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Consolas"/>
                <a:cs typeface="Consolas"/>
              </a:rPr>
              <a:t>activity.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5966" y="1327150"/>
            <a:ext cx="8932545" cy="571500"/>
          </a:xfrm>
          <a:prstGeom prst="rect"/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4410"/>
              </a:lnSpc>
            </a:pPr>
            <a:r>
              <a:rPr dirty="0" spc="75"/>
              <a:t>Data</a:t>
            </a:r>
            <a:r>
              <a:rPr dirty="0" spc="-100"/>
              <a:t> </a:t>
            </a:r>
            <a:r>
              <a:rPr dirty="0" spc="-35"/>
              <a:t>Analysis</a:t>
            </a:r>
            <a:r>
              <a:rPr dirty="0" spc="-20"/>
              <a:t> </a:t>
            </a:r>
            <a:r>
              <a:rPr dirty="0" spc="-229"/>
              <a:t>-</a:t>
            </a:r>
            <a:r>
              <a:rPr dirty="0" spc="-50"/>
              <a:t> </a:t>
            </a:r>
            <a:r>
              <a:rPr dirty="0"/>
              <a:t>Identifying</a:t>
            </a:r>
            <a:r>
              <a:rPr dirty="0" spc="-10"/>
              <a:t> Anomalies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98828" y="2373312"/>
            <a:ext cx="8966200" cy="373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5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Z-</a:t>
            </a:r>
            <a:r>
              <a:rPr dirty="0" u="sng" sz="1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score</a:t>
            </a:r>
            <a:r>
              <a:rPr dirty="0" u="sng" sz="15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Analysis:</a:t>
            </a:r>
            <a:endParaRPr sz="15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Trades</a:t>
            </a:r>
            <a:r>
              <a:rPr dirty="0" sz="1500" spc="-3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1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Consolas"/>
                <a:cs typeface="Consolas"/>
              </a:rPr>
              <a:t>Z-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score</a:t>
            </a:r>
            <a:r>
              <a:rPr dirty="0" sz="1500" spc="-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&gt;</a:t>
            </a:r>
            <a:r>
              <a:rPr dirty="0" sz="15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3</a:t>
            </a:r>
            <a:r>
              <a:rPr dirty="0" sz="1500" spc="-3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are</a:t>
            </a:r>
            <a:r>
              <a:rPr dirty="0" sz="15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considered</a:t>
            </a:r>
            <a:r>
              <a:rPr dirty="0" sz="1500" spc="-1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suspicious.</a:t>
            </a:r>
            <a:endParaRPr sz="15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Detected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858</a:t>
            </a:r>
            <a:r>
              <a:rPr dirty="0" sz="1500" spc="-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anomalies</a:t>
            </a:r>
            <a:r>
              <a:rPr dirty="0" sz="1500" spc="-3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based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dirty="0" sz="1500" spc="-5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unusual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quantities.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u="sng" sz="1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IQR</a:t>
            </a:r>
            <a:r>
              <a:rPr dirty="0" u="sng" sz="1500" spc="-2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Method:</a:t>
            </a:r>
            <a:endParaRPr sz="15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Flagged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49,108</a:t>
            </a:r>
            <a:r>
              <a:rPr dirty="0" sz="1500" spc="-1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trades</a:t>
            </a:r>
            <a:r>
              <a:rPr dirty="0" sz="15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with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unusually</a:t>
            </a:r>
            <a:r>
              <a:rPr dirty="0" sz="1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high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or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low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00" spc="-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volumes.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u="sng" sz="1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Machine</a:t>
            </a:r>
            <a:r>
              <a:rPr dirty="0" u="sng" sz="1500" spc="-45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Learning</a:t>
            </a:r>
            <a:r>
              <a:rPr dirty="0" u="sng" sz="15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(Isolation</a:t>
            </a:r>
            <a:r>
              <a:rPr dirty="0" u="sng" sz="1500" spc="-4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500" spc="-1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cs typeface="Consolas"/>
              </a:rPr>
              <a:t>Forest):</a:t>
            </a:r>
            <a:endParaRPr sz="15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13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Identified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4,130</a:t>
            </a:r>
            <a:r>
              <a:rPr dirty="0" sz="1500" spc="-4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trades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as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anomalies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based</a:t>
            </a:r>
            <a:r>
              <a:rPr dirty="0" sz="1500" spc="-4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dirty="0" sz="1500" spc="-35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quantity,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rate,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onsolas"/>
                <a:cs typeface="Consolas"/>
              </a:rPr>
              <a:t>and</a:t>
            </a:r>
            <a:r>
              <a:rPr dirty="0" sz="1500" spc="-4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Consolas"/>
                <a:cs typeface="Consolas"/>
              </a:rPr>
              <a:t>trade</a:t>
            </a:r>
            <a:endParaRPr sz="1500">
              <a:latin typeface="Consolas"/>
              <a:cs typeface="Consolas"/>
            </a:endParaRPr>
          </a:p>
          <a:p>
            <a:pPr marL="241300">
              <a:lnSpc>
                <a:spcPct val="100000"/>
              </a:lnSpc>
              <a:spcBef>
                <a:spcPts val="375"/>
              </a:spcBef>
            </a:pPr>
            <a:r>
              <a:rPr dirty="0" sz="1500" spc="-10" b="1">
                <a:solidFill>
                  <a:srgbClr val="FFFFFF"/>
                </a:solidFill>
                <a:latin typeface="Consolas"/>
                <a:cs typeface="Consolas"/>
              </a:rPr>
              <a:t>value</a:t>
            </a:r>
            <a:r>
              <a:rPr dirty="0" sz="1500" spc="-10">
                <a:solidFill>
                  <a:srgbClr val="FFFFFF"/>
                </a:solidFill>
                <a:latin typeface="Consolas"/>
                <a:cs typeface="Consolas"/>
              </a:rPr>
              <a:t>.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Anomalous</a:t>
            </a:r>
            <a:r>
              <a:rPr dirty="0" sz="1500" spc="-60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Trades</a:t>
            </a:r>
            <a:r>
              <a:rPr dirty="0" sz="1500" spc="-55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E2E2E2"/>
                </a:solidFill>
                <a:latin typeface="Consolas"/>
                <a:cs typeface="Consolas"/>
              </a:rPr>
              <a:t>(Z-</a:t>
            </a: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score):</a:t>
            </a:r>
            <a:r>
              <a:rPr dirty="0" sz="1500" spc="-50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 spc="-25">
                <a:solidFill>
                  <a:srgbClr val="E2E2E2"/>
                </a:solidFill>
                <a:latin typeface="Consolas"/>
                <a:cs typeface="Consolas"/>
              </a:rPr>
              <a:t>858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Outlier</a:t>
            </a:r>
            <a:r>
              <a:rPr dirty="0" sz="1500" spc="-35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Trades</a:t>
            </a:r>
            <a:r>
              <a:rPr dirty="0" sz="1500" spc="-30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>
                <a:solidFill>
                  <a:srgbClr val="E2E2E2"/>
                </a:solidFill>
                <a:latin typeface="Consolas"/>
                <a:cs typeface="Consolas"/>
              </a:rPr>
              <a:t>(IQR):</a:t>
            </a:r>
            <a:r>
              <a:rPr dirty="0" sz="1500" spc="-30">
                <a:solidFill>
                  <a:srgbClr val="E2E2E2"/>
                </a:solidFill>
                <a:latin typeface="Consolas"/>
                <a:cs typeface="Consolas"/>
              </a:rPr>
              <a:t> </a:t>
            </a:r>
            <a:r>
              <a:rPr dirty="0" sz="1500" spc="-10">
                <a:solidFill>
                  <a:srgbClr val="E2E2E2"/>
                </a:solidFill>
                <a:latin typeface="Consolas"/>
                <a:cs typeface="Consolas"/>
              </a:rPr>
              <a:t>11745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68422" y="388493"/>
            <a:ext cx="6195060" cy="571500"/>
          </a:xfrm>
          <a:custGeom>
            <a:avLst/>
            <a:gdLst/>
            <a:ahLst/>
            <a:cxnLst/>
            <a:rect l="l" t="t" r="r" b="b"/>
            <a:pathLst>
              <a:path w="6195059" h="571500">
                <a:moveTo>
                  <a:pt x="6194679" y="0"/>
                </a:moveTo>
                <a:lnTo>
                  <a:pt x="0" y="0"/>
                </a:lnTo>
                <a:lnTo>
                  <a:pt x="0" y="571500"/>
                </a:lnTo>
                <a:lnTo>
                  <a:pt x="6194679" y="571500"/>
                </a:lnTo>
                <a:lnTo>
                  <a:pt x="619467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8135" y="328549"/>
            <a:ext cx="62147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Detecting</a:t>
            </a:r>
            <a:r>
              <a:rPr dirty="0" spc="-125"/>
              <a:t> </a:t>
            </a:r>
            <a:r>
              <a:rPr dirty="0" spc="-25"/>
              <a:t>Circular</a:t>
            </a:r>
            <a:r>
              <a:rPr dirty="0" spc="-60"/>
              <a:t> </a:t>
            </a:r>
            <a:r>
              <a:rPr dirty="0" spc="-75"/>
              <a:t>Trading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250" y="1000125"/>
            <a:ext cx="89535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09771" y="565150"/>
            <a:ext cx="4912360" cy="571500"/>
          </a:xfrm>
          <a:custGeom>
            <a:avLst/>
            <a:gdLst/>
            <a:ahLst/>
            <a:cxnLst/>
            <a:rect l="l" t="t" r="r" b="b"/>
            <a:pathLst>
              <a:path w="4912359" h="571500">
                <a:moveTo>
                  <a:pt x="4912106" y="0"/>
                </a:moveTo>
                <a:lnTo>
                  <a:pt x="0" y="0"/>
                </a:lnTo>
                <a:lnTo>
                  <a:pt x="0" y="571500"/>
                </a:lnTo>
                <a:lnTo>
                  <a:pt x="4912106" y="571500"/>
                </a:lnTo>
                <a:lnTo>
                  <a:pt x="491210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9865" y="505142"/>
            <a:ext cx="493204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5"/>
              <a:t>Time</a:t>
            </a:r>
            <a:r>
              <a:rPr dirty="0" spc="-145"/>
              <a:t> </a:t>
            </a:r>
            <a:r>
              <a:rPr dirty="0"/>
              <a:t>Series</a:t>
            </a:r>
            <a:r>
              <a:rPr dirty="0" spc="-75"/>
              <a:t> </a:t>
            </a:r>
            <a:r>
              <a:rPr dirty="0" spc="-40"/>
              <a:t>Analysis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1714500"/>
            <a:ext cx="895350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71345" y="565150"/>
            <a:ext cx="8188959" cy="571500"/>
          </a:xfrm>
          <a:custGeom>
            <a:avLst/>
            <a:gdLst/>
            <a:ahLst/>
            <a:cxnLst/>
            <a:rect l="l" t="t" r="r" b="b"/>
            <a:pathLst>
              <a:path w="8188959" h="571500">
                <a:moveTo>
                  <a:pt x="8188833" y="0"/>
                </a:moveTo>
                <a:lnTo>
                  <a:pt x="0" y="0"/>
                </a:lnTo>
                <a:lnTo>
                  <a:pt x="0" y="571500"/>
                </a:lnTo>
                <a:lnTo>
                  <a:pt x="8188833" y="571500"/>
                </a:lnTo>
                <a:lnTo>
                  <a:pt x="81888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60169" y="505142"/>
            <a:ext cx="82099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Daily</a:t>
            </a:r>
            <a:r>
              <a:rPr dirty="0" spc="-135"/>
              <a:t> </a:t>
            </a:r>
            <a:r>
              <a:rPr dirty="0" spc="-140"/>
              <a:t>Trends</a:t>
            </a:r>
            <a:r>
              <a:rPr dirty="0" spc="-125"/>
              <a:t> </a:t>
            </a:r>
            <a:r>
              <a:rPr dirty="0" spc="105"/>
              <a:t>of</a:t>
            </a:r>
            <a:r>
              <a:rPr dirty="0" spc="-175"/>
              <a:t> </a:t>
            </a:r>
            <a:r>
              <a:rPr dirty="0" spc="-55"/>
              <a:t>Anomalous</a:t>
            </a:r>
            <a:r>
              <a:rPr dirty="0" spc="-130"/>
              <a:t> </a:t>
            </a:r>
            <a:r>
              <a:rPr dirty="0" spc="-30"/>
              <a:t>Trades.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975" y="1695450"/>
            <a:ext cx="7762875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2025-02-15T02:47:41Z</dcterms:created>
  <dcterms:modified xsi:type="dcterms:W3CDTF">2025-02-15T02:47:41Z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2025-02-14T00:00:00Z</vt:filetime>
  </property>
  <property fmtid="{D5CDD505-2E9C-101B-9397-08002B2CF9AE}" pid="3" name="LastSaved">
    <vt:filetime>2025-02-15T00:00:00Z</vt:filetime>
  </property>
</Properties>
</file>