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7"/>
  </p:notesMasterIdLst>
  <p:sldIdLst>
    <p:sldId id="256" r:id="rId3"/>
    <p:sldId id="257" r:id="rId4"/>
    <p:sldId id="258" r:id="rId5"/>
    <p:sldId id="259" r:id="rId6"/>
    <p:sldId id="260" r:id="rId7"/>
    <p:sldId id="266" r:id="rId8"/>
    <p:sldId id="267" r:id="rId9"/>
    <p:sldId id="273" r:id="rId10"/>
    <p:sldId id="268" r:id="rId11"/>
    <p:sldId id="269" r:id="rId12"/>
    <p:sldId id="271" r:id="rId13"/>
    <p:sldId id="270" r:id="rId14"/>
    <p:sldId id="272" r:id="rId15"/>
    <p:sldId id="276" r:id="rId16"/>
    <p:sldId id="277" r:id="rId17"/>
    <p:sldId id="278" r:id="rId18"/>
    <p:sldId id="279" r:id="rId19"/>
    <p:sldId id="280" r:id="rId20"/>
    <p:sldId id="281" r:id="rId21"/>
    <p:sldId id="282" r:id="rId22"/>
    <p:sldId id="283" r:id="rId23"/>
    <p:sldId id="284" r:id="rId24"/>
    <p:sldId id="285" r:id="rId25"/>
    <p:sldId id="265" r:id="rId26"/>
  </p:sldIdLst>
  <p:sldSz cx="9144000" cy="5143500" type="screen16x9"/>
  <p:notesSz cx="7315200" cy="9601200"/>
  <p:embeddedFontLst>
    <p:embeddedFont>
      <p:font typeface="Calibri" panose="020F0502020204030204" pitchFamily="34" charset="0"/>
      <p:regular r:id="rId28"/>
      <p:bold r:id="rId29"/>
      <p:italic r:id="rId30"/>
      <p:boldItalic r:id="rId31"/>
    </p:embeddedFont>
    <p:embeddedFont>
      <p:font typeface="Nunito" pitchFamily="2" charset="0"/>
      <p:regular r:id="rId32"/>
      <p:bold r:id="rId33"/>
      <p:italic r:id="rId34"/>
      <p:boldItalic r:id="rId35"/>
    </p:embeddedFont>
    <p:embeddedFont>
      <p:font typeface="Nunito ExtraBold" pitchFamily="2" charset="0"/>
      <p:bold r:id="rId36"/>
      <p:boldItalic r:id="rId37"/>
    </p:embeddedFont>
    <p:embeddedFont>
      <p:font typeface="Nunito SemiBold"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E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BA267F-57BB-4B82-9B38-EB87E1CD43B7}">
  <a:tblStyle styleId="{60BA267F-57BB-4B82-9B38-EB87E1CD43B7}"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94660"/>
  </p:normalViewPr>
  <p:slideViewPr>
    <p:cSldViewPr snapToGrid="0">
      <p:cViewPr varScale="1">
        <p:scale>
          <a:sx n="102" d="100"/>
          <a:sy n="102" d="100"/>
        </p:scale>
        <p:origin x="59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70501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5469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907611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14641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42637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847685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82852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986431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435955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43259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171350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551514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819546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09983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pPr marL="0" indent="0">
              <a:buSzPts val="1400"/>
              <a:buNone/>
            </a:pPr>
            <a:endParaRPr/>
          </a:p>
        </p:txBody>
      </p:sp>
      <p:sp>
        <p:nvSpPr>
          <p:cNvPr id="157" name="Google Shape;157;p1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pPr algn="r">
              <a:buSzPts val="1200"/>
            </a:pPr>
            <a:fld id="{00000000-1234-1234-1234-123412341234}" type="slidenum">
              <a:rPr lang="en" sz="1300">
                <a:solidFill>
                  <a:schemeClr val="dk1"/>
                </a:solidFill>
                <a:latin typeface="Calibri"/>
                <a:ea typeface="Calibri"/>
                <a:cs typeface="Calibri"/>
                <a:sym typeface="Calibri"/>
              </a:rPr>
              <a:pPr algn="r">
                <a:buSzPts val="1200"/>
              </a:pPr>
              <a:t>24</a:t>
            </a:fld>
            <a:endParaRPr sz="1300">
              <a:solidFill>
                <a:schemeClr val="dk1"/>
              </a:solidFill>
              <a:latin typeface="Calibri"/>
              <a:ea typeface="Calibri"/>
              <a:cs typeface="Calibri"/>
              <a:sym typeface="Calibri"/>
            </a:endParaRPr>
          </a:p>
        </p:txBody>
      </p:sp>
      <p:sp>
        <p:nvSpPr>
          <p:cNvPr id="159" name="Google Shape;159;p11:notes"/>
          <p:cNvSpPr txBox="1">
            <a:spLocks noGrp="1"/>
          </p:cNvSpPr>
          <p:nvPr>
            <p:ph type="ftr" idx="11"/>
          </p:nvPr>
        </p:nvSpPr>
        <p:spPr>
          <a:xfrm>
            <a:off x="0" y="9119474"/>
            <a:ext cx="3169920" cy="481635"/>
          </a:xfrm>
          <a:prstGeom prst="rect">
            <a:avLst/>
          </a:prstGeom>
          <a:noFill/>
          <a:ln>
            <a:noFill/>
          </a:ln>
        </p:spPr>
        <p:txBody>
          <a:bodyPr spcFirstLastPara="1" wrap="square" lIns="96645" tIns="48309" rIns="96645" bIns="48309" anchor="b" anchorCtr="0">
            <a:noAutofit/>
          </a:bodyPr>
          <a:lstStyle/>
          <a:p>
            <a:pPr>
              <a:buSzPts val="1400"/>
            </a:pPr>
            <a:r>
              <a:rPr lang="en" sz="1500"/>
              <a:t>| Proprietary content. ©Great Learning. All Rights Reserved. Unauthorized use or distribution prohibited</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4065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106102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0648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48365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t>Exploratory Data Analysis</a:t>
            </a:r>
            <a:endParaRPr sz="3600" dirty="0"/>
          </a:p>
        </p:txBody>
      </p:sp>
      <p:sp>
        <p:nvSpPr>
          <p:cNvPr id="106" name="Google Shape;106;p23"/>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Python Foundations: Foodhub</a:t>
            </a:r>
            <a:endParaRPr sz="3000" b="0" dirty="0"/>
          </a:p>
        </p:txBody>
      </p:sp>
      <p:sp>
        <p:nvSpPr>
          <p:cNvPr id="107" name="Google Shape;107;p23"/>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June 23, 2023</a:t>
            </a:r>
            <a:endParaRPr sz="1600" b="0" dirty="0"/>
          </a:p>
        </p:txBody>
      </p:sp>
      <p:sp>
        <p:nvSpPr>
          <p:cNvPr id="2" name="TextBox 1">
            <a:extLst>
              <a:ext uri="{FF2B5EF4-FFF2-40B4-BE49-F238E27FC236}">
                <a16:creationId xmlns:a16="http://schemas.microsoft.com/office/drawing/2014/main" id="{548607BD-C92F-C8A0-5543-42EFD2E65A17}"/>
              </a:ext>
            </a:extLst>
          </p:cNvPr>
          <p:cNvSpPr txBox="1"/>
          <p:nvPr/>
        </p:nvSpPr>
        <p:spPr>
          <a:xfrm>
            <a:off x="7187980" y="4521968"/>
            <a:ext cx="1804946" cy="338554"/>
          </a:xfrm>
          <a:prstGeom prst="rect">
            <a:avLst/>
          </a:prstGeom>
          <a:noFill/>
        </p:spPr>
        <p:txBody>
          <a:bodyPr wrap="square" rtlCol="0">
            <a:spAutoFit/>
          </a:bodyPr>
          <a:lstStyle/>
          <a:p>
            <a:r>
              <a:rPr lang="en-US" sz="1600" dirty="0">
                <a:solidFill>
                  <a:srgbClr val="0E39A9"/>
                </a:solidFill>
                <a:latin typeface="Nunito"/>
                <a:sym typeface="Nunito"/>
              </a:rPr>
              <a:t>Vaibhav</a:t>
            </a:r>
            <a:r>
              <a:rPr lang="en-US" dirty="0"/>
              <a:t> </a:t>
            </a:r>
            <a:r>
              <a:rPr lang="en-US" sz="1600" dirty="0">
                <a:solidFill>
                  <a:srgbClr val="0E39A9"/>
                </a:solidFill>
                <a:latin typeface="Nunito"/>
              </a:rPr>
              <a:t>Pradhan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day_of_the_week</a:t>
            </a:r>
            <a:endParaRPr dirty="0">
              <a:solidFill>
                <a:srgbClr val="000000"/>
              </a:solidFill>
            </a:endParaRPr>
          </a:p>
        </p:txBody>
      </p:sp>
      <p:sp>
        <p:nvSpPr>
          <p:cNvPr id="137" name="Google Shape;137;p28"/>
          <p:cNvSpPr txBox="1">
            <a:spLocks noGrp="1"/>
          </p:cNvSpPr>
          <p:nvPr>
            <p:ph type="body" idx="1"/>
          </p:nvPr>
        </p:nvSpPr>
        <p:spPr>
          <a:xfrm>
            <a:off x="4055165" y="908969"/>
            <a:ext cx="2923421" cy="3725057"/>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The dataset includes primarily “Weekend” order with 1351 out of 1898 (~ 71%) orders over the Weekend</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Most popular cuisines over the weekend are depicted on the right which is aligned to the overall cuisine popularity</a:t>
            </a:r>
          </a:p>
        </p:txBody>
      </p:sp>
      <p:pic>
        <p:nvPicPr>
          <p:cNvPr id="3" name="Picture 2">
            <a:extLst>
              <a:ext uri="{FF2B5EF4-FFF2-40B4-BE49-F238E27FC236}">
                <a16:creationId xmlns:a16="http://schemas.microsoft.com/office/drawing/2014/main" id="{2C56408A-35A9-786D-DFD8-B8EB6336DA58}"/>
              </a:ext>
            </a:extLst>
          </p:cNvPr>
          <p:cNvPicPr>
            <a:picLocks noChangeAspect="1"/>
          </p:cNvPicPr>
          <p:nvPr/>
        </p:nvPicPr>
        <p:blipFill>
          <a:blip r:embed="rId3"/>
          <a:stretch>
            <a:fillRect/>
          </a:stretch>
        </p:blipFill>
        <p:spPr>
          <a:xfrm>
            <a:off x="257102" y="1428446"/>
            <a:ext cx="3964166" cy="2730086"/>
          </a:xfrm>
          <a:prstGeom prst="rect">
            <a:avLst/>
          </a:prstGeom>
        </p:spPr>
      </p:pic>
      <p:graphicFrame>
        <p:nvGraphicFramePr>
          <p:cNvPr id="2" name="Table 1">
            <a:extLst>
              <a:ext uri="{FF2B5EF4-FFF2-40B4-BE49-F238E27FC236}">
                <a16:creationId xmlns:a16="http://schemas.microsoft.com/office/drawing/2014/main" id="{432DB9D1-F5D8-3017-E3EA-4C9AEBBD683D}"/>
              </a:ext>
            </a:extLst>
          </p:cNvPr>
          <p:cNvGraphicFramePr>
            <a:graphicFrameLocks noGrp="1"/>
          </p:cNvGraphicFramePr>
          <p:nvPr>
            <p:extLst>
              <p:ext uri="{D42A27DB-BD31-4B8C-83A1-F6EECF244321}">
                <p14:modId xmlns:p14="http://schemas.microsoft.com/office/powerpoint/2010/main" val="1885058643"/>
              </p:ext>
            </p:extLst>
          </p:nvPr>
        </p:nvGraphicFramePr>
        <p:xfrm>
          <a:off x="7134140" y="1214628"/>
          <a:ext cx="1752757" cy="3566160"/>
        </p:xfrm>
        <a:graphic>
          <a:graphicData uri="http://schemas.openxmlformats.org/drawingml/2006/table">
            <a:tbl>
              <a:tblPr firstRow="1">
                <a:tableStyleId>{7E9639D4-E3E2-4D34-9284-5A2195B3D0D7}</a:tableStyleId>
              </a:tblPr>
              <a:tblGrid>
                <a:gridCol w="1082514">
                  <a:extLst>
                    <a:ext uri="{9D8B030D-6E8A-4147-A177-3AD203B41FA5}">
                      <a16:colId xmlns:a16="http://schemas.microsoft.com/office/drawing/2014/main" val="1087777358"/>
                    </a:ext>
                  </a:extLst>
                </a:gridCol>
                <a:gridCol w="670243">
                  <a:extLst>
                    <a:ext uri="{9D8B030D-6E8A-4147-A177-3AD203B41FA5}">
                      <a16:colId xmlns:a16="http://schemas.microsoft.com/office/drawing/2014/main" val="3721401840"/>
                    </a:ext>
                  </a:extLst>
                </a:gridCol>
              </a:tblGrid>
              <a:tr h="182880">
                <a:tc>
                  <a:txBody>
                    <a:bodyPr/>
                    <a:lstStyle/>
                    <a:p>
                      <a:pPr algn="l" fontAlgn="b"/>
                      <a:r>
                        <a:rPr lang="en-US" sz="900" b="1" u="none" strike="noStrike" dirty="0">
                          <a:solidFill>
                            <a:schemeClr val="bg1"/>
                          </a:solidFill>
                          <a:effectLst/>
                          <a:latin typeface="Nunito" pitchFamily="2" charset="0"/>
                        </a:rPr>
                        <a:t>Cuisine</a:t>
                      </a:r>
                      <a:endParaRPr lang="en-US" sz="900" b="1" i="0" u="none" strike="noStrike" dirty="0">
                        <a:solidFill>
                          <a:schemeClr val="bg1"/>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1" u="none" strike="noStrike" dirty="0">
                          <a:solidFill>
                            <a:schemeClr val="bg1"/>
                          </a:solidFill>
                          <a:effectLst/>
                          <a:latin typeface="Nunito" pitchFamily="2" charset="0"/>
                        </a:rPr>
                        <a:t># of orders</a:t>
                      </a:r>
                      <a:endParaRPr lang="en-US" sz="900" b="1" i="0" u="none" strike="noStrike" dirty="0">
                        <a:solidFill>
                          <a:schemeClr val="bg1"/>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8160932"/>
                  </a:ext>
                </a:extLst>
              </a:tr>
              <a:tr h="182880">
                <a:tc>
                  <a:txBody>
                    <a:bodyPr/>
                    <a:lstStyle/>
                    <a:p>
                      <a:pPr algn="l" fontAlgn="b"/>
                      <a:r>
                        <a:rPr lang="en-US" sz="900" b="0" u="none" strike="noStrike">
                          <a:solidFill>
                            <a:srgbClr val="000000"/>
                          </a:solidFill>
                          <a:effectLst/>
                          <a:latin typeface="Nunito" pitchFamily="2" charset="0"/>
                        </a:rPr>
                        <a:t>American</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dirty="0">
                          <a:solidFill>
                            <a:srgbClr val="000000"/>
                          </a:solidFill>
                          <a:effectLst/>
                          <a:latin typeface="Nunito" pitchFamily="2" charset="0"/>
                        </a:rPr>
                        <a:t>415</a:t>
                      </a:r>
                      <a:endParaRPr lang="en-US" sz="900" b="0" i="0" u="none" strike="noStrike" dirty="0">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6554001"/>
                  </a:ext>
                </a:extLst>
              </a:tr>
              <a:tr h="182880">
                <a:tc>
                  <a:txBody>
                    <a:bodyPr/>
                    <a:lstStyle/>
                    <a:p>
                      <a:pPr algn="l" fontAlgn="b"/>
                      <a:r>
                        <a:rPr lang="en-US" sz="900" b="0" u="none" strike="noStrike">
                          <a:solidFill>
                            <a:srgbClr val="000000"/>
                          </a:solidFill>
                          <a:effectLst/>
                          <a:latin typeface="Nunito" pitchFamily="2" charset="0"/>
                        </a:rPr>
                        <a:t>Japanese</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335</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2935864"/>
                  </a:ext>
                </a:extLst>
              </a:tr>
              <a:tr h="182880">
                <a:tc>
                  <a:txBody>
                    <a:bodyPr/>
                    <a:lstStyle/>
                    <a:p>
                      <a:pPr algn="l" fontAlgn="b"/>
                      <a:r>
                        <a:rPr lang="en-US" sz="900" b="0" u="none" strike="noStrike">
                          <a:solidFill>
                            <a:srgbClr val="000000"/>
                          </a:solidFill>
                          <a:effectLst/>
                          <a:latin typeface="Nunito" pitchFamily="2" charset="0"/>
                        </a:rPr>
                        <a:t>Italian</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207</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6611067"/>
                  </a:ext>
                </a:extLst>
              </a:tr>
              <a:tr h="182880">
                <a:tc>
                  <a:txBody>
                    <a:bodyPr/>
                    <a:lstStyle/>
                    <a:p>
                      <a:pPr algn="l" fontAlgn="b"/>
                      <a:r>
                        <a:rPr lang="en-US" sz="900" b="0" u="none" strike="noStrike">
                          <a:solidFill>
                            <a:srgbClr val="000000"/>
                          </a:solidFill>
                          <a:effectLst/>
                          <a:latin typeface="Nunito" pitchFamily="2" charset="0"/>
                        </a:rPr>
                        <a:t>Chinese</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163</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40864"/>
                  </a:ext>
                </a:extLst>
              </a:tr>
              <a:tr h="182880">
                <a:tc>
                  <a:txBody>
                    <a:bodyPr/>
                    <a:lstStyle/>
                    <a:p>
                      <a:pPr algn="l" fontAlgn="b"/>
                      <a:r>
                        <a:rPr lang="en-US" sz="900" b="0" u="none" strike="noStrike">
                          <a:solidFill>
                            <a:srgbClr val="000000"/>
                          </a:solidFill>
                          <a:effectLst/>
                          <a:latin typeface="Nunito" pitchFamily="2" charset="0"/>
                        </a:rPr>
                        <a:t>Mexican</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dirty="0">
                          <a:solidFill>
                            <a:srgbClr val="000000"/>
                          </a:solidFill>
                          <a:effectLst/>
                          <a:latin typeface="Nunito" pitchFamily="2" charset="0"/>
                        </a:rPr>
                        <a:t>53</a:t>
                      </a:r>
                      <a:endParaRPr lang="en-US" sz="900" b="0" i="0" u="none" strike="noStrike" dirty="0">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53100"/>
                  </a:ext>
                </a:extLst>
              </a:tr>
              <a:tr h="182880">
                <a:tc>
                  <a:txBody>
                    <a:bodyPr/>
                    <a:lstStyle/>
                    <a:p>
                      <a:pPr algn="l" fontAlgn="b"/>
                      <a:r>
                        <a:rPr lang="en-US" sz="900" b="0" u="none" strike="noStrike">
                          <a:solidFill>
                            <a:srgbClr val="000000"/>
                          </a:solidFill>
                          <a:effectLst/>
                          <a:latin typeface="Nunito" pitchFamily="2" charset="0"/>
                        </a:rPr>
                        <a:t>Indian</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49</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1961901"/>
                  </a:ext>
                </a:extLst>
              </a:tr>
              <a:tr h="182880">
                <a:tc>
                  <a:txBody>
                    <a:bodyPr/>
                    <a:lstStyle/>
                    <a:p>
                      <a:pPr algn="l" fontAlgn="b"/>
                      <a:r>
                        <a:rPr lang="en-US" sz="900" b="0" u="none" strike="noStrike">
                          <a:solidFill>
                            <a:srgbClr val="000000"/>
                          </a:solidFill>
                          <a:effectLst/>
                          <a:latin typeface="Nunito" pitchFamily="2" charset="0"/>
                        </a:rPr>
                        <a:t>Mediterranean</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32</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6141420"/>
                  </a:ext>
                </a:extLst>
              </a:tr>
              <a:tr h="182880">
                <a:tc>
                  <a:txBody>
                    <a:bodyPr/>
                    <a:lstStyle/>
                    <a:p>
                      <a:pPr algn="l" fontAlgn="b"/>
                      <a:r>
                        <a:rPr lang="en-US" sz="900" b="0" u="none" strike="noStrike">
                          <a:solidFill>
                            <a:srgbClr val="000000"/>
                          </a:solidFill>
                          <a:effectLst/>
                          <a:latin typeface="Nunito" pitchFamily="2" charset="0"/>
                        </a:rPr>
                        <a:t>Middle Eastern</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32</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195947"/>
                  </a:ext>
                </a:extLst>
              </a:tr>
              <a:tr h="182880">
                <a:tc>
                  <a:txBody>
                    <a:bodyPr/>
                    <a:lstStyle/>
                    <a:p>
                      <a:pPr algn="l" fontAlgn="b"/>
                      <a:r>
                        <a:rPr lang="en-US" sz="900" b="0" u="none" strike="noStrike">
                          <a:solidFill>
                            <a:srgbClr val="000000"/>
                          </a:solidFill>
                          <a:effectLst/>
                          <a:latin typeface="Nunito" pitchFamily="2" charset="0"/>
                        </a:rPr>
                        <a:t>Thai</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15</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5164785"/>
                  </a:ext>
                </a:extLst>
              </a:tr>
              <a:tr h="182880">
                <a:tc>
                  <a:txBody>
                    <a:bodyPr/>
                    <a:lstStyle/>
                    <a:p>
                      <a:pPr algn="l" fontAlgn="b"/>
                      <a:r>
                        <a:rPr lang="en-US" sz="900" b="0" u="none" strike="noStrike">
                          <a:solidFill>
                            <a:srgbClr val="000000"/>
                          </a:solidFill>
                          <a:effectLst/>
                          <a:latin typeface="Nunito" pitchFamily="2" charset="0"/>
                        </a:rPr>
                        <a:t>French</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13</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074351"/>
                  </a:ext>
                </a:extLst>
              </a:tr>
              <a:tr h="182880">
                <a:tc>
                  <a:txBody>
                    <a:bodyPr/>
                    <a:lstStyle/>
                    <a:p>
                      <a:pPr algn="l" fontAlgn="b"/>
                      <a:r>
                        <a:rPr lang="en-US" sz="900" b="0" u="none" strike="noStrike">
                          <a:solidFill>
                            <a:srgbClr val="000000"/>
                          </a:solidFill>
                          <a:effectLst/>
                          <a:latin typeface="Nunito" pitchFamily="2" charset="0"/>
                        </a:rPr>
                        <a:t>Korean</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11</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2102547"/>
                  </a:ext>
                </a:extLst>
              </a:tr>
              <a:tr h="182880">
                <a:tc>
                  <a:txBody>
                    <a:bodyPr/>
                    <a:lstStyle/>
                    <a:p>
                      <a:pPr algn="l" fontAlgn="b"/>
                      <a:r>
                        <a:rPr lang="en-US" sz="900" b="0" u="none" strike="noStrike">
                          <a:solidFill>
                            <a:srgbClr val="000000"/>
                          </a:solidFill>
                          <a:effectLst/>
                          <a:latin typeface="Nunito" pitchFamily="2" charset="0"/>
                        </a:rPr>
                        <a:t>Southern</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11</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5649077"/>
                  </a:ext>
                </a:extLst>
              </a:tr>
              <a:tr h="182880">
                <a:tc>
                  <a:txBody>
                    <a:bodyPr/>
                    <a:lstStyle/>
                    <a:p>
                      <a:pPr algn="l" fontAlgn="b"/>
                      <a:r>
                        <a:rPr lang="en-US" sz="900" b="0" u="none" strike="noStrike">
                          <a:solidFill>
                            <a:srgbClr val="000000"/>
                          </a:solidFill>
                          <a:effectLst/>
                          <a:latin typeface="Nunito" pitchFamily="2" charset="0"/>
                        </a:rPr>
                        <a:t>Spanish</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900" b="0" u="none" strike="noStrike">
                          <a:solidFill>
                            <a:srgbClr val="000000"/>
                          </a:solidFill>
                          <a:effectLst/>
                          <a:latin typeface="Nunito" pitchFamily="2" charset="0"/>
                        </a:rPr>
                        <a:t>11</a:t>
                      </a:r>
                      <a:endParaRPr lang="en-US" sz="900" b="0" i="0" u="none" strike="noStrike">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251901"/>
                  </a:ext>
                </a:extLst>
              </a:tr>
              <a:tr h="182880">
                <a:tc>
                  <a:txBody>
                    <a:bodyPr/>
                    <a:lstStyle/>
                    <a:p>
                      <a:pPr algn="l" fontAlgn="b"/>
                      <a:r>
                        <a:rPr lang="en-US" sz="900" b="0" u="none" strike="noStrike">
                          <a:solidFill>
                            <a:srgbClr val="000000"/>
                          </a:solidFill>
                          <a:effectLst/>
                          <a:latin typeface="Nunito" pitchFamily="2" charset="0"/>
                        </a:rPr>
                        <a:t>Vietnamese</a:t>
                      </a:r>
                      <a:endParaRPr lang="en-US" sz="900" b="0" i="0" u="none" strike="noStrike">
                        <a:solidFill>
                          <a:srgbClr val="000000"/>
                        </a:solidFill>
                        <a:effectLst/>
                        <a:latin typeface="Nunito" pitchFamily="2"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r" fontAlgn="b"/>
                      <a:r>
                        <a:rPr lang="en-US" sz="900" b="0" u="none" strike="noStrike" dirty="0">
                          <a:solidFill>
                            <a:srgbClr val="000000"/>
                          </a:solidFill>
                          <a:effectLst/>
                          <a:latin typeface="Nunito" pitchFamily="2" charset="0"/>
                        </a:rPr>
                        <a:t>4</a:t>
                      </a:r>
                      <a:endParaRPr lang="en-US" sz="900" b="0" i="0" u="none" strike="noStrike" dirty="0">
                        <a:solidFill>
                          <a:srgbClr val="000000"/>
                        </a:solidFill>
                        <a:effectLst/>
                        <a:latin typeface="Nunito" pitchFamily="2"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356641"/>
                  </a:ext>
                </a:extLst>
              </a:tr>
            </a:tbl>
          </a:graphicData>
        </a:graphic>
      </p:graphicFrame>
      <p:sp>
        <p:nvSpPr>
          <p:cNvPr id="5" name="TextBox 4">
            <a:extLst>
              <a:ext uri="{FF2B5EF4-FFF2-40B4-BE49-F238E27FC236}">
                <a16:creationId xmlns:a16="http://schemas.microsoft.com/office/drawing/2014/main" id="{5C7573E8-8972-6D15-D70D-440218DCEEB8}"/>
              </a:ext>
            </a:extLst>
          </p:cNvPr>
          <p:cNvSpPr txBox="1"/>
          <p:nvPr/>
        </p:nvSpPr>
        <p:spPr>
          <a:xfrm>
            <a:off x="7021372" y="647359"/>
            <a:ext cx="2090823" cy="523220"/>
          </a:xfrm>
          <a:prstGeom prst="rect">
            <a:avLst/>
          </a:prstGeom>
          <a:noFill/>
        </p:spPr>
        <p:txBody>
          <a:bodyPr wrap="square">
            <a:spAutoFit/>
          </a:bodyPr>
          <a:lstStyle/>
          <a:p>
            <a:pPr algn="l"/>
            <a:r>
              <a:rPr lang="en-US" b="1" i="0" dirty="0">
                <a:solidFill>
                  <a:srgbClr val="212121"/>
                </a:solidFill>
                <a:effectLst/>
                <a:latin typeface="Nunito" pitchFamily="2" charset="0"/>
              </a:rPr>
              <a:t>Most popular cuisine on weekends</a:t>
            </a:r>
          </a:p>
        </p:txBody>
      </p:sp>
    </p:spTree>
    <p:extLst>
      <p:ext uri="{BB962C8B-B14F-4D97-AF65-F5344CB8AC3E}">
        <p14:creationId xmlns:p14="http://schemas.microsoft.com/office/powerpoint/2010/main" val="19950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rating</a:t>
            </a:r>
            <a:endParaRPr dirty="0">
              <a:solidFill>
                <a:srgbClr val="000000"/>
              </a:solidFill>
            </a:endParaRPr>
          </a:p>
        </p:txBody>
      </p:sp>
      <p:sp>
        <p:nvSpPr>
          <p:cNvPr id="137" name="Google Shape;137;p28"/>
          <p:cNvSpPr txBox="1">
            <a:spLocks noGrp="1"/>
          </p:cNvSpPr>
          <p:nvPr>
            <p:ph type="body" idx="1"/>
          </p:nvPr>
        </p:nvSpPr>
        <p:spPr>
          <a:xfrm>
            <a:off x="4879298" y="1214203"/>
            <a:ext cx="4007601" cy="3725057"/>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736 out of 1898 customer orders (~ 38% orders) do not have a customer defined rating</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588 out of 1898 customer orders (~ 31% orders) have highest rating</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386 orders received 4 stars</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188 orders received 3 stars</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No order received 1 or 2 stars</a:t>
            </a:r>
          </a:p>
        </p:txBody>
      </p:sp>
      <p:pic>
        <p:nvPicPr>
          <p:cNvPr id="4" name="Picture 3">
            <a:extLst>
              <a:ext uri="{FF2B5EF4-FFF2-40B4-BE49-F238E27FC236}">
                <a16:creationId xmlns:a16="http://schemas.microsoft.com/office/drawing/2014/main" id="{7928AB1A-593D-ECA1-1335-FDD711112E4D}"/>
              </a:ext>
            </a:extLst>
          </p:cNvPr>
          <p:cNvPicPr>
            <a:picLocks noChangeAspect="1"/>
          </p:cNvPicPr>
          <p:nvPr/>
        </p:nvPicPr>
        <p:blipFill>
          <a:blip r:embed="rId3"/>
          <a:stretch>
            <a:fillRect/>
          </a:stretch>
        </p:blipFill>
        <p:spPr>
          <a:xfrm>
            <a:off x="202550" y="1350313"/>
            <a:ext cx="4478007" cy="3071786"/>
          </a:xfrm>
          <a:prstGeom prst="rect">
            <a:avLst/>
          </a:prstGeom>
        </p:spPr>
      </p:pic>
    </p:spTree>
    <p:extLst>
      <p:ext uri="{BB962C8B-B14F-4D97-AF65-F5344CB8AC3E}">
        <p14:creationId xmlns:p14="http://schemas.microsoft.com/office/powerpoint/2010/main" val="58174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food_preparation_time</a:t>
            </a:r>
            <a:endParaRPr dirty="0">
              <a:solidFill>
                <a:srgbClr val="000000"/>
              </a:solidFill>
            </a:endParaRPr>
          </a:p>
        </p:txBody>
      </p:sp>
      <p:sp>
        <p:nvSpPr>
          <p:cNvPr id="137" name="Google Shape;137;p28"/>
          <p:cNvSpPr txBox="1">
            <a:spLocks noGrp="1"/>
          </p:cNvSpPr>
          <p:nvPr>
            <p:ph type="body" idx="1"/>
          </p:nvPr>
        </p:nvSpPr>
        <p:spPr>
          <a:xfrm>
            <a:off x="257100" y="3560164"/>
            <a:ext cx="8629800" cy="1379096"/>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Food Preparation time has a very slight </a:t>
            </a:r>
            <a:r>
              <a:rPr lang="en-US" sz="1400" dirty="0" err="1">
                <a:solidFill>
                  <a:srgbClr val="000000"/>
                </a:solidFill>
              </a:rPr>
              <a:t>righ</a:t>
            </a:r>
            <a:r>
              <a:rPr lang="en-US" sz="1400" dirty="0">
                <a:solidFill>
                  <a:srgbClr val="000000"/>
                </a:solidFill>
              </a:rPr>
              <a:t> skew but is mostly evenly distributed with the mean time = 27.37 and median time = 27</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Most food preparation takes between 23 – 31 minutes</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There are no outliers</a:t>
            </a:r>
          </a:p>
        </p:txBody>
      </p:sp>
      <p:pic>
        <p:nvPicPr>
          <p:cNvPr id="3" name="Picture 2">
            <a:extLst>
              <a:ext uri="{FF2B5EF4-FFF2-40B4-BE49-F238E27FC236}">
                <a16:creationId xmlns:a16="http://schemas.microsoft.com/office/drawing/2014/main" id="{4BD50709-44F3-B94D-F18D-692E736F934C}"/>
              </a:ext>
            </a:extLst>
          </p:cNvPr>
          <p:cNvPicPr>
            <a:picLocks noChangeAspect="1"/>
          </p:cNvPicPr>
          <p:nvPr/>
        </p:nvPicPr>
        <p:blipFill>
          <a:blip r:embed="rId3"/>
          <a:stretch>
            <a:fillRect/>
          </a:stretch>
        </p:blipFill>
        <p:spPr>
          <a:xfrm>
            <a:off x="257100" y="825328"/>
            <a:ext cx="4168519" cy="2894805"/>
          </a:xfrm>
          <a:prstGeom prst="rect">
            <a:avLst/>
          </a:prstGeom>
        </p:spPr>
      </p:pic>
      <p:pic>
        <p:nvPicPr>
          <p:cNvPr id="7" name="Picture 6">
            <a:extLst>
              <a:ext uri="{FF2B5EF4-FFF2-40B4-BE49-F238E27FC236}">
                <a16:creationId xmlns:a16="http://schemas.microsoft.com/office/drawing/2014/main" id="{807D401F-38A1-AA56-B6D5-9591FE83F09E}"/>
              </a:ext>
            </a:extLst>
          </p:cNvPr>
          <p:cNvPicPr>
            <a:picLocks noChangeAspect="1"/>
          </p:cNvPicPr>
          <p:nvPr/>
        </p:nvPicPr>
        <p:blipFill>
          <a:blip r:embed="rId4"/>
          <a:stretch>
            <a:fillRect/>
          </a:stretch>
        </p:blipFill>
        <p:spPr>
          <a:xfrm>
            <a:off x="4261086" y="702011"/>
            <a:ext cx="3721175" cy="2971587"/>
          </a:xfrm>
          <a:prstGeom prst="rect">
            <a:avLst/>
          </a:prstGeom>
        </p:spPr>
      </p:pic>
    </p:spTree>
    <p:extLst>
      <p:ext uri="{BB962C8B-B14F-4D97-AF65-F5344CB8AC3E}">
        <p14:creationId xmlns:p14="http://schemas.microsoft.com/office/powerpoint/2010/main" val="207180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delivery_time</a:t>
            </a:r>
            <a:endParaRPr dirty="0">
              <a:solidFill>
                <a:srgbClr val="000000"/>
              </a:solidFill>
            </a:endParaRPr>
          </a:p>
        </p:txBody>
      </p:sp>
      <p:sp>
        <p:nvSpPr>
          <p:cNvPr id="137" name="Google Shape;137;p28"/>
          <p:cNvSpPr txBox="1">
            <a:spLocks noGrp="1"/>
          </p:cNvSpPr>
          <p:nvPr>
            <p:ph type="body" idx="1"/>
          </p:nvPr>
        </p:nvSpPr>
        <p:spPr>
          <a:xfrm>
            <a:off x="257100" y="3560164"/>
            <a:ext cx="8629800" cy="1379096"/>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Delivery time has a slight left skew with a mean time = 24.16 and median time = 25</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min delivery time = 15 and max time = 33</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The middle 50% of delivery times are within the 20 – 28 mins </a:t>
            </a:r>
          </a:p>
          <a:p>
            <a:pPr marL="457200" lvl="0" indent="-317500" algn="l" rtl="0">
              <a:lnSpc>
                <a:spcPct val="115000"/>
              </a:lnSpc>
              <a:spcBef>
                <a:spcPts val="1000"/>
              </a:spcBef>
              <a:spcAft>
                <a:spcPts val="0"/>
              </a:spcAft>
              <a:buClr>
                <a:srgbClr val="000000"/>
              </a:buClr>
              <a:buSzPts val="1400"/>
              <a:buChar char="●"/>
            </a:pPr>
            <a:r>
              <a:rPr lang="en-US" sz="1200" dirty="0">
                <a:solidFill>
                  <a:srgbClr val="000000"/>
                </a:solidFill>
              </a:rPr>
              <a:t>There are no outliers</a:t>
            </a:r>
          </a:p>
        </p:txBody>
      </p:sp>
      <p:pic>
        <p:nvPicPr>
          <p:cNvPr id="4" name="Picture 3">
            <a:extLst>
              <a:ext uri="{FF2B5EF4-FFF2-40B4-BE49-F238E27FC236}">
                <a16:creationId xmlns:a16="http://schemas.microsoft.com/office/drawing/2014/main" id="{2386C963-5AEE-B943-12A0-9D501B116865}"/>
              </a:ext>
            </a:extLst>
          </p:cNvPr>
          <p:cNvPicPr>
            <a:picLocks noChangeAspect="1"/>
          </p:cNvPicPr>
          <p:nvPr/>
        </p:nvPicPr>
        <p:blipFill>
          <a:blip r:embed="rId3"/>
          <a:stretch>
            <a:fillRect/>
          </a:stretch>
        </p:blipFill>
        <p:spPr>
          <a:xfrm>
            <a:off x="257100" y="861979"/>
            <a:ext cx="4112870" cy="2864607"/>
          </a:xfrm>
          <a:prstGeom prst="rect">
            <a:avLst/>
          </a:prstGeom>
        </p:spPr>
      </p:pic>
      <p:pic>
        <p:nvPicPr>
          <p:cNvPr id="6" name="Picture 5">
            <a:extLst>
              <a:ext uri="{FF2B5EF4-FFF2-40B4-BE49-F238E27FC236}">
                <a16:creationId xmlns:a16="http://schemas.microsoft.com/office/drawing/2014/main" id="{57F5C54A-7264-5C34-F4EB-49A8277C6943}"/>
              </a:ext>
            </a:extLst>
          </p:cNvPr>
          <p:cNvPicPr>
            <a:picLocks noChangeAspect="1"/>
          </p:cNvPicPr>
          <p:nvPr/>
        </p:nvPicPr>
        <p:blipFill>
          <a:blip r:embed="rId4"/>
          <a:stretch>
            <a:fillRect/>
          </a:stretch>
        </p:blipFill>
        <p:spPr>
          <a:xfrm>
            <a:off x="4772042" y="802247"/>
            <a:ext cx="3712786" cy="2757917"/>
          </a:xfrm>
          <a:prstGeom prst="rect">
            <a:avLst/>
          </a:prstGeom>
        </p:spPr>
      </p:pic>
    </p:spTree>
    <p:extLst>
      <p:ext uri="{BB962C8B-B14F-4D97-AF65-F5344CB8AC3E}">
        <p14:creationId xmlns:p14="http://schemas.microsoft.com/office/powerpoint/2010/main" val="339988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cuisine v/s cost_of_the_order</a:t>
            </a:r>
            <a:endParaRPr dirty="0">
              <a:solidFill>
                <a:srgbClr val="000000"/>
              </a:solidFill>
            </a:endParaRPr>
          </a:p>
        </p:txBody>
      </p:sp>
      <p:sp>
        <p:nvSpPr>
          <p:cNvPr id="143" name="Google Shape;143;p29"/>
          <p:cNvSpPr txBox="1">
            <a:spLocks noGrp="1"/>
          </p:cNvSpPr>
          <p:nvPr>
            <p:ph type="body" idx="1"/>
          </p:nvPr>
        </p:nvSpPr>
        <p:spPr>
          <a:xfrm>
            <a:off x="6305384" y="771993"/>
            <a:ext cx="2778655" cy="4039274"/>
          </a:xfrm>
          <a:prstGeom prst="rect">
            <a:avLst/>
          </a:prstGeom>
          <a:noFill/>
          <a:ln>
            <a:noFill/>
          </a:ln>
        </p:spPr>
        <p:txBody>
          <a:bodyPr spcFirstLastPara="1" wrap="square" lIns="91425" tIns="91425" rIns="91425" bIns="91425" anchor="t" anchorCtr="0">
            <a:noAutofit/>
          </a:bodyPr>
          <a:lstStyle/>
          <a:p>
            <a:pPr marL="311150" lvl="0" indent="-171450" algn="l" rtl="0">
              <a:lnSpc>
                <a:spcPct val="115000"/>
              </a:lnSpc>
              <a:spcBef>
                <a:spcPts val="1000"/>
              </a:spcBef>
              <a:spcAft>
                <a:spcPts val="0"/>
              </a:spcAft>
              <a:buClr>
                <a:srgbClr val="000000"/>
              </a:buClr>
              <a:buSzPts val="1400"/>
              <a:buFont typeface="Wingdings" panose="05000000000000000000" pitchFamily="2" charset="2"/>
              <a:buChar char="§"/>
            </a:pPr>
            <a:r>
              <a:rPr lang="en-US" sz="1100" dirty="0" err="1">
                <a:solidFill>
                  <a:srgbClr val="000000"/>
                </a:solidFill>
              </a:rPr>
              <a:t>cost_of_the_order</a:t>
            </a:r>
            <a:r>
              <a:rPr lang="en-US" sz="1100" dirty="0">
                <a:solidFill>
                  <a:srgbClr val="000000"/>
                </a:solidFill>
              </a:rPr>
              <a:t> for most cuisines is right skewed with the exception of Thai and French </a:t>
            </a:r>
            <a:r>
              <a:rPr lang="en-US" sz="1100" dirty="0" err="1">
                <a:solidFill>
                  <a:srgbClr val="000000"/>
                </a:solidFill>
              </a:rPr>
              <a:t>cusines</a:t>
            </a:r>
            <a:r>
              <a:rPr lang="en-US" sz="1100" dirty="0">
                <a:solidFill>
                  <a:srgbClr val="000000"/>
                </a:solidFill>
              </a:rPr>
              <a:t>, which indicates the average the cost of the order is higher than the mean cost. This means that most of these cuisines do have many high cost orders</a:t>
            </a:r>
          </a:p>
          <a:p>
            <a:pPr marL="311150" lvl="0" indent="-171450" algn="l" rtl="0">
              <a:lnSpc>
                <a:spcPct val="115000"/>
              </a:lnSpc>
              <a:spcBef>
                <a:spcPts val="1000"/>
              </a:spcBef>
              <a:spcAft>
                <a:spcPts val="0"/>
              </a:spcAft>
              <a:buClr>
                <a:srgbClr val="000000"/>
              </a:buClr>
              <a:buSzPts val="1400"/>
              <a:buFont typeface="Wingdings" panose="05000000000000000000" pitchFamily="2" charset="2"/>
              <a:buChar char="§"/>
            </a:pPr>
            <a:r>
              <a:rPr lang="en-US" sz="1100" dirty="0">
                <a:solidFill>
                  <a:srgbClr val="000000"/>
                </a:solidFill>
              </a:rPr>
              <a:t>There are outliers for Korean, Mediterranean and Vietnamese cuisine</a:t>
            </a:r>
          </a:p>
          <a:p>
            <a:pPr marL="311150" lvl="0" indent="-171450" algn="l" rtl="0">
              <a:lnSpc>
                <a:spcPct val="115000"/>
              </a:lnSpc>
              <a:spcBef>
                <a:spcPts val="1000"/>
              </a:spcBef>
              <a:spcAft>
                <a:spcPts val="0"/>
              </a:spcAft>
              <a:buClr>
                <a:srgbClr val="000000"/>
              </a:buClr>
              <a:buSzPts val="1400"/>
              <a:buFont typeface="Wingdings" panose="05000000000000000000" pitchFamily="2" charset="2"/>
              <a:buChar char="§"/>
            </a:pPr>
            <a:r>
              <a:rPr lang="en-US" sz="1100" dirty="0">
                <a:solidFill>
                  <a:srgbClr val="000000"/>
                </a:solidFill>
              </a:rPr>
              <a:t>Median cost of Vietnamese cuisine is lowest whereas French cuisine has highest median cost </a:t>
            </a:r>
          </a:p>
          <a:p>
            <a:pPr marL="311150" lvl="0" indent="-171450" algn="l" rtl="0">
              <a:lnSpc>
                <a:spcPct val="115000"/>
              </a:lnSpc>
              <a:spcBef>
                <a:spcPts val="1000"/>
              </a:spcBef>
              <a:spcAft>
                <a:spcPts val="0"/>
              </a:spcAft>
              <a:buClr>
                <a:srgbClr val="000000"/>
              </a:buClr>
              <a:buSzPts val="1400"/>
              <a:buFont typeface="Wingdings" panose="05000000000000000000" pitchFamily="2" charset="2"/>
              <a:buChar char="§"/>
            </a:pPr>
            <a:r>
              <a:rPr lang="en-US" sz="1100" dirty="0">
                <a:solidFill>
                  <a:srgbClr val="000000"/>
                </a:solidFill>
              </a:rPr>
              <a:t>Chinese cuisine has a wide range of cost whereas Korean cuisine is less variant with the exception of some outliers</a:t>
            </a:r>
            <a:endParaRPr sz="1100" dirty="0">
              <a:solidFill>
                <a:srgbClr val="000000"/>
              </a:solidFill>
            </a:endParaRPr>
          </a:p>
        </p:txBody>
      </p:sp>
      <p:pic>
        <p:nvPicPr>
          <p:cNvPr id="5" name="Picture 4">
            <a:extLst>
              <a:ext uri="{FF2B5EF4-FFF2-40B4-BE49-F238E27FC236}">
                <a16:creationId xmlns:a16="http://schemas.microsoft.com/office/drawing/2014/main" id="{C0030CA3-ECA7-3BE2-E44A-3DB1AAEAA645}"/>
              </a:ext>
            </a:extLst>
          </p:cNvPr>
          <p:cNvPicPr>
            <a:picLocks noChangeAspect="1"/>
          </p:cNvPicPr>
          <p:nvPr/>
        </p:nvPicPr>
        <p:blipFill>
          <a:blip r:embed="rId3"/>
          <a:stretch>
            <a:fillRect/>
          </a:stretch>
        </p:blipFill>
        <p:spPr>
          <a:xfrm>
            <a:off x="59962" y="974360"/>
            <a:ext cx="6445770" cy="3524902"/>
          </a:xfrm>
          <a:prstGeom prst="rect">
            <a:avLst/>
          </a:prstGeom>
        </p:spPr>
      </p:pic>
    </p:spTree>
    <p:extLst>
      <p:ext uri="{BB962C8B-B14F-4D97-AF65-F5344CB8AC3E}">
        <p14:creationId xmlns:p14="http://schemas.microsoft.com/office/powerpoint/2010/main" val="68671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cuisine v/s total_preparation_time</a:t>
            </a:r>
            <a:endParaRPr dirty="0">
              <a:solidFill>
                <a:srgbClr val="000000"/>
              </a:solidFill>
            </a:endParaRPr>
          </a:p>
        </p:txBody>
      </p:sp>
      <p:sp>
        <p:nvSpPr>
          <p:cNvPr id="143" name="Google Shape;143;p29"/>
          <p:cNvSpPr txBox="1">
            <a:spLocks noGrp="1"/>
          </p:cNvSpPr>
          <p:nvPr>
            <p:ph type="body" idx="1"/>
          </p:nvPr>
        </p:nvSpPr>
        <p:spPr>
          <a:xfrm>
            <a:off x="6509289" y="771993"/>
            <a:ext cx="2574750" cy="4039274"/>
          </a:xfrm>
          <a:prstGeom prst="rect">
            <a:avLst/>
          </a:prstGeom>
          <a:noFill/>
          <a:ln>
            <a:noFill/>
          </a:ln>
        </p:spPr>
        <p:txBody>
          <a:bodyPr spcFirstLastPara="1" wrap="square" lIns="91425" tIns="91425" rIns="91425" bIns="91425" anchor="t" anchorCtr="0">
            <a:noAutofit/>
          </a:bodyPr>
          <a:lstStyle/>
          <a:p>
            <a:pPr marL="311150" lvl="0" indent="-171450" algn="l" rtl="0">
              <a:lnSpc>
                <a:spcPct val="115000"/>
              </a:lnSpc>
              <a:spcBef>
                <a:spcPts val="1000"/>
              </a:spcBef>
              <a:spcAft>
                <a:spcPts val="0"/>
              </a:spcAft>
              <a:buClr>
                <a:srgbClr val="000000"/>
              </a:buClr>
              <a:buSzPts val="1400"/>
              <a:buFont typeface="Wingdings" panose="05000000000000000000" pitchFamily="2" charset="2"/>
              <a:buChar char="§"/>
            </a:pPr>
            <a:r>
              <a:rPr lang="en-US" sz="1100" dirty="0">
                <a:solidFill>
                  <a:srgbClr val="000000"/>
                </a:solidFill>
              </a:rPr>
              <a:t>Korean and Vietnamese cuisines have the lowest median preparation times of 25 mins</a:t>
            </a:r>
          </a:p>
          <a:p>
            <a:pPr marL="311150" indent="-171450">
              <a:spcBef>
                <a:spcPts val="1000"/>
              </a:spcBef>
              <a:buClr>
                <a:srgbClr val="000000"/>
              </a:buClr>
              <a:buSzPts val="1400"/>
              <a:buFont typeface="Wingdings" panose="05000000000000000000" pitchFamily="2" charset="2"/>
              <a:buChar char="§"/>
            </a:pPr>
            <a:r>
              <a:rPr lang="en-US" sz="1100" dirty="0">
                <a:solidFill>
                  <a:srgbClr val="000000"/>
                </a:solidFill>
              </a:rPr>
              <a:t>Korean cuisine has the lowest mean</a:t>
            </a:r>
          </a:p>
          <a:p>
            <a:pPr marL="311150" indent="-171450">
              <a:spcBef>
                <a:spcPts val="1000"/>
              </a:spcBef>
              <a:buClr>
                <a:srgbClr val="000000"/>
              </a:buClr>
              <a:buSzPts val="1400"/>
              <a:buFont typeface="Wingdings" panose="05000000000000000000" pitchFamily="2" charset="2"/>
              <a:buChar char="§"/>
            </a:pPr>
            <a:r>
              <a:rPr lang="en-US" sz="1100" dirty="0">
                <a:solidFill>
                  <a:srgbClr val="000000"/>
                </a:solidFill>
              </a:rPr>
              <a:t>Italian cuisine has the highest median preparation time of 28 mins</a:t>
            </a:r>
          </a:p>
          <a:p>
            <a:pPr marL="311150" indent="-171450">
              <a:spcBef>
                <a:spcPts val="1000"/>
              </a:spcBef>
              <a:buClr>
                <a:srgbClr val="000000"/>
              </a:buClr>
              <a:buSzPts val="1400"/>
              <a:buFont typeface="Wingdings" panose="05000000000000000000" pitchFamily="2" charset="2"/>
              <a:buChar char="§"/>
            </a:pPr>
            <a:r>
              <a:rPr lang="en-US" sz="1100" dirty="0">
                <a:solidFill>
                  <a:srgbClr val="000000"/>
                </a:solidFill>
              </a:rPr>
              <a:t>Min food preparation time across all cuisines except for Thai and French is 20 mins. Thai and French cuisine the minimum time is 21 minutes</a:t>
            </a:r>
          </a:p>
          <a:p>
            <a:pPr marL="311150" indent="-171450">
              <a:spcBef>
                <a:spcPts val="1000"/>
              </a:spcBef>
              <a:buClr>
                <a:srgbClr val="000000"/>
              </a:buClr>
              <a:buSzPts val="1400"/>
              <a:buFont typeface="Wingdings" panose="05000000000000000000" pitchFamily="2" charset="2"/>
              <a:buChar char="§"/>
            </a:pPr>
            <a:r>
              <a:rPr lang="en-US" sz="1100" dirty="0">
                <a:solidFill>
                  <a:srgbClr val="000000"/>
                </a:solidFill>
              </a:rPr>
              <a:t>Southern cuisine followed by Thai cuisine have the most spread out preparation times</a:t>
            </a:r>
            <a:endParaRPr sz="1100" dirty="0">
              <a:solidFill>
                <a:srgbClr val="000000"/>
              </a:solidFill>
            </a:endParaRPr>
          </a:p>
        </p:txBody>
      </p:sp>
      <p:pic>
        <p:nvPicPr>
          <p:cNvPr id="3" name="Picture 2">
            <a:extLst>
              <a:ext uri="{FF2B5EF4-FFF2-40B4-BE49-F238E27FC236}">
                <a16:creationId xmlns:a16="http://schemas.microsoft.com/office/drawing/2014/main" id="{9D29A050-E514-3C33-CA96-4F5C21410B12}"/>
              </a:ext>
            </a:extLst>
          </p:cNvPr>
          <p:cNvPicPr>
            <a:picLocks noChangeAspect="1"/>
          </p:cNvPicPr>
          <p:nvPr/>
        </p:nvPicPr>
        <p:blipFill>
          <a:blip r:embed="rId3"/>
          <a:stretch>
            <a:fillRect/>
          </a:stretch>
        </p:blipFill>
        <p:spPr>
          <a:xfrm>
            <a:off x="202550" y="1065327"/>
            <a:ext cx="6445769" cy="3406821"/>
          </a:xfrm>
          <a:prstGeom prst="rect">
            <a:avLst/>
          </a:prstGeom>
        </p:spPr>
      </p:pic>
    </p:spTree>
    <p:extLst>
      <p:ext uri="{BB962C8B-B14F-4D97-AF65-F5344CB8AC3E}">
        <p14:creationId xmlns:p14="http://schemas.microsoft.com/office/powerpoint/2010/main" val="101292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day_of_the_week v/s delivery_time</a:t>
            </a:r>
            <a:endParaRPr dirty="0">
              <a:solidFill>
                <a:srgbClr val="000000"/>
              </a:solidFill>
            </a:endParaRPr>
          </a:p>
        </p:txBody>
      </p:sp>
      <p:sp>
        <p:nvSpPr>
          <p:cNvPr id="143" name="Google Shape;143;p29"/>
          <p:cNvSpPr txBox="1">
            <a:spLocks noGrp="1"/>
          </p:cNvSpPr>
          <p:nvPr>
            <p:ph type="body" idx="1"/>
          </p:nvPr>
        </p:nvSpPr>
        <p:spPr>
          <a:xfrm>
            <a:off x="6106601" y="771993"/>
            <a:ext cx="2977437" cy="4039274"/>
          </a:xfrm>
          <a:prstGeom prst="rect">
            <a:avLst/>
          </a:prstGeom>
          <a:noFill/>
          <a:ln>
            <a:noFill/>
          </a:ln>
        </p:spPr>
        <p:txBody>
          <a:bodyPr spcFirstLastPara="1" wrap="square" lIns="91425" tIns="91425" rIns="91425" bIns="91425" anchor="t" anchorCtr="0">
            <a:noAutofit/>
          </a:bodyPr>
          <a:lstStyle/>
          <a:p>
            <a:pPr marL="311150" lvl="0" indent="-171450" algn="l" rtl="0">
              <a:lnSpc>
                <a:spcPct val="115000"/>
              </a:lnSpc>
              <a:spcBef>
                <a:spcPts val="1000"/>
              </a:spcBef>
              <a:spcAft>
                <a:spcPts val="0"/>
              </a:spcAft>
              <a:buClr>
                <a:srgbClr val="000000"/>
              </a:buClr>
              <a:buSzPts val="1400"/>
              <a:buFont typeface="Wingdings" panose="05000000000000000000" pitchFamily="2" charset="2"/>
              <a:buChar char="§"/>
            </a:pPr>
            <a:r>
              <a:rPr lang="en-US" sz="1200" dirty="0">
                <a:solidFill>
                  <a:srgbClr val="000000"/>
                </a:solidFill>
              </a:rPr>
              <a:t>The minimum, maximum, and median of weekday delivery times is higher than the same measures for the weekend.</a:t>
            </a:r>
          </a:p>
          <a:p>
            <a:pPr marL="311150" lvl="0" indent="-171450" algn="l" rtl="0">
              <a:lnSpc>
                <a:spcPct val="115000"/>
              </a:lnSpc>
              <a:spcBef>
                <a:spcPts val="1000"/>
              </a:spcBef>
              <a:spcAft>
                <a:spcPts val="0"/>
              </a:spcAft>
              <a:buClr>
                <a:srgbClr val="000000"/>
              </a:buClr>
              <a:buSzPts val="1400"/>
              <a:buFont typeface="Wingdings" panose="05000000000000000000" pitchFamily="2" charset="2"/>
              <a:buChar char="§"/>
            </a:pPr>
            <a:r>
              <a:rPr lang="en-US" sz="1200" dirty="0">
                <a:solidFill>
                  <a:srgbClr val="000000"/>
                </a:solidFill>
              </a:rPr>
              <a:t>The spread of delivery times on weekdays is much smaller than the spread of delivery times of weekends. </a:t>
            </a:r>
          </a:p>
          <a:p>
            <a:pPr marL="311150" lvl="0" indent="-171450" algn="l" rtl="0">
              <a:lnSpc>
                <a:spcPct val="115000"/>
              </a:lnSpc>
              <a:spcBef>
                <a:spcPts val="1000"/>
              </a:spcBef>
              <a:spcAft>
                <a:spcPts val="0"/>
              </a:spcAft>
              <a:buClr>
                <a:srgbClr val="000000"/>
              </a:buClr>
              <a:buSzPts val="1400"/>
              <a:buFont typeface="Wingdings" panose="05000000000000000000" pitchFamily="2" charset="2"/>
              <a:buChar char="§"/>
            </a:pPr>
            <a:r>
              <a:rPr lang="en-US" sz="1200" dirty="0">
                <a:solidFill>
                  <a:srgbClr val="000000"/>
                </a:solidFill>
              </a:rPr>
              <a:t>The data indicates much higher number of weekend orders than weekday hence more data points may need to be explored to understand the cause for longer delivery times on weekdays. It could be due to less delivery staff on weekdays, increased traffic during delivery due to rush hours </a:t>
            </a:r>
            <a:r>
              <a:rPr lang="en-US" sz="1200" dirty="0" err="1">
                <a:solidFill>
                  <a:srgbClr val="000000"/>
                </a:solidFill>
              </a:rPr>
              <a:t>etc</a:t>
            </a:r>
            <a:endParaRPr lang="en-US" sz="1200" dirty="0">
              <a:solidFill>
                <a:srgbClr val="000000"/>
              </a:solidFill>
            </a:endParaRPr>
          </a:p>
        </p:txBody>
      </p:sp>
      <p:pic>
        <p:nvPicPr>
          <p:cNvPr id="4" name="Picture 3">
            <a:extLst>
              <a:ext uri="{FF2B5EF4-FFF2-40B4-BE49-F238E27FC236}">
                <a16:creationId xmlns:a16="http://schemas.microsoft.com/office/drawing/2014/main" id="{3A6B7BA4-EA2C-11C7-8BBB-9687ABC85AAA}"/>
              </a:ext>
            </a:extLst>
          </p:cNvPr>
          <p:cNvPicPr>
            <a:picLocks noChangeAspect="1"/>
          </p:cNvPicPr>
          <p:nvPr/>
        </p:nvPicPr>
        <p:blipFill>
          <a:blip r:embed="rId3"/>
          <a:stretch>
            <a:fillRect/>
          </a:stretch>
        </p:blipFill>
        <p:spPr>
          <a:xfrm>
            <a:off x="59962" y="1379801"/>
            <a:ext cx="6247494" cy="2794634"/>
          </a:xfrm>
          <a:prstGeom prst="rect">
            <a:avLst/>
          </a:prstGeom>
        </p:spPr>
      </p:pic>
    </p:spTree>
    <p:extLst>
      <p:ext uri="{BB962C8B-B14F-4D97-AF65-F5344CB8AC3E}">
        <p14:creationId xmlns:p14="http://schemas.microsoft.com/office/powerpoint/2010/main" val="3388275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rating v/s delivery_time</a:t>
            </a:r>
            <a:endParaRPr dirty="0">
              <a:solidFill>
                <a:srgbClr val="000000"/>
              </a:solidFill>
            </a:endParaRPr>
          </a:p>
        </p:txBody>
      </p:sp>
      <p:sp>
        <p:nvSpPr>
          <p:cNvPr id="143" name="Google Shape;143;p29"/>
          <p:cNvSpPr txBox="1">
            <a:spLocks noGrp="1"/>
          </p:cNvSpPr>
          <p:nvPr>
            <p:ph type="body" idx="1"/>
          </p:nvPr>
        </p:nvSpPr>
        <p:spPr>
          <a:xfrm>
            <a:off x="6353093" y="771993"/>
            <a:ext cx="2730946" cy="4039274"/>
          </a:xfrm>
          <a:prstGeom prst="rect">
            <a:avLst/>
          </a:prstGeom>
          <a:noFill/>
          <a:ln>
            <a:noFill/>
          </a:ln>
        </p:spPr>
        <p:txBody>
          <a:bodyPr spcFirstLastPara="1" wrap="square" lIns="91425" tIns="91425" rIns="91425" bIns="91425" anchor="t" anchorCtr="0">
            <a:noAutofit/>
          </a:bodyPr>
          <a:lstStyle/>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US" sz="1400" dirty="0">
                <a:solidFill>
                  <a:srgbClr val="000000"/>
                </a:solidFill>
              </a:rPr>
              <a:t>Higher delivery times have a rating of 3</a:t>
            </a:r>
          </a:p>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US" sz="1400" dirty="0">
                <a:solidFill>
                  <a:srgbClr val="000000"/>
                </a:solidFill>
              </a:rPr>
              <a:t>Delivery time for orders rated 5 are higher than orders rated 4</a:t>
            </a:r>
          </a:p>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US" sz="1400" dirty="0">
                <a:solidFill>
                  <a:srgbClr val="000000"/>
                </a:solidFill>
              </a:rPr>
              <a:t>There does not seem to be any relationship between rating and </a:t>
            </a:r>
            <a:r>
              <a:rPr lang="en-US" sz="1400" dirty="0" err="1">
                <a:solidFill>
                  <a:srgbClr val="000000"/>
                </a:solidFill>
              </a:rPr>
              <a:t>delivery_time</a:t>
            </a:r>
            <a:endParaRPr sz="1400" dirty="0">
              <a:solidFill>
                <a:srgbClr val="000000"/>
              </a:solidFill>
            </a:endParaRPr>
          </a:p>
        </p:txBody>
      </p:sp>
      <p:pic>
        <p:nvPicPr>
          <p:cNvPr id="3" name="Picture 2">
            <a:extLst>
              <a:ext uri="{FF2B5EF4-FFF2-40B4-BE49-F238E27FC236}">
                <a16:creationId xmlns:a16="http://schemas.microsoft.com/office/drawing/2014/main" id="{C8DBBF52-B28A-DED7-44C1-3B38ECF9DA1C}"/>
              </a:ext>
            </a:extLst>
          </p:cNvPr>
          <p:cNvPicPr>
            <a:picLocks noChangeAspect="1"/>
          </p:cNvPicPr>
          <p:nvPr/>
        </p:nvPicPr>
        <p:blipFill>
          <a:blip r:embed="rId3"/>
          <a:stretch>
            <a:fillRect/>
          </a:stretch>
        </p:blipFill>
        <p:spPr>
          <a:xfrm>
            <a:off x="59962" y="1291033"/>
            <a:ext cx="6513226" cy="3001193"/>
          </a:xfrm>
          <a:prstGeom prst="rect">
            <a:avLst/>
          </a:prstGeom>
        </p:spPr>
      </p:pic>
    </p:spTree>
    <p:extLst>
      <p:ext uri="{BB962C8B-B14F-4D97-AF65-F5344CB8AC3E}">
        <p14:creationId xmlns:p14="http://schemas.microsoft.com/office/powerpoint/2010/main" val="94615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rating v/s food_preparation_time</a:t>
            </a:r>
            <a:endParaRPr dirty="0">
              <a:solidFill>
                <a:srgbClr val="000000"/>
              </a:solidFill>
            </a:endParaRPr>
          </a:p>
        </p:txBody>
      </p:sp>
      <p:sp>
        <p:nvSpPr>
          <p:cNvPr id="143" name="Google Shape;143;p29"/>
          <p:cNvSpPr txBox="1">
            <a:spLocks noGrp="1"/>
          </p:cNvSpPr>
          <p:nvPr>
            <p:ph type="body" idx="1"/>
          </p:nvPr>
        </p:nvSpPr>
        <p:spPr>
          <a:xfrm>
            <a:off x="6648319" y="771993"/>
            <a:ext cx="2435719" cy="4039274"/>
          </a:xfrm>
          <a:prstGeom prst="rect">
            <a:avLst/>
          </a:prstGeom>
          <a:noFill/>
          <a:ln>
            <a:noFill/>
          </a:ln>
        </p:spPr>
        <p:txBody>
          <a:bodyPr spcFirstLastPara="1" wrap="square" lIns="91425" tIns="91425" rIns="91425" bIns="91425" anchor="t" anchorCtr="0">
            <a:noAutofit/>
          </a:bodyPr>
          <a:lstStyle/>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US" sz="1400" dirty="0">
                <a:solidFill>
                  <a:srgbClr val="000000"/>
                </a:solidFill>
              </a:rPr>
              <a:t>Food preparation time has a slight negative correlation with rating</a:t>
            </a:r>
          </a:p>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US" sz="1400" dirty="0">
                <a:solidFill>
                  <a:srgbClr val="000000"/>
                </a:solidFill>
              </a:rPr>
              <a:t>As the food preparation time decreases the rating is higher</a:t>
            </a:r>
            <a:endParaRPr sz="1400" dirty="0">
              <a:solidFill>
                <a:srgbClr val="000000"/>
              </a:solidFill>
            </a:endParaRPr>
          </a:p>
        </p:txBody>
      </p:sp>
      <p:pic>
        <p:nvPicPr>
          <p:cNvPr id="4" name="Picture 3">
            <a:extLst>
              <a:ext uri="{FF2B5EF4-FFF2-40B4-BE49-F238E27FC236}">
                <a16:creationId xmlns:a16="http://schemas.microsoft.com/office/drawing/2014/main" id="{591D9840-8D03-FA4A-63FC-64D8884ADD45}"/>
              </a:ext>
            </a:extLst>
          </p:cNvPr>
          <p:cNvPicPr>
            <a:picLocks noChangeAspect="1"/>
          </p:cNvPicPr>
          <p:nvPr/>
        </p:nvPicPr>
        <p:blipFill>
          <a:blip r:embed="rId3"/>
          <a:stretch>
            <a:fillRect/>
          </a:stretch>
        </p:blipFill>
        <p:spPr>
          <a:xfrm>
            <a:off x="202550" y="1320160"/>
            <a:ext cx="6326129" cy="2942939"/>
          </a:xfrm>
          <a:prstGeom prst="rect">
            <a:avLst/>
          </a:prstGeom>
        </p:spPr>
      </p:pic>
    </p:spTree>
    <p:extLst>
      <p:ext uri="{BB962C8B-B14F-4D97-AF65-F5344CB8AC3E}">
        <p14:creationId xmlns:p14="http://schemas.microsoft.com/office/powerpoint/2010/main" val="374225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rating v/s cost_of_the_order</a:t>
            </a:r>
            <a:endParaRPr dirty="0">
              <a:solidFill>
                <a:srgbClr val="000000"/>
              </a:solidFill>
            </a:endParaRPr>
          </a:p>
        </p:txBody>
      </p:sp>
      <p:sp>
        <p:nvSpPr>
          <p:cNvPr id="143" name="Google Shape;143;p29"/>
          <p:cNvSpPr txBox="1">
            <a:spLocks noGrp="1"/>
          </p:cNvSpPr>
          <p:nvPr>
            <p:ph type="body" idx="1"/>
          </p:nvPr>
        </p:nvSpPr>
        <p:spPr>
          <a:xfrm>
            <a:off x="6648319" y="771993"/>
            <a:ext cx="2435719" cy="4039274"/>
          </a:xfrm>
          <a:prstGeom prst="rect">
            <a:avLst/>
          </a:prstGeom>
          <a:noFill/>
          <a:ln>
            <a:noFill/>
          </a:ln>
        </p:spPr>
        <p:txBody>
          <a:bodyPr spcFirstLastPara="1" wrap="square" lIns="91425" tIns="91425" rIns="91425" bIns="91425" anchor="t" anchorCtr="0">
            <a:noAutofit/>
          </a:bodyPr>
          <a:lstStyle/>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US" sz="1400" dirty="0">
                <a:solidFill>
                  <a:srgbClr val="000000"/>
                </a:solidFill>
              </a:rPr>
              <a:t>Cost of order seems to have a slight positive correlation with rating</a:t>
            </a:r>
            <a:endParaRPr sz="1400" dirty="0">
              <a:solidFill>
                <a:srgbClr val="000000"/>
              </a:solidFill>
            </a:endParaRPr>
          </a:p>
        </p:txBody>
      </p:sp>
      <p:pic>
        <p:nvPicPr>
          <p:cNvPr id="3" name="Picture 2">
            <a:extLst>
              <a:ext uri="{FF2B5EF4-FFF2-40B4-BE49-F238E27FC236}">
                <a16:creationId xmlns:a16="http://schemas.microsoft.com/office/drawing/2014/main" id="{5FB1688A-1761-7DF7-18D4-3F7F407F1858}"/>
              </a:ext>
            </a:extLst>
          </p:cNvPr>
          <p:cNvPicPr>
            <a:picLocks noChangeAspect="1"/>
          </p:cNvPicPr>
          <p:nvPr/>
        </p:nvPicPr>
        <p:blipFill>
          <a:blip r:embed="rId3"/>
          <a:stretch>
            <a:fillRect/>
          </a:stretch>
        </p:blipFill>
        <p:spPr>
          <a:xfrm>
            <a:off x="202550" y="1245582"/>
            <a:ext cx="6565509" cy="3099118"/>
          </a:xfrm>
          <a:prstGeom prst="rect">
            <a:avLst/>
          </a:prstGeom>
        </p:spPr>
      </p:pic>
    </p:spTree>
    <p:extLst>
      <p:ext uri="{BB962C8B-B14F-4D97-AF65-F5344CB8AC3E}">
        <p14:creationId xmlns:p14="http://schemas.microsoft.com/office/powerpoint/2010/main" val="374041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Executive Summary</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Business Problem Overview and Solution Approach</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Data Overview</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 Univariate Analysis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 Multivariate Analysis</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Correlation among variables</a:t>
            </a:r>
            <a:endParaRPr dirty="0">
              <a:solidFill>
                <a:srgbClr val="000000"/>
              </a:solidFill>
            </a:endParaRPr>
          </a:p>
        </p:txBody>
      </p:sp>
      <p:sp>
        <p:nvSpPr>
          <p:cNvPr id="143" name="Google Shape;143;p29"/>
          <p:cNvSpPr txBox="1">
            <a:spLocks noGrp="1"/>
          </p:cNvSpPr>
          <p:nvPr>
            <p:ph type="body" idx="1"/>
          </p:nvPr>
        </p:nvSpPr>
        <p:spPr>
          <a:xfrm>
            <a:off x="6186115" y="771993"/>
            <a:ext cx="2755335" cy="4039274"/>
          </a:xfrm>
          <a:prstGeom prst="rect">
            <a:avLst/>
          </a:prstGeom>
          <a:solidFill>
            <a:schemeClr val="accent1">
              <a:lumMod val="40000"/>
              <a:lumOff val="60000"/>
            </a:schemeClr>
          </a:solidFill>
          <a:ln>
            <a:noFill/>
          </a:ln>
        </p:spPr>
        <p:txBody>
          <a:bodyPr spcFirstLastPara="1" wrap="square" lIns="91425" tIns="91425" rIns="91425" bIns="91425" anchor="t" anchorCtr="0">
            <a:noAutofit/>
          </a:bodyPr>
          <a:lstStyle/>
          <a:p>
            <a:pPr marL="311150" lvl="0" indent="-171450" algn="l" rtl="0">
              <a:lnSpc>
                <a:spcPct val="110000"/>
              </a:lnSpc>
              <a:spcBef>
                <a:spcPts val="600"/>
              </a:spcBef>
              <a:spcAft>
                <a:spcPts val="0"/>
              </a:spcAft>
              <a:buClr>
                <a:srgbClr val="000000"/>
              </a:buClr>
              <a:buSzPts val="1400"/>
              <a:buFont typeface="Wingdings" panose="05000000000000000000" pitchFamily="2" charset="2"/>
              <a:buChar char="§"/>
            </a:pPr>
            <a:r>
              <a:rPr lang="en-US" sz="1050" dirty="0">
                <a:solidFill>
                  <a:srgbClr val="000000"/>
                </a:solidFill>
              </a:rPr>
              <a:t>The chart on the left depicts the correlation heatmap between the following variables</a:t>
            </a:r>
          </a:p>
          <a:p>
            <a:pPr marL="768350" lvl="1" indent="-171450">
              <a:lnSpc>
                <a:spcPct val="110000"/>
              </a:lnSpc>
              <a:spcBef>
                <a:spcPts val="600"/>
              </a:spcBef>
              <a:buClr>
                <a:srgbClr val="000000"/>
              </a:buClr>
              <a:buSzPts val="1400"/>
              <a:buFont typeface="Wingdings" panose="05000000000000000000" pitchFamily="2" charset="2"/>
              <a:buChar char="§"/>
            </a:pPr>
            <a:r>
              <a:rPr lang="en-US" sz="1050" dirty="0" err="1">
                <a:solidFill>
                  <a:srgbClr val="000000"/>
                </a:solidFill>
              </a:rPr>
              <a:t>Cost_of_the_order</a:t>
            </a:r>
            <a:endParaRPr lang="en-US" sz="1050" dirty="0">
              <a:solidFill>
                <a:srgbClr val="000000"/>
              </a:solidFill>
            </a:endParaRPr>
          </a:p>
          <a:p>
            <a:pPr marL="768350" lvl="1" indent="-171450">
              <a:lnSpc>
                <a:spcPct val="110000"/>
              </a:lnSpc>
              <a:spcBef>
                <a:spcPts val="600"/>
              </a:spcBef>
              <a:buClr>
                <a:srgbClr val="000000"/>
              </a:buClr>
              <a:buSzPts val="1400"/>
              <a:buFont typeface="Wingdings" panose="05000000000000000000" pitchFamily="2" charset="2"/>
              <a:buChar char="§"/>
            </a:pPr>
            <a:r>
              <a:rPr lang="en-US" sz="1050" dirty="0" err="1">
                <a:solidFill>
                  <a:srgbClr val="000000"/>
                </a:solidFill>
              </a:rPr>
              <a:t>Food_preparation_time</a:t>
            </a:r>
            <a:endParaRPr lang="en-US" sz="1050" dirty="0">
              <a:solidFill>
                <a:srgbClr val="000000"/>
              </a:solidFill>
            </a:endParaRPr>
          </a:p>
          <a:p>
            <a:pPr marL="768350" lvl="1" indent="-171450">
              <a:lnSpc>
                <a:spcPct val="110000"/>
              </a:lnSpc>
              <a:spcBef>
                <a:spcPts val="600"/>
              </a:spcBef>
              <a:buClr>
                <a:srgbClr val="000000"/>
              </a:buClr>
              <a:buSzPts val="1400"/>
              <a:buFont typeface="Wingdings" panose="05000000000000000000" pitchFamily="2" charset="2"/>
              <a:buChar char="§"/>
            </a:pPr>
            <a:r>
              <a:rPr lang="en-US" sz="1050" dirty="0" err="1">
                <a:solidFill>
                  <a:srgbClr val="000000"/>
                </a:solidFill>
              </a:rPr>
              <a:t>Delivery_time</a:t>
            </a:r>
            <a:endParaRPr lang="en-US" sz="1050" dirty="0">
              <a:solidFill>
                <a:srgbClr val="000000"/>
              </a:solidFill>
            </a:endParaRPr>
          </a:p>
          <a:p>
            <a:pPr marL="311150" lvl="0" indent="-171450" algn="l" rtl="0">
              <a:lnSpc>
                <a:spcPct val="110000"/>
              </a:lnSpc>
              <a:spcBef>
                <a:spcPts val="600"/>
              </a:spcBef>
              <a:spcAft>
                <a:spcPts val="0"/>
              </a:spcAft>
              <a:buClr>
                <a:srgbClr val="000000"/>
              </a:buClr>
              <a:buSzPts val="1400"/>
              <a:buFont typeface="Wingdings" panose="05000000000000000000" pitchFamily="2" charset="2"/>
              <a:buChar char="§"/>
            </a:pPr>
            <a:r>
              <a:rPr lang="en-US" sz="1050" dirty="0">
                <a:solidFill>
                  <a:srgbClr val="000000"/>
                </a:solidFill>
              </a:rPr>
              <a:t>Based on the chart it is very evident that there is extremely low between the above three variables </a:t>
            </a:r>
          </a:p>
          <a:p>
            <a:pPr marL="311150" lvl="0" indent="-171450" algn="l" rtl="0">
              <a:lnSpc>
                <a:spcPct val="110000"/>
              </a:lnSpc>
              <a:spcBef>
                <a:spcPts val="600"/>
              </a:spcBef>
              <a:spcAft>
                <a:spcPts val="0"/>
              </a:spcAft>
              <a:buClr>
                <a:srgbClr val="000000"/>
              </a:buClr>
              <a:buSzPts val="1400"/>
              <a:buFont typeface="Wingdings" panose="05000000000000000000" pitchFamily="2" charset="2"/>
              <a:buChar char="§"/>
            </a:pPr>
            <a:r>
              <a:rPr lang="en-US" sz="1050" dirty="0">
                <a:solidFill>
                  <a:srgbClr val="000000"/>
                </a:solidFill>
              </a:rPr>
              <a:t>The cost of the order has a slightly positive correlation with prep time, indicating that as the time to prepare food increases, the cost of the of the order increases slightly.</a:t>
            </a:r>
          </a:p>
          <a:p>
            <a:pPr marL="311150" lvl="0" indent="-171450" algn="l" rtl="0">
              <a:lnSpc>
                <a:spcPct val="110000"/>
              </a:lnSpc>
              <a:spcBef>
                <a:spcPts val="600"/>
              </a:spcBef>
              <a:spcAft>
                <a:spcPts val="0"/>
              </a:spcAft>
              <a:buClr>
                <a:srgbClr val="000000"/>
              </a:buClr>
              <a:buSzPts val="1400"/>
              <a:buFont typeface="Wingdings" panose="05000000000000000000" pitchFamily="2" charset="2"/>
              <a:buChar char="§"/>
            </a:pPr>
            <a:r>
              <a:rPr lang="en-US" sz="1050" dirty="0">
                <a:solidFill>
                  <a:srgbClr val="000000"/>
                </a:solidFill>
              </a:rPr>
              <a:t>The cost of the order has a slightly negative correlation with delivery time, indicating that as cost of the order increases, the delivery time decreases slightly</a:t>
            </a:r>
          </a:p>
          <a:p>
            <a:pPr marL="457200" lvl="0" indent="-317500" algn="l" rtl="0">
              <a:lnSpc>
                <a:spcPct val="100000"/>
              </a:lnSpc>
              <a:spcBef>
                <a:spcPts val="1000"/>
              </a:spcBef>
              <a:spcAft>
                <a:spcPts val="0"/>
              </a:spcAft>
              <a:buClr>
                <a:srgbClr val="000000"/>
              </a:buClr>
              <a:buSzPts val="1400"/>
              <a:buChar char="●"/>
            </a:pPr>
            <a:endParaRPr sz="1050" dirty="0">
              <a:solidFill>
                <a:srgbClr val="000000"/>
              </a:solidFill>
            </a:endParaRPr>
          </a:p>
        </p:txBody>
      </p:sp>
      <p:pic>
        <p:nvPicPr>
          <p:cNvPr id="4" name="Picture 3">
            <a:extLst>
              <a:ext uri="{FF2B5EF4-FFF2-40B4-BE49-F238E27FC236}">
                <a16:creationId xmlns:a16="http://schemas.microsoft.com/office/drawing/2014/main" id="{E281B174-2C1D-D601-B7AE-688E05F68C95}"/>
              </a:ext>
            </a:extLst>
          </p:cNvPr>
          <p:cNvPicPr>
            <a:picLocks noChangeAspect="1"/>
          </p:cNvPicPr>
          <p:nvPr/>
        </p:nvPicPr>
        <p:blipFill>
          <a:blip r:embed="rId3"/>
          <a:stretch>
            <a:fillRect/>
          </a:stretch>
        </p:blipFill>
        <p:spPr>
          <a:xfrm>
            <a:off x="59963" y="1260522"/>
            <a:ext cx="6062542" cy="3039453"/>
          </a:xfrm>
          <a:prstGeom prst="rect">
            <a:avLst/>
          </a:prstGeom>
        </p:spPr>
      </p:pic>
    </p:spTree>
    <p:extLst>
      <p:ext uri="{BB962C8B-B14F-4D97-AF65-F5344CB8AC3E}">
        <p14:creationId xmlns:p14="http://schemas.microsoft.com/office/powerpoint/2010/main" val="420865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Top Restaurants by Revenue</a:t>
            </a:r>
            <a:endParaRPr dirty="0">
              <a:solidFill>
                <a:srgbClr val="000000"/>
              </a:solidFill>
            </a:endParaRPr>
          </a:p>
        </p:txBody>
      </p:sp>
      <p:sp>
        <p:nvSpPr>
          <p:cNvPr id="143" name="Google Shape;143;p29"/>
          <p:cNvSpPr txBox="1">
            <a:spLocks noGrp="1"/>
          </p:cNvSpPr>
          <p:nvPr>
            <p:ph type="body" idx="1"/>
          </p:nvPr>
        </p:nvSpPr>
        <p:spPr>
          <a:xfrm>
            <a:off x="3391003" y="2024575"/>
            <a:ext cx="5332147" cy="2515620"/>
          </a:xfrm>
          <a:prstGeom prst="rect">
            <a:avLst/>
          </a:prstGeom>
          <a:solidFill>
            <a:schemeClr val="accent1">
              <a:lumMod val="40000"/>
              <a:lumOff val="60000"/>
            </a:schemeClr>
          </a:solidFill>
          <a:ln>
            <a:noFill/>
          </a:ln>
        </p:spPr>
        <p:txBody>
          <a:bodyPr spcFirstLastPara="1" wrap="square" lIns="91425" tIns="91425" rIns="91425" bIns="91425" anchor="t" anchorCtr="0">
            <a:noAutofit/>
          </a:bodyPr>
          <a:lstStyle/>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 sz="1400" dirty="0">
                <a:solidFill>
                  <a:srgbClr val="000000"/>
                </a:solidFill>
              </a:rPr>
              <a:t>The table on the left depicts top 14 restaurants by revenue</a:t>
            </a:r>
          </a:p>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 sz="1400" dirty="0">
                <a:solidFill>
                  <a:srgbClr val="000000"/>
                </a:solidFill>
              </a:rPr>
              <a:t>Shake Shack has the highest revenue amongst all the 178 restaurants that had the orders </a:t>
            </a:r>
          </a:p>
          <a:p>
            <a:pPr marL="425450" lvl="0" indent="-285750" algn="l" rtl="0">
              <a:lnSpc>
                <a:spcPct val="115000"/>
              </a:lnSpc>
              <a:spcBef>
                <a:spcPts val="1000"/>
              </a:spcBef>
              <a:spcAft>
                <a:spcPts val="0"/>
              </a:spcAft>
              <a:buClr>
                <a:srgbClr val="000000"/>
              </a:buClr>
              <a:buSzPts val="1400"/>
              <a:buFont typeface="Wingdings" panose="05000000000000000000" pitchFamily="2" charset="2"/>
              <a:buChar char="§"/>
            </a:pPr>
            <a:r>
              <a:rPr lang="en" sz="1400" dirty="0">
                <a:solidFill>
                  <a:srgbClr val="000000"/>
                </a:solidFill>
              </a:rPr>
              <a:t>Foodhub can also negotiate revenue based commisions with restaurants e.g. higher commisions with top restaurants to increase revenue or promote lowere revenue restaurants to increase their sales and gain more revenue share</a:t>
            </a:r>
          </a:p>
        </p:txBody>
      </p:sp>
      <p:graphicFrame>
        <p:nvGraphicFramePr>
          <p:cNvPr id="2" name="Table 1">
            <a:extLst>
              <a:ext uri="{FF2B5EF4-FFF2-40B4-BE49-F238E27FC236}">
                <a16:creationId xmlns:a16="http://schemas.microsoft.com/office/drawing/2014/main" id="{AA3D6892-B30D-80F3-0DB5-2ACCB0783F81}"/>
              </a:ext>
            </a:extLst>
          </p:cNvPr>
          <p:cNvGraphicFramePr>
            <a:graphicFrameLocks noGrp="1"/>
          </p:cNvGraphicFramePr>
          <p:nvPr>
            <p:extLst>
              <p:ext uri="{D42A27DB-BD31-4B8C-83A1-F6EECF244321}">
                <p14:modId xmlns:p14="http://schemas.microsoft.com/office/powerpoint/2010/main" val="1425092072"/>
              </p:ext>
            </p:extLst>
          </p:nvPr>
        </p:nvGraphicFramePr>
        <p:xfrm>
          <a:off x="311650" y="919345"/>
          <a:ext cx="2861311" cy="3886200"/>
        </p:xfrm>
        <a:graphic>
          <a:graphicData uri="http://schemas.openxmlformats.org/drawingml/2006/table">
            <a:tbl>
              <a:tblPr>
                <a:tableStyleId>{E8B1032C-EA38-4F05-BA0D-38AFFFC7BED3}</a:tableStyleId>
              </a:tblPr>
              <a:tblGrid>
                <a:gridCol w="2041843">
                  <a:extLst>
                    <a:ext uri="{9D8B030D-6E8A-4147-A177-3AD203B41FA5}">
                      <a16:colId xmlns:a16="http://schemas.microsoft.com/office/drawing/2014/main" val="2657143330"/>
                    </a:ext>
                  </a:extLst>
                </a:gridCol>
                <a:gridCol w="819468">
                  <a:extLst>
                    <a:ext uri="{9D8B030D-6E8A-4147-A177-3AD203B41FA5}">
                      <a16:colId xmlns:a16="http://schemas.microsoft.com/office/drawing/2014/main" val="1739577251"/>
                    </a:ext>
                  </a:extLst>
                </a:gridCol>
              </a:tblGrid>
              <a:tr h="182880">
                <a:tc>
                  <a:txBody>
                    <a:bodyPr/>
                    <a:lstStyle/>
                    <a:p>
                      <a:pPr algn="l" fontAlgn="b"/>
                      <a:r>
                        <a:rPr lang="en-US" sz="1100" b="1" u="none" strike="noStrike" dirty="0" err="1">
                          <a:solidFill>
                            <a:srgbClr val="000000"/>
                          </a:solidFill>
                          <a:effectLst/>
                        </a:rPr>
                        <a:t>restaurant_name</a:t>
                      </a:r>
                      <a:endParaRPr lang="en-US" sz="1100" b="1" i="0" u="none" strike="noStrike" dirty="0">
                        <a:solidFill>
                          <a:srgbClr val="000000"/>
                        </a:solidFill>
                        <a:effectLst/>
                        <a:latin typeface="Calibri" panose="020F0502020204030204" pitchFamily="34" charset="0"/>
                      </a:endParaRPr>
                    </a:p>
                  </a:txBody>
                  <a:tcPr anchor="b"/>
                </a:tc>
                <a:tc>
                  <a:txBody>
                    <a:bodyPr/>
                    <a:lstStyle/>
                    <a:p>
                      <a:pPr algn="l" fontAlgn="b"/>
                      <a:r>
                        <a:rPr lang="en-US" sz="1100" b="1" u="none" strike="noStrike" dirty="0">
                          <a:solidFill>
                            <a:srgbClr val="000000"/>
                          </a:solidFill>
                          <a:effectLst/>
                        </a:rPr>
                        <a:t>Revenue </a:t>
                      </a:r>
                    </a:p>
                  </a:txBody>
                  <a:tcPr anchor="b"/>
                </a:tc>
                <a:extLst>
                  <a:ext uri="{0D108BD9-81ED-4DB2-BD59-A6C34878D82A}">
                    <a16:rowId xmlns:a16="http://schemas.microsoft.com/office/drawing/2014/main" val="1534375787"/>
                  </a:ext>
                </a:extLst>
              </a:tr>
              <a:tr h="182880">
                <a:tc>
                  <a:txBody>
                    <a:bodyPr/>
                    <a:lstStyle/>
                    <a:p>
                      <a:pPr algn="l" fontAlgn="b"/>
                      <a:r>
                        <a:rPr lang="en-US" sz="1100" b="0" u="none" strike="noStrike" dirty="0">
                          <a:solidFill>
                            <a:srgbClr val="000000"/>
                          </a:solidFill>
                          <a:effectLst/>
                        </a:rPr>
                        <a:t>Shake Shack</a:t>
                      </a:r>
                      <a:endParaRPr lang="en-US" sz="1100" b="0" i="0" u="none" strike="noStrike" dirty="0">
                        <a:solidFill>
                          <a:srgbClr val="000000"/>
                        </a:solidFill>
                        <a:effectLst/>
                        <a:latin typeface="Calibri" panose="020F0502020204030204" pitchFamily="34" charset="0"/>
                      </a:endParaRPr>
                    </a:p>
                  </a:txBody>
                  <a:tcPr anchor="b"/>
                </a:tc>
                <a:tc>
                  <a:txBody>
                    <a:bodyPr/>
                    <a:lstStyle/>
                    <a:p>
                      <a:pPr algn="r" fontAlgn="b"/>
                      <a:r>
                        <a:rPr lang="en-US" sz="1100" b="0" u="none" strike="noStrike" dirty="0">
                          <a:solidFill>
                            <a:srgbClr val="000000"/>
                          </a:solidFill>
                          <a:effectLst/>
                        </a:rPr>
                        <a:t>3579.53</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198121901"/>
                  </a:ext>
                </a:extLst>
              </a:tr>
              <a:tr h="182880">
                <a:tc>
                  <a:txBody>
                    <a:bodyPr/>
                    <a:lstStyle/>
                    <a:p>
                      <a:pPr algn="l" fontAlgn="b"/>
                      <a:r>
                        <a:rPr lang="en-US" sz="1100" b="0" u="none" strike="noStrike">
                          <a:solidFill>
                            <a:srgbClr val="000000"/>
                          </a:solidFill>
                          <a:effectLst/>
                        </a:rPr>
                        <a:t>The Meatball Shop</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2145.21</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79225054"/>
                  </a:ext>
                </a:extLst>
              </a:tr>
              <a:tr h="182880">
                <a:tc>
                  <a:txBody>
                    <a:bodyPr/>
                    <a:lstStyle/>
                    <a:p>
                      <a:pPr algn="l" fontAlgn="b"/>
                      <a:r>
                        <a:rPr lang="en-US" sz="1100" b="0" u="none" strike="noStrike">
                          <a:solidFill>
                            <a:srgbClr val="000000"/>
                          </a:solidFill>
                          <a:effectLst/>
                        </a:rPr>
                        <a:t>Blue Ribbon Sushi</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1903.95</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263207443"/>
                  </a:ext>
                </a:extLst>
              </a:tr>
              <a:tr h="182880">
                <a:tc>
                  <a:txBody>
                    <a:bodyPr/>
                    <a:lstStyle/>
                    <a:p>
                      <a:pPr algn="l" fontAlgn="b"/>
                      <a:r>
                        <a:rPr lang="en-US" sz="1100" b="0" u="none" strike="noStrike">
                          <a:solidFill>
                            <a:srgbClr val="000000"/>
                          </a:solidFill>
                          <a:effectLst/>
                        </a:rPr>
                        <a:t>Blue Ribbon Fried Chicken</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1662.29</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967150608"/>
                  </a:ext>
                </a:extLst>
              </a:tr>
              <a:tr h="182880">
                <a:tc>
                  <a:txBody>
                    <a:bodyPr/>
                    <a:lstStyle/>
                    <a:p>
                      <a:pPr algn="l" fontAlgn="b"/>
                      <a:r>
                        <a:rPr lang="en-US" sz="1100" b="0" u="none" strike="noStrike">
                          <a:solidFill>
                            <a:srgbClr val="000000"/>
                          </a:solidFill>
                          <a:effectLst/>
                        </a:rPr>
                        <a:t>Parm</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1112.76</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977821353"/>
                  </a:ext>
                </a:extLst>
              </a:tr>
              <a:tr h="182880">
                <a:tc>
                  <a:txBody>
                    <a:bodyPr/>
                    <a:lstStyle/>
                    <a:p>
                      <a:pPr algn="l" fontAlgn="b"/>
                      <a:r>
                        <a:rPr lang="en-US" sz="1100" b="0" u="none" strike="noStrike">
                          <a:solidFill>
                            <a:srgbClr val="000000"/>
                          </a:solidFill>
                          <a:effectLst/>
                        </a:rPr>
                        <a:t>RedFarm Broadway</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965.13</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77073363"/>
                  </a:ext>
                </a:extLst>
              </a:tr>
              <a:tr h="182880">
                <a:tc>
                  <a:txBody>
                    <a:bodyPr/>
                    <a:lstStyle/>
                    <a:p>
                      <a:pPr algn="l" fontAlgn="b"/>
                      <a:r>
                        <a:rPr lang="en-US" sz="1100" b="0" u="none" strike="noStrike">
                          <a:solidFill>
                            <a:srgbClr val="000000"/>
                          </a:solidFill>
                          <a:effectLst/>
                        </a:rPr>
                        <a:t>RedFarm Hudson</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921.21</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370278506"/>
                  </a:ext>
                </a:extLst>
              </a:tr>
              <a:tr h="182880">
                <a:tc>
                  <a:txBody>
                    <a:bodyPr/>
                    <a:lstStyle/>
                    <a:p>
                      <a:pPr algn="l" fontAlgn="b"/>
                      <a:r>
                        <a:rPr lang="en-US" sz="1100" b="0" u="none" strike="noStrike">
                          <a:solidFill>
                            <a:srgbClr val="000000"/>
                          </a:solidFill>
                          <a:effectLst/>
                        </a:rPr>
                        <a:t>TAO</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834.5</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152786158"/>
                  </a:ext>
                </a:extLst>
              </a:tr>
              <a:tr h="182880">
                <a:tc>
                  <a:txBody>
                    <a:bodyPr/>
                    <a:lstStyle/>
                    <a:p>
                      <a:pPr algn="l" fontAlgn="b"/>
                      <a:r>
                        <a:rPr lang="en-US" sz="1100" b="0" u="none" strike="noStrike">
                          <a:solidFill>
                            <a:srgbClr val="000000"/>
                          </a:solidFill>
                          <a:effectLst/>
                        </a:rPr>
                        <a:t>Han Dynasty</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755.29</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713140288"/>
                  </a:ext>
                </a:extLst>
              </a:tr>
              <a:tr h="182880">
                <a:tc>
                  <a:txBody>
                    <a:bodyPr/>
                    <a:lstStyle/>
                    <a:p>
                      <a:pPr algn="l" fontAlgn="b"/>
                      <a:r>
                        <a:rPr lang="en-US" sz="1100" b="0" u="none" strike="noStrike">
                          <a:solidFill>
                            <a:srgbClr val="000000"/>
                          </a:solidFill>
                          <a:effectLst/>
                        </a:rPr>
                        <a:t>Blue Ribbon Sushi Bar &amp; Grill</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666.62</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769246575"/>
                  </a:ext>
                </a:extLst>
              </a:tr>
              <a:tr h="182880">
                <a:tc>
                  <a:txBody>
                    <a:bodyPr/>
                    <a:lstStyle/>
                    <a:p>
                      <a:pPr algn="l" fontAlgn="b"/>
                      <a:r>
                        <a:rPr lang="en-US" sz="1100" b="0" u="none" strike="noStrike">
                          <a:solidFill>
                            <a:srgbClr val="000000"/>
                          </a:solidFill>
                          <a:effectLst/>
                        </a:rPr>
                        <a:t>Rubirosa</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660.45</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689911773"/>
                  </a:ext>
                </a:extLst>
              </a:tr>
              <a:tr h="182880">
                <a:tc>
                  <a:txBody>
                    <a:bodyPr/>
                    <a:lstStyle/>
                    <a:p>
                      <a:pPr algn="l" fontAlgn="b"/>
                      <a:r>
                        <a:rPr lang="en-US" sz="1100" b="0" u="none" strike="noStrike">
                          <a:solidFill>
                            <a:srgbClr val="000000"/>
                          </a:solidFill>
                          <a:effectLst/>
                        </a:rPr>
                        <a:t>Sushi of Gari 46</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640.87</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305799450"/>
                  </a:ext>
                </a:extLst>
              </a:tr>
              <a:tr h="182880">
                <a:tc>
                  <a:txBody>
                    <a:bodyPr/>
                    <a:lstStyle/>
                    <a:p>
                      <a:pPr algn="l" fontAlgn="b"/>
                      <a:r>
                        <a:rPr lang="en-US" sz="1100" b="0" u="none" strike="noStrike">
                          <a:solidFill>
                            <a:srgbClr val="000000"/>
                          </a:solidFill>
                          <a:effectLst/>
                        </a:rPr>
                        <a:t>Nobu Next Door</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a:solidFill>
                            <a:srgbClr val="000000"/>
                          </a:solidFill>
                          <a:effectLst/>
                        </a:rPr>
                        <a:t>623.67</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4119307279"/>
                  </a:ext>
                </a:extLst>
              </a:tr>
              <a:tr h="182880">
                <a:tc>
                  <a:txBody>
                    <a:bodyPr/>
                    <a:lstStyle/>
                    <a:p>
                      <a:pPr algn="l" fontAlgn="b"/>
                      <a:r>
                        <a:rPr lang="en-US" sz="1100" b="0" u="none" strike="noStrike">
                          <a:solidFill>
                            <a:srgbClr val="000000"/>
                          </a:solidFill>
                          <a:effectLst/>
                        </a:rPr>
                        <a:t>Five Guys Burgers and Fries</a:t>
                      </a:r>
                      <a:endParaRPr lang="en-US" sz="1100" b="0" i="0" u="none" strike="noStrike">
                        <a:solidFill>
                          <a:srgbClr val="000000"/>
                        </a:solidFill>
                        <a:effectLst/>
                        <a:latin typeface="Calibri" panose="020F0502020204030204" pitchFamily="34" charset="0"/>
                      </a:endParaRPr>
                    </a:p>
                  </a:txBody>
                  <a:tcPr anchor="b"/>
                </a:tc>
                <a:tc>
                  <a:txBody>
                    <a:bodyPr/>
                    <a:lstStyle/>
                    <a:p>
                      <a:pPr algn="r" fontAlgn="b"/>
                      <a:r>
                        <a:rPr lang="en-US" sz="1100" b="0" u="none" strike="noStrike" dirty="0">
                          <a:solidFill>
                            <a:srgbClr val="000000"/>
                          </a:solidFill>
                          <a:effectLst/>
                        </a:rPr>
                        <a:t>506.47</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123113856"/>
                  </a:ext>
                </a:extLst>
              </a:tr>
            </a:tbl>
          </a:graphicData>
        </a:graphic>
      </p:graphicFrame>
    </p:spTree>
    <p:extLst>
      <p:ext uri="{BB962C8B-B14F-4D97-AF65-F5344CB8AC3E}">
        <p14:creationId xmlns:p14="http://schemas.microsoft.com/office/powerpoint/2010/main" val="100999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2" name="TextBox 11">
            <a:extLst>
              <a:ext uri="{FF2B5EF4-FFF2-40B4-BE49-F238E27FC236}">
                <a16:creationId xmlns:a16="http://schemas.microsoft.com/office/drawing/2014/main" id="{7EC9FEEF-3C8C-AD07-EDCE-6912963A9FE2}"/>
              </a:ext>
            </a:extLst>
          </p:cNvPr>
          <p:cNvSpPr txBox="1"/>
          <p:nvPr/>
        </p:nvSpPr>
        <p:spPr>
          <a:xfrm>
            <a:off x="3492707" y="3091373"/>
            <a:ext cx="5436703" cy="1762848"/>
          </a:xfrm>
          <a:prstGeom prst="rect">
            <a:avLst/>
          </a:prstGeom>
          <a:solidFill>
            <a:schemeClr val="bg1">
              <a:lumMod val="75000"/>
            </a:schemeClr>
          </a:solidFill>
        </p:spPr>
        <p:txBody>
          <a:bodyPr wrap="square" rtlCol="0">
            <a:noAutofit/>
          </a:bodyPr>
          <a:lstStyle/>
          <a:p>
            <a:r>
              <a:rPr lang="en-US" sz="1200" b="1" dirty="0">
                <a:latin typeface="Nunito" pitchFamily="2" charset="0"/>
              </a:rPr>
              <a:t>List of restaurants eligible for promotional offer based on the criteria</a:t>
            </a:r>
          </a:p>
        </p:txBody>
      </p:sp>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 Restaurant Promo Offer</a:t>
            </a:r>
            <a:endParaRPr dirty="0">
              <a:solidFill>
                <a:srgbClr val="000000"/>
              </a:solidFill>
            </a:endParaRPr>
          </a:p>
        </p:txBody>
      </p:sp>
      <p:sp>
        <p:nvSpPr>
          <p:cNvPr id="143" name="Google Shape;143;p29"/>
          <p:cNvSpPr txBox="1">
            <a:spLocks noGrp="1"/>
          </p:cNvSpPr>
          <p:nvPr>
            <p:ph type="body" idx="1"/>
          </p:nvPr>
        </p:nvSpPr>
        <p:spPr>
          <a:xfrm>
            <a:off x="202551" y="711364"/>
            <a:ext cx="8520599" cy="77440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600"/>
              </a:spcBef>
              <a:spcAft>
                <a:spcPts val="0"/>
              </a:spcAft>
              <a:buClr>
                <a:srgbClr val="000000"/>
              </a:buClr>
              <a:buSzPts val="1400"/>
              <a:buNone/>
            </a:pPr>
            <a:r>
              <a:rPr lang="en-US" sz="1200" b="1" dirty="0">
                <a:solidFill>
                  <a:srgbClr val="000000"/>
                </a:solidFill>
              </a:rPr>
              <a:t>The company wants to provide a promotional offer in the advertisement of the restaurants. The condition to get the offer is that the restaurants must have a rating count of more than 50 and the average rating should be greater than 4. </a:t>
            </a:r>
          </a:p>
        </p:txBody>
      </p:sp>
      <p:graphicFrame>
        <p:nvGraphicFramePr>
          <p:cNvPr id="2" name="Table 1">
            <a:extLst>
              <a:ext uri="{FF2B5EF4-FFF2-40B4-BE49-F238E27FC236}">
                <a16:creationId xmlns:a16="http://schemas.microsoft.com/office/drawing/2014/main" id="{AA3D6892-B30D-80F3-0DB5-2ACCB0783F81}"/>
              </a:ext>
            </a:extLst>
          </p:cNvPr>
          <p:cNvGraphicFramePr>
            <a:graphicFrameLocks noGrp="1"/>
          </p:cNvGraphicFramePr>
          <p:nvPr>
            <p:extLst>
              <p:ext uri="{D42A27DB-BD31-4B8C-83A1-F6EECF244321}">
                <p14:modId xmlns:p14="http://schemas.microsoft.com/office/powerpoint/2010/main" val="3534097312"/>
              </p:ext>
            </p:extLst>
          </p:nvPr>
        </p:nvGraphicFramePr>
        <p:xfrm>
          <a:off x="3357796" y="1403323"/>
          <a:ext cx="2542827" cy="1371600"/>
        </p:xfrm>
        <a:graphic>
          <a:graphicData uri="http://schemas.openxmlformats.org/drawingml/2006/table">
            <a:tbl>
              <a:tblPr firstRow="1">
                <a:tableStyleId>{E8B1032C-EA38-4F05-BA0D-38AFFFC7BED3}</a:tableStyleId>
              </a:tblPr>
              <a:tblGrid>
                <a:gridCol w="1499017">
                  <a:extLst>
                    <a:ext uri="{9D8B030D-6E8A-4147-A177-3AD203B41FA5}">
                      <a16:colId xmlns:a16="http://schemas.microsoft.com/office/drawing/2014/main" val="2657143330"/>
                    </a:ext>
                  </a:extLst>
                </a:gridCol>
                <a:gridCol w="1043810">
                  <a:extLst>
                    <a:ext uri="{9D8B030D-6E8A-4147-A177-3AD203B41FA5}">
                      <a16:colId xmlns:a16="http://schemas.microsoft.com/office/drawing/2014/main" val="1739577251"/>
                    </a:ext>
                  </a:extLst>
                </a:gridCol>
              </a:tblGrid>
              <a:tr h="222218">
                <a:tc>
                  <a:txBody>
                    <a:bodyPr/>
                    <a:lstStyle/>
                    <a:p>
                      <a:pPr algn="l" fontAlgn="b"/>
                      <a:r>
                        <a:rPr lang="en-US" sz="900" b="1" u="none" strike="noStrike" dirty="0" err="1">
                          <a:solidFill>
                            <a:srgbClr val="000000"/>
                          </a:solidFill>
                          <a:effectLst/>
                          <a:latin typeface="Nunito" pitchFamily="2" charset="0"/>
                        </a:rPr>
                        <a:t>restaurant_name</a:t>
                      </a:r>
                      <a:endParaRPr lang="en-US" sz="900" b="1" i="0" u="none" strike="noStrike" dirty="0">
                        <a:solidFill>
                          <a:srgbClr val="000000"/>
                        </a:solidFill>
                        <a:effectLst/>
                        <a:latin typeface="Nunito" pitchFamily="2" charset="0"/>
                      </a:endParaRPr>
                    </a:p>
                  </a:txBody>
                  <a:tcPr marL="45720" marR="45720" anchor="b"/>
                </a:tc>
                <a:tc>
                  <a:txBody>
                    <a:bodyPr/>
                    <a:lstStyle/>
                    <a:p>
                      <a:pPr algn="l" fontAlgn="b"/>
                      <a:r>
                        <a:rPr lang="en-US" sz="900" b="1" u="none" strike="noStrike" dirty="0">
                          <a:solidFill>
                            <a:srgbClr val="000000"/>
                          </a:solidFill>
                          <a:effectLst/>
                          <a:latin typeface="Nunito" pitchFamily="2" charset="0"/>
                        </a:rPr>
                        <a:t>Count of rating </a:t>
                      </a:r>
                    </a:p>
                  </a:txBody>
                  <a:tcPr marL="45720" marR="45720" anchor="b"/>
                </a:tc>
                <a:extLst>
                  <a:ext uri="{0D108BD9-81ED-4DB2-BD59-A6C34878D82A}">
                    <a16:rowId xmlns:a16="http://schemas.microsoft.com/office/drawing/2014/main" val="1534375787"/>
                  </a:ext>
                </a:extLst>
              </a:tr>
              <a:tr h="134918">
                <a:tc>
                  <a:txBody>
                    <a:bodyPr/>
                    <a:lstStyle/>
                    <a:p>
                      <a:pPr algn="l" fontAlgn="b"/>
                      <a:r>
                        <a:rPr lang="en-US" sz="900" b="0" u="none" strike="noStrike" dirty="0">
                          <a:solidFill>
                            <a:srgbClr val="000000"/>
                          </a:solidFill>
                          <a:effectLst/>
                          <a:latin typeface="Nunito" pitchFamily="2" charset="0"/>
                        </a:rPr>
                        <a:t>Shake Shack</a:t>
                      </a:r>
                      <a:endParaRPr lang="en-US" sz="900" b="0" i="0" u="none" strike="noStrike" dirty="0">
                        <a:solidFill>
                          <a:srgbClr val="000000"/>
                        </a:solidFill>
                        <a:effectLst/>
                        <a:latin typeface="Nunito" pitchFamily="2" charset="0"/>
                      </a:endParaRPr>
                    </a:p>
                  </a:txBody>
                  <a:tcPr marL="45720" marR="45720" anchor="b">
                    <a:solidFill>
                      <a:srgbClr val="BEE395"/>
                    </a:solidFill>
                  </a:tcPr>
                </a:tc>
                <a:tc>
                  <a:txBody>
                    <a:bodyPr/>
                    <a:lstStyle/>
                    <a:p>
                      <a:pPr algn="r" fontAlgn="b"/>
                      <a:r>
                        <a:rPr lang="en-US" sz="900" b="0" i="0" u="none" strike="noStrike" dirty="0">
                          <a:solidFill>
                            <a:srgbClr val="000000"/>
                          </a:solidFill>
                          <a:effectLst/>
                          <a:latin typeface="Nunito" pitchFamily="2" charset="0"/>
                        </a:rPr>
                        <a:t>133</a:t>
                      </a:r>
                    </a:p>
                  </a:txBody>
                  <a:tcPr marL="45720" marR="45720" anchor="b">
                    <a:solidFill>
                      <a:srgbClr val="BEE395"/>
                    </a:solidFill>
                  </a:tcPr>
                </a:tc>
                <a:extLst>
                  <a:ext uri="{0D108BD9-81ED-4DB2-BD59-A6C34878D82A}">
                    <a16:rowId xmlns:a16="http://schemas.microsoft.com/office/drawing/2014/main" val="1198121901"/>
                  </a:ext>
                </a:extLst>
              </a:tr>
              <a:tr h="134918">
                <a:tc>
                  <a:txBody>
                    <a:bodyPr/>
                    <a:lstStyle/>
                    <a:p>
                      <a:pPr algn="l" fontAlgn="b"/>
                      <a:r>
                        <a:rPr lang="en-US" sz="900" b="0" u="none" strike="noStrike" dirty="0">
                          <a:solidFill>
                            <a:srgbClr val="000000"/>
                          </a:solidFill>
                          <a:effectLst/>
                          <a:latin typeface="Nunito" pitchFamily="2" charset="0"/>
                        </a:rPr>
                        <a:t>The Meatball Shop</a:t>
                      </a:r>
                      <a:endParaRPr lang="en-US" sz="900" b="0" i="0" u="none" strike="noStrike" dirty="0">
                        <a:solidFill>
                          <a:srgbClr val="000000"/>
                        </a:solidFill>
                        <a:effectLst/>
                        <a:latin typeface="Nunito" pitchFamily="2" charset="0"/>
                      </a:endParaRPr>
                    </a:p>
                  </a:txBody>
                  <a:tcPr marL="45720" marR="45720" anchor="b">
                    <a:solidFill>
                      <a:srgbClr val="BEE395"/>
                    </a:solidFill>
                  </a:tcPr>
                </a:tc>
                <a:tc>
                  <a:txBody>
                    <a:bodyPr/>
                    <a:lstStyle/>
                    <a:p>
                      <a:pPr algn="r" fontAlgn="b"/>
                      <a:r>
                        <a:rPr lang="en-US" sz="900" b="0" i="0" u="none" strike="noStrike" dirty="0">
                          <a:solidFill>
                            <a:srgbClr val="000000"/>
                          </a:solidFill>
                          <a:effectLst/>
                          <a:latin typeface="Nunito" pitchFamily="2" charset="0"/>
                        </a:rPr>
                        <a:t>84</a:t>
                      </a:r>
                    </a:p>
                  </a:txBody>
                  <a:tcPr marL="45720" marR="45720" anchor="b">
                    <a:solidFill>
                      <a:srgbClr val="BEE395"/>
                    </a:solidFill>
                  </a:tcPr>
                </a:tc>
                <a:extLst>
                  <a:ext uri="{0D108BD9-81ED-4DB2-BD59-A6C34878D82A}">
                    <a16:rowId xmlns:a16="http://schemas.microsoft.com/office/drawing/2014/main" val="379225054"/>
                  </a:ext>
                </a:extLst>
              </a:tr>
              <a:tr h="134918">
                <a:tc>
                  <a:txBody>
                    <a:bodyPr/>
                    <a:lstStyle/>
                    <a:p>
                      <a:pPr algn="l" fontAlgn="b"/>
                      <a:r>
                        <a:rPr lang="en-US" sz="900" b="0" u="none" strike="noStrike" dirty="0">
                          <a:solidFill>
                            <a:srgbClr val="000000"/>
                          </a:solidFill>
                          <a:effectLst/>
                          <a:latin typeface="Nunito" pitchFamily="2" charset="0"/>
                        </a:rPr>
                        <a:t>Blue Ribbon Sushi</a:t>
                      </a:r>
                      <a:endParaRPr lang="en-US" sz="900" b="0" i="0" u="none" strike="noStrike" dirty="0">
                        <a:solidFill>
                          <a:srgbClr val="000000"/>
                        </a:solidFill>
                        <a:effectLst/>
                        <a:latin typeface="Nunito" pitchFamily="2" charset="0"/>
                      </a:endParaRPr>
                    </a:p>
                  </a:txBody>
                  <a:tcPr marL="45720" marR="45720" anchor="b">
                    <a:solidFill>
                      <a:srgbClr val="BEE395"/>
                    </a:solidFill>
                  </a:tcPr>
                </a:tc>
                <a:tc>
                  <a:txBody>
                    <a:bodyPr/>
                    <a:lstStyle/>
                    <a:p>
                      <a:pPr algn="r" fontAlgn="b"/>
                      <a:r>
                        <a:rPr lang="en-US" sz="900" b="0" i="0" u="none" strike="noStrike" dirty="0">
                          <a:solidFill>
                            <a:srgbClr val="000000"/>
                          </a:solidFill>
                          <a:effectLst/>
                          <a:latin typeface="Nunito" pitchFamily="2" charset="0"/>
                        </a:rPr>
                        <a:t>73</a:t>
                      </a:r>
                    </a:p>
                  </a:txBody>
                  <a:tcPr marL="45720" marR="45720" anchor="b">
                    <a:solidFill>
                      <a:srgbClr val="BEE395"/>
                    </a:solidFill>
                  </a:tcPr>
                </a:tc>
                <a:extLst>
                  <a:ext uri="{0D108BD9-81ED-4DB2-BD59-A6C34878D82A}">
                    <a16:rowId xmlns:a16="http://schemas.microsoft.com/office/drawing/2014/main" val="4263207443"/>
                  </a:ext>
                </a:extLst>
              </a:tr>
              <a:tr h="134918">
                <a:tc>
                  <a:txBody>
                    <a:bodyPr/>
                    <a:lstStyle/>
                    <a:p>
                      <a:pPr algn="l" fontAlgn="b"/>
                      <a:r>
                        <a:rPr lang="en-US" sz="900" b="0" u="none" strike="noStrike">
                          <a:solidFill>
                            <a:srgbClr val="000000"/>
                          </a:solidFill>
                          <a:effectLst/>
                          <a:latin typeface="Nunito" pitchFamily="2" charset="0"/>
                        </a:rPr>
                        <a:t>Blue Ribbon Fried Chicken</a:t>
                      </a:r>
                      <a:endParaRPr lang="en-US" sz="900" b="0" i="0" u="none" strike="noStrike">
                        <a:solidFill>
                          <a:srgbClr val="000000"/>
                        </a:solidFill>
                        <a:effectLst/>
                        <a:latin typeface="Nunito" pitchFamily="2" charset="0"/>
                      </a:endParaRPr>
                    </a:p>
                  </a:txBody>
                  <a:tcPr marL="45720" marR="45720" anchor="b">
                    <a:solidFill>
                      <a:srgbClr val="BEE395"/>
                    </a:solidFill>
                  </a:tcPr>
                </a:tc>
                <a:tc>
                  <a:txBody>
                    <a:bodyPr/>
                    <a:lstStyle/>
                    <a:p>
                      <a:pPr algn="r" fontAlgn="b"/>
                      <a:r>
                        <a:rPr lang="en-US" sz="900" b="0" i="0" u="none" strike="noStrike" dirty="0">
                          <a:solidFill>
                            <a:srgbClr val="000000"/>
                          </a:solidFill>
                          <a:effectLst/>
                          <a:latin typeface="Nunito" pitchFamily="2" charset="0"/>
                        </a:rPr>
                        <a:t>64</a:t>
                      </a:r>
                    </a:p>
                  </a:txBody>
                  <a:tcPr marL="45720" marR="45720" anchor="b">
                    <a:solidFill>
                      <a:srgbClr val="BEE395"/>
                    </a:solidFill>
                  </a:tcPr>
                </a:tc>
                <a:extLst>
                  <a:ext uri="{0D108BD9-81ED-4DB2-BD59-A6C34878D82A}">
                    <a16:rowId xmlns:a16="http://schemas.microsoft.com/office/drawing/2014/main" val="1967150608"/>
                  </a:ext>
                </a:extLst>
              </a:tr>
              <a:tr h="134918">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900" b="0" u="none" strike="noStrike" dirty="0" err="1">
                          <a:solidFill>
                            <a:srgbClr val="000000"/>
                          </a:solidFill>
                          <a:effectLst/>
                          <a:latin typeface="Nunito" pitchFamily="2" charset="0"/>
                        </a:rPr>
                        <a:t>RedFarm</a:t>
                      </a:r>
                      <a:r>
                        <a:rPr lang="en-US" sz="900" b="0" u="none" strike="noStrike" dirty="0">
                          <a:solidFill>
                            <a:srgbClr val="000000"/>
                          </a:solidFill>
                          <a:effectLst/>
                          <a:latin typeface="Nunito" pitchFamily="2" charset="0"/>
                        </a:rPr>
                        <a:t> Broadway</a:t>
                      </a:r>
                      <a:endParaRPr lang="en-US" sz="900" b="0" i="0" u="none" strike="noStrike" dirty="0">
                        <a:solidFill>
                          <a:srgbClr val="000000"/>
                        </a:solidFill>
                        <a:effectLst/>
                        <a:latin typeface="Nunito" pitchFamily="2" charset="0"/>
                      </a:endParaRPr>
                    </a:p>
                  </a:txBody>
                  <a:tcPr marL="45720" marR="45720" anchor="b">
                    <a:solidFill>
                      <a:srgbClr val="FFC000"/>
                    </a:solidFill>
                  </a:tcPr>
                </a:tc>
                <a:tc>
                  <a:txBody>
                    <a:bodyPr/>
                    <a:lstStyle/>
                    <a:p>
                      <a:pPr algn="r" fontAlgn="b"/>
                      <a:r>
                        <a:rPr lang="en-US" sz="900" b="0" i="0" u="none" strike="noStrike" dirty="0">
                          <a:solidFill>
                            <a:srgbClr val="000000"/>
                          </a:solidFill>
                          <a:effectLst/>
                          <a:latin typeface="Nunito" pitchFamily="2" charset="0"/>
                        </a:rPr>
                        <a:t>41</a:t>
                      </a:r>
                    </a:p>
                  </a:txBody>
                  <a:tcPr marL="45720" marR="45720" anchor="b">
                    <a:solidFill>
                      <a:srgbClr val="FFC000"/>
                    </a:solidFill>
                  </a:tcPr>
                </a:tc>
                <a:extLst>
                  <a:ext uri="{0D108BD9-81ED-4DB2-BD59-A6C34878D82A}">
                    <a16:rowId xmlns:a16="http://schemas.microsoft.com/office/drawing/2014/main" val="2977821353"/>
                  </a:ext>
                </a:extLst>
              </a:tr>
            </a:tbl>
          </a:graphicData>
        </a:graphic>
      </p:graphicFrame>
      <p:sp>
        <p:nvSpPr>
          <p:cNvPr id="4" name="TextBox 3">
            <a:extLst>
              <a:ext uri="{FF2B5EF4-FFF2-40B4-BE49-F238E27FC236}">
                <a16:creationId xmlns:a16="http://schemas.microsoft.com/office/drawing/2014/main" id="{6257CFCA-3C9C-3720-21D8-67CFCFC0009C}"/>
              </a:ext>
            </a:extLst>
          </p:cNvPr>
          <p:cNvSpPr txBox="1"/>
          <p:nvPr/>
        </p:nvSpPr>
        <p:spPr>
          <a:xfrm>
            <a:off x="202550" y="1578949"/>
            <a:ext cx="3155247" cy="3254096"/>
          </a:xfrm>
          <a:prstGeom prst="rect">
            <a:avLst/>
          </a:prstGeom>
          <a:noFill/>
        </p:spPr>
        <p:txBody>
          <a:bodyPr wrap="square">
            <a:spAutoFit/>
          </a:bodyPr>
          <a:lstStyle/>
          <a:p>
            <a:pPr marL="139700" marR="0" lvl="0" indent="0" algn="l" defTabSz="914400" rtl="0" eaLnBrk="1" fontAlgn="auto" latinLnBrk="0" hangingPunct="1">
              <a:lnSpc>
                <a:spcPct val="115000"/>
              </a:lnSpc>
              <a:spcBef>
                <a:spcPts val="1000"/>
              </a:spcBef>
              <a:spcAft>
                <a:spcPts val="0"/>
              </a:spcAft>
              <a:buClr>
                <a:srgbClr val="000000"/>
              </a:buClr>
              <a:buSzPts val="1400"/>
              <a:buFont typeface="Nunito"/>
              <a:buNone/>
              <a:tabLst/>
              <a:defRPr/>
            </a:pPr>
            <a:r>
              <a:rPr kumimoji="0" lang="en-US" sz="1000" b="0" i="0" u="none" strike="noStrike" kern="0" cap="none" spc="0" normalizeH="0" baseline="0" noProof="0" dirty="0">
                <a:ln>
                  <a:noFill/>
                </a:ln>
                <a:solidFill>
                  <a:srgbClr val="000000"/>
                </a:solidFill>
                <a:effectLst/>
                <a:uLnTx/>
                <a:uFillTx/>
                <a:latin typeface="Nunito"/>
                <a:sym typeface="Nunito"/>
              </a:rPr>
              <a:t>The restaurants fulfilling the criteria to get the promotional offer were arrived by the following steps</a:t>
            </a:r>
          </a:p>
          <a:p>
            <a:pPr marL="311150" marR="0" lvl="0" indent="-171450" algn="l" defTabSz="914400" rtl="0" eaLnBrk="1" fontAlgn="auto" latinLnBrk="0" hangingPunct="1">
              <a:lnSpc>
                <a:spcPct val="115000"/>
              </a:lnSpc>
              <a:spcBef>
                <a:spcPts val="1000"/>
              </a:spcBef>
              <a:spcAft>
                <a:spcPts val="0"/>
              </a:spcAft>
              <a:buClr>
                <a:srgbClr val="000000"/>
              </a:buClr>
              <a:buSzPts val="1400"/>
              <a:buFontTx/>
              <a:buChar char="-"/>
              <a:tabLst/>
              <a:defRPr/>
            </a:pPr>
            <a:r>
              <a:rPr kumimoji="0" lang="en-US" sz="1000" b="0" i="0" u="none" strike="noStrike" kern="0" cap="none" spc="0" normalizeH="0" baseline="0" noProof="0" dirty="0">
                <a:ln>
                  <a:noFill/>
                </a:ln>
                <a:solidFill>
                  <a:srgbClr val="000000"/>
                </a:solidFill>
                <a:effectLst/>
                <a:uLnTx/>
                <a:uFillTx/>
                <a:latin typeface="Nunito"/>
                <a:sym typeface="Nunito"/>
              </a:rPr>
              <a:t>Identify all the restaurant orders that were rated and aggregate the data by the restaurant names to get a count of ratings for each restaurant. Sort the result in descending order of the number of ratings to get below</a:t>
            </a:r>
          </a:p>
          <a:p>
            <a:pPr marL="311150" marR="0" lvl="0" indent="-171450" algn="l" defTabSz="914400" rtl="0" eaLnBrk="1" fontAlgn="auto" latinLnBrk="0" hangingPunct="1">
              <a:lnSpc>
                <a:spcPct val="115000"/>
              </a:lnSpc>
              <a:spcBef>
                <a:spcPts val="1000"/>
              </a:spcBef>
              <a:spcAft>
                <a:spcPts val="0"/>
              </a:spcAft>
              <a:buClr>
                <a:srgbClr val="000000"/>
              </a:buClr>
              <a:buSzPts val="1400"/>
              <a:buFontTx/>
              <a:buChar char="-"/>
              <a:tabLst/>
              <a:defRPr/>
            </a:pPr>
            <a:r>
              <a:rPr kumimoji="0" lang="en-US" sz="1000" b="0" i="0" u="none" strike="noStrike" kern="0" cap="none" spc="0" normalizeH="0" baseline="0" noProof="0" dirty="0">
                <a:ln>
                  <a:noFill/>
                </a:ln>
                <a:solidFill>
                  <a:srgbClr val="000000"/>
                </a:solidFill>
                <a:effectLst/>
                <a:uLnTx/>
                <a:uFillTx/>
                <a:latin typeface="Nunito"/>
                <a:sym typeface="Nunito"/>
              </a:rPr>
              <a:t>From the subset of data above, filter out all restaurants that have less than 50 ratings</a:t>
            </a:r>
          </a:p>
          <a:p>
            <a:pPr marL="311150" marR="0" lvl="0" indent="-171450" algn="l" defTabSz="914400" rtl="0" eaLnBrk="1" fontAlgn="auto" latinLnBrk="0" hangingPunct="1">
              <a:lnSpc>
                <a:spcPct val="115000"/>
              </a:lnSpc>
              <a:spcBef>
                <a:spcPts val="1000"/>
              </a:spcBef>
              <a:spcAft>
                <a:spcPts val="0"/>
              </a:spcAft>
              <a:buClr>
                <a:srgbClr val="000000"/>
              </a:buClr>
              <a:buSzPts val="1400"/>
              <a:buFontTx/>
              <a:buChar char="-"/>
              <a:tabLst/>
              <a:defRPr/>
            </a:pPr>
            <a:r>
              <a:rPr kumimoji="0" lang="en-US" sz="1000" b="0" i="0" u="none" strike="noStrike" kern="0" cap="none" spc="0" normalizeH="0" baseline="0" noProof="0" dirty="0">
                <a:ln>
                  <a:noFill/>
                </a:ln>
                <a:solidFill>
                  <a:srgbClr val="000000"/>
                </a:solidFill>
                <a:effectLst/>
                <a:uLnTx/>
                <a:uFillTx/>
                <a:latin typeface="Nunito"/>
                <a:sym typeface="Nunito"/>
              </a:rPr>
              <a:t>Using the above dataset, calculate the average rating and sort by the average rating. </a:t>
            </a:r>
          </a:p>
          <a:p>
            <a:pPr marL="311150" marR="0" lvl="0" indent="-171450" algn="l" defTabSz="914400" rtl="0" eaLnBrk="1" fontAlgn="auto" latinLnBrk="0" hangingPunct="1">
              <a:lnSpc>
                <a:spcPct val="115000"/>
              </a:lnSpc>
              <a:spcBef>
                <a:spcPts val="1000"/>
              </a:spcBef>
              <a:spcAft>
                <a:spcPts val="0"/>
              </a:spcAft>
              <a:buClr>
                <a:srgbClr val="000000"/>
              </a:buClr>
              <a:buSzPts val="1400"/>
              <a:buFontTx/>
              <a:buChar char="-"/>
              <a:tabLst/>
              <a:defRPr/>
            </a:pPr>
            <a:r>
              <a:rPr kumimoji="0" lang="en-US" sz="1000" b="0" i="0" u="none" strike="noStrike" kern="0" cap="none" spc="0" normalizeH="0" baseline="0" noProof="0" dirty="0">
                <a:ln>
                  <a:noFill/>
                </a:ln>
                <a:solidFill>
                  <a:srgbClr val="000000"/>
                </a:solidFill>
                <a:effectLst/>
                <a:uLnTx/>
                <a:uFillTx/>
                <a:latin typeface="Nunito"/>
                <a:sym typeface="Nunito"/>
              </a:rPr>
              <a:t>All the restaurants with an average rating greater than 4 are eligible for promotional offer</a:t>
            </a:r>
          </a:p>
        </p:txBody>
      </p:sp>
      <p:sp>
        <p:nvSpPr>
          <p:cNvPr id="5" name="Right Brace 4">
            <a:extLst>
              <a:ext uri="{FF2B5EF4-FFF2-40B4-BE49-F238E27FC236}">
                <a16:creationId xmlns:a16="http://schemas.microsoft.com/office/drawing/2014/main" id="{D9E481F2-DA67-2C4B-F2D8-874EDB48A3D2}"/>
              </a:ext>
            </a:extLst>
          </p:cNvPr>
          <p:cNvSpPr/>
          <p:nvPr/>
        </p:nvSpPr>
        <p:spPr>
          <a:xfrm>
            <a:off x="5912664" y="2544244"/>
            <a:ext cx="254833" cy="2306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B91E755A-33BE-2120-13C3-984626B2E044}"/>
              </a:ext>
            </a:extLst>
          </p:cNvPr>
          <p:cNvSpPr/>
          <p:nvPr/>
        </p:nvSpPr>
        <p:spPr>
          <a:xfrm>
            <a:off x="5912663" y="1612991"/>
            <a:ext cx="254833" cy="8978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5E2CD205-1F5B-D2BB-0AFD-ADB499BB9635}"/>
              </a:ext>
            </a:extLst>
          </p:cNvPr>
          <p:cNvSpPr txBox="1"/>
          <p:nvPr/>
        </p:nvSpPr>
        <p:spPr>
          <a:xfrm>
            <a:off x="6167496" y="1946505"/>
            <a:ext cx="2761915" cy="230832"/>
          </a:xfrm>
          <a:prstGeom prst="rect">
            <a:avLst/>
          </a:prstGeom>
          <a:solidFill>
            <a:schemeClr val="accent5">
              <a:lumMod val="40000"/>
              <a:lumOff val="60000"/>
            </a:schemeClr>
          </a:solidFill>
        </p:spPr>
        <p:txBody>
          <a:bodyPr wrap="square" rtlCol="0">
            <a:spAutoFit/>
          </a:bodyPr>
          <a:lstStyle/>
          <a:p>
            <a:r>
              <a:rPr lang="en-US" sz="900" dirty="0"/>
              <a:t>These restaurants have more than 50 ratings</a:t>
            </a:r>
          </a:p>
        </p:txBody>
      </p:sp>
      <p:sp>
        <p:nvSpPr>
          <p:cNvPr id="9" name="TextBox 8">
            <a:extLst>
              <a:ext uri="{FF2B5EF4-FFF2-40B4-BE49-F238E27FC236}">
                <a16:creationId xmlns:a16="http://schemas.microsoft.com/office/drawing/2014/main" id="{28DFA69F-BA83-2CBF-612D-7BBA3FE87513}"/>
              </a:ext>
            </a:extLst>
          </p:cNvPr>
          <p:cNvSpPr txBox="1"/>
          <p:nvPr/>
        </p:nvSpPr>
        <p:spPr>
          <a:xfrm>
            <a:off x="6179534" y="2449689"/>
            <a:ext cx="2749877" cy="369332"/>
          </a:xfrm>
          <a:prstGeom prst="rect">
            <a:avLst/>
          </a:prstGeom>
          <a:solidFill>
            <a:schemeClr val="accent5">
              <a:lumMod val="40000"/>
              <a:lumOff val="60000"/>
            </a:schemeClr>
          </a:solidFill>
        </p:spPr>
        <p:txBody>
          <a:bodyPr wrap="square" rtlCol="0">
            <a:spAutoFit/>
          </a:bodyPr>
          <a:lstStyle/>
          <a:p>
            <a:r>
              <a:rPr lang="en-US" sz="900" dirty="0"/>
              <a:t>This restaurant was not further included in analysis as it has less than 50 ratings</a:t>
            </a:r>
          </a:p>
        </p:txBody>
      </p:sp>
      <p:graphicFrame>
        <p:nvGraphicFramePr>
          <p:cNvPr id="10" name="Table 9">
            <a:extLst>
              <a:ext uri="{FF2B5EF4-FFF2-40B4-BE49-F238E27FC236}">
                <a16:creationId xmlns:a16="http://schemas.microsoft.com/office/drawing/2014/main" id="{6C5D84D7-F87E-D7A8-EF09-BFE4460C9508}"/>
              </a:ext>
            </a:extLst>
          </p:cNvPr>
          <p:cNvGraphicFramePr>
            <a:graphicFrameLocks noGrp="1"/>
          </p:cNvGraphicFramePr>
          <p:nvPr>
            <p:extLst>
              <p:ext uri="{D42A27DB-BD31-4B8C-83A1-F6EECF244321}">
                <p14:modId xmlns:p14="http://schemas.microsoft.com/office/powerpoint/2010/main" val="2073137296"/>
              </p:ext>
            </p:extLst>
          </p:nvPr>
        </p:nvGraphicFramePr>
        <p:xfrm>
          <a:off x="4657030" y="3424888"/>
          <a:ext cx="3143199" cy="1295400"/>
        </p:xfrm>
        <a:graphic>
          <a:graphicData uri="http://schemas.openxmlformats.org/drawingml/2006/table">
            <a:tbl>
              <a:tblPr firstRow="1">
                <a:tableStyleId>{793D81CF-94F2-401A-BA57-92F5A7B2D0C5}</a:tableStyleId>
              </a:tblPr>
              <a:tblGrid>
                <a:gridCol w="2019674">
                  <a:extLst>
                    <a:ext uri="{9D8B030D-6E8A-4147-A177-3AD203B41FA5}">
                      <a16:colId xmlns:a16="http://schemas.microsoft.com/office/drawing/2014/main" val="2657143330"/>
                    </a:ext>
                  </a:extLst>
                </a:gridCol>
                <a:gridCol w="1123525">
                  <a:extLst>
                    <a:ext uri="{9D8B030D-6E8A-4147-A177-3AD203B41FA5}">
                      <a16:colId xmlns:a16="http://schemas.microsoft.com/office/drawing/2014/main" val="1739577251"/>
                    </a:ext>
                  </a:extLst>
                </a:gridCol>
              </a:tblGrid>
              <a:tr h="240218">
                <a:tc>
                  <a:txBody>
                    <a:bodyPr/>
                    <a:lstStyle/>
                    <a:p>
                      <a:pPr algn="l" fontAlgn="b"/>
                      <a:r>
                        <a:rPr lang="en-US" sz="1100" b="1" u="none" strike="noStrike" dirty="0" err="1">
                          <a:solidFill>
                            <a:schemeClr val="bg1"/>
                          </a:solidFill>
                          <a:effectLst/>
                          <a:latin typeface="Nunito" pitchFamily="2" charset="0"/>
                        </a:rPr>
                        <a:t>restaurant_name</a:t>
                      </a:r>
                      <a:endParaRPr lang="en-US" sz="1100" b="1" i="0" u="none" strike="noStrike" dirty="0">
                        <a:solidFill>
                          <a:schemeClr val="bg1"/>
                        </a:solidFill>
                        <a:effectLst/>
                        <a:latin typeface="Nunito" pitchFamily="2" charset="0"/>
                      </a:endParaRPr>
                    </a:p>
                  </a:txBody>
                  <a:tcPr marL="45720" marR="4572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solidFill>
                            <a:schemeClr val="bg1"/>
                          </a:solidFill>
                          <a:effectLst/>
                          <a:latin typeface="Nunito" pitchFamily="2" charset="0"/>
                        </a:rPr>
                        <a:t>Average rating </a:t>
                      </a:r>
                    </a:p>
                  </a:txBody>
                  <a:tcPr marL="45720" marR="4572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75787"/>
                  </a:ext>
                </a:extLst>
              </a:tr>
              <a:tr h="0">
                <a:tc>
                  <a:txBody>
                    <a:bodyPr/>
                    <a:lstStyle/>
                    <a:p>
                      <a:pPr algn="l" fontAlgn="b"/>
                      <a:r>
                        <a:rPr lang="en-US" sz="1100" b="0" u="none" strike="noStrike" dirty="0">
                          <a:solidFill>
                            <a:schemeClr val="tx1"/>
                          </a:solidFill>
                          <a:effectLst/>
                          <a:latin typeface="Nunito" pitchFamily="2" charset="0"/>
                        </a:rPr>
                        <a:t>The Meatball Shop</a:t>
                      </a:r>
                      <a:endParaRPr lang="en-US" sz="1100" b="0" i="0" u="none" strike="noStrike" dirty="0">
                        <a:solidFill>
                          <a:schemeClr val="tx1"/>
                        </a:solidFill>
                        <a:effectLst/>
                        <a:latin typeface="Nunito" pitchFamily="2" charset="0"/>
                      </a:endParaRPr>
                    </a:p>
                  </a:txBody>
                  <a:tcPr marL="45720" marR="4572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cap="none" dirty="0">
                          <a:solidFill>
                            <a:schemeClr val="tx1"/>
                          </a:solidFill>
                          <a:effectLst/>
                          <a:latin typeface="Nunito" pitchFamily="2" charset="0"/>
                          <a:ea typeface="+mn-ea"/>
                          <a:cs typeface="+mn-cs"/>
                          <a:sym typeface="Arial"/>
                        </a:rPr>
                        <a:t>4.511905</a:t>
                      </a:r>
                      <a:endParaRPr lang="en-US" sz="1100" b="0" i="0" u="none" strike="noStrike" dirty="0">
                        <a:solidFill>
                          <a:schemeClr val="tx1"/>
                        </a:solidFill>
                        <a:effectLst/>
                        <a:latin typeface="Nunito" pitchFamily="2" charset="0"/>
                      </a:endParaRPr>
                    </a:p>
                  </a:txBody>
                  <a:tcPr marL="45720" marR="4572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225054"/>
                  </a:ext>
                </a:extLst>
              </a:tr>
              <a:tr h="0">
                <a:tc>
                  <a:txBody>
                    <a:bodyPr/>
                    <a:lstStyle/>
                    <a:p>
                      <a:pPr algn="l" fontAlgn="b"/>
                      <a:r>
                        <a:rPr lang="en-US" sz="1100" b="0" u="none" strike="noStrike" dirty="0">
                          <a:solidFill>
                            <a:schemeClr val="tx1"/>
                          </a:solidFill>
                          <a:effectLst/>
                          <a:latin typeface="Nunito" pitchFamily="2" charset="0"/>
                        </a:rPr>
                        <a:t>Blue Ribbon Fried Chicken</a:t>
                      </a:r>
                      <a:endParaRPr lang="en-US" sz="1100" b="0" i="0" u="none" strike="noStrike" dirty="0">
                        <a:solidFill>
                          <a:schemeClr val="tx1"/>
                        </a:solidFill>
                        <a:effectLst/>
                        <a:latin typeface="Nunito" pitchFamily="2" charset="0"/>
                      </a:endParaRPr>
                    </a:p>
                  </a:txBody>
                  <a:tcPr marL="45720" marR="4572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cap="none" dirty="0">
                          <a:solidFill>
                            <a:schemeClr val="tx1"/>
                          </a:solidFill>
                          <a:effectLst/>
                          <a:latin typeface="Nunito" pitchFamily="2" charset="0"/>
                          <a:ea typeface="+mn-ea"/>
                          <a:cs typeface="+mn-cs"/>
                          <a:sym typeface="Arial"/>
                        </a:rPr>
                        <a:t>4.328125</a:t>
                      </a:r>
                      <a:endParaRPr lang="en-US" sz="1100" b="0" i="0" u="none" strike="noStrike" dirty="0">
                        <a:solidFill>
                          <a:schemeClr val="tx1"/>
                        </a:solidFill>
                        <a:effectLst/>
                        <a:latin typeface="Nunito" pitchFamily="2" charset="0"/>
                      </a:endParaRPr>
                    </a:p>
                  </a:txBody>
                  <a:tcPr marL="45720" marR="4572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445815"/>
                  </a:ext>
                </a:extLst>
              </a:tr>
              <a:tr h="0">
                <a:tc>
                  <a:txBody>
                    <a:bodyPr/>
                    <a:lstStyle/>
                    <a:p>
                      <a:pPr algn="l" fontAlgn="b"/>
                      <a:r>
                        <a:rPr lang="en-US" sz="1100" b="0" u="none" strike="noStrike" dirty="0">
                          <a:solidFill>
                            <a:schemeClr val="tx1"/>
                          </a:solidFill>
                          <a:effectLst/>
                          <a:latin typeface="Nunito" pitchFamily="2" charset="0"/>
                        </a:rPr>
                        <a:t>Shake Shack</a:t>
                      </a:r>
                      <a:endParaRPr lang="en-US" sz="1100" b="0" i="0" u="none" strike="noStrike" dirty="0">
                        <a:solidFill>
                          <a:schemeClr val="tx1"/>
                        </a:solidFill>
                        <a:effectLst/>
                        <a:latin typeface="Nunito" pitchFamily="2" charset="0"/>
                      </a:endParaRPr>
                    </a:p>
                  </a:txBody>
                  <a:tcPr marL="45720" marR="4572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cap="none" dirty="0">
                          <a:solidFill>
                            <a:schemeClr val="tx1"/>
                          </a:solidFill>
                          <a:effectLst/>
                          <a:latin typeface="Nunito" pitchFamily="2" charset="0"/>
                          <a:ea typeface="+mn-ea"/>
                          <a:cs typeface="+mn-cs"/>
                          <a:sym typeface="Arial"/>
                        </a:rPr>
                        <a:t>4.278195</a:t>
                      </a:r>
                      <a:endParaRPr lang="en-US" sz="1100" b="0" i="0" u="none" strike="noStrike" dirty="0">
                        <a:solidFill>
                          <a:schemeClr val="tx1"/>
                        </a:solidFill>
                        <a:effectLst/>
                        <a:latin typeface="Nunito" pitchFamily="2" charset="0"/>
                      </a:endParaRPr>
                    </a:p>
                  </a:txBody>
                  <a:tcPr marL="45720" marR="4572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537493"/>
                  </a:ext>
                </a:extLst>
              </a:tr>
              <a:tr h="0">
                <a:tc>
                  <a:txBody>
                    <a:bodyPr/>
                    <a:lstStyle/>
                    <a:p>
                      <a:pPr algn="l" fontAlgn="b"/>
                      <a:r>
                        <a:rPr lang="en-US" sz="1100" b="0" u="none" strike="noStrike" dirty="0">
                          <a:solidFill>
                            <a:schemeClr val="tx1"/>
                          </a:solidFill>
                          <a:effectLst/>
                          <a:latin typeface="Nunito" pitchFamily="2" charset="0"/>
                        </a:rPr>
                        <a:t>Blue Ribbon Sushi</a:t>
                      </a:r>
                      <a:endParaRPr lang="en-US" sz="1100" b="0" i="0" u="none" strike="noStrike" dirty="0">
                        <a:solidFill>
                          <a:schemeClr val="tx1"/>
                        </a:solidFill>
                        <a:effectLst/>
                        <a:latin typeface="Nunito" pitchFamily="2" charset="0"/>
                      </a:endParaRPr>
                    </a:p>
                  </a:txBody>
                  <a:tcPr marL="45720" marR="4572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r" fontAlgn="b"/>
                      <a:r>
                        <a:rPr lang="en-US" sz="1100" b="0" i="0" u="none" strike="noStrike" cap="none" dirty="0">
                          <a:solidFill>
                            <a:schemeClr val="tx1"/>
                          </a:solidFill>
                          <a:effectLst/>
                          <a:latin typeface="Nunito" pitchFamily="2" charset="0"/>
                          <a:ea typeface="+mn-ea"/>
                          <a:cs typeface="+mn-cs"/>
                          <a:sym typeface="Arial"/>
                        </a:rPr>
                        <a:t>4.219178</a:t>
                      </a:r>
                      <a:endParaRPr lang="en-US" sz="1100" b="0" i="0" u="none" strike="noStrike" dirty="0">
                        <a:solidFill>
                          <a:schemeClr val="tx1"/>
                        </a:solidFill>
                        <a:effectLst/>
                        <a:latin typeface="Nunito" pitchFamily="2" charset="0"/>
                      </a:endParaRPr>
                    </a:p>
                  </a:txBody>
                  <a:tcPr marL="45720" marR="4572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3207443"/>
                  </a:ext>
                </a:extLst>
              </a:tr>
            </a:tbl>
          </a:graphicData>
        </a:graphic>
      </p:graphicFrame>
    </p:spTree>
    <p:extLst>
      <p:ext uri="{BB962C8B-B14F-4D97-AF65-F5344CB8AC3E}">
        <p14:creationId xmlns:p14="http://schemas.microsoft.com/office/powerpoint/2010/main" val="383612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a:t>
            </a:r>
            <a:endParaRPr dirty="0">
              <a:solidFill>
                <a:srgbClr val="000000"/>
              </a:solidFill>
            </a:endParaRPr>
          </a:p>
        </p:txBody>
      </p:sp>
      <p:grpSp>
        <p:nvGrpSpPr>
          <p:cNvPr id="27" name="Group 26">
            <a:extLst>
              <a:ext uri="{FF2B5EF4-FFF2-40B4-BE49-F238E27FC236}">
                <a16:creationId xmlns:a16="http://schemas.microsoft.com/office/drawing/2014/main" id="{55E53D3A-5D15-AE5B-2A4E-D77E67766E6F}"/>
              </a:ext>
            </a:extLst>
          </p:cNvPr>
          <p:cNvGrpSpPr/>
          <p:nvPr/>
        </p:nvGrpSpPr>
        <p:grpSpPr>
          <a:xfrm>
            <a:off x="186649" y="2488245"/>
            <a:ext cx="8893739" cy="1143697"/>
            <a:chOff x="186649" y="2434505"/>
            <a:chExt cx="8893739" cy="1143697"/>
          </a:xfrm>
        </p:grpSpPr>
        <p:sp>
          <p:nvSpPr>
            <p:cNvPr id="16" name="Google Shape;143;p29">
              <a:extLst>
                <a:ext uri="{FF2B5EF4-FFF2-40B4-BE49-F238E27FC236}">
                  <a16:creationId xmlns:a16="http://schemas.microsoft.com/office/drawing/2014/main" id="{D03B42AD-6C33-6401-B5C3-A79B2875A2BE}"/>
                </a:ext>
              </a:extLst>
            </p:cNvPr>
            <p:cNvSpPr txBox="1">
              <a:spLocks/>
            </p:cNvSpPr>
            <p:nvPr/>
          </p:nvSpPr>
          <p:spPr>
            <a:xfrm>
              <a:off x="186649" y="2434505"/>
              <a:ext cx="6293666" cy="1143697"/>
            </a:xfrm>
            <a:prstGeom prst="rect">
              <a:avLst/>
            </a:prstGeom>
            <a:solidFill>
              <a:schemeClr val="accent6">
                <a:lumMod val="20000"/>
                <a:lumOff val="80000"/>
              </a:schemeClr>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lnSpc>
                  <a:spcPct val="110000"/>
                </a:lnSpc>
                <a:buClr>
                  <a:srgbClr val="000000"/>
                </a:buClr>
                <a:buSzPts val="1400"/>
                <a:buFont typeface="Nunito"/>
                <a:buNone/>
              </a:pPr>
              <a:r>
                <a:rPr lang="en-US" sz="1100" b="1" dirty="0">
                  <a:solidFill>
                    <a:srgbClr val="000000"/>
                  </a:solidFill>
                </a:rPr>
                <a:t>The company wants to analyze the total time required to deliver the food. The percentage of orders that take more than 60 minutes to get delivered from the time the order is placed is calculated as below</a:t>
              </a:r>
            </a:p>
            <a:p>
              <a:pPr marL="311150" indent="-171450">
                <a:lnSpc>
                  <a:spcPct val="110000"/>
                </a:lnSpc>
                <a:spcBef>
                  <a:spcPts val="600"/>
                </a:spcBef>
                <a:buClr>
                  <a:srgbClr val="000000"/>
                </a:buClr>
                <a:buSzPts val="1400"/>
                <a:buFont typeface="Wingdings" panose="05000000000000000000" pitchFamily="2" charset="2"/>
                <a:buChar char="§"/>
              </a:pPr>
              <a:r>
                <a:rPr lang="en-US" sz="1000" dirty="0">
                  <a:solidFill>
                    <a:srgbClr val="000000"/>
                  </a:solidFill>
                </a:rPr>
                <a:t> Calculate total time for each order based </a:t>
              </a:r>
              <a:r>
                <a:rPr lang="en-US" sz="1000" dirty="0" err="1">
                  <a:solidFill>
                    <a:srgbClr val="000000"/>
                  </a:solidFill>
                </a:rPr>
                <a:t>food_preparation_time</a:t>
              </a:r>
              <a:r>
                <a:rPr lang="en-US" sz="1000" dirty="0">
                  <a:solidFill>
                    <a:srgbClr val="000000"/>
                  </a:solidFill>
                </a:rPr>
                <a:t> and </a:t>
              </a:r>
              <a:r>
                <a:rPr lang="en-US" sz="1000" dirty="0" err="1">
                  <a:solidFill>
                    <a:srgbClr val="000000"/>
                  </a:solidFill>
                </a:rPr>
                <a:t>delivery_time</a:t>
              </a:r>
              <a:endParaRPr lang="en-US" sz="1000" dirty="0">
                <a:solidFill>
                  <a:srgbClr val="000000"/>
                </a:solidFill>
              </a:endParaRPr>
            </a:p>
            <a:p>
              <a:pPr marL="311150" indent="-171450">
                <a:lnSpc>
                  <a:spcPct val="110000"/>
                </a:lnSpc>
                <a:spcBef>
                  <a:spcPts val="600"/>
                </a:spcBef>
                <a:buClr>
                  <a:srgbClr val="000000"/>
                </a:buClr>
                <a:buSzPts val="1400"/>
                <a:buFont typeface="Wingdings" panose="05000000000000000000" pitchFamily="2" charset="2"/>
                <a:buChar char="§"/>
              </a:pPr>
              <a:r>
                <a:rPr lang="en-US" sz="1000" dirty="0">
                  <a:solidFill>
                    <a:srgbClr val="000000"/>
                  </a:solidFill>
                </a:rPr>
                <a:t>Select the number of orders where total time is greater than 60 mins and calculate the percentage</a:t>
              </a:r>
            </a:p>
          </p:txBody>
        </p:sp>
        <p:sp>
          <p:nvSpPr>
            <p:cNvPr id="17" name="TextBox 16">
              <a:extLst>
                <a:ext uri="{FF2B5EF4-FFF2-40B4-BE49-F238E27FC236}">
                  <a16:creationId xmlns:a16="http://schemas.microsoft.com/office/drawing/2014/main" id="{4768136D-470B-CB9E-EDC9-E76160CF2A55}"/>
                </a:ext>
              </a:extLst>
            </p:cNvPr>
            <p:cNvSpPr txBox="1"/>
            <p:nvPr/>
          </p:nvSpPr>
          <p:spPr>
            <a:xfrm>
              <a:off x="6559830" y="2434505"/>
              <a:ext cx="1240400" cy="1143697"/>
            </a:xfrm>
            <a:prstGeom prst="rect">
              <a:avLst/>
            </a:prstGeom>
            <a:solidFill>
              <a:schemeClr val="accent3">
                <a:lumMod val="40000"/>
                <a:lumOff val="60000"/>
              </a:schemeClr>
            </a:solidFill>
            <a:ln>
              <a:solidFill>
                <a:schemeClr val="tx1"/>
              </a:solidFill>
            </a:ln>
          </p:spPr>
          <p:txBody>
            <a:bodyPr wrap="square" rtlCol="0" anchor="t">
              <a:noAutofit/>
            </a:bodyPr>
            <a:lstStyle>
              <a:defPPr marR="0" lvl="0" algn="l" rtl="0">
                <a:lnSpc>
                  <a:spcPct val="100000"/>
                </a:lnSpc>
                <a:spcBef>
                  <a:spcPts val="0"/>
                </a:spcBef>
                <a:spcAft>
                  <a:spcPts val="0"/>
                </a:spcAft>
              </a:defPPr>
              <a:lvl1pPr algn="ctr">
                <a:defRPr sz="1100" b="1">
                  <a:latin typeface="Nunito" pitchFamily="2" charset="0"/>
                </a:defRPr>
              </a:lvl1pPr>
            </a:lstStyle>
            <a:p>
              <a:r>
                <a:rPr lang="en-US" dirty="0"/>
                <a:t># of Orders with Total Time &gt; 60 mins</a:t>
              </a:r>
            </a:p>
            <a:p>
              <a:pPr>
                <a:spcBef>
                  <a:spcPts val="1800"/>
                </a:spcBef>
              </a:pPr>
              <a:r>
                <a:rPr lang="en-US" sz="1600" dirty="0">
                  <a:solidFill>
                    <a:srgbClr val="212121"/>
                  </a:solidFill>
                  <a:latin typeface="Courier New" panose="02070309020205020404" pitchFamily="49" charset="0"/>
                </a:rPr>
                <a:t>200</a:t>
              </a:r>
              <a:endParaRPr lang="en-US" dirty="0"/>
            </a:p>
          </p:txBody>
        </p:sp>
        <p:sp>
          <p:nvSpPr>
            <p:cNvPr id="20" name="TextBox 19">
              <a:extLst>
                <a:ext uri="{FF2B5EF4-FFF2-40B4-BE49-F238E27FC236}">
                  <a16:creationId xmlns:a16="http://schemas.microsoft.com/office/drawing/2014/main" id="{BEAF529D-496C-95F7-26E9-5373A12F3801}"/>
                </a:ext>
              </a:extLst>
            </p:cNvPr>
            <p:cNvSpPr txBox="1"/>
            <p:nvPr/>
          </p:nvSpPr>
          <p:spPr>
            <a:xfrm>
              <a:off x="7839988" y="2434506"/>
              <a:ext cx="1240400" cy="1143696"/>
            </a:xfrm>
            <a:prstGeom prst="rect">
              <a:avLst/>
            </a:prstGeom>
            <a:solidFill>
              <a:schemeClr val="accent3">
                <a:lumMod val="40000"/>
                <a:lumOff val="60000"/>
              </a:schemeClr>
            </a:solidFill>
            <a:ln>
              <a:solidFill>
                <a:schemeClr val="tx1"/>
              </a:solidFill>
            </a:ln>
          </p:spPr>
          <p:txBody>
            <a:bodyPr wrap="square" rtlCol="0" anchor="t">
              <a:noAutofit/>
            </a:bodyPr>
            <a:lstStyle/>
            <a:p>
              <a:pPr algn="ctr"/>
              <a:r>
                <a:rPr lang="en-US" sz="1100" b="1" dirty="0">
                  <a:latin typeface="Nunito" pitchFamily="2" charset="0"/>
                </a:rPr>
                <a:t>% of Orders with Total Time &gt; 60 mins</a:t>
              </a:r>
              <a:endParaRPr lang="en-US" sz="1600" b="1" dirty="0">
                <a:solidFill>
                  <a:srgbClr val="212121"/>
                </a:solidFill>
                <a:latin typeface="Courier New" panose="02070309020205020404" pitchFamily="49" charset="0"/>
              </a:endParaRPr>
            </a:p>
            <a:p>
              <a:pPr algn="ctr">
                <a:spcBef>
                  <a:spcPts val="1800"/>
                </a:spcBef>
              </a:pPr>
              <a:r>
                <a:rPr lang="en-US" sz="1600" b="1" dirty="0">
                  <a:solidFill>
                    <a:srgbClr val="212121"/>
                  </a:solidFill>
                  <a:latin typeface="Courier New" panose="02070309020205020404" pitchFamily="49" charset="0"/>
                </a:rPr>
                <a:t>10.54 %</a:t>
              </a:r>
            </a:p>
            <a:p>
              <a:pPr algn="ctr"/>
              <a:endParaRPr lang="en-US" sz="1200" b="1" dirty="0">
                <a:latin typeface="Nunito" pitchFamily="2" charset="0"/>
              </a:endParaRPr>
            </a:p>
          </p:txBody>
        </p:sp>
      </p:grpSp>
      <p:grpSp>
        <p:nvGrpSpPr>
          <p:cNvPr id="26" name="Group 25">
            <a:extLst>
              <a:ext uri="{FF2B5EF4-FFF2-40B4-BE49-F238E27FC236}">
                <a16:creationId xmlns:a16="http://schemas.microsoft.com/office/drawing/2014/main" id="{EEF72BB2-D0B3-131A-0ED5-D77451DD2613}"/>
              </a:ext>
            </a:extLst>
          </p:cNvPr>
          <p:cNvGrpSpPr/>
          <p:nvPr/>
        </p:nvGrpSpPr>
        <p:grpSpPr>
          <a:xfrm>
            <a:off x="202551" y="3790454"/>
            <a:ext cx="8877837" cy="1065589"/>
            <a:chOff x="202551" y="3790454"/>
            <a:chExt cx="8877837" cy="1065589"/>
          </a:xfrm>
        </p:grpSpPr>
        <p:sp>
          <p:nvSpPr>
            <p:cNvPr id="18" name="Google Shape;143;p29">
              <a:extLst>
                <a:ext uri="{FF2B5EF4-FFF2-40B4-BE49-F238E27FC236}">
                  <a16:creationId xmlns:a16="http://schemas.microsoft.com/office/drawing/2014/main" id="{EDDDEFC8-4416-9C0B-4936-98A91D0C3A67}"/>
                </a:ext>
              </a:extLst>
            </p:cNvPr>
            <p:cNvSpPr txBox="1">
              <a:spLocks/>
            </p:cNvSpPr>
            <p:nvPr/>
          </p:nvSpPr>
          <p:spPr>
            <a:xfrm>
              <a:off x="202551" y="3798164"/>
              <a:ext cx="6293666" cy="1050168"/>
            </a:xfrm>
            <a:prstGeom prst="rect">
              <a:avLst/>
            </a:prstGeom>
            <a:solidFill>
              <a:schemeClr val="accent6">
                <a:lumMod val="20000"/>
                <a:lumOff val="80000"/>
              </a:schemeClr>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lnSpc>
                  <a:spcPct val="110000"/>
                </a:lnSpc>
                <a:buClr>
                  <a:srgbClr val="000000"/>
                </a:buClr>
                <a:buSzPts val="1400"/>
                <a:buFont typeface="Nunito"/>
                <a:buNone/>
              </a:pPr>
              <a:r>
                <a:rPr lang="en-US" sz="1100" b="1" dirty="0">
                  <a:solidFill>
                    <a:srgbClr val="000000"/>
                  </a:solidFill>
                </a:rPr>
                <a:t>The company wants to analyze the delivery time of the orders on weekdays and weekends. The mean delivery time varies during weekdays and weekends and is indicated on the right</a:t>
              </a:r>
              <a:endParaRPr lang="en-US" sz="1000" dirty="0">
                <a:solidFill>
                  <a:srgbClr val="000000"/>
                </a:solidFill>
              </a:endParaRPr>
            </a:p>
          </p:txBody>
        </p:sp>
        <p:sp>
          <p:nvSpPr>
            <p:cNvPr id="23" name="TextBox 22">
              <a:extLst>
                <a:ext uri="{FF2B5EF4-FFF2-40B4-BE49-F238E27FC236}">
                  <a16:creationId xmlns:a16="http://schemas.microsoft.com/office/drawing/2014/main" id="{32DEFAAC-9BE9-7689-EDD0-C7F5FCB0EFF2}"/>
                </a:ext>
              </a:extLst>
            </p:cNvPr>
            <p:cNvSpPr txBox="1"/>
            <p:nvPr/>
          </p:nvSpPr>
          <p:spPr>
            <a:xfrm>
              <a:off x="6559830" y="3790454"/>
              <a:ext cx="1240400" cy="1065589"/>
            </a:xfrm>
            <a:prstGeom prst="rect">
              <a:avLst/>
            </a:prstGeom>
            <a:solidFill>
              <a:schemeClr val="accent3">
                <a:lumMod val="40000"/>
                <a:lumOff val="60000"/>
              </a:schemeClr>
            </a:solidFill>
            <a:ln>
              <a:solidFill>
                <a:schemeClr val="tx1"/>
              </a:solidFill>
            </a:ln>
          </p:spPr>
          <p:txBody>
            <a:bodyPr wrap="square" rtlCol="0">
              <a:noAutofit/>
            </a:bodyPr>
            <a:lstStyle>
              <a:defPPr marR="0" lvl="0" algn="l" rtl="0">
                <a:lnSpc>
                  <a:spcPct val="100000"/>
                </a:lnSpc>
                <a:spcBef>
                  <a:spcPts val="0"/>
                </a:spcBef>
                <a:spcAft>
                  <a:spcPts val="0"/>
                </a:spcAft>
              </a:defPPr>
              <a:lvl1pPr algn="ctr">
                <a:defRPr sz="1100" b="1">
                  <a:latin typeface="Nunito" pitchFamily="2" charset="0"/>
                </a:defRPr>
              </a:lvl1pPr>
            </a:lstStyle>
            <a:p>
              <a:r>
                <a:rPr lang="en-US" dirty="0"/>
                <a:t>Average Delivery Time on Weekdays</a:t>
              </a:r>
            </a:p>
            <a:p>
              <a:pPr>
                <a:spcBef>
                  <a:spcPts val="1800"/>
                </a:spcBef>
              </a:pPr>
              <a:r>
                <a:rPr lang="en-US" sz="1600" dirty="0">
                  <a:solidFill>
                    <a:srgbClr val="212121"/>
                  </a:solidFill>
                  <a:latin typeface="Courier New" panose="02070309020205020404" pitchFamily="49" charset="0"/>
                </a:rPr>
                <a:t>28 mins</a:t>
              </a:r>
              <a:endParaRPr lang="en-US" dirty="0"/>
            </a:p>
          </p:txBody>
        </p:sp>
        <p:sp>
          <p:nvSpPr>
            <p:cNvPr id="24" name="TextBox 23">
              <a:extLst>
                <a:ext uri="{FF2B5EF4-FFF2-40B4-BE49-F238E27FC236}">
                  <a16:creationId xmlns:a16="http://schemas.microsoft.com/office/drawing/2014/main" id="{BD720039-7620-790C-47DB-67D4980C0E3E}"/>
                </a:ext>
              </a:extLst>
            </p:cNvPr>
            <p:cNvSpPr txBox="1"/>
            <p:nvPr/>
          </p:nvSpPr>
          <p:spPr>
            <a:xfrm>
              <a:off x="7839988" y="3796343"/>
              <a:ext cx="1240400" cy="1053811"/>
            </a:xfrm>
            <a:prstGeom prst="rect">
              <a:avLst/>
            </a:prstGeom>
            <a:solidFill>
              <a:schemeClr val="accent3">
                <a:lumMod val="40000"/>
                <a:lumOff val="60000"/>
              </a:schemeClr>
            </a:solidFill>
            <a:ln>
              <a:solidFill>
                <a:schemeClr val="tx1"/>
              </a:solidFill>
            </a:ln>
          </p:spPr>
          <p:txBody>
            <a:bodyPr wrap="square" rtlCol="0">
              <a:noAutofit/>
            </a:bodyPr>
            <a:lstStyle/>
            <a:p>
              <a:pPr algn="ctr"/>
              <a:r>
                <a:rPr lang="en-US" sz="1100" b="1" dirty="0">
                  <a:latin typeface="Nunito" pitchFamily="2" charset="0"/>
                </a:rPr>
                <a:t>Average Delivery Time on Weekends</a:t>
              </a:r>
            </a:p>
            <a:p>
              <a:pPr algn="ctr">
                <a:spcBef>
                  <a:spcPts val="1800"/>
                </a:spcBef>
              </a:pPr>
              <a:r>
                <a:rPr lang="en-US" sz="1600" b="1" dirty="0">
                  <a:solidFill>
                    <a:srgbClr val="212121"/>
                  </a:solidFill>
                  <a:latin typeface="Courier New" panose="02070309020205020404" pitchFamily="49" charset="0"/>
                </a:rPr>
                <a:t>22 mins</a:t>
              </a:r>
            </a:p>
            <a:p>
              <a:pPr algn="ctr"/>
              <a:endParaRPr lang="en-US" sz="1200" b="1" dirty="0">
                <a:latin typeface="Nunito" pitchFamily="2" charset="0"/>
              </a:endParaRPr>
            </a:p>
          </p:txBody>
        </p:sp>
      </p:grpSp>
      <p:grpSp>
        <p:nvGrpSpPr>
          <p:cNvPr id="32" name="Group 31">
            <a:extLst>
              <a:ext uri="{FF2B5EF4-FFF2-40B4-BE49-F238E27FC236}">
                <a16:creationId xmlns:a16="http://schemas.microsoft.com/office/drawing/2014/main" id="{81F5FE2F-B1F9-B3FC-A3B7-E51CD101EB7B}"/>
              </a:ext>
            </a:extLst>
          </p:cNvPr>
          <p:cNvGrpSpPr/>
          <p:nvPr/>
        </p:nvGrpSpPr>
        <p:grpSpPr>
          <a:xfrm>
            <a:off x="202550" y="1022684"/>
            <a:ext cx="8877838" cy="1307048"/>
            <a:chOff x="186649" y="2434505"/>
            <a:chExt cx="8758920" cy="1143697"/>
          </a:xfrm>
        </p:grpSpPr>
        <p:sp>
          <p:nvSpPr>
            <p:cNvPr id="33" name="Google Shape;143;p29">
              <a:extLst>
                <a:ext uri="{FF2B5EF4-FFF2-40B4-BE49-F238E27FC236}">
                  <a16:creationId xmlns:a16="http://schemas.microsoft.com/office/drawing/2014/main" id="{BFB55C96-556A-380C-56DD-C5AF63D59FF1}"/>
                </a:ext>
              </a:extLst>
            </p:cNvPr>
            <p:cNvSpPr txBox="1">
              <a:spLocks/>
            </p:cNvSpPr>
            <p:nvPr/>
          </p:nvSpPr>
          <p:spPr>
            <a:xfrm>
              <a:off x="186649" y="2434505"/>
              <a:ext cx="6193675" cy="1143697"/>
            </a:xfrm>
            <a:prstGeom prst="rect">
              <a:avLst/>
            </a:prstGeom>
            <a:solidFill>
              <a:schemeClr val="accent6">
                <a:lumMod val="20000"/>
                <a:lumOff val="80000"/>
              </a:schemeClr>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lnSpc>
                  <a:spcPct val="110000"/>
                </a:lnSpc>
                <a:buClr>
                  <a:srgbClr val="000000"/>
                </a:buClr>
                <a:buSzPts val="1400"/>
                <a:buFont typeface="Nunito"/>
                <a:buNone/>
              </a:pPr>
              <a:r>
                <a:rPr lang="en-US" sz="1100" b="1" dirty="0">
                  <a:solidFill>
                    <a:srgbClr val="000000"/>
                  </a:solidFill>
                </a:rPr>
                <a:t>The company charges the restaurant 25% on the orders having cost greater than 20 dollars and 15% on the orders having cost greater than 5 dollars. The net revenue generated by the company across all orders is calculated in below steps</a:t>
              </a:r>
            </a:p>
            <a:p>
              <a:pPr marL="311150" indent="-171450">
                <a:lnSpc>
                  <a:spcPct val="110000"/>
                </a:lnSpc>
                <a:spcBef>
                  <a:spcPts val="600"/>
                </a:spcBef>
                <a:buClr>
                  <a:srgbClr val="000000"/>
                </a:buClr>
                <a:buSzPts val="1400"/>
                <a:buFont typeface="Wingdings" panose="05000000000000000000" pitchFamily="2" charset="2"/>
                <a:buChar char="§"/>
              </a:pPr>
              <a:r>
                <a:rPr lang="en-US" sz="1000" dirty="0">
                  <a:solidFill>
                    <a:srgbClr val="000000"/>
                  </a:solidFill>
                </a:rPr>
                <a:t>Calculate revenue for each order based on the </a:t>
              </a:r>
              <a:r>
                <a:rPr lang="en-US" sz="1000" dirty="0" err="1">
                  <a:solidFill>
                    <a:srgbClr val="000000"/>
                  </a:solidFill>
                </a:rPr>
                <a:t>cost_of_the_order</a:t>
              </a:r>
              <a:r>
                <a:rPr lang="en-US" sz="1000" dirty="0">
                  <a:solidFill>
                    <a:srgbClr val="000000"/>
                  </a:solidFill>
                </a:rPr>
                <a:t> applying appropriate percentage of commission</a:t>
              </a:r>
            </a:p>
            <a:p>
              <a:pPr marL="311150" indent="-171450">
                <a:lnSpc>
                  <a:spcPct val="110000"/>
                </a:lnSpc>
                <a:spcBef>
                  <a:spcPts val="600"/>
                </a:spcBef>
                <a:buClr>
                  <a:srgbClr val="000000"/>
                </a:buClr>
                <a:buSzPts val="1400"/>
                <a:buFont typeface="Wingdings" panose="05000000000000000000" pitchFamily="2" charset="2"/>
                <a:buChar char="§"/>
              </a:pPr>
              <a:r>
                <a:rPr lang="en-US" sz="1000" dirty="0">
                  <a:solidFill>
                    <a:srgbClr val="000000"/>
                  </a:solidFill>
                </a:rPr>
                <a:t>Aggregate revenue across all the orders</a:t>
              </a:r>
            </a:p>
          </p:txBody>
        </p:sp>
        <p:sp>
          <p:nvSpPr>
            <p:cNvPr id="34" name="TextBox 33">
              <a:extLst>
                <a:ext uri="{FF2B5EF4-FFF2-40B4-BE49-F238E27FC236}">
                  <a16:creationId xmlns:a16="http://schemas.microsoft.com/office/drawing/2014/main" id="{0AB457BF-1A2B-58A2-D235-2C77090DF583}"/>
                </a:ext>
              </a:extLst>
            </p:cNvPr>
            <p:cNvSpPr txBox="1"/>
            <p:nvPr/>
          </p:nvSpPr>
          <p:spPr>
            <a:xfrm>
              <a:off x="6458774" y="2434505"/>
              <a:ext cx="2486795" cy="1143697"/>
            </a:xfrm>
            <a:prstGeom prst="rect">
              <a:avLst/>
            </a:prstGeom>
            <a:solidFill>
              <a:schemeClr val="accent3">
                <a:lumMod val="40000"/>
                <a:lumOff val="60000"/>
              </a:schemeClr>
            </a:solidFill>
            <a:ln>
              <a:solidFill>
                <a:schemeClr val="tx1"/>
              </a:solidFill>
            </a:ln>
          </p:spPr>
          <p:txBody>
            <a:bodyPr wrap="square" rtlCol="0" anchor="ctr">
              <a:noAutofit/>
            </a:bodyPr>
            <a:lstStyle>
              <a:defPPr marR="0" lvl="0" algn="l" rtl="0">
                <a:lnSpc>
                  <a:spcPct val="100000"/>
                </a:lnSpc>
                <a:spcBef>
                  <a:spcPts val="0"/>
                </a:spcBef>
                <a:spcAft>
                  <a:spcPts val="0"/>
                </a:spcAft>
              </a:defPPr>
              <a:lvl1pPr algn="ctr">
                <a:defRPr sz="1100" b="1">
                  <a:latin typeface="Nunito" pitchFamily="2" charset="0"/>
                </a:defRPr>
              </a:lvl1pPr>
            </a:lstStyle>
            <a:p>
              <a:r>
                <a:rPr lang="en-US" dirty="0" err="1"/>
                <a:t>Foodhub</a:t>
              </a:r>
              <a:r>
                <a:rPr lang="en-US" dirty="0"/>
                <a:t> Net Revenue</a:t>
              </a:r>
            </a:p>
            <a:p>
              <a:pPr>
                <a:spcBef>
                  <a:spcPts val="1800"/>
                </a:spcBef>
              </a:pPr>
              <a:r>
                <a:rPr lang="en-US" sz="1600" dirty="0">
                  <a:solidFill>
                    <a:srgbClr val="212121"/>
                  </a:solidFill>
                  <a:latin typeface="Courier New" panose="02070309020205020404" pitchFamily="49" charset="0"/>
                </a:rPr>
                <a:t>$6166.30</a:t>
              </a:r>
              <a:endParaRPr lang="en-US" dirty="0"/>
            </a:p>
          </p:txBody>
        </p:sp>
      </p:grpSp>
    </p:spTree>
    <p:extLst>
      <p:ext uri="{BB962C8B-B14F-4D97-AF65-F5344CB8AC3E}">
        <p14:creationId xmlns:p14="http://schemas.microsoft.com/office/powerpoint/2010/main" val="2529361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2" name="Google Shape;162;p3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a:solidFill>
                <a:srgbClr val="000000"/>
              </a:solidFill>
            </a:endParaRPr>
          </a:p>
        </p:txBody>
      </p:sp>
      <p:sp>
        <p:nvSpPr>
          <p:cNvPr id="119" name="Google Shape;119;p25"/>
          <p:cNvSpPr txBox="1">
            <a:spLocks noGrp="1"/>
          </p:cNvSpPr>
          <p:nvPr>
            <p:ph type="body" idx="1"/>
          </p:nvPr>
        </p:nvSpPr>
        <p:spPr>
          <a:xfrm>
            <a:off x="202549" y="750659"/>
            <a:ext cx="8881607" cy="572700"/>
          </a:xfrm>
          <a:prstGeom prst="rect">
            <a:avLst/>
          </a:prstGeom>
          <a:noFill/>
          <a:ln>
            <a:noFill/>
          </a:ln>
        </p:spPr>
        <p:txBody>
          <a:bodyPr spcFirstLastPara="1" wrap="square" lIns="91425" tIns="91425" rIns="91425" bIns="91425" anchor="t" anchorCtr="0">
            <a:noAutofit/>
          </a:bodyPr>
          <a:lstStyle/>
          <a:p>
            <a:pPr marL="133350" indent="0" defTabSz="222250">
              <a:lnSpc>
                <a:spcPct val="90000"/>
              </a:lnSpc>
              <a:spcBef>
                <a:spcPct val="0"/>
              </a:spcBef>
              <a:spcAft>
                <a:spcPct val="35000"/>
              </a:spcAft>
              <a:buNone/>
            </a:pPr>
            <a:r>
              <a:rPr lang="en-US" sz="800" kern="1200" dirty="0" err="1">
                <a:sym typeface="Nunito"/>
              </a:rPr>
              <a:t>Foodhub</a:t>
            </a:r>
            <a:r>
              <a:rPr lang="en-US" sz="800" kern="1200" dirty="0">
                <a:sym typeface="Nunito"/>
              </a:rPr>
              <a:t> is a food aggregator company that has collected and stored data on orders made by registered customers in their online portal and is looking to understand demand for different restaurants to help enhance customer experience. The data was analyzed to gain valuable insights to understand customer preferences and behavior around the following</a:t>
            </a:r>
          </a:p>
          <a:p>
            <a:pPr marL="139700" lvl="0" indent="0" algn="l" rtl="0">
              <a:lnSpc>
                <a:spcPct val="115000"/>
              </a:lnSpc>
              <a:spcBef>
                <a:spcPts val="1000"/>
              </a:spcBef>
              <a:spcAft>
                <a:spcPts val="0"/>
              </a:spcAft>
              <a:buClr>
                <a:srgbClr val="000000"/>
              </a:buClr>
              <a:buSzPts val="1400"/>
              <a:buNone/>
            </a:pPr>
            <a:endParaRPr lang="en-US" sz="800" dirty="0">
              <a:solidFill>
                <a:srgbClr val="000000"/>
              </a:solidFill>
            </a:endParaRPr>
          </a:p>
          <a:p>
            <a:pPr marL="139700" lvl="0" indent="0" algn="l" rtl="0">
              <a:lnSpc>
                <a:spcPct val="115000"/>
              </a:lnSpc>
              <a:spcBef>
                <a:spcPts val="1000"/>
              </a:spcBef>
              <a:spcAft>
                <a:spcPts val="0"/>
              </a:spcAft>
              <a:buClr>
                <a:srgbClr val="000000"/>
              </a:buClr>
              <a:buSzPts val="1400"/>
              <a:buNone/>
            </a:pPr>
            <a:endParaRPr lang="en-US" sz="800" dirty="0">
              <a:solidFill>
                <a:srgbClr val="000000"/>
              </a:solidFill>
            </a:endParaRPr>
          </a:p>
          <a:p>
            <a:pPr marL="139700" lvl="0" indent="0" algn="l" rtl="0">
              <a:lnSpc>
                <a:spcPct val="115000"/>
              </a:lnSpc>
              <a:spcBef>
                <a:spcPts val="1000"/>
              </a:spcBef>
              <a:spcAft>
                <a:spcPts val="0"/>
              </a:spcAft>
              <a:buClr>
                <a:srgbClr val="000000"/>
              </a:buClr>
              <a:buSzPts val="1400"/>
              <a:buNone/>
            </a:pPr>
            <a:endParaRPr lang="en-US" sz="800" dirty="0">
              <a:solidFill>
                <a:srgbClr val="000000"/>
              </a:solidFill>
            </a:endParaRPr>
          </a:p>
        </p:txBody>
      </p:sp>
      <p:grpSp>
        <p:nvGrpSpPr>
          <p:cNvPr id="3" name="Group 2">
            <a:extLst>
              <a:ext uri="{FF2B5EF4-FFF2-40B4-BE49-F238E27FC236}">
                <a16:creationId xmlns:a16="http://schemas.microsoft.com/office/drawing/2014/main" id="{F05F2C66-05A0-A7F4-311F-128735DD80B5}"/>
              </a:ext>
            </a:extLst>
          </p:cNvPr>
          <p:cNvGrpSpPr/>
          <p:nvPr/>
        </p:nvGrpSpPr>
        <p:grpSpPr>
          <a:xfrm>
            <a:off x="262393" y="1151451"/>
            <a:ext cx="8611263" cy="3776850"/>
            <a:chOff x="262393" y="1151451"/>
            <a:chExt cx="8611263" cy="3776850"/>
          </a:xfrm>
        </p:grpSpPr>
        <p:sp>
          <p:nvSpPr>
            <p:cNvPr id="4" name="Freeform: Shape 3">
              <a:extLst>
                <a:ext uri="{FF2B5EF4-FFF2-40B4-BE49-F238E27FC236}">
                  <a16:creationId xmlns:a16="http://schemas.microsoft.com/office/drawing/2014/main" id="{0E6303D4-0DCE-6C08-79EB-4B715F5DDF11}"/>
                </a:ext>
              </a:extLst>
            </p:cNvPr>
            <p:cNvSpPr/>
            <p:nvPr/>
          </p:nvSpPr>
          <p:spPr>
            <a:xfrm>
              <a:off x="262393" y="1254771"/>
              <a:ext cx="8611263" cy="507150"/>
            </a:xfrm>
            <a:custGeom>
              <a:avLst/>
              <a:gdLst>
                <a:gd name="connsiteX0" fmla="*/ 0 w 8611263"/>
                <a:gd name="connsiteY0" fmla="*/ 0 h 507150"/>
                <a:gd name="connsiteX1" fmla="*/ 8611263 w 8611263"/>
                <a:gd name="connsiteY1" fmla="*/ 0 h 507150"/>
                <a:gd name="connsiteX2" fmla="*/ 8611263 w 8611263"/>
                <a:gd name="connsiteY2" fmla="*/ 507150 h 507150"/>
                <a:gd name="connsiteX3" fmla="*/ 0 w 8611263"/>
                <a:gd name="connsiteY3" fmla="*/ 507150 h 507150"/>
                <a:gd name="connsiteX4" fmla="*/ 0 w 8611263"/>
                <a:gd name="connsiteY4" fmla="*/ 0 h 50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263" h="507150">
                  <a:moveTo>
                    <a:pt x="0" y="0"/>
                  </a:moveTo>
                  <a:lnTo>
                    <a:pt x="8611263" y="0"/>
                  </a:lnTo>
                  <a:lnTo>
                    <a:pt x="8611263" y="507150"/>
                  </a:lnTo>
                  <a:lnTo>
                    <a:pt x="0" y="50715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8330" tIns="145796" rIns="274320"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a:t>The top five restaurants with the most orders (Shake Shack, the Meatball Shop, Blue Ribbon Sushi, Blue Ribbon Fried Chicken, and Parm) account for 33.4% of all 1898 orders</a:t>
              </a:r>
            </a:p>
            <a:p>
              <a:pPr marL="57150" lvl="1" indent="-57150" algn="l" defTabSz="311150">
                <a:lnSpc>
                  <a:spcPct val="90000"/>
                </a:lnSpc>
                <a:spcBef>
                  <a:spcPct val="0"/>
                </a:spcBef>
                <a:spcAft>
                  <a:spcPct val="15000"/>
                </a:spcAft>
                <a:buChar char="•"/>
              </a:pPr>
              <a:r>
                <a:rPr lang="en-US" sz="700" kern="1200" dirty="0" err="1"/>
                <a:t>Foodhub</a:t>
              </a:r>
              <a:r>
                <a:rPr lang="en-US" sz="700" kern="1200" dirty="0"/>
                <a:t> can offer promotions for these restaurants on their app/portal which has the potential to drive demand for the restaurants and increased revenue for </a:t>
              </a:r>
              <a:r>
                <a:rPr lang="en-US" sz="700" kern="1200" dirty="0" err="1"/>
                <a:t>FoodHub</a:t>
              </a:r>
              <a:r>
                <a:rPr lang="en-US" sz="700" kern="1200" dirty="0"/>
                <a:t>. </a:t>
              </a:r>
            </a:p>
            <a:p>
              <a:pPr marL="57150" lvl="1" indent="-57150" algn="l" defTabSz="311150">
                <a:lnSpc>
                  <a:spcPct val="90000"/>
                </a:lnSpc>
                <a:spcBef>
                  <a:spcPct val="0"/>
                </a:spcBef>
                <a:spcAft>
                  <a:spcPct val="15000"/>
                </a:spcAft>
                <a:buChar char="•"/>
              </a:pPr>
              <a:r>
                <a:rPr lang="en-US" sz="700" kern="1200" dirty="0"/>
                <a:t>Repeat customers can also be further incentivized to generate demand</a:t>
              </a:r>
            </a:p>
          </p:txBody>
        </p:sp>
        <p:sp>
          <p:nvSpPr>
            <p:cNvPr id="5" name="Freeform: Shape 4">
              <a:extLst>
                <a:ext uri="{FF2B5EF4-FFF2-40B4-BE49-F238E27FC236}">
                  <a16:creationId xmlns:a16="http://schemas.microsoft.com/office/drawing/2014/main" id="{10545E61-DD59-F521-23F6-12EBD14C59AD}"/>
                </a:ext>
              </a:extLst>
            </p:cNvPr>
            <p:cNvSpPr/>
            <p:nvPr/>
          </p:nvSpPr>
          <p:spPr>
            <a:xfrm>
              <a:off x="692956" y="1151451"/>
              <a:ext cx="6027884" cy="206640"/>
            </a:xfrm>
            <a:custGeom>
              <a:avLst/>
              <a:gdLst>
                <a:gd name="connsiteX0" fmla="*/ 0 w 6027884"/>
                <a:gd name="connsiteY0" fmla="*/ 34441 h 206640"/>
                <a:gd name="connsiteX1" fmla="*/ 34441 w 6027884"/>
                <a:gd name="connsiteY1" fmla="*/ 0 h 206640"/>
                <a:gd name="connsiteX2" fmla="*/ 5993443 w 6027884"/>
                <a:gd name="connsiteY2" fmla="*/ 0 h 206640"/>
                <a:gd name="connsiteX3" fmla="*/ 6027884 w 6027884"/>
                <a:gd name="connsiteY3" fmla="*/ 34441 h 206640"/>
                <a:gd name="connsiteX4" fmla="*/ 6027884 w 6027884"/>
                <a:gd name="connsiteY4" fmla="*/ 172199 h 206640"/>
                <a:gd name="connsiteX5" fmla="*/ 5993443 w 6027884"/>
                <a:gd name="connsiteY5" fmla="*/ 206640 h 206640"/>
                <a:gd name="connsiteX6" fmla="*/ 34441 w 6027884"/>
                <a:gd name="connsiteY6" fmla="*/ 206640 h 206640"/>
                <a:gd name="connsiteX7" fmla="*/ 0 w 6027884"/>
                <a:gd name="connsiteY7" fmla="*/ 172199 h 206640"/>
                <a:gd name="connsiteX8" fmla="*/ 0 w 6027884"/>
                <a:gd name="connsiteY8" fmla="*/ 34441 h 20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7884" h="206640">
                  <a:moveTo>
                    <a:pt x="0" y="34441"/>
                  </a:moveTo>
                  <a:cubicBezTo>
                    <a:pt x="0" y="15420"/>
                    <a:pt x="15420" y="0"/>
                    <a:pt x="34441" y="0"/>
                  </a:cubicBezTo>
                  <a:lnTo>
                    <a:pt x="5993443" y="0"/>
                  </a:lnTo>
                  <a:cubicBezTo>
                    <a:pt x="6012464" y="0"/>
                    <a:pt x="6027884" y="15420"/>
                    <a:pt x="6027884" y="34441"/>
                  </a:cubicBezTo>
                  <a:lnTo>
                    <a:pt x="6027884" y="172199"/>
                  </a:lnTo>
                  <a:cubicBezTo>
                    <a:pt x="6027884" y="191220"/>
                    <a:pt x="6012464" y="206640"/>
                    <a:pt x="5993443" y="206640"/>
                  </a:cubicBezTo>
                  <a:lnTo>
                    <a:pt x="34441" y="206640"/>
                  </a:lnTo>
                  <a:cubicBezTo>
                    <a:pt x="15420" y="206640"/>
                    <a:pt x="0" y="191220"/>
                    <a:pt x="0" y="172199"/>
                  </a:cubicBezTo>
                  <a:lnTo>
                    <a:pt x="0" y="344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927" tIns="10087" rIns="237927" bIns="10087" numCol="1" spcCol="1270" anchor="ctr" anchorCtr="0">
              <a:noAutofit/>
            </a:bodyPr>
            <a:lstStyle/>
            <a:p>
              <a:pPr marL="0" lvl="0" indent="0" algn="l" defTabSz="311150">
                <a:lnSpc>
                  <a:spcPct val="90000"/>
                </a:lnSpc>
                <a:spcBef>
                  <a:spcPct val="0"/>
                </a:spcBef>
                <a:spcAft>
                  <a:spcPct val="35000"/>
                </a:spcAft>
                <a:buNone/>
              </a:pPr>
              <a:r>
                <a:rPr lang="en-US" sz="700" kern="1200" dirty="0">
                  <a:sym typeface="Nunito"/>
                </a:rPr>
                <a:t>Restaurant demand</a:t>
              </a:r>
              <a:endParaRPr lang="en-US" sz="700" kern="1200" dirty="0"/>
            </a:p>
          </p:txBody>
        </p:sp>
        <p:sp>
          <p:nvSpPr>
            <p:cNvPr id="6" name="Freeform: Shape 5">
              <a:extLst>
                <a:ext uri="{FF2B5EF4-FFF2-40B4-BE49-F238E27FC236}">
                  <a16:creationId xmlns:a16="http://schemas.microsoft.com/office/drawing/2014/main" id="{B8D82D47-FE43-462B-7F83-5B0BADCD9348}"/>
                </a:ext>
              </a:extLst>
            </p:cNvPr>
            <p:cNvSpPr/>
            <p:nvPr/>
          </p:nvSpPr>
          <p:spPr>
            <a:xfrm>
              <a:off x="262393" y="1903041"/>
              <a:ext cx="8611263" cy="507150"/>
            </a:xfrm>
            <a:custGeom>
              <a:avLst/>
              <a:gdLst>
                <a:gd name="connsiteX0" fmla="*/ 0 w 8611263"/>
                <a:gd name="connsiteY0" fmla="*/ 0 h 507150"/>
                <a:gd name="connsiteX1" fmla="*/ 8611263 w 8611263"/>
                <a:gd name="connsiteY1" fmla="*/ 0 h 507150"/>
                <a:gd name="connsiteX2" fmla="*/ 8611263 w 8611263"/>
                <a:gd name="connsiteY2" fmla="*/ 507150 h 507150"/>
                <a:gd name="connsiteX3" fmla="*/ 0 w 8611263"/>
                <a:gd name="connsiteY3" fmla="*/ 507150 h 507150"/>
                <a:gd name="connsiteX4" fmla="*/ 0 w 8611263"/>
                <a:gd name="connsiteY4" fmla="*/ 0 h 50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263" h="507150">
                  <a:moveTo>
                    <a:pt x="0" y="0"/>
                  </a:moveTo>
                  <a:lnTo>
                    <a:pt x="8611263" y="0"/>
                  </a:lnTo>
                  <a:lnTo>
                    <a:pt x="8611263" y="507150"/>
                  </a:lnTo>
                  <a:lnTo>
                    <a:pt x="0" y="50715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8330" tIns="145796" rIns="668330"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a:t>There are 14 unique cuisines across 178 restaurants and “American” cuisine is the most popular (584 orders)</a:t>
              </a:r>
              <a:endParaRPr lang="en-US" sz="700" kern="1200" dirty="0">
                <a:sym typeface="Nunito"/>
              </a:endParaRPr>
            </a:p>
            <a:p>
              <a:pPr marL="57150" lvl="1" indent="-57150" algn="l" defTabSz="311150">
                <a:lnSpc>
                  <a:spcPct val="90000"/>
                </a:lnSpc>
                <a:spcBef>
                  <a:spcPct val="0"/>
                </a:spcBef>
                <a:spcAft>
                  <a:spcPct val="15000"/>
                </a:spcAft>
                <a:buChar char="•"/>
              </a:pPr>
              <a:r>
                <a:rPr lang="en-US" sz="700" kern="1200" dirty="0"/>
                <a:t>Top 5 popular cuisine in order of popularity are: American, Japanese, Italian, Chinese and Mexican</a:t>
              </a:r>
            </a:p>
            <a:p>
              <a:pPr marL="57150" lvl="1" indent="-57150" algn="l" defTabSz="311150">
                <a:lnSpc>
                  <a:spcPct val="90000"/>
                </a:lnSpc>
                <a:spcBef>
                  <a:spcPct val="0"/>
                </a:spcBef>
                <a:spcAft>
                  <a:spcPct val="15000"/>
                </a:spcAft>
                <a:buChar char="•"/>
              </a:pPr>
              <a:r>
                <a:rPr lang="en-US" sz="700" kern="1200" dirty="0"/>
                <a:t>These restaurants could be encouraged to offer promo offers to customers further increasing demand and </a:t>
              </a:r>
              <a:r>
                <a:rPr lang="en-US" sz="700" kern="1200" dirty="0" err="1"/>
                <a:t>Foodhub</a:t>
              </a:r>
              <a:r>
                <a:rPr lang="en-US" sz="700" kern="1200" dirty="0"/>
                <a:t> revenue</a:t>
              </a:r>
            </a:p>
          </p:txBody>
        </p:sp>
        <p:sp>
          <p:nvSpPr>
            <p:cNvPr id="7" name="Freeform: Shape 6">
              <a:extLst>
                <a:ext uri="{FF2B5EF4-FFF2-40B4-BE49-F238E27FC236}">
                  <a16:creationId xmlns:a16="http://schemas.microsoft.com/office/drawing/2014/main" id="{D92798FF-2CF6-DA25-B94B-BCA6FA3F70C0}"/>
                </a:ext>
              </a:extLst>
            </p:cNvPr>
            <p:cNvSpPr/>
            <p:nvPr/>
          </p:nvSpPr>
          <p:spPr>
            <a:xfrm>
              <a:off x="692956" y="1799721"/>
              <a:ext cx="6027884" cy="206640"/>
            </a:xfrm>
            <a:custGeom>
              <a:avLst/>
              <a:gdLst>
                <a:gd name="connsiteX0" fmla="*/ 0 w 6027884"/>
                <a:gd name="connsiteY0" fmla="*/ 34441 h 206640"/>
                <a:gd name="connsiteX1" fmla="*/ 34441 w 6027884"/>
                <a:gd name="connsiteY1" fmla="*/ 0 h 206640"/>
                <a:gd name="connsiteX2" fmla="*/ 5993443 w 6027884"/>
                <a:gd name="connsiteY2" fmla="*/ 0 h 206640"/>
                <a:gd name="connsiteX3" fmla="*/ 6027884 w 6027884"/>
                <a:gd name="connsiteY3" fmla="*/ 34441 h 206640"/>
                <a:gd name="connsiteX4" fmla="*/ 6027884 w 6027884"/>
                <a:gd name="connsiteY4" fmla="*/ 172199 h 206640"/>
                <a:gd name="connsiteX5" fmla="*/ 5993443 w 6027884"/>
                <a:gd name="connsiteY5" fmla="*/ 206640 h 206640"/>
                <a:gd name="connsiteX6" fmla="*/ 34441 w 6027884"/>
                <a:gd name="connsiteY6" fmla="*/ 206640 h 206640"/>
                <a:gd name="connsiteX7" fmla="*/ 0 w 6027884"/>
                <a:gd name="connsiteY7" fmla="*/ 172199 h 206640"/>
                <a:gd name="connsiteX8" fmla="*/ 0 w 6027884"/>
                <a:gd name="connsiteY8" fmla="*/ 34441 h 20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7884" h="206640">
                  <a:moveTo>
                    <a:pt x="0" y="34441"/>
                  </a:moveTo>
                  <a:cubicBezTo>
                    <a:pt x="0" y="15420"/>
                    <a:pt x="15420" y="0"/>
                    <a:pt x="34441" y="0"/>
                  </a:cubicBezTo>
                  <a:lnTo>
                    <a:pt x="5993443" y="0"/>
                  </a:lnTo>
                  <a:cubicBezTo>
                    <a:pt x="6012464" y="0"/>
                    <a:pt x="6027884" y="15420"/>
                    <a:pt x="6027884" y="34441"/>
                  </a:cubicBezTo>
                  <a:lnTo>
                    <a:pt x="6027884" y="172199"/>
                  </a:lnTo>
                  <a:cubicBezTo>
                    <a:pt x="6027884" y="191220"/>
                    <a:pt x="6012464" y="206640"/>
                    <a:pt x="5993443" y="206640"/>
                  </a:cubicBezTo>
                  <a:lnTo>
                    <a:pt x="34441" y="206640"/>
                  </a:lnTo>
                  <a:cubicBezTo>
                    <a:pt x="15420" y="206640"/>
                    <a:pt x="0" y="191220"/>
                    <a:pt x="0" y="172199"/>
                  </a:cubicBezTo>
                  <a:lnTo>
                    <a:pt x="0" y="344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927" tIns="10087" rIns="237927" bIns="10087" numCol="1" spcCol="1270" anchor="ctr" anchorCtr="0">
              <a:noAutofit/>
            </a:bodyPr>
            <a:lstStyle/>
            <a:p>
              <a:pPr marL="0" lvl="0" indent="0" algn="l" defTabSz="311150">
                <a:lnSpc>
                  <a:spcPct val="90000"/>
                </a:lnSpc>
                <a:spcBef>
                  <a:spcPct val="0"/>
                </a:spcBef>
                <a:spcAft>
                  <a:spcPct val="35000"/>
                </a:spcAft>
                <a:buNone/>
              </a:pPr>
              <a:r>
                <a:rPr lang="en-US" sz="700" kern="1200" dirty="0">
                  <a:sym typeface="Nunito"/>
                </a:rPr>
                <a:t>Popular Cuisines</a:t>
              </a:r>
            </a:p>
          </p:txBody>
        </p:sp>
        <p:sp>
          <p:nvSpPr>
            <p:cNvPr id="8" name="Freeform: Shape 7">
              <a:extLst>
                <a:ext uri="{FF2B5EF4-FFF2-40B4-BE49-F238E27FC236}">
                  <a16:creationId xmlns:a16="http://schemas.microsoft.com/office/drawing/2014/main" id="{41D72BBE-11CF-43DD-C892-161F303BB7F0}"/>
                </a:ext>
              </a:extLst>
            </p:cNvPr>
            <p:cNvSpPr/>
            <p:nvPr/>
          </p:nvSpPr>
          <p:spPr>
            <a:xfrm>
              <a:off x="262393" y="2551311"/>
              <a:ext cx="8611263" cy="705600"/>
            </a:xfrm>
            <a:custGeom>
              <a:avLst/>
              <a:gdLst>
                <a:gd name="connsiteX0" fmla="*/ 0 w 8611263"/>
                <a:gd name="connsiteY0" fmla="*/ 0 h 705600"/>
                <a:gd name="connsiteX1" fmla="*/ 8611263 w 8611263"/>
                <a:gd name="connsiteY1" fmla="*/ 0 h 705600"/>
                <a:gd name="connsiteX2" fmla="*/ 8611263 w 8611263"/>
                <a:gd name="connsiteY2" fmla="*/ 705600 h 705600"/>
                <a:gd name="connsiteX3" fmla="*/ 0 w 8611263"/>
                <a:gd name="connsiteY3" fmla="*/ 705600 h 705600"/>
                <a:gd name="connsiteX4" fmla="*/ 0 w 8611263"/>
                <a:gd name="connsiteY4" fmla="*/ 0 h 70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263" h="705600">
                  <a:moveTo>
                    <a:pt x="0" y="0"/>
                  </a:moveTo>
                  <a:lnTo>
                    <a:pt x="8611263" y="0"/>
                  </a:lnTo>
                  <a:lnTo>
                    <a:pt x="8611263" y="705600"/>
                  </a:lnTo>
                  <a:lnTo>
                    <a:pt x="0" y="7056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8330" tIns="145796" rIns="668330"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a:sym typeface="Nunito"/>
                </a:rPr>
                <a:t>736 out of 1898 </a:t>
              </a:r>
              <a:r>
                <a:rPr lang="en-US" sz="700" kern="1200" dirty="0" err="1">
                  <a:sym typeface="Nunito"/>
                </a:rPr>
                <a:t>orderswere</a:t>
              </a:r>
              <a:r>
                <a:rPr lang="en-US" sz="700" kern="1200" dirty="0">
                  <a:sym typeface="Nunito"/>
                </a:rPr>
                <a:t> not rated.</a:t>
              </a:r>
            </a:p>
            <a:p>
              <a:pPr marL="57150" lvl="1" indent="-57150" algn="l" defTabSz="311150">
                <a:lnSpc>
                  <a:spcPct val="90000"/>
                </a:lnSpc>
                <a:spcBef>
                  <a:spcPct val="0"/>
                </a:spcBef>
                <a:spcAft>
                  <a:spcPct val="15000"/>
                </a:spcAft>
                <a:buChar char="•"/>
              </a:pPr>
              <a:r>
                <a:rPr lang="en-US" sz="700" kern="1200" dirty="0">
                  <a:sym typeface="Nunito"/>
                </a:rPr>
                <a:t>Only neutral (3 star) and positive (4 and 5 star) reviews are given. 50.6% of reviews given were 5-star reviews, 33.2% were 4-star reviews, and 16.1% were 3 star reviews. </a:t>
              </a:r>
            </a:p>
            <a:p>
              <a:pPr marL="57150" lvl="1" indent="-57150" algn="l" defTabSz="311150">
                <a:lnSpc>
                  <a:spcPct val="90000"/>
                </a:lnSpc>
                <a:spcBef>
                  <a:spcPct val="0"/>
                </a:spcBef>
                <a:spcAft>
                  <a:spcPct val="15000"/>
                </a:spcAft>
                <a:buChar char="•"/>
              </a:pPr>
              <a:r>
                <a:rPr lang="en-US" sz="700" kern="1200" dirty="0">
                  <a:sym typeface="Nunito"/>
                </a:rPr>
                <a:t>It is possible that customers with negative experience did not rate their orders</a:t>
              </a:r>
            </a:p>
            <a:p>
              <a:pPr marL="57150" lvl="1" indent="-57150" algn="l" defTabSz="311150">
                <a:lnSpc>
                  <a:spcPct val="90000"/>
                </a:lnSpc>
                <a:spcBef>
                  <a:spcPct val="0"/>
                </a:spcBef>
                <a:spcAft>
                  <a:spcPct val="15000"/>
                </a:spcAft>
                <a:buChar char="•"/>
              </a:pPr>
              <a:r>
                <a:rPr lang="en-US" sz="700" kern="1200" dirty="0">
                  <a:sym typeface="Nunito"/>
                </a:rPr>
                <a:t>In order to gain a better understanding of negative customer experiences, and to gain a holistic view of customer experiences with </a:t>
              </a:r>
              <a:r>
                <a:rPr lang="en-US" sz="700" kern="1200" dirty="0" err="1">
                  <a:sym typeface="Nunito"/>
                </a:rPr>
                <a:t>FoodHub</a:t>
              </a:r>
              <a:r>
                <a:rPr lang="en-US" sz="700" kern="1200" dirty="0">
                  <a:sym typeface="Nunito"/>
                </a:rPr>
                <a:t> for each restaurant, </a:t>
              </a:r>
              <a:r>
                <a:rPr lang="en-US" sz="700" kern="1200" dirty="0" err="1">
                  <a:sym typeface="Nunito"/>
                </a:rPr>
                <a:t>FoodHub</a:t>
              </a:r>
              <a:r>
                <a:rPr lang="en-US" sz="700" kern="1200" dirty="0">
                  <a:sym typeface="Nunito"/>
                </a:rPr>
                <a:t> should incentivize customers to provide ratings for </a:t>
              </a:r>
              <a:r>
                <a:rPr lang="en-US" sz="700" kern="1200" dirty="0" err="1">
                  <a:sym typeface="Nunito"/>
                </a:rPr>
                <a:t>Foodhub</a:t>
              </a:r>
              <a:endParaRPr lang="en-US" sz="700" kern="1200" dirty="0">
                <a:sym typeface="Nunito"/>
              </a:endParaRPr>
            </a:p>
          </p:txBody>
        </p:sp>
        <p:sp>
          <p:nvSpPr>
            <p:cNvPr id="9" name="Freeform: Shape 8">
              <a:extLst>
                <a:ext uri="{FF2B5EF4-FFF2-40B4-BE49-F238E27FC236}">
                  <a16:creationId xmlns:a16="http://schemas.microsoft.com/office/drawing/2014/main" id="{E525C1BE-ADE6-B58A-687E-C34058FE72C6}"/>
                </a:ext>
              </a:extLst>
            </p:cNvPr>
            <p:cNvSpPr/>
            <p:nvPr/>
          </p:nvSpPr>
          <p:spPr>
            <a:xfrm>
              <a:off x="692956" y="2447991"/>
              <a:ext cx="6027884" cy="206640"/>
            </a:xfrm>
            <a:custGeom>
              <a:avLst/>
              <a:gdLst>
                <a:gd name="connsiteX0" fmla="*/ 0 w 6027884"/>
                <a:gd name="connsiteY0" fmla="*/ 34441 h 206640"/>
                <a:gd name="connsiteX1" fmla="*/ 34441 w 6027884"/>
                <a:gd name="connsiteY1" fmla="*/ 0 h 206640"/>
                <a:gd name="connsiteX2" fmla="*/ 5993443 w 6027884"/>
                <a:gd name="connsiteY2" fmla="*/ 0 h 206640"/>
                <a:gd name="connsiteX3" fmla="*/ 6027884 w 6027884"/>
                <a:gd name="connsiteY3" fmla="*/ 34441 h 206640"/>
                <a:gd name="connsiteX4" fmla="*/ 6027884 w 6027884"/>
                <a:gd name="connsiteY4" fmla="*/ 172199 h 206640"/>
                <a:gd name="connsiteX5" fmla="*/ 5993443 w 6027884"/>
                <a:gd name="connsiteY5" fmla="*/ 206640 h 206640"/>
                <a:gd name="connsiteX6" fmla="*/ 34441 w 6027884"/>
                <a:gd name="connsiteY6" fmla="*/ 206640 h 206640"/>
                <a:gd name="connsiteX7" fmla="*/ 0 w 6027884"/>
                <a:gd name="connsiteY7" fmla="*/ 172199 h 206640"/>
                <a:gd name="connsiteX8" fmla="*/ 0 w 6027884"/>
                <a:gd name="connsiteY8" fmla="*/ 34441 h 20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7884" h="206640">
                  <a:moveTo>
                    <a:pt x="0" y="34441"/>
                  </a:moveTo>
                  <a:cubicBezTo>
                    <a:pt x="0" y="15420"/>
                    <a:pt x="15420" y="0"/>
                    <a:pt x="34441" y="0"/>
                  </a:cubicBezTo>
                  <a:lnTo>
                    <a:pt x="5993443" y="0"/>
                  </a:lnTo>
                  <a:cubicBezTo>
                    <a:pt x="6012464" y="0"/>
                    <a:pt x="6027884" y="15420"/>
                    <a:pt x="6027884" y="34441"/>
                  </a:cubicBezTo>
                  <a:lnTo>
                    <a:pt x="6027884" y="172199"/>
                  </a:lnTo>
                  <a:cubicBezTo>
                    <a:pt x="6027884" y="191220"/>
                    <a:pt x="6012464" y="206640"/>
                    <a:pt x="5993443" y="206640"/>
                  </a:cubicBezTo>
                  <a:lnTo>
                    <a:pt x="34441" y="206640"/>
                  </a:lnTo>
                  <a:cubicBezTo>
                    <a:pt x="15420" y="206640"/>
                    <a:pt x="0" y="191220"/>
                    <a:pt x="0" y="172199"/>
                  </a:cubicBezTo>
                  <a:lnTo>
                    <a:pt x="0" y="344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927" tIns="10087" rIns="237927" bIns="10087" numCol="1" spcCol="1270" anchor="ctr" anchorCtr="0">
              <a:noAutofit/>
            </a:bodyPr>
            <a:lstStyle/>
            <a:p>
              <a:pPr marL="0" lvl="0" indent="0" algn="l" defTabSz="311150">
                <a:lnSpc>
                  <a:spcPct val="90000"/>
                </a:lnSpc>
                <a:spcBef>
                  <a:spcPct val="0"/>
                </a:spcBef>
                <a:spcAft>
                  <a:spcPct val="35000"/>
                </a:spcAft>
                <a:buNone/>
              </a:pPr>
              <a:r>
                <a:rPr lang="en-US" sz="700" kern="1200" dirty="0">
                  <a:sym typeface="Nunito"/>
                </a:rPr>
                <a:t>Customer ratings </a:t>
              </a:r>
            </a:p>
          </p:txBody>
        </p:sp>
        <p:sp>
          <p:nvSpPr>
            <p:cNvPr id="10" name="Freeform: Shape 9">
              <a:extLst>
                <a:ext uri="{FF2B5EF4-FFF2-40B4-BE49-F238E27FC236}">
                  <a16:creationId xmlns:a16="http://schemas.microsoft.com/office/drawing/2014/main" id="{02F8534F-BAF1-1492-3C0E-682BA5461D8A}"/>
                </a:ext>
              </a:extLst>
            </p:cNvPr>
            <p:cNvSpPr/>
            <p:nvPr/>
          </p:nvSpPr>
          <p:spPr>
            <a:xfrm>
              <a:off x="262393" y="3398031"/>
              <a:ext cx="8611263" cy="595350"/>
            </a:xfrm>
            <a:custGeom>
              <a:avLst/>
              <a:gdLst>
                <a:gd name="connsiteX0" fmla="*/ 0 w 8611263"/>
                <a:gd name="connsiteY0" fmla="*/ 0 h 595350"/>
                <a:gd name="connsiteX1" fmla="*/ 8611263 w 8611263"/>
                <a:gd name="connsiteY1" fmla="*/ 0 h 595350"/>
                <a:gd name="connsiteX2" fmla="*/ 8611263 w 8611263"/>
                <a:gd name="connsiteY2" fmla="*/ 595350 h 595350"/>
                <a:gd name="connsiteX3" fmla="*/ 0 w 8611263"/>
                <a:gd name="connsiteY3" fmla="*/ 595350 h 595350"/>
                <a:gd name="connsiteX4" fmla="*/ 0 w 8611263"/>
                <a:gd name="connsiteY4" fmla="*/ 0 h 5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263" h="595350">
                  <a:moveTo>
                    <a:pt x="0" y="0"/>
                  </a:moveTo>
                  <a:lnTo>
                    <a:pt x="8611263" y="0"/>
                  </a:lnTo>
                  <a:lnTo>
                    <a:pt x="8611263" y="595350"/>
                  </a:lnTo>
                  <a:lnTo>
                    <a:pt x="0" y="59535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8330" tIns="145796" rIns="668330"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a:sym typeface="Nunito"/>
                </a:rPr>
                <a:t>Delivery times are longer on weekdays (28 minutes on average) than on weekends (22 minutes on average)</a:t>
              </a:r>
            </a:p>
            <a:p>
              <a:pPr marL="57150" lvl="1" indent="-57150" algn="l" defTabSz="311150">
                <a:lnSpc>
                  <a:spcPct val="90000"/>
                </a:lnSpc>
                <a:spcBef>
                  <a:spcPct val="0"/>
                </a:spcBef>
                <a:spcAft>
                  <a:spcPct val="15000"/>
                </a:spcAft>
                <a:buChar char="•"/>
              </a:pPr>
              <a:r>
                <a:rPr lang="en-US" sz="700" kern="1200" dirty="0"/>
                <a:t>The spread of delivery times on weekend is much higher than the spread of delivery times of weekdays. This indicates weekend delivery times have wider variance</a:t>
              </a:r>
              <a:endParaRPr lang="en-US" sz="700" kern="1200" dirty="0">
                <a:sym typeface="Nunito"/>
              </a:endParaRPr>
            </a:p>
            <a:p>
              <a:pPr marL="57150" lvl="1" indent="-57150" algn="l" defTabSz="311150">
                <a:lnSpc>
                  <a:spcPct val="90000"/>
                </a:lnSpc>
                <a:spcBef>
                  <a:spcPct val="0"/>
                </a:spcBef>
                <a:spcAft>
                  <a:spcPct val="15000"/>
                </a:spcAft>
                <a:buChar char="•"/>
              </a:pPr>
              <a:r>
                <a:rPr lang="en-US" sz="700" kern="1200" dirty="0"/>
                <a:t>In order to improve customer delivery times on weekdays, </a:t>
              </a:r>
              <a:r>
                <a:rPr lang="en-US" sz="700" kern="1200" dirty="0" err="1"/>
                <a:t>FoodHub</a:t>
              </a:r>
              <a:r>
                <a:rPr lang="en-US" sz="700" kern="1200" dirty="0"/>
                <a:t> could evaluate their delivery staffing during weekday rush hour and recruit more people as needed. They could also review if the traffic routing on their app is optimized  to avoid areas with heavy traffic on weekdays.. </a:t>
              </a:r>
              <a:endParaRPr lang="en-US" sz="700" kern="1200" dirty="0">
                <a:sym typeface="Nunito"/>
              </a:endParaRPr>
            </a:p>
          </p:txBody>
        </p:sp>
        <p:sp>
          <p:nvSpPr>
            <p:cNvPr id="11" name="Freeform: Shape 10">
              <a:extLst>
                <a:ext uri="{FF2B5EF4-FFF2-40B4-BE49-F238E27FC236}">
                  <a16:creationId xmlns:a16="http://schemas.microsoft.com/office/drawing/2014/main" id="{6F270B80-707D-EEEF-B5CA-E8ABB6CB003D}"/>
                </a:ext>
              </a:extLst>
            </p:cNvPr>
            <p:cNvSpPr/>
            <p:nvPr/>
          </p:nvSpPr>
          <p:spPr>
            <a:xfrm>
              <a:off x="692956" y="3294711"/>
              <a:ext cx="6027884" cy="206640"/>
            </a:xfrm>
            <a:custGeom>
              <a:avLst/>
              <a:gdLst>
                <a:gd name="connsiteX0" fmla="*/ 0 w 6027884"/>
                <a:gd name="connsiteY0" fmla="*/ 34441 h 206640"/>
                <a:gd name="connsiteX1" fmla="*/ 34441 w 6027884"/>
                <a:gd name="connsiteY1" fmla="*/ 0 h 206640"/>
                <a:gd name="connsiteX2" fmla="*/ 5993443 w 6027884"/>
                <a:gd name="connsiteY2" fmla="*/ 0 h 206640"/>
                <a:gd name="connsiteX3" fmla="*/ 6027884 w 6027884"/>
                <a:gd name="connsiteY3" fmla="*/ 34441 h 206640"/>
                <a:gd name="connsiteX4" fmla="*/ 6027884 w 6027884"/>
                <a:gd name="connsiteY4" fmla="*/ 172199 h 206640"/>
                <a:gd name="connsiteX5" fmla="*/ 5993443 w 6027884"/>
                <a:gd name="connsiteY5" fmla="*/ 206640 h 206640"/>
                <a:gd name="connsiteX6" fmla="*/ 34441 w 6027884"/>
                <a:gd name="connsiteY6" fmla="*/ 206640 h 206640"/>
                <a:gd name="connsiteX7" fmla="*/ 0 w 6027884"/>
                <a:gd name="connsiteY7" fmla="*/ 172199 h 206640"/>
                <a:gd name="connsiteX8" fmla="*/ 0 w 6027884"/>
                <a:gd name="connsiteY8" fmla="*/ 34441 h 20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7884" h="206640">
                  <a:moveTo>
                    <a:pt x="0" y="34441"/>
                  </a:moveTo>
                  <a:cubicBezTo>
                    <a:pt x="0" y="15420"/>
                    <a:pt x="15420" y="0"/>
                    <a:pt x="34441" y="0"/>
                  </a:cubicBezTo>
                  <a:lnTo>
                    <a:pt x="5993443" y="0"/>
                  </a:lnTo>
                  <a:cubicBezTo>
                    <a:pt x="6012464" y="0"/>
                    <a:pt x="6027884" y="15420"/>
                    <a:pt x="6027884" y="34441"/>
                  </a:cubicBezTo>
                  <a:lnTo>
                    <a:pt x="6027884" y="172199"/>
                  </a:lnTo>
                  <a:cubicBezTo>
                    <a:pt x="6027884" y="191220"/>
                    <a:pt x="6012464" y="206640"/>
                    <a:pt x="5993443" y="206640"/>
                  </a:cubicBezTo>
                  <a:lnTo>
                    <a:pt x="34441" y="206640"/>
                  </a:lnTo>
                  <a:cubicBezTo>
                    <a:pt x="15420" y="206640"/>
                    <a:pt x="0" y="191220"/>
                    <a:pt x="0" y="172199"/>
                  </a:cubicBezTo>
                  <a:lnTo>
                    <a:pt x="0" y="344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927" tIns="10087" rIns="237927" bIns="10087" numCol="1" spcCol="1270" anchor="ctr" anchorCtr="0">
              <a:noAutofit/>
            </a:bodyPr>
            <a:lstStyle/>
            <a:p>
              <a:pPr marL="0" lvl="0" indent="0" algn="l" defTabSz="311150">
                <a:lnSpc>
                  <a:spcPct val="90000"/>
                </a:lnSpc>
                <a:spcBef>
                  <a:spcPct val="0"/>
                </a:spcBef>
                <a:spcAft>
                  <a:spcPct val="35000"/>
                </a:spcAft>
                <a:buNone/>
              </a:pPr>
              <a:r>
                <a:rPr lang="en-US" sz="700" kern="1200" dirty="0">
                  <a:sym typeface="Nunito"/>
                </a:rPr>
                <a:t>Ordering Trends on different days and delivery times</a:t>
              </a:r>
            </a:p>
          </p:txBody>
        </p:sp>
        <p:sp>
          <p:nvSpPr>
            <p:cNvPr id="12" name="Freeform: Shape 11">
              <a:extLst>
                <a:ext uri="{FF2B5EF4-FFF2-40B4-BE49-F238E27FC236}">
                  <a16:creationId xmlns:a16="http://schemas.microsoft.com/office/drawing/2014/main" id="{445DF415-4ED7-F2AF-DEF7-2DB6B530D9AA}"/>
                </a:ext>
              </a:extLst>
            </p:cNvPr>
            <p:cNvSpPr/>
            <p:nvPr/>
          </p:nvSpPr>
          <p:spPr>
            <a:xfrm>
              <a:off x="262393" y="4134501"/>
              <a:ext cx="8611263" cy="793800"/>
            </a:xfrm>
            <a:custGeom>
              <a:avLst/>
              <a:gdLst>
                <a:gd name="connsiteX0" fmla="*/ 0 w 8611263"/>
                <a:gd name="connsiteY0" fmla="*/ 0 h 793800"/>
                <a:gd name="connsiteX1" fmla="*/ 8611263 w 8611263"/>
                <a:gd name="connsiteY1" fmla="*/ 0 h 793800"/>
                <a:gd name="connsiteX2" fmla="*/ 8611263 w 8611263"/>
                <a:gd name="connsiteY2" fmla="*/ 793800 h 793800"/>
                <a:gd name="connsiteX3" fmla="*/ 0 w 8611263"/>
                <a:gd name="connsiteY3" fmla="*/ 793800 h 793800"/>
                <a:gd name="connsiteX4" fmla="*/ 0 w 8611263"/>
                <a:gd name="connsiteY4" fmla="*/ 0 h 7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263" h="793800">
                  <a:moveTo>
                    <a:pt x="0" y="0"/>
                  </a:moveTo>
                  <a:lnTo>
                    <a:pt x="8611263" y="0"/>
                  </a:lnTo>
                  <a:lnTo>
                    <a:pt x="8611263" y="793800"/>
                  </a:lnTo>
                  <a:lnTo>
                    <a:pt x="0" y="7938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8330" tIns="145796" rIns="668330" bIns="49784" numCol="1" spcCol="1270" anchor="t" anchorCtr="0">
              <a:noAutofit/>
            </a:bodyPr>
            <a:lstStyle/>
            <a:p>
              <a:pPr marL="57150" lvl="1" indent="-57150" algn="l" defTabSz="311150">
                <a:lnSpc>
                  <a:spcPct val="90000"/>
                </a:lnSpc>
                <a:spcBef>
                  <a:spcPct val="0"/>
                </a:spcBef>
                <a:spcAft>
                  <a:spcPct val="15000"/>
                </a:spcAft>
                <a:buChar char="•"/>
              </a:pPr>
              <a:r>
                <a:rPr lang="en-US" sz="700" kern="1200" dirty="0"/>
                <a:t>The minimum money spent on an order was $4.47, and the most expensive order was $35.41 with an average cost of $16.5 and a mean cost of $14.14. The median value is lower than the mean value for </a:t>
              </a:r>
              <a:r>
                <a:rPr lang="en-US" sz="700" kern="1200" dirty="0" err="1"/>
                <a:t>cost_of_the_order</a:t>
              </a:r>
              <a:r>
                <a:rPr lang="en-US" sz="700" kern="1200" dirty="0"/>
                <a:t> and hence data  is skewed to the right and tend to be on the higher side than the median value. Percentage of orders above 20 dollars 29.24 %</a:t>
              </a:r>
            </a:p>
            <a:p>
              <a:pPr marL="57150" lvl="1" indent="-57150" algn="l" defTabSz="311150">
                <a:lnSpc>
                  <a:spcPct val="90000"/>
                </a:lnSpc>
                <a:spcBef>
                  <a:spcPct val="0"/>
                </a:spcBef>
                <a:spcAft>
                  <a:spcPct val="15000"/>
                </a:spcAft>
                <a:buChar char="•"/>
              </a:pPr>
              <a:r>
                <a:rPr lang="en-US" sz="700" kern="1200" dirty="0"/>
                <a:t>Korean and Vietnamese food orders tend to be lower side and have a lower spread on the cost</a:t>
              </a:r>
            </a:p>
            <a:p>
              <a:pPr marL="57150" lvl="1" indent="-57150" algn="l" defTabSz="311150">
                <a:lnSpc>
                  <a:spcPct val="90000"/>
                </a:lnSpc>
                <a:spcBef>
                  <a:spcPct val="0"/>
                </a:spcBef>
                <a:spcAft>
                  <a:spcPct val="15000"/>
                </a:spcAft>
                <a:buChar char="•"/>
              </a:pPr>
              <a:r>
                <a:rPr lang="en-US" sz="700" kern="1200" dirty="0"/>
                <a:t>Day of the week does not have any impact on cost of the order</a:t>
              </a:r>
            </a:p>
            <a:p>
              <a:pPr marL="57150" lvl="1" indent="-57150" algn="l" defTabSz="311150">
                <a:lnSpc>
                  <a:spcPct val="90000"/>
                </a:lnSpc>
                <a:spcBef>
                  <a:spcPct val="0"/>
                </a:spcBef>
                <a:spcAft>
                  <a:spcPct val="15000"/>
                </a:spcAft>
                <a:buChar char="•"/>
              </a:pPr>
              <a:r>
                <a:rPr lang="en-US" sz="700" kern="1200" dirty="0"/>
                <a:t>Data analysis did not indicate that cost of the order was contributing to customer demand </a:t>
              </a:r>
            </a:p>
          </p:txBody>
        </p:sp>
        <p:sp>
          <p:nvSpPr>
            <p:cNvPr id="13" name="Freeform: Shape 12">
              <a:extLst>
                <a:ext uri="{FF2B5EF4-FFF2-40B4-BE49-F238E27FC236}">
                  <a16:creationId xmlns:a16="http://schemas.microsoft.com/office/drawing/2014/main" id="{A450302F-ABAA-DBE2-927D-F34533078900}"/>
                </a:ext>
              </a:extLst>
            </p:cNvPr>
            <p:cNvSpPr/>
            <p:nvPr/>
          </p:nvSpPr>
          <p:spPr>
            <a:xfrm>
              <a:off x="692956" y="4031181"/>
              <a:ext cx="6027884" cy="206640"/>
            </a:xfrm>
            <a:custGeom>
              <a:avLst/>
              <a:gdLst>
                <a:gd name="connsiteX0" fmla="*/ 0 w 6027884"/>
                <a:gd name="connsiteY0" fmla="*/ 34441 h 206640"/>
                <a:gd name="connsiteX1" fmla="*/ 34441 w 6027884"/>
                <a:gd name="connsiteY1" fmla="*/ 0 h 206640"/>
                <a:gd name="connsiteX2" fmla="*/ 5993443 w 6027884"/>
                <a:gd name="connsiteY2" fmla="*/ 0 h 206640"/>
                <a:gd name="connsiteX3" fmla="*/ 6027884 w 6027884"/>
                <a:gd name="connsiteY3" fmla="*/ 34441 h 206640"/>
                <a:gd name="connsiteX4" fmla="*/ 6027884 w 6027884"/>
                <a:gd name="connsiteY4" fmla="*/ 172199 h 206640"/>
                <a:gd name="connsiteX5" fmla="*/ 5993443 w 6027884"/>
                <a:gd name="connsiteY5" fmla="*/ 206640 h 206640"/>
                <a:gd name="connsiteX6" fmla="*/ 34441 w 6027884"/>
                <a:gd name="connsiteY6" fmla="*/ 206640 h 206640"/>
                <a:gd name="connsiteX7" fmla="*/ 0 w 6027884"/>
                <a:gd name="connsiteY7" fmla="*/ 172199 h 206640"/>
                <a:gd name="connsiteX8" fmla="*/ 0 w 6027884"/>
                <a:gd name="connsiteY8" fmla="*/ 34441 h 20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7884" h="206640">
                  <a:moveTo>
                    <a:pt x="0" y="34441"/>
                  </a:moveTo>
                  <a:cubicBezTo>
                    <a:pt x="0" y="15420"/>
                    <a:pt x="15420" y="0"/>
                    <a:pt x="34441" y="0"/>
                  </a:cubicBezTo>
                  <a:lnTo>
                    <a:pt x="5993443" y="0"/>
                  </a:lnTo>
                  <a:cubicBezTo>
                    <a:pt x="6012464" y="0"/>
                    <a:pt x="6027884" y="15420"/>
                    <a:pt x="6027884" y="34441"/>
                  </a:cubicBezTo>
                  <a:lnTo>
                    <a:pt x="6027884" y="172199"/>
                  </a:lnTo>
                  <a:cubicBezTo>
                    <a:pt x="6027884" y="191220"/>
                    <a:pt x="6012464" y="206640"/>
                    <a:pt x="5993443" y="206640"/>
                  </a:cubicBezTo>
                  <a:lnTo>
                    <a:pt x="34441" y="206640"/>
                  </a:lnTo>
                  <a:cubicBezTo>
                    <a:pt x="15420" y="206640"/>
                    <a:pt x="0" y="191220"/>
                    <a:pt x="0" y="172199"/>
                  </a:cubicBezTo>
                  <a:lnTo>
                    <a:pt x="0" y="344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927" tIns="10087" rIns="237927" bIns="10087" numCol="1" spcCol="1270" anchor="ctr" anchorCtr="0">
              <a:noAutofit/>
            </a:bodyPr>
            <a:lstStyle/>
            <a:p>
              <a:pPr marL="0" lvl="0" indent="0" algn="l" defTabSz="311150">
                <a:lnSpc>
                  <a:spcPct val="90000"/>
                </a:lnSpc>
                <a:spcBef>
                  <a:spcPct val="0"/>
                </a:spcBef>
                <a:spcAft>
                  <a:spcPct val="35000"/>
                </a:spcAft>
                <a:buNone/>
              </a:pPr>
              <a:r>
                <a:rPr lang="en-US" sz="700" kern="1200" dirty="0">
                  <a:sym typeface="Nunito"/>
                </a:rPr>
                <a:t>Typical customer food order cost</a:t>
              </a:r>
              <a:endParaRPr lang="en-US" sz="700" kern="1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grpSp>
        <p:nvGrpSpPr>
          <p:cNvPr id="4" name="Group 3">
            <a:extLst>
              <a:ext uri="{FF2B5EF4-FFF2-40B4-BE49-F238E27FC236}">
                <a16:creationId xmlns:a16="http://schemas.microsoft.com/office/drawing/2014/main" id="{79984B5C-FD62-7D59-DDF1-A220191369EA}"/>
              </a:ext>
            </a:extLst>
          </p:cNvPr>
          <p:cNvGrpSpPr/>
          <p:nvPr/>
        </p:nvGrpSpPr>
        <p:grpSpPr>
          <a:xfrm>
            <a:off x="4000499" y="667120"/>
            <a:ext cx="5064997" cy="1997061"/>
            <a:chOff x="4000499" y="712090"/>
            <a:chExt cx="5064997" cy="1997061"/>
          </a:xfrm>
          <a:solidFill>
            <a:schemeClr val="accent6">
              <a:lumMod val="20000"/>
              <a:lumOff val="80000"/>
            </a:schemeClr>
          </a:solidFill>
        </p:grpSpPr>
        <p:grpSp>
          <p:nvGrpSpPr>
            <p:cNvPr id="5" name="Group 4">
              <a:extLst>
                <a:ext uri="{FF2B5EF4-FFF2-40B4-BE49-F238E27FC236}">
                  <a16:creationId xmlns:a16="http://schemas.microsoft.com/office/drawing/2014/main" id="{590A3620-2316-4D9B-D4E3-1EC4383098F0}"/>
                </a:ext>
              </a:extLst>
            </p:cNvPr>
            <p:cNvGrpSpPr/>
            <p:nvPr/>
          </p:nvGrpSpPr>
          <p:grpSpPr>
            <a:xfrm>
              <a:off x="4731628" y="943413"/>
              <a:ext cx="4333868" cy="1765738"/>
              <a:chOff x="4567245" y="947700"/>
              <a:chExt cx="4333868" cy="1765738"/>
            </a:xfrm>
            <a:grpFill/>
          </p:grpSpPr>
          <p:sp>
            <p:nvSpPr>
              <p:cNvPr id="7" name="Freeform: Shape 6">
                <a:extLst>
                  <a:ext uri="{FF2B5EF4-FFF2-40B4-BE49-F238E27FC236}">
                    <a16:creationId xmlns:a16="http://schemas.microsoft.com/office/drawing/2014/main" id="{C631DFE6-5528-0D02-8BB3-018A8966269B}"/>
                  </a:ext>
                </a:extLst>
              </p:cNvPr>
              <p:cNvSpPr/>
              <p:nvPr/>
            </p:nvSpPr>
            <p:spPr>
              <a:xfrm>
                <a:off x="4567245" y="947700"/>
                <a:ext cx="4333868" cy="588579"/>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ctr" anchorCtr="0">
                <a:noAutofit/>
              </a:bodyPr>
              <a:lstStyle/>
              <a:p>
                <a:pPr marL="0" lvl="0" indent="0" algn="l" defTabSz="222250">
                  <a:lnSpc>
                    <a:spcPct val="90000"/>
                  </a:lnSpc>
                  <a:spcBef>
                    <a:spcPct val="0"/>
                  </a:spcBef>
                  <a:spcAft>
                    <a:spcPct val="35000"/>
                  </a:spcAft>
                  <a:buNone/>
                </a:pPr>
                <a:r>
                  <a:rPr lang="en-US" sz="1100" kern="1200" dirty="0" err="1">
                    <a:sym typeface="Nunito"/>
                  </a:rPr>
                  <a:t>FoodHub</a:t>
                </a:r>
                <a:r>
                  <a:rPr lang="en-US" sz="1100" kern="1200" dirty="0">
                    <a:sym typeface="Nunito"/>
                  </a:rPr>
                  <a:t> is a food aggregator company that offers a smartphone app that allows customers to access multiple restaurants and help place online orders. </a:t>
                </a:r>
                <a:endParaRPr lang="en-US" sz="1100" kern="1200" dirty="0"/>
              </a:p>
            </p:txBody>
          </p:sp>
          <p:sp>
            <p:nvSpPr>
              <p:cNvPr id="8" name="Freeform: Shape 7">
                <a:extLst>
                  <a:ext uri="{FF2B5EF4-FFF2-40B4-BE49-F238E27FC236}">
                    <a16:creationId xmlns:a16="http://schemas.microsoft.com/office/drawing/2014/main" id="{681125DA-0E82-CFA8-3FD8-7CD3D84EAD1B}"/>
                  </a:ext>
                </a:extLst>
              </p:cNvPr>
              <p:cNvSpPr/>
              <p:nvPr/>
            </p:nvSpPr>
            <p:spPr>
              <a:xfrm>
                <a:off x="4567245" y="1536279"/>
                <a:ext cx="4333868" cy="588579"/>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ctr" anchorCtr="0">
                <a:noAutofit/>
              </a:bodyPr>
              <a:lstStyle/>
              <a:p>
                <a:pPr marL="0" lvl="0" indent="0" algn="l" defTabSz="222250">
                  <a:lnSpc>
                    <a:spcPct val="90000"/>
                  </a:lnSpc>
                  <a:spcBef>
                    <a:spcPct val="0"/>
                  </a:spcBef>
                  <a:spcAft>
                    <a:spcPct val="35000"/>
                  </a:spcAft>
                  <a:buNone/>
                </a:pPr>
                <a:r>
                  <a:rPr lang="en-US" sz="1100" kern="1200" dirty="0">
                    <a:sym typeface="Nunito"/>
                  </a:rPr>
                  <a:t>The app facilitates the entire order and delivery process, from the restaurant receiving the order to a delivery person picking it up and delivering it to the customer's location. </a:t>
                </a:r>
              </a:p>
            </p:txBody>
          </p:sp>
          <p:sp>
            <p:nvSpPr>
              <p:cNvPr id="9" name="Freeform: Shape 8">
                <a:extLst>
                  <a:ext uri="{FF2B5EF4-FFF2-40B4-BE49-F238E27FC236}">
                    <a16:creationId xmlns:a16="http://schemas.microsoft.com/office/drawing/2014/main" id="{B2CA201C-13BD-E402-72EF-195FB28AEB83}"/>
                  </a:ext>
                </a:extLst>
              </p:cNvPr>
              <p:cNvSpPr/>
              <p:nvPr/>
            </p:nvSpPr>
            <p:spPr>
              <a:xfrm>
                <a:off x="4567245" y="2124859"/>
                <a:ext cx="4333868" cy="588579"/>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ctr" anchorCtr="0">
                <a:noAutofit/>
              </a:bodyPr>
              <a:lstStyle/>
              <a:p>
                <a:pPr marL="0" lvl="0" indent="0" algn="l" defTabSz="222250">
                  <a:lnSpc>
                    <a:spcPct val="90000"/>
                  </a:lnSpc>
                  <a:spcBef>
                    <a:spcPct val="0"/>
                  </a:spcBef>
                  <a:spcAft>
                    <a:spcPct val="35000"/>
                  </a:spcAft>
                  <a:buNone/>
                </a:pPr>
                <a:r>
                  <a:rPr lang="en-US" sz="1100" kern="1200" dirty="0">
                    <a:sym typeface="Nunito"/>
                  </a:rPr>
                  <a:t>Customers can rate their orders, and </a:t>
                </a:r>
                <a:r>
                  <a:rPr lang="en-US" sz="1100" kern="1200" dirty="0" err="1">
                    <a:sym typeface="Nunito"/>
                  </a:rPr>
                  <a:t>FoodHub</a:t>
                </a:r>
                <a:r>
                  <a:rPr lang="en-US" sz="1100" kern="1200" dirty="0">
                    <a:sym typeface="Nunito"/>
                  </a:rPr>
                  <a:t> earns revenue by collecting a fixed margin from the restaurants for each delivery order. </a:t>
                </a:r>
              </a:p>
            </p:txBody>
          </p:sp>
        </p:grpSp>
        <p:sp>
          <p:nvSpPr>
            <p:cNvPr id="6" name="Freeform: Shape 5">
              <a:extLst>
                <a:ext uri="{FF2B5EF4-FFF2-40B4-BE49-F238E27FC236}">
                  <a16:creationId xmlns:a16="http://schemas.microsoft.com/office/drawing/2014/main" id="{E72D8C36-CDDA-D6C5-A030-62D2D3136BCB}"/>
                </a:ext>
              </a:extLst>
            </p:cNvPr>
            <p:cNvSpPr/>
            <p:nvPr/>
          </p:nvSpPr>
          <p:spPr>
            <a:xfrm>
              <a:off x="4000499" y="712090"/>
              <a:ext cx="822960" cy="822960"/>
            </a:xfrm>
            <a:custGeom>
              <a:avLst/>
              <a:gdLst>
                <a:gd name="connsiteX0" fmla="*/ 0 w 588285"/>
                <a:gd name="connsiteY0" fmla="*/ 294143 h 588285"/>
                <a:gd name="connsiteX1" fmla="*/ 294143 w 588285"/>
                <a:gd name="connsiteY1" fmla="*/ 0 h 588285"/>
                <a:gd name="connsiteX2" fmla="*/ 588286 w 588285"/>
                <a:gd name="connsiteY2" fmla="*/ 294143 h 588285"/>
                <a:gd name="connsiteX3" fmla="*/ 294143 w 588285"/>
                <a:gd name="connsiteY3" fmla="*/ 588286 h 588285"/>
                <a:gd name="connsiteX4" fmla="*/ 0 w 588285"/>
                <a:gd name="connsiteY4" fmla="*/ 294143 h 58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285" h="588285">
                  <a:moveTo>
                    <a:pt x="0" y="294143"/>
                  </a:moveTo>
                  <a:cubicBezTo>
                    <a:pt x="0" y="131692"/>
                    <a:pt x="131692" y="0"/>
                    <a:pt x="294143" y="0"/>
                  </a:cubicBezTo>
                  <a:cubicBezTo>
                    <a:pt x="456594" y="0"/>
                    <a:pt x="588286" y="131692"/>
                    <a:pt x="588286" y="294143"/>
                  </a:cubicBezTo>
                  <a:cubicBezTo>
                    <a:pt x="588286" y="456594"/>
                    <a:pt x="456594" y="588286"/>
                    <a:pt x="294143" y="588286"/>
                  </a:cubicBezTo>
                  <a:cubicBezTo>
                    <a:pt x="131692" y="588286"/>
                    <a:pt x="0" y="456594"/>
                    <a:pt x="0" y="294143"/>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152" tIns="86152" rIns="86152" bIns="86152" numCol="1" spcCol="1270" anchor="ctr" anchorCtr="0">
              <a:noAutofit/>
            </a:bodyPr>
            <a:lstStyle/>
            <a:p>
              <a:pPr marL="0" lvl="0" indent="0" algn="ctr" defTabSz="355600">
                <a:lnSpc>
                  <a:spcPct val="90000"/>
                </a:lnSpc>
                <a:spcBef>
                  <a:spcPct val="0"/>
                </a:spcBef>
                <a:spcAft>
                  <a:spcPct val="35000"/>
                </a:spcAft>
                <a:buNone/>
              </a:pPr>
              <a:r>
                <a:rPr lang="en-US" sz="1000" b="1" kern="1200" dirty="0"/>
                <a:t>Business Context</a:t>
              </a:r>
            </a:p>
          </p:txBody>
        </p:sp>
      </p:grpSp>
      <p:grpSp>
        <p:nvGrpSpPr>
          <p:cNvPr id="2" name="Group 1">
            <a:extLst>
              <a:ext uri="{FF2B5EF4-FFF2-40B4-BE49-F238E27FC236}">
                <a16:creationId xmlns:a16="http://schemas.microsoft.com/office/drawing/2014/main" id="{332A6172-A834-0AA6-6B30-BDABE0EE5743}"/>
              </a:ext>
            </a:extLst>
          </p:cNvPr>
          <p:cNvGrpSpPr/>
          <p:nvPr/>
        </p:nvGrpSpPr>
        <p:grpSpPr>
          <a:xfrm>
            <a:off x="5184922" y="2879970"/>
            <a:ext cx="3820208" cy="2082285"/>
            <a:chOff x="5253926" y="2708476"/>
            <a:chExt cx="3820208" cy="2082285"/>
          </a:xfrm>
        </p:grpSpPr>
        <p:sp>
          <p:nvSpPr>
            <p:cNvPr id="11" name="Freeform: Shape 10">
              <a:extLst>
                <a:ext uri="{FF2B5EF4-FFF2-40B4-BE49-F238E27FC236}">
                  <a16:creationId xmlns:a16="http://schemas.microsoft.com/office/drawing/2014/main" id="{AE8AD003-9C20-7B92-E874-F67F7442491F}"/>
                </a:ext>
              </a:extLst>
            </p:cNvPr>
            <p:cNvSpPr/>
            <p:nvPr/>
          </p:nvSpPr>
          <p:spPr>
            <a:xfrm>
              <a:off x="5253926" y="2708476"/>
              <a:ext cx="3811570" cy="1204846"/>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solidFill>
              <a:schemeClr val="accent6">
                <a:lumMod val="20000"/>
                <a:lumOff val="8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t" anchorCtr="0">
              <a:noAutofit/>
            </a:bodyPr>
            <a:lstStyle/>
            <a:p>
              <a:pPr defTabSz="222250">
                <a:lnSpc>
                  <a:spcPct val="90000"/>
                </a:lnSpc>
                <a:spcBef>
                  <a:spcPct val="0"/>
                </a:spcBef>
                <a:spcAft>
                  <a:spcPct val="35000"/>
                </a:spcAft>
              </a:pPr>
              <a:r>
                <a:rPr lang="en-US" sz="1100" kern="1200" dirty="0" err="1">
                  <a:sym typeface="Nunito"/>
                </a:rPr>
                <a:t>Foodhub</a:t>
              </a:r>
              <a:r>
                <a:rPr lang="en-US" sz="1100" kern="1200" dirty="0">
                  <a:sym typeface="Nunito"/>
                </a:rPr>
                <a:t> has collected and stored data on orders made by registered customers in their online portal and is looking to understand demand for different restaurants to help enhance customer experience</a:t>
              </a:r>
            </a:p>
            <a:p>
              <a:pPr defTabSz="222250">
                <a:lnSpc>
                  <a:spcPct val="90000"/>
                </a:lnSpc>
                <a:spcBef>
                  <a:spcPct val="0"/>
                </a:spcBef>
                <a:spcAft>
                  <a:spcPct val="35000"/>
                </a:spcAft>
              </a:pPr>
              <a:r>
                <a:rPr lang="en-US" sz="1100" kern="1200" dirty="0" err="1">
                  <a:sym typeface="Nunito"/>
                </a:rPr>
                <a:t>Foodhub</a:t>
              </a:r>
              <a:r>
                <a:rPr lang="en-US" sz="1100" kern="1200" dirty="0">
                  <a:sym typeface="Nunito"/>
                </a:rPr>
                <a:t> data can be analyzed to gain valuable insights to understand customer preferences and behavior around the following</a:t>
              </a:r>
            </a:p>
            <a:p>
              <a:pPr defTabSz="222250">
                <a:lnSpc>
                  <a:spcPct val="90000"/>
                </a:lnSpc>
                <a:spcBef>
                  <a:spcPct val="0"/>
                </a:spcBef>
                <a:spcAft>
                  <a:spcPct val="35000"/>
                </a:spcAft>
              </a:pPr>
              <a:endParaRPr lang="en-US" sz="1100" kern="1200" dirty="0">
                <a:sym typeface="Nunito"/>
              </a:endParaRPr>
            </a:p>
            <a:p>
              <a:pPr marL="0" lvl="0" indent="0" algn="l" defTabSz="222250">
                <a:lnSpc>
                  <a:spcPct val="90000"/>
                </a:lnSpc>
                <a:spcBef>
                  <a:spcPct val="0"/>
                </a:spcBef>
                <a:spcAft>
                  <a:spcPct val="35000"/>
                </a:spcAft>
                <a:buNone/>
              </a:pPr>
              <a:endParaRPr lang="en-US" sz="1100" kern="1200" dirty="0">
                <a:sym typeface="Nunito"/>
              </a:endParaRPr>
            </a:p>
          </p:txBody>
        </p:sp>
        <p:sp>
          <p:nvSpPr>
            <p:cNvPr id="12" name="Freeform: Shape 11">
              <a:extLst>
                <a:ext uri="{FF2B5EF4-FFF2-40B4-BE49-F238E27FC236}">
                  <a16:creationId xmlns:a16="http://schemas.microsoft.com/office/drawing/2014/main" id="{1074E848-3873-48F2-5E27-2C1438F2C51A}"/>
                </a:ext>
              </a:extLst>
            </p:cNvPr>
            <p:cNvSpPr/>
            <p:nvPr/>
          </p:nvSpPr>
          <p:spPr>
            <a:xfrm>
              <a:off x="5262563" y="3937235"/>
              <a:ext cx="3811571" cy="853526"/>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solidFill>
              <a:schemeClr val="accent6">
                <a:lumMod val="20000"/>
                <a:lumOff val="8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2" spcCol="1270" anchor="t" anchorCtr="0">
              <a:noAutofit/>
            </a:bodyPr>
            <a:lstStyle/>
            <a:p>
              <a:pPr marL="171450" lvl="0" indent="-171450" algn="l" defTabSz="222250">
                <a:lnSpc>
                  <a:spcPct val="90000"/>
                </a:lnSpc>
                <a:spcBef>
                  <a:spcPct val="0"/>
                </a:spcBef>
                <a:spcAft>
                  <a:spcPct val="35000"/>
                </a:spcAft>
                <a:buFontTx/>
                <a:buChar char="-"/>
              </a:pPr>
              <a:r>
                <a:rPr lang="en-US" sz="1100" kern="1200" dirty="0">
                  <a:sym typeface="Nunito"/>
                </a:rPr>
                <a:t>Restaurant demand</a:t>
              </a:r>
            </a:p>
            <a:p>
              <a:pPr marL="171450" lvl="0" indent="-171450" algn="l" defTabSz="222250">
                <a:lnSpc>
                  <a:spcPct val="90000"/>
                </a:lnSpc>
                <a:spcBef>
                  <a:spcPct val="0"/>
                </a:spcBef>
                <a:spcAft>
                  <a:spcPct val="35000"/>
                </a:spcAft>
                <a:buFontTx/>
                <a:buChar char="-"/>
              </a:pPr>
              <a:r>
                <a:rPr lang="en-US" sz="1100" kern="1200" dirty="0">
                  <a:sym typeface="Nunito"/>
                </a:rPr>
                <a:t>Popular Cuisines</a:t>
              </a:r>
            </a:p>
            <a:p>
              <a:pPr marL="171450" lvl="0" indent="-171450" algn="l" defTabSz="222250">
                <a:lnSpc>
                  <a:spcPct val="90000"/>
                </a:lnSpc>
                <a:spcBef>
                  <a:spcPct val="0"/>
                </a:spcBef>
                <a:spcAft>
                  <a:spcPct val="35000"/>
                </a:spcAft>
                <a:buFontTx/>
                <a:buChar char="-"/>
              </a:pPr>
              <a:r>
                <a:rPr lang="en-US" sz="1100" kern="1200" dirty="0">
                  <a:sym typeface="Nunito"/>
                </a:rPr>
                <a:t>Customer ratings </a:t>
              </a:r>
            </a:p>
            <a:p>
              <a:pPr marL="171450" lvl="0" indent="-171450" algn="l" defTabSz="222250">
                <a:lnSpc>
                  <a:spcPct val="90000"/>
                </a:lnSpc>
                <a:spcBef>
                  <a:spcPct val="0"/>
                </a:spcBef>
                <a:spcAft>
                  <a:spcPct val="35000"/>
                </a:spcAft>
                <a:buFontTx/>
                <a:buChar char="-"/>
              </a:pPr>
              <a:r>
                <a:rPr lang="en-US" sz="1100" kern="1200" dirty="0">
                  <a:sym typeface="Nunito"/>
                </a:rPr>
                <a:t>Order delivery times</a:t>
              </a:r>
            </a:p>
            <a:p>
              <a:pPr marL="171450" lvl="0" indent="-171450" algn="l" defTabSz="222250">
                <a:lnSpc>
                  <a:spcPct val="90000"/>
                </a:lnSpc>
                <a:spcBef>
                  <a:spcPct val="0"/>
                </a:spcBef>
                <a:spcAft>
                  <a:spcPct val="35000"/>
                </a:spcAft>
                <a:buFontTx/>
                <a:buChar char="-"/>
              </a:pPr>
              <a:r>
                <a:rPr lang="en-US" sz="1100" kern="1200" dirty="0">
                  <a:sym typeface="Nunito"/>
                </a:rPr>
                <a:t>Ordering trends on different days</a:t>
              </a:r>
            </a:p>
            <a:p>
              <a:pPr marL="171450" lvl="0" indent="-171450" algn="l" defTabSz="222250">
                <a:lnSpc>
                  <a:spcPct val="90000"/>
                </a:lnSpc>
                <a:spcBef>
                  <a:spcPct val="0"/>
                </a:spcBef>
                <a:spcAft>
                  <a:spcPct val="35000"/>
                </a:spcAft>
                <a:buFontTx/>
                <a:buChar char="-"/>
              </a:pPr>
              <a:r>
                <a:rPr lang="en-US" sz="1100" kern="1200" dirty="0">
                  <a:sym typeface="Nunito"/>
                </a:rPr>
                <a:t>Typical customer food order cost</a:t>
              </a:r>
            </a:p>
          </p:txBody>
        </p:sp>
      </p:grpSp>
      <p:sp>
        <p:nvSpPr>
          <p:cNvPr id="13" name="Freeform: Shape 12">
            <a:extLst>
              <a:ext uri="{FF2B5EF4-FFF2-40B4-BE49-F238E27FC236}">
                <a16:creationId xmlns:a16="http://schemas.microsoft.com/office/drawing/2014/main" id="{2B5E192F-3CB2-4ECD-4CDD-66874C3D0BC1}"/>
              </a:ext>
            </a:extLst>
          </p:cNvPr>
          <p:cNvSpPr/>
          <p:nvPr/>
        </p:nvSpPr>
        <p:spPr>
          <a:xfrm>
            <a:off x="4462850" y="3843784"/>
            <a:ext cx="822960" cy="822960"/>
          </a:xfrm>
          <a:custGeom>
            <a:avLst/>
            <a:gdLst>
              <a:gd name="connsiteX0" fmla="*/ 0 w 588285"/>
              <a:gd name="connsiteY0" fmla="*/ 294143 h 588285"/>
              <a:gd name="connsiteX1" fmla="*/ 294143 w 588285"/>
              <a:gd name="connsiteY1" fmla="*/ 0 h 588285"/>
              <a:gd name="connsiteX2" fmla="*/ 588286 w 588285"/>
              <a:gd name="connsiteY2" fmla="*/ 294143 h 588285"/>
              <a:gd name="connsiteX3" fmla="*/ 294143 w 588285"/>
              <a:gd name="connsiteY3" fmla="*/ 588286 h 588285"/>
              <a:gd name="connsiteX4" fmla="*/ 0 w 588285"/>
              <a:gd name="connsiteY4" fmla="*/ 294143 h 58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285" h="588285">
                <a:moveTo>
                  <a:pt x="0" y="294143"/>
                </a:moveTo>
                <a:cubicBezTo>
                  <a:pt x="0" y="131692"/>
                  <a:pt x="131692" y="0"/>
                  <a:pt x="294143" y="0"/>
                </a:cubicBezTo>
                <a:cubicBezTo>
                  <a:pt x="456594" y="0"/>
                  <a:pt x="588286" y="131692"/>
                  <a:pt x="588286" y="294143"/>
                </a:cubicBezTo>
                <a:cubicBezTo>
                  <a:pt x="588286" y="456594"/>
                  <a:pt x="456594" y="588286"/>
                  <a:pt x="294143" y="588286"/>
                </a:cubicBezTo>
                <a:cubicBezTo>
                  <a:pt x="131692" y="588286"/>
                  <a:pt x="0" y="456594"/>
                  <a:pt x="0" y="29414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152" tIns="86152" rIns="86152" bIns="86152" numCol="1" spcCol="1270" anchor="ctr" anchorCtr="0">
            <a:noAutofit/>
          </a:bodyPr>
          <a:lstStyle/>
          <a:p>
            <a:pPr marL="0" lvl="0" indent="0" algn="ctr" defTabSz="355600">
              <a:lnSpc>
                <a:spcPct val="90000"/>
              </a:lnSpc>
              <a:spcBef>
                <a:spcPct val="0"/>
              </a:spcBef>
              <a:spcAft>
                <a:spcPct val="35000"/>
              </a:spcAft>
              <a:buNone/>
            </a:pPr>
            <a:r>
              <a:rPr lang="en-US" sz="1000" b="1" kern="1200" dirty="0"/>
              <a:t>Problem Overview</a:t>
            </a:r>
          </a:p>
        </p:txBody>
      </p:sp>
      <p:grpSp>
        <p:nvGrpSpPr>
          <p:cNvPr id="14" name="Group 13">
            <a:extLst>
              <a:ext uri="{FF2B5EF4-FFF2-40B4-BE49-F238E27FC236}">
                <a16:creationId xmlns:a16="http://schemas.microsoft.com/office/drawing/2014/main" id="{5AB525A0-5247-DA90-06B3-049F2B5B8625}"/>
              </a:ext>
            </a:extLst>
          </p:cNvPr>
          <p:cNvGrpSpPr/>
          <p:nvPr/>
        </p:nvGrpSpPr>
        <p:grpSpPr>
          <a:xfrm>
            <a:off x="269292" y="898442"/>
            <a:ext cx="2457815" cy="3985772"/>
            <a:chOff x="4567245" y="947700"/>
            <a:chExt cx="4333868" cy="1177157"/>
          </a:xfrm>
          <a:solidFill>
            <a:schemeClr val="accent6">
              <a:lumMod val="20000"/>
              <a:lumOff val="80000"/>
            </a:schemeClr>
          </a:solidFill>
        </p:grpSpPr>
        <p:sp>
          <p:nvSpPr>
            <p:cNvPr id="15" name="Freeform: Shape 14">
              <a:extLst>
                <a:ext uri="{FF2B5EF4-FFF2-40B4-BE49-F238E27FC236}">
                  <a16:creationId xmlns:a16="http://schemas.microsoft.com/office/drawing/2014/main" id="{AC9C55ED-FCE8-A40A-0676-B2EE5BDBF321}"/>
                </a:ext>
              </a:extLst>
            </p:cNvPr>
            <p:cNvSpPr/>
            <p:nvPr/>
          </p:nvSpPr>
          <p:spPr>
            <a:xfrm>
              <a:off x="4567245" y="947700"/>
              <a:ext cx="4333868" cy="585224"/>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ctr" anchorCtr="0">
              <a:noAutofit/>
            </a:bodyPr>
            <a:lstStyle/>
            <a:p>
              <a:pPr defTabSz="222250">
                <a:lnSpc>
                  <a:spcPct val="90000"/>
                </a:lnSpc>
                <a:spcBef>
                  <a:spcPct val="0"/>
                </a:spcBef>
                <a:spcAft>
                  <a:spcPct val="35000"/>
                </a:spcAft>
              </a:pPr>
              <a:r>
                <a:rPr lang="en-US" sz="1100" kern="1200" dirty="0">
                  <a:sym typeface="Nunito"/>
                </a:rPr>
                <a:t>Exploratory Data Analysis approach is to be leveraged to analyze and summarize main characteristics and uncover hidden insights from the data. </a:t>
              </a:r>
            </a:p>
            <a:p>
              <a:pPr marL="0" lvl="0" indent="0" algn="l" defTabSz="222250">
                <a:lnSpc>
                  <a:spcPct val="90000"/>
                </a:lnSpc>
                <a:spcBef>
                  <a:spcPct val="0"/>
                </a:spcBef>
                <a:spcAft>
                  <a:spcPct val="35000"/>
                </a:spcAft>
                <a:buNone/>
              </a:pPr>
              <a:r>
                <a:rPr lang="en-US" sz="1100" kern="1200" dirty="0">
                  <a:sym typeface="Nunito"/>
                </a:rPr>
                <a:t>Observations from the analysis can help to enhance customer experience, improve operational efficiency, and make informed business decisions to offer promotions that can drive demand</a:t>
              </a:r>
            </a:p>
          </p:txBody>
        </p:sp>
        <p:sp>
          <p:nvSpPr>
            <p:cNvPr id="16" name="Freeform: Shape 15">
              <a:extLst>
                <a:ext uri="{FF2B5EF4-FFF2-40B4-BE49-F238E27FC236}">
                  <a16:creationId xmlns:a16="http://schemas.microsoft.com/office/drawing/2014/main" id="{D6F18255-0D4A-FEAA-7307-1AED5C21DD55}"/>
                </a:ext>
              </a:extLst>
            </p:cNvPr>
            <p:cNvSpPr/>
            <p:nvPr/>
          </p:nvSpPr>
          <p:spPr>
            <a:xfrm>
              <a:off x="4567245" y="1532924"/>
              <a:ext cx="4333868" cy="591933"/>
            </a:xfrm>
            <a:custGeom>
              <a:avLst/>
              <a:gdLst>
                <a:gd name="connsiteX0" fmla="*/ 0 w 882428"/>
                <a:gd name="connsiteY0" fmla="*/ 0 h 588579"/>
                <a:gd name="connsiteX1" fmla="*/ 882428 w 882428"/>
                <a:gd name="connsiteY1" fmla="*/ 0 h 588579"/>
                <a:gd name="connsiteX2" fmla="*/ 882428 w 882428"/>
                <a:gd name="connsiteY2" fmla="*/ 588579 h 588579"/>
                <a:gd name="connsiteX3" fmla="*/ 0 w 882428"/>
                <a:gd name="connsiteY3" fmla="*/ 588579 h 588579"/>
                <a:gd name="connsiteX4" fmla="*/ 0 w 882428"/>
                <a:gd name="connsiteY4" fmla="*/ 0 h 58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28" h="588579">
                  <a:moveTo>
                    <a:pt x="0" y="0"/>
                  </a:moveTo>
                  <a:lnTo>
                    <a:pt x="882428" y="0"/>
                  </a:lnTo>
                  <a:lnTo>
                    <a:pt x="882428" y="588579"/>
                  </a:lnTo>
                  <a:lnTo>
                    <a:pt x="0" y="588579"/>
                  </a:lnTo>
                  <a:lnTo>
                    <a:pt x="0" y="0"/>
                  </a:lnTo>
                  <a:close/>
                </a:path>
              </a:pathLst>
            </a:cu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88" tIns="35560" rIns="35561" bIns="35560" numCol="1" spcCol="1270" anchor="t" anchorCtr="0">
              <a:noAutofit/>
            </a:bodyPr>
            <a:lstStyle/>
            <a:p>
              <a:pPr marL="0" lvl="0" indent="0" algn="l" defTabSz="222250">
                <a:lnSpc>
                  <a:spcPct val="90000"/>
                </a:lnSpc>
                <a:spcBef>
                  <a:spcPct val="0"/>
                </a:spcBef>
                <a:spcAft>
                  <a:spcPct val="35000"/>
                </a:spcAft>
                <a:buNone/>
              </a:pPr>
              <a:endParaRPr lang="en-US" sz="1100" kern="1200" dirty="0">
                <a:sym typeface="Nunito"/>
              </a:endParaRPr>
            </a:p>
            <a:p>
              <a:pPr marL="0" lvl="0" indent="0" algn="l" defTabSz="222250">
                <a:lnSpc>
                  <a:spcPct val="90000"/>
                </a:lnSpc>
                <a:spcBef>
                  <a:spcPct val="0"/>
                </a:spcBef>
                <a:spcAft>
                  <a:spcPct val="35000"/>
                </a:spcAft>
                <a:buNone/>
              </a:pPr>
              <a:r>
                <a:rPr lang="en-US" sz="1100" kern="1200" dirty="0">
                  <a:sym typeface="Nunito"/>
                </a:rPr>
                <a:t>Data Analysis includes univariate and multivariate analysis of the dataset to review summary statistics and visualization to identify data patterns, relationship between data elements and data anomalies</a:t>
              </a:r>
            </a:p>
          </p:txBody>
        </p:sp>
      </p:grpSp>
      <p:sp>
        <p:nvSpPr>
          <p:cNvPr id="17" name="Freeform: Shape 16">
            <a:extLst>
              <a:ext uri="{FF2B5EF4-FFF2-40B4-BE49-F238E27FC236}">
                <a16:creationId xmlns:a16="http://schemas.microsoft.com/office/drawing/2014/main" id="{E5C96BE5-66FC-989C-E8B4-984252202D96}"/>
              </a:ext>
            </a:extLst>
          </p:cNvPr>
          <p:cNvSpPr/>
          <p:nvPr/>
        </p:nvSpPr>
        <p:spPr>
          <a:xfrm>
            <a:off x="2630331" y="4139295"/>
            <a:ext cx="822960" cy="822960"/>
          </a:xfrm>
          <a:custGeom>
            <a:avLst/>
            <a:gdLst>
              <a:gd name="connsiteX0" fmla="*/ 0 w 588285"/>
              <a:gd name="connsiteY0" fmla="*/ 294143 h 588285"/>
              <a:gd name="connsiteX1" fmla="*/ 294143 w 588285"/>
              <a:gd name="connsiteY1" fmla="*/ 0 h 588285"/>
              <a:gd name="connsiteX2" fmla="*/ 588286 w 588285"/>
              <a:gd name="connsiteY2" fmla="*/ 294143 h 588285"/>
              <a:gd name="connsiteX3" fmla="*/ 294143 w 588285"/>
              <a:gd name="connsiteY3" fmla="*/ 588286 h 588285"/>
              <a:gd name="connsiteX4" fmla="*/ 0 w 588285"/>
              <a:gd name="connsiteY4" fmla="*/ 294143 h 58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285" h="588285">
                <a:moveTo>
                  <a:pt x="0" y="294143"/>
                </a:moveTo>
                <a:cubicBezTo>
                  <a:pt x="0" y="131692"/>
                  <a:pt x="131692" y="0"/>
                  <a:pt x="294143" y="0"/>
                </a:cubicBezTo>
                <a:cubicBezTo>
                  <a:pt x="456594" y="0"/>
                  <a:pt x="588286" y="131692"/>
                  <a:pt x="588286" y="294143"/>
                </a:cubicBezTo>
                <a:cubicBezTo>
                  <a:pt x="588286" y="456594"/>
                  <a:pt x="456594" y="588286"/>
                  <a:pt x="294143" y="588286"/>
                </a:cubicBezTo>
                <a:cubicBezTo>
                  <a:pt x="131692" y="588286"/>
                  <a:pt x="0" y="456594"/>
                  <a:pt x="0" y="29414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152" tIns="86152" rIns="86152" bIns="86152" numCol="1" spcCol="1270" anchor="ctr" anchorCtr="0">
            <a:noAutofit/>
          </a:bodyPr>
          <a:lstStyle/>
          <a:p>
            <a:pPr marL="0" lvl="0" indent="0" algn="ctr" defTabSz="355600">
              <a:lnSpc>
                <a:spcPct val="90000"/>
              </a:lnSpc>
              <a:spcBef>
                <a:spcPct val="0"/>
              </a:spcBef>
              <a:spcAft>
                <a:spcPct val="35000"/>
              </a:spcAft>
              <a:buNone/>
            </a:pPr>
            <a:r>
              <a:rPr lang="en-US" sz="1000" b="1" kern="1200" dirty="0"/>
              <a:t>Solution Approach</a:t>
            </a:r>
          </a:p>
        </p:txBody>
      </p:sp>
      <p:pic>
        <p:nvPicPr>
          <p:cNvPr id="18" name="Picture 17">
            <a:extLst>
              <a:ext uri="{FF2B5EF4-FFF2-40B4-BE49-F238E27FC236}">
                <a16:creationId xmlns:a16="http://schemas.microsoft.com/office/drawing/2014/main" id="{1054791A-EAFA-376F-1C7D-F5AFE16CC1F1}"/>
              </a:ext>
            </a:extLst>
          </p:cNvPr>
          <p:cNvPicPr>
            <a:picLocks noChangeAspect="1"/>
          </p:cNvPicPr>
          <p:nvPr/>
        </p:nvPicPr>
        <p:blipFill>
          <a:blip r:embed="rId3"/>
          <a:stretch>
            <a:fillRect/>
          </a:stretch>
        </p:blipFill>
        <p:spPr>
          <a:xfrm>
            <a:off x="2727107" y="1568456"/>
            <a:ext cx="2275328" cy="22753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a:t>
            </a:r>
            <a:endParaRPr dirty="0">
              <a:solidFill>
                <a:srgbClr val="000000"/>
              </a:solidFill>
            </a:endParaRPr>
          </a:p>
        </p:txBody>
      </p:sp>
      <p:sp>
        <p:nvSpPr>
          <p:cNvPr id="131" name="Google Shape;131;p27"/>
          <p:cNvSpPr txBox="1">
            <a:spLocks noGrp="1"/>
          </p:cNvSpPr>
          <p:nvPr>
            <p:ph type="body" idx="1"/>
          </p:nvPr>
        </p:nvSpPr>
        <p:spPr>
          <a:xfrm>
            <a:off x="202550" y="613149"/>
            <a:ext cx="8629800" cy="404693"/>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200" dirty="0">
                <a:solidFill>
                  <a:srgbClr val="000000"/>
                </a:solidFill>
              </a:rPr>
              <a:t>The data contains details on the orders that were submitted by </a:t>
            </a:r>
            <a:r>
              <a:rPr lang="en-US" sz="1200" dirty="0" err="1">
                <a:solidFill>
                  <a:srgbClr val="000000"/>
                </a:solidFill>
              </a:rPr>
              <a:t>Foodhub</a:t>
            </a:r>
            <a:r>
              <a:rPr lang="en-US" sz="1200" dirty="0">
                <a:solidFill>
                  <a:srgbClr val="000000"/>
                </a:solidFill>
              </a:rPr>
              <a:t> customers on the online portal and includes restaurant name, cuisine, customer ratings and delivery related information. Table below outlines the data dictionary</a:t>
            </a:r>
          </a:p>
          <a:p>
            <a:pPr marL="139700" lvl="0" indent="0" algn="l" rtl="0">
              <a:lnSpc>
                <a:spcPct val="115000"/>
              </a:lnSpc>
              <a:spcBef>
                <a:spcPts val="1000"/>
              </a:spcBef>
              <a:spcAft>
                <a:spcPts val="0"/>
              </a:spcAft>
              <a:buClr>
                <a:srgbClr val="000000"/>
              </a:buClr>
              <a:buSzPts val="1400"/>
              <a:buNone/>
            </a:pPr>
            <a:endParaRPr lang="en-US" sz="1200" dirty="0">
              <a:solidFill>
                <a:srgbClr val="000000"/>
              </a:solidFill>
            </a:endParaRPr>
          </a:p>
        </p:txBody>
      </p:sp>
      <p:graphicFrame>
        <p:nvGraphicFramePr>
          <p:cNvPr id="2" name="Table 2">
            <a:extLst>
              <a:ext uri="{FF2B5EF4-FFF2-40B4-BE49-F238E27FC236}">
                <a16:creationId xmlns:a16="http://schemas.microsoft.com/office/drawing/2014/main" id="{0652C7B1-FDBC-C273-D4E1-602CF0450787}"/>
              </a:ext>
            </a:extLst>
          </p:cNvPr>
          <p:cNvGraphicFramePr>
            <a:graphicFrameLocks noGrp="1"/>
          </p:cNvGraphicFramePr>
          <p:nvPr>
            <p:extLst>
              <p:ext uri="{D42A27DB-BD31-4B8C-83A1-F6EECF244321}">
                <p14:modId xmlns:p14="http://schemas.microsoft.com/office/powerpoint/2010/main" val="1072544227"/>
              </p:ext>
            </p:extLst>
          </p:nvPr>
        </p:nvGraphicFramePr>
        <p:xfrm>
          <a:off x="427399" y="1602829"/>
          <a:ext cx="6198252" cy="3000708"/>
        </p:xfrm>
        <a:graphic>
          <a:graphicData uri="http://schemas.openxmlformats.org/drawingml/2006/table">
            <a:tbl>
              <a:tblPr firstRow="1" bandRow="1">
                <a:tableStyleId>{2A488322-F2BA-4B5B-9748-0D474271808F}</a:tableStyleId>
              </a:tblPr>
              <a:tblGrid>
                <a:gridCol w="1041636">
                  <a:extLst>
                    <a:ext uri="{9D8B030D-6E8A-4147-A177-3AD203B41FA5}">
                      <a16:colId xmlns:a16="http://schemas.microsoft.com/office/drawing/2014/main" val="1759241758"/>
                    </a:ext>
                  </a:extLst>
                </a:gridCol>
                <a:gridCol w="3852472">
                  <a:extLst>
                    <a:ext uri="{9D8B030D-6E8A-4147-A177-3AD203B41FA5}">
                      <a16:colId xmlns:a16="http://schemas.microsoft.com/office/drawing/2014/main" val="117050690"/>
                    </a:ext>
                  </a:extLst>
                </a:gridCol>
                <a:gridCol w="689548">
                  <a:extLst>
                    <a:ext uri="{9D8B030D-6E8A-4147-A177-3AD203B41FA5}">
                      <a16:colId xmlns:a16="http://schemas.microsoft.com/office/drawing/2014/main" val="854287168"/>
                    </a:ext>
                  </a:extLst>
                </a:gridCol>
                <a:gridCol w="614596">
                  <a:extLst>
                    <a:ext uri="{9D8B030D-6E8A-4147-A177-3AD203B41FA5}">
                      <a16:colId xmlns:a16="http://schemas.microsoft.com/office/drawing/2014/main" val="1376755620"/>
                    </a:ext>
                  </a:extLst>
                </a:gridCol>
              </a:tblGrid>
              <a:tr h="302662">
                <a:tc>
                  <a:txBody>
                    <a:bodyPr/>
                    <a:lstStyle/>
                    <a:p>
                      <a:r>
                        <a:rPr lang="en-US" sz="700" dirty="0">
                          <a:latin typeface="Nunito" pitchFamily="2" charset="0"/>
                        </a:rPr>
                        <a:t>Variable</a:t>
                      </a:r>
                    </a:p>
                  </a:txBody>
                  <a:tcPr marL="45720" marR="45720"/>
                </a:tc>
                <a:tc>
                  <a:txBody>
                    <a:bodyPr/>
                    <a:lstStyle/>
                    <a:p>
                      <a:r>
                        <a:rPr lang="en-US" sz="700" dirty="0">
                          <a:latin typeface="Nunito" pitchFamily="2" charset="0"/>
                        </a:rPr>
                        <a:t>Description</a:t>
                      </a:r>
                    </a:p>
                  </a:txBody>
                  <a:tcPr marL="45720" marR="45720"/>
                </a:tc>
                <a:tc>
                  <a:txBody>
                    <a:bodyPr/>
                    <a:lstStyle/>
                    <a:p>
                      <a:r>
                        <a:rPr lang="en-US" sz="700" dirty="0">
                          <a:latin typeface="Nunito" pitchFamily="2" charset="0"/>
                        </a:rPr>
                        <a:t>Datatype</a:t>
                      </a:r>
                    </a:p>
                  </a:txBody>
                  <a:tcPr marL="45720" marR="45720"/>
                </a:tc>
                <a:tc>
                  <a:txBody>
                    <a:bodyPr/>
                    <a:lstStyle/>
                    <a:p>
                      <a:r>
                        <a:rPr lang="en-US" sz="700" dirty="0">
                          <a:latin typeface="Nunito" pitchFamily="2" charset="0"/>
                        </a:rPr>
                        <a:t># of missing values</a:t>
                      </a:r>
                    </a:p>
                  </a:txBody>
                  <a:tcPr marL="45720" marR="45720"/>
                </a:tc>
                <a:extLst>
                  <a:ext uri="{0D108BD9-81ED-4DB2-BD59-A6C34878D82A}">
                    <a16:rowId xmlns:a16="http://schemas.microsoft.com/office/drawing/2014/main" val="1767117686"/>
                  </a:ext>
                </a:extLst>
              </a:tr>
              <a:tr h="217916">
                <a:tc>
                  <a:txBody>
                    <a:bodyPr/>
                    <a:lstStyle/>
                    <a:p>
                      <a:pPr algn="l" fontAlgn="b"/>
                      <a:r>
                        <a:rPr lang="en-US" sz="700" b="0" u="none" strike="noStrike" dirty="0" err="1">
                          <a:solidFill>
                            <a:srgbClr val="000000"/>
                          </a:solidFill>
                          <a:effectLst/>
                          <a:latin typeface="Nunito" pitchFamily="2" charset="0"/>
                        </a:rPr>
                        <a:t>order_id</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a:solidFill>
                            <a:srgbClr val="000000"/>
                          </a:solidFill>
                          <a:effectLst/>
                          <a:latin typeface="Nunito" pitchFamily="2" charset="0"/>
                        </a:rPr>
                        <a:t> Unique ID of the order</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Integer (int64)</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2515512372"/>
                  </a:ext>
                </a:extLst>
              </a:tr>
              <a:tr h="302662">
                <a:tc>
                  <a:txBody>
                    <a:bodyPr/>
                    <a:lstStyle/>
                    <a:p>
                      <a:pPr algn="l" fontAlgn="b"/>
                      <a:r>
                        <a:rPr lang="en-US" sz="700" b="0" u="none" strike="noStrike" dirty="0" err="1">
                          <a:solidFill>
                            <a:srgbClr val="000000"/>
                          </a:solidFill>
                          <a:effectLst/>
                          <a:latin typeface="Nunito" pitchFamily="2" charset="0"/>
                        </a:rPr>
                        <a:t>customer_id</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 ID of the customer who ordered the food</a:t>
                      </a:r>
                      <a:endParaRPr lang="en-US" sz="700" b="0" i="0" u="none" strike="noStrike" dirty="0">
                        <a:solidFill>
                          <a:srgbClr val="000000"/>
                        </a:solidFill>
                        <a:effectLst/>
                        <a:latin typeface="Nunito" pitchFamily="2" charset="0"/>
                      </a:endParaRPr>
                    </a:p>
                  </a:txBody>
                  <a:tcPr marL="45720" marR="45720"/>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700" b="0" u="none" strike="noStrike" dirty="0">
                          <a:solidFill>
                            <a:srgbClr val="000000"/>
                          </a:solidFill>
                          <a:effectLst/>
                          <a:latin typeface="Nunito" pitchFamily="2" charset="0"/>
                        </a:rPr>
                        <a:t>Integer (int64)</a:t>
                      </a:r>
                    </a:p>
                    <a:p>
                      <a:pPr algn="l" fontAlgn="b"/>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3659809062"/>
                  </a:ext>
                </a:extLst>
              </a:tr>
              <a:tr h="217916">
                <a:tc>
                  <a:txBody>
                    <a:bodyPr/>
                    <a:lstStyle/>
                    <a:p>
                      <a:pPr algn="l" fontAlgn="b"/>
                      <a:r>
                        <a:rPr lang="en-US" sz="700" b="0" u="none" strike="noStrike">
                          <a:solidFill>
                            <a:srgbClr val="000000"/>
                          </a:solidFill>
                          <a:effectLst/>
                          <a:latin typeface="Nunito" pitchFamily="2" charset="0"/>
                        </a:rPr>
                        <a:t>restaurant_name</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a:solidFill>
                            <a:srgbClr val="000000"/>
                          </a:solidFill>
                          <a:effectLst/>
                          <a:latin typeface="Nunito" pitchFamily="2" charset="0"/>
                        </a:rPr>
                        <a:t> Name of the restaurant</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String (Object)</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2524940831"/>
                  </a:ext>
                </a:extLst>
              </a:tr>
              <a:tr h="302662">
                <a:tc>
                  <a:txBody>
                    <a:bodyPr/>
                    <a:lstStyle/>
                    <a:p>
                      <a:pPr algn="l" fontAlgn="b"/>
                      <a:r>
                        <a:rPr lang="en-US" sz="700" b="0" u="none" strike="noStrike">
                          <a:solidFill>
                            <a:srgbClr val="000000"/>
                          </a:solidFill>
                          <a:effectLst/>
                          <a:latin typeface="Nunito" pitchFamily="2" charset="0"/>
                        </a:rPr>
                        <a:t>cuisine_type</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 Cuisine ordered by the customer</a:t>
                      </a:r>
                      <a:endParaRPr lang="en-US" sz="700" b="0" i="0" u="none" strike="noStrike" dirty="0">
                        <a:solidFill>
                          <a:srgbClr val="000000"/>
                        </a:solidFill>
                        <a:effectLst/>
                        <a:latin typeface="Nunito" pitchFamily="2" charset="0"/>
                      </a:endParaRPr>
                    </a:p>
                  </a:txBody>
                  <a:tcPr marL="45720" marR="45720"/>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700" b="0" u="none" strike="noStrike" dirty="0">
                          <a:solidFill>
                            <a:srgbClr val="000000"/>
                          </a:solidFill>
                          <a:effectLst/>
                          <a:latin typeface="Nunito" pitchFamily="2" charset="0"/>
                        </a:rPr>
                        <a:t>String (Object)</a:t>
                      </a:r>
                    </a:p>
                    <a:p>
                      <a:pPr algn="l" fontAlgn="b"/>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2891947308"/>
                  </a:ext>
                </a:extLst>
              </a:tr>
              <a:tr h="217916">
                <a:tc>
                  <a:txBody>
                    <a:bodyPr/>
                    <a:lstStyle/>
                    <a:p>
                      <a:pPr algn="l" fontAlgn="b"/>
                      <a:r>
                        <a:rPr lang="en-US" sz="700" b="0" u="none" strike="noStrike">
                          <a:solidFill>
                            <a:srgbClr val="000000"/>
                          </a:solidFill>
                          <a:effectLst/>
                          <a:latin typeface="Nunito" pitchFamily="2" charset="0"/>
                        </a:rPr>
                        <a:t>cost_of_the_order</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a:solidFill>
                            <a:srgbClr val="000000"/>
                          </a:solidFill>
                          <a:effectLst/>
                          <a:latin typeface="Nunito" pitchFamily="2" charset="0"/>
                        </a:rPr>
                        <a:t> Cost of the order</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Float (float64)</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3385145136"/>
                  </a:ext>
                </a:extLst>
              </a:tr>
              <a:tr h="302662">
                <a:tc>
                  <a:txBody>
                    <a:bodyPr/>
                    <a:lstStyle/>
                    <a:p>
                      <a:pPr algn="l" fontAlgn="b"/>
                      <a:r>
                        <a:rPr lang="en-US" sz="700" b="0" u="none" strike="noStrike">
                          <a:solidFill>
                            <a:srgbClr val="000000"/>
                          </a:solidFill>
                          <a:effectLst/>
                          <a:latin typeface="Nunito" pitchFamily="2" charset="0"/>
                        </a:rPr>
                        <a:t>day_of_the_week</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 Indicates whether the order is placed on a weekday or weekend (The weekday is from Monday to Friday and the weekend is Saturday and Sunday)</a:t>
                      </a:r>
                      <a:endParaRPr lang="en-US" sz="700" b="0" i="0" u="none" strike="noStrike" dirty="0">
                        <a:solidFill>
                          <a:srgbClr val="000000"/>
                        </a:solidFill>
                        <a:effectLst/>
                        <a:latin typeface="Nunito" pitchFamily="2" charset="0"/>
                      </a:endParaRPr>
                    </a:p>
                  </a:txBody>
                  <a:tcPr marL="45720" marR="45720"/>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700" b="0" u="none" strike="noStrike" dirty="0">
                          <a:solidFill>
                            <a:srgbClr val="000000"/>
                          </a:solidFill>
                          <a:effectLst/>
                          <a:latin typeface="Nunito" pitchFamily="2" charset="0"/>
                        </a:rPr>
                        <a:t>String (Object)</a:t>
                      </a:r>
                    </a:p>
                    <a:p>
                      <a:pPr algn="l" fontAlgn="b"/>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1874383865"/>
                  </a:ext>
                </a:extLst>
              </a:tr>
              <a:tr h="302662">
                <a:tc>
                  <a:txBody>
                    <a:bodyPr/>
                    <a:lstStyle/>
                    <a:p>
                      <a:pPr algn="l" fontAlgn="b"/>
                      <a:r>
                        <a:rPr lang="en-US" sz="700" b="0" u="none" strike="noStrike">
                          <a:solidFill>
                            <a:srgbClr val="000000"/>
                          </a:solidFill>
                          <a:effectLst/>
                          <a:latin typeface="Nunito" pitchFamily="2" charset="0"/>
                        </a:rPr>
                        <a:t>rating</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a:solidFill>
                            <a:srgbClr val="000000"/>
                          </a:solidFill>
                          <a:effectLst/>
                          <a:latin typeface="Nunito" pitchFamily="2" charset="0"/>
                        </a:rPr>
                        <a:t> Rating given by the customer out of 5</a:t>
                      </a:r>
                      <a:endParaRPr lang="en-US" sz="700" b="0" i="0" u="none" strike="noStrike">
                        <a:solidFill>
                          <a:srgbClr val="000000"/>
                        </a:solidFill>
                        <a:effectLst/>
                        <a:latin typeface="Nunito" pitchFamily="2" charset="0"/>
                      </a:endParaRPr>
                    </a:p>
                  </a:txBody>
                  <a:tcPr marL="45720" marR="45720"/>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700" b="0" u="none" strike="noStrike" dirty="0">
                          <a:solidFill>
                            <a:srgbClr val="000000"/>
                          </a:solidFill>
                          <a:effectLst/>
                          <a:latin typeface="Nunito" pitchFamily="2" charset="0"/>
                        </a:rPr>
                        <a:t>String (Object)</a:t>
                      </a:r>
                    </a:p>
                    <a:p>
                      <a:pPr algn="l" fontAlgn="b"/>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3684574835"/>
                  </a:ext>
                </a:extLst>
              </a:tr>
              <a:tr h="387407">
                <a:tc>
                  <a:txBody>
                    <a:bodyPr/>
                    <a:lstStyle/>
                    <a:p>
                      <a:pPr algn="l" fontAlgn="b"/>
                      <a:r>
                        <a:rPr lang="en-US" sz="700" b="0" u="none" strike="noStrike">
                          <a:solidFill>
                            <a:srgbClr val="000000"/>
                          </a:solidFill>
                          <a:effectLst/>
                          <a:latin typeface="Nunito" pitchFamily="2" charset="0"/>
                        </a:rPr>
                        <a:t>food_preparation_time</a:t>
                      </a:r>
                      <a:endParaRPr lang="en-US" sz="700" b="0" i="0" u="none" strike="noStrike">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Time (in minutes) taken by the restaurant to prepare the food. This is calculated by taking the difference between the timestamps of the restaurant's order confirmation and the delivery person's pick-up confirmation.</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Integer (int64)</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752758253"/>
                  </a:ext>
                </a:extLst>
              </a:tr>
              <a:tr h="387407">
                <a:tc>
                  <a:txBody>
                    <a:bodyPr/>
                    <a:lstStyle/>
                    <a:p>
                      <a:pPr algn="l" fontAlgn="b"/>
                      <a:r>
                        <a:rPr lang="en-US" sz="700" b="0" u="none" strike="noStrike" dirty="0" err="1">
                          <a:solidFill>
                            <a:srgbClr val="000000"/>
                          </a:solidFill>
                          <a:effectLst/>
                          <a:latin typeface="Nunito" pitchFamily="2" charset="0"/>
                        </a:rPr>
                        <a:t>delivery_time</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 Time (in minutes) taken by the delivery person to deliver the food package. This is calculated by taking the difference between the timestamps of the delivery person's pick-up confirmation and drop-off information</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Integer (int64)</a:t>
                      </a:r>
                      <a:endParaRPr lang="en-US" sz="700" b="0" i="0" u="none" strike="noStrike" dirty="0">
                        <a:solidFill>
                          <a:srgbClr val="000000"/>
                        </a:solidFill>
                        <a:effectLst/>
                        <a:latin typeface="Nunito" pitchFamily="2" charset="0"/>
                      </a:endParaRPr>
                    </a:p>
                  </a:txBody>
                  <a:tcPr marL="45720" marR="45720"/>
                </a:tc>
                <a:tc>
                  <a:txBody>
                    <a:bodyPr/>
                    <a:lstStyle/>
                    <a:p>
                      <a:pPr algn="l" fontAlgn="b"/>
                      <a:r>
                        <a:rPr lang="en-US" sz="700" b="0" u="none" strike="noStrike" dirty="0">
                          <a:solidFill>
                            <a:srgbClr val="000000"/>
                          </a:solidFill>
                          <a:effectLst/>
                          <a:latin typeface="Nunito" pitchFamily="2" charset="0"/>
                        </a:rPr>
                        <a:t>0</a:t>
                      </a:r>
                      <a:endParaRPr lang="en-US" sz="700" b="0" i="0" u="none" strike="noStrike" dirty="0">
                        <a:solidFill>
                          <a:srgbClr val="000000"/>
                        </a:solidFill>
                        <a:effectLst/>
                        <a:latin typeface="Nunito" pitchFamily="2" charset="0"/>
                      </a:endParaRPr>
                    </a:p>
                  </a:txBody>
                  <a:tcPr marL="45720" marR="45720"/>
                </a:tc>
                <a:extLst>
                  <a:ext uri="{0D108BD9-81ED-4DB2-BD59-A6C34878D82A}">
                    <a16:rowId xmlns:a16="http://schemas.microsoft.com/office/drawing/2014/main" val="2684964333"/>
                  </a:ext>
                </a:extLst>
              </a:tr>
            </a:tbl>
          </a:graphicData>
        </a:graphic>
      </p:graphicFrame>
      <p:sp>
        <p:nvSpPr>
          <p:cNvPr id="5" name="TextBox 4">
            <a:extLst>
              <a:ext uri="{FF2B5EF4-FFF2-40B4-BE49-F238E27FC236}">
                <a16:creationId xmlns:a16="http://schemas.microsoft.com/office/drawing/2014/main" id="{B22C4FB3-94FA-212C-296E-BD750F90CFF5}"/>
              </a:ext>
            </a:extLst>
          </p:cNvPr>
          <p:cNvSpPr txBox="1"/>
          <p:nvPr/>
        </p:nvSpPr>
        <p:spPr>
          <a:xfrm>
            <a:off x="6738079" y="1728447"/>
            <a:ext cx="2248524" cy="2749471"/>
          </a:xfrm>
          <a:prstGeom prst="rect">
            <a:avLst/>
          </a:prstGeom>
          <a:noFill/>
          <a:ln>
            <a:solidFill>
              <a:schemeClr val="tx1"/>
            </a:solidFill>
          </a:ln>
        </p:spPr>
        <p:txBody>
          <a:bodyPr wrap="square" rtlCol="0">
            <a:spAutoFit/>
          </a:bodyPr>
          <a:lstStyle/>
          <a:p>
            <a:pPr>
              <a:spcAft>
                <a:spcPts val="800"/>
              </a:spcAft>
            </a:pPr>
            <a:r>
              <a:rPr lang="en-US" sz="1200" b="1" dirty="0">
                <a:latin typeface="Nunito" pitchFamily="2" charset="0"/>
              </a:rPr>
              <a:t>Note:</a:t>
            </a:r>
          </a:p>
          <a:p>
            <a:pPr marL="285750" indent="-285750">
              <a:buFont typeface="Wingdings" panose="05000000000000000000" pitchFamily="2" charset="2"/>
              <a:buChar char="§"/>
            </a:pPr>
            <a:r>
              <a:rPr lang="en-US" sz="1100" dirty="0">
                <a:latin typeface="Nunito" pitchFamily="2" charset="0"/>
              </a:rPr>
              <a:t>The dataset provided included a total of 1898 rows (customer orders)</a:t>
            </a:r>
          </a:p>
          <a:p>
            <a:pPr marL="285750" indent="-285750">
              <a:buFont typeface="Wingdings" panose="05000000000000000000" pitchFamily="2" charset="2"/>
              <a:buChar char="§"/>
            </a:pPr>
            <a:endParaRPr lang="en-US" sz="1100" dirty="0">
              <a:latin typeface="Nunito" pitchFamily="2" charset="0"/>
            </a:endParaRPr>
          </a:p>
          <a:p>
            <a:pPr marL="285750" indent="-285750">
              <a:buFont typeface="Wingdings" panose="05000000000000000000" pitchFamily="2" charset="2"/>
              <a:buChar char="§"/>
            </a:pPr>
            <a:r>
              <a:rPr lang="en-US" sz="1100" dirty="0">
                <a:latin typeface="Nunito" pitchFamily="2" charset="0"/>
              </a:rPr>
              <a:t>A total of 9 data columns / variables are included</a:t>
            </a:r>
          </a:p>
          <a:p>
            <a:pPr marL="285750" indent="-285750">
              <a:buFont typeface="Wingdings" panose="05000000000000000000" pitchFamily="2" charset="2"/>
              <a:buChar char="§"/>
            </a:pPr>
            <a:endParaRPr lang="en-US" sz="1100" dirty="0">
              <a:latin typeface="Nunito" pitchFamily="2" charset="0"/>
            </a:endParaRPr>
          </a:p>
          <a:p>
            <a:pPr marL="285750" indent="-285750">
              <a:buFont typeface="Wingdings" panose="05000000000000000000" pitchFamily="2" charset="2"/>
              <a:buChar char="§"/>
            </a:pPr>
            <a:r>
              <a:rPr lang="en-US" sz="1100" dirty="0">
                <a:latin typeface="Nunito" pitchFamily="2" charset="0"/>
              </a:rPr>
              <a:t>All variables have data values available. However, about 736 orders have the customer rating variable value as “Not Given” which even though available is not very helpful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a:t>
            </a:r>
            <a:endParaRPr dirty="0">
              <a:solidFill>
                <a:srgbClr val="000000"/>
              </a:solidFill>
            </a:endParaRPr>
          </a:p>
        </p:txBody>
      </p:sp>
      <p:sp>
        <p:nvSpPr>
          <p:cNvPr id="131" name="Google Shape;131;p27"/>
          <p:cNvSpPr txBox="1">
            <a:spLocks noGrp="1"/>
          </p:cNvSpPr>
          <p:nvPr>
            <p:ph type="body" idx="1"/>
          </p:nvPr>
        </p:nvSpPr>
        <p:spPr>
          <a:xfrm>
            <a:off x="202550" y="613149"/>
            <a:ext cx="8629800" cy="404693"/>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200" dirty="0">
                <a:solidFill>
                  <a:srgbClr val="000000"/>
                </a:solidFill>
              </a:rPr>
              <a:t>The statistical summary of the dataset for all data columns/variables is represented below. </a:t>
            </a:r>
          </a:p>
        </p:txBody>
      </p:sp>
      <p:pic>
        <p:nvPicPr>
          <p:cNvPr id="4" name="Picture 3">
            <a:extLst>
              <a:ext uri="{FF2B5EF4-FFF2-40B4-BE49-F238E27FC236}">
                <a16:creationId xmlns:a16="http://schemas.microsoft.com/office/drawing/2014/main" id="{1D69243D-A0C3-177E-FD89-6E5B7084DA06}"/>
              </a:ext>
            </a:extLst>
          </p:cNvPr>
          <p:cNvPicPr>
            <a:picLocks noChangeAspect="1"/>
          </p:cNvPicPr>
          <p:nvPr/>
        </p:nvPicPr>
        <p:blipFill>
          <a:blip r:embed="rId3"/>
          <a:stretch>
            <a:fillRect/>
          </a:stretch>
        </p:blipFill>
        <p:spPr>
          <a:xfrm>
            <a:off x="1010327" y="1017842"/>
            <a:ext cx="7406087" cy="2275397"/>
          </a:xfrm>
          <a:prstGeom prst="rect">
            <a:avLst/>
          </a:prstGeom>
        </p:spPr>
      </p:pic>
      <p:sp>
        <p:nvSpPr>
          <p:cNvPr id="5" name="TextBox 4">
            <a:extLst>
              <a:ext uri="{FF2B5EF4-FFF2-40B4-BE49-F238E27FC236}">
                <a16:creationId xmlns:a16="http://schemas.microsoft.com/office/drawing/2014/main" id="{B22C4FB3-94FA-212C-296E-BD750F90CFF5}"/>
              </a:ext>
            </a:extLst>
          </p:cNvPr>
          <p:cNvSpPr txBox="1"/>
          <p:nvPr/>
        </p:nvSpPr>
        <p:spPr>
          <a:xfrm>
            <a:off x="472190" y="3274301"/>
            <a:ext cx="8461948" cy="1718419"/>
          </a:xfrm>
          <a:prstGeom prst="rect">
            <a:avLst/>
          </a:prstGeom>
          <a:noFill/>
          <a:ln>
            <a:solidFill>
              <a:schemeClr val="tx1"/>
            </a:solidFill>
          </a:ln>
        </p:spPr>
        <p:txBody>
          <a:bodyPr wrap="square" rtlCol="0">
            <a:spAutoFit/>
          </a:bodyPr>
          <a:lstStyle/>
          <a:p>
            <a:pPr>
              <a:spcAft>
                <a:spcPts val="800"/>
              </a:spcAft>
            </a:pPr>
            <a:r>
              <a:rPr lang="en-US" sz="1100" b="1" dirty="0">
                <a:latin typeface="Nunito" pitchFamily="2" charset="0"/>
              </a:rPr>
              <a:t>Note:</a:t>
            </a:r>
          </a:p>
          <a:p>
            <a:pPr marL="285750" indent="-285750">
              <a:buFont typeface="Wingdings" panose="05000000000000000000" pitchFamily="2" charset="2"/>
              <a:buChar char="§"/>
            </a:pPr>
            <a:r>
              <a:rPr lang="en-US" sz="1100" dirty="0">
                <a:latin typeface="Nunito" pitchFamily="2" charset="0"/>
              </a:rPr>
              <a:t>Although </a:t>
            </a:r>
            <a:r>
              <a:rPr lang="en-US" sz="1100" dirty="0" err="1">
                <a:latin typeface="Nunito" pitchFamily="2" charset="0"/>
              </a:rPr>
              <a:t>order_id</a:t>
            </a:r>
            <a:r>
              <a:rPr lang="en-US" sz="1100" dirty="0">
                <a:latin typeface="Nunito" pitchFamily="2" charset="0"/>
              </a:rPr>
              <a:t> and </a:t>
            </a:r>
            <a:r>
              <a:rPr lang="en-US" sz="1100" dirty="0" err="1">
                <a:latin typeface="Nunito" pitchFamily="2" charset="0"/>
              </a:rPr>
              <a:t>customer_id</a:t>
            </a:r>
            <a:r>
              <a:rPr lang="en-US" sz="1100" dirty="0">
                <a:latin typeface="Nunito" pitchFamily="2" charset="0"/>
              </a:rPr>
              <a:t> are Integer, the summary statistics are not very relevant </a:t>
            </a:r>
          </a:p>
          <a:p>
            <a:pPr marL="285750" indent="-285750">
              <a:buFont typeface="Wingdings" panose="05000000000000000000" pitchFamily="2" charset="2"/>
              <a:buChar char="§"/>
            </a:pPr>
            <a:r>
              <a:rPr lang="en-US" sz="1100" dirty="0">
                <a:latin typeface="Nunito" pitchFamily="2" charset="0"/>
              </a:rPr>
              <a:t>The dataset includes data for a total of 178 restaurants with most orders (219) from “Shake Shack” restaurant</a:t>
            </a:r>
          </a:p>
          <a:p>
            <a:pPr marL="285750" indent="-285750">
              <a:buFont typeface="Wingdings" panose="05000000000000000000" pitchFamily="2" charset="2"/>
              <a:buChar char="§"/>
            </a:pPr>
            <a:r>
              <a:rPr lang="en-US" sz="1100" dirty="0">
                <a:latin typeface="Nunito" pitchFamily="2" charset="0"/>
              </a:rPr>
              <a:t>There are 14 unique cuisines across these 178 restaurants and “American” cuisine is the most popular (584 orders)</a:t>
            </a:r>
          </a:p>
          <a:p>
            <a:pPr marL="285750" indent="-285750">
              <a:buFont typeface="Wingdings" panose="05000000000000000000" pitchFamily="2" charset="2"/>
              <a:buChar char="§"/>
            </a:pPr>
            <a:r>
              <a:rPr lang="en-US" sz="1100" dirty="0">
                <a:latin typeface="Nunito" pitchFamily="2" charset="0"/>
              </a:rPr>
              <a:t>Order amount varied from a minimum of $4.47 to a maximum of $35.41 with an average order amount of ~ $16.50</a:t>
            </a:r>
          </a:p>
          <a:p>
            <a:pPr marL="285750" indent="-285750">
              <a:buFont typeface="Wingdings" panose="05000000000000000000" pitchFamily="2" charset="2"/>
              <a:buChar char="§"/>
            </a:pPr>
            <a:r>
              <a:rPr lang="en-US" sz="1100" dirty="0">
                <a:latin typeface="Nunito" pitchFamily="2" charset="0"/>
              </a:rPr>
              <a:t>The dataset includes primarily “Weekend” order with 1351 out of 1898 orders over the Weekend</a:t>
            </a:r>
          </a:p>
          <a:p>
            <a:pPr marL="285750" indent="-285750">
              <a:buFont typeface="Wingdings" panose="05000000000000000000" pitchFamily="2" charset="2"/>
              <a:buChar char="§"/>
            </a:pPr>
            <a:r>
              <a:rPr lang="en-US" sz="1100" dirty="0">
                <a:latin typeface="Nunito" pitchFamily="2" charset="0"/>
              </a:rPr>
              <a:t>736 out of 1898 customer orders do not have a customer defined rating</a:t>
            </a:r>
          </a:p>
          <a:p>
            <a:pPr marL="285750" indent="-285750">
              <a:buFont typeface="Wingdings" panose="05000000000000000000" pitchFamily="2" charset="2"/>
              <a:buChar char="§"/>
            </a:pPr>
            <a:r>
              <a:rPr lang="en-US" sz="1100" dirty="0">
                <a:latin typeface="Nunito" pitchFamily="2" charset="0"/>
              </a:rPr>
              <a:t>Food Preparation Time varied from a minimum of 20 mins to a maximum of 35 mins with an average of ~27.37 mins</a:t>
            </a:r>
          </a:p>
          <a:p>
            <a:pPr marL="285750" indent="-285750">
              <a:buFont typeface="Wingdings" panose="05000000000000000000" pitchFamily="2" charset="2"/>
              <a:buChar char="§"/>
            </a:pPr>
            <a:r>
              <a:rPr lang="en-US" sz="1100" dirty="0">
                <a:latin typeface="Nunito" pitchFamily="2" charset="0"/>
              </a:rPr>
              <a:t>Delivery Time varied from a minimum of 15 mins to a maximum of 33 mins with an average of ~24.16 mins</a:t>
            </a:r>
          </a:p>
        </p:txBody>
      </p:sp>
    </p:spTree>
    <p:extLst>
      <p:ext uri="{BB962C8B-B14F-4D97-AF65-F5344CB8AC3E}">
        <p14:creationId xmlns:p14="http://schemas.microsoft.com/office/powerpoint/2010/main" val="299694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order_id, customer_id, restaurant_name</a:t>
            </a:r>
            <a:endParaRPr dirty="0">
              <a:solidFill>
                <a:srgbClr val="000000"/>
              </a:solidFill>
            </a:endParaRPr>
          </a:p>
        </p:txBody>
      </p:sp>
      <p:sp>
        <p:nvSpPr>
          <p:cNvPr id="137" name="Google Shape;137;p28"/>
          <p:cNvSpPr txBox="1">
            <a:spLocks noGrp="1"/>
          </p:cNvSpPr>
          <p:nvPr>
            <p:ph type="body" idx="1"/>
          </p:nvPr>
        </p:nvSpPr>
        <p:spPr>
          <a:xfrm>
            <a:off x="3471620" y="1202318"/>
            <a:ext cx="5469830" cy="3552561"/>
          </a:xfrm>
          <a:prstGeom prst="rect">
            <a:avLst/>
          </a:prstGeom>
          <a:solidFill>
            <a:schemeClr val="accent1">
              <a:lumMod val="40000"/>
              <a:lumOff val="60000"/>
            </a:schemeClr>
          </a:solidFill>
          <a:ln>
            <a:noFill/>
          </a:ln>
        </p:spPr>
        <p:txBody>
          <a:bodyPr spcFirstLastPara="1" wrap="square" lIns="91425" tIns="91425" rIns="91425" bIns="91425" anchor="t" anchorCtr="0">
            <a:noAutofit/>
          </a:bodyPr>
          <a:lstStyle/>
          <a:p>
            <a:pPr indent="-317500">
              <a:spcBef>
                <a:spcPts val="1000"/>
              </a:spcBef>
              <a:buClr>
                <a:srgbClr val="000000"/>
              </a:buClr>
              <a:buSzPts val="1400"/>
            </a:pPr>
            <a:r>
              <a:rPr lang="en-US" sz="1200" dirty="0">
                <a:solidFill>
                  <a:srgbClr val="000000"/>
                </a:solidFill>
              </a:rPr>
              <a:t>The dataset includes 1898 unique customer orders. Minimum </a:t>
            </a:r>
            <a:r>
              <a:rPr lang="en-US" sz="1200" dirty="0" err="1">
                <a:solidFill>
                  <a:srgbClr val="000000"/>
                </a:solidFill>
              </a:rPr>
              <a:t>order_id</a:t>
            </a:r>
            <a:r>
              <a:rPr lang="en-US" sz="1200" dirty="0">
                <a:solidFill>
                  <a:srgbClr val="000000"/>
                </a:solidFill>
              </a:rPr>
              <a:t> is 1476547 and max </a:t>
            </a:r>
            <a:r>
              <a:rPr lang="en-US" sz="1200" dirty="0" err="1">
                <a:solidFill>
                  <a:srgbClr val="000000"/>
                </a:solidFill>
              </a:rPr>
              <a:t>order_id</a:t>
            </a:r>
            <a:r>
              <a:rPr lang="en-US" sz="1200" dirty="0">
                <a:solidFill>
                  <a:srgbClr val="000000"/>
                </a:solidFill>
              </a:rPr>
              <a:t> is  1478444</a:t>
            </a:r>
          </a:p>
          <a:p>
            <a:pPr indent="-317500">
              <a:spcBef>
                <a:spcPts val="1000"/>
              </a:spcBef>
              <a:buClr>
                <a:srgbClr val="000000"/>
              </a:buClr>
              <a:buSzPts val="1400"/>
            </a:pPr>
            <a:r>
              <a:rPr lang="en-US" sz="1200" dirty="0">
                <a:solidFill>
                  <a:srgbClr val="000000"/>
                </a:solidFill>
              </a:rPr>
              <a:t>The dataset includes orders placed by 1200 unique customers. Minimum </a:t>
            </a:r>
            <a:r>
              <a:rPr lang="en-US" sz="1200" dirty="0" err="1">
                <a:solidFill>
                  <a:srgbClr val="000000"/>
                </a:solidFill>
              </a:rPr>
              <a:t>customer_id</a:t>
            </a:r>
            <a:r>
              <a:rPr lang="en-US" sz="1200" dirty="0">
                <a:solidFill>
                  <a:srgbClr val="000000"/>
                </a:solidFill>
              </a:rPr>
              <a:t> is 1311 and maximum </a:t>
            </a:r>
            <a:r>
              <a:rPr lang="en-US" sz="1200" dirty="0" err="1">
                <a:solidFill>
                  <a:srgbClr val="000000"/>
                </a:solidFill>
              </a:rPr>
              <a:t>customer_id</a:t>
            </a:r>
            <a:r>
              <a:rPr lang="en-US" sz="1200" dirty="0">
                <a:solidFill>
                  <a:srgbClr val="000000"/>
                </a:solidFill>
              </a:rPr>
              <a:t> is  405334 </a:t>
            </a:r>
          </a:p>
          <a:p>
            <a:pPr indent="-317500">
              <a:spcBef>
                <a:spcPts val="1000"/>
              </a:spcBef>
              <a:buClr>
                <a:srgbClr val="000000"/>
              </a:buClr>
              <a:buSzPts val="1400"/>
            </a:pPr>
            <a:r>
              <a:rPr lang="en-US" sz="1200" dirty="0" err="1">
                <a:latin typeface="Nunito" pitchFamily="2" charset="0"/>
              </a:rPr>
              <a:t>order_id</a:t>
            </a:r>
            <a:r>
              <a:rPr lang="en-US" sz="1200" dirty="0">
                <a:latin typeface="Nunito" pitchFamily="2" charset="0"/>
              </a:rPr>
              <a:t> and </a:t>
            </a:r>
            <a:r>
              <a:rPr lang="en-US" sz="1200" dirty="0" err="1">
                <a:latin typeface="Nunito" pitchFamily="2" charset="0"/>
              </a:rPr>
              <a:t>customer_id</a:t>
            </a:r>
            <a:r>
              <a:rPr lang="en-US" sz="1200" dirty="0">
                <a:latin typeface="Nunito" pitchFamily="2" charset="0"/>
              </a:rPr>
              <a:t> are Integer and represent unique identifiers for order and the customer, hence the summary statistics are not very relevant for these fields</a:t>
            </a:r>
          </a:p>
          <a:p>
            <a:pPr indent="-317500">
              <a:spcBef>
                <a:spcPts val="1000"/>
              </a:spcBef>
              <a:buClr>
                <a:srgbClr val="000000"/>
              </a:buClr>
              <a:buSzPts val="1400"/>
            </a:pPr>
            <a:r>
              <a:rPr lang="en-US" sz="1200" dirty="0">
                <a:solidFill>
                  <a:srgbClr val="000000"/>
                </a:solidFill>
              </a:rPr>
              <a:t>The dataset includes order data for a total of 178 restaurants with most orders (219) from “Shake Shack” restaurant</a:t>
            </a:r>
          </a:p>
          <a:p>
            <a:pPr indent="-317500">
              <a:spcBef>
                <a:spcPts val="1000"/>
              </a:spcBef>
              <a:buClr>
                <a:srgbClr val="000000"/>
              </a:buClr>
              <a:buSzPts val="1400"/>
            </a:pPr>
            <a:r>
              <a:rPr lang="en-US" sz="1200" dirty="0">
                <a:solidFill>
                  <a:srgbClr val="000000"/>
                </a:solidFill>
              </a:rPr>
              <a:t>Top 5 restaurants on the left account for ~33% of total orders</a:t>
            </a:r>
          </a:p>
          <a:p>
            <a:pPr indent="-317500">
              <a:spcBef>
                <a:spcPts val="1000"/>
              </a:spcBef>
              <a:buClr>
                <a:srgbClr val="000000"/>
              </a:buClr>
              <a:buSzPts val="1400"/>
            </a:pPr>
            <a:r>
              <a:rPr lang="en-US" sz="1200" dirty="0">
                <a:solidFill>
                  <a:srgbClr val="000000"/>
                </a:solidFill>
              </a:rPr>
              <a:t>Many customers have repeat orders and the table on the left indicates top 3 repeat customers</a:t>
            </a:r>
          </a:p>
          <a:p>
            <a:pPr marL="457200" lvl="0" indent="-317500" algn="l" rtl="0">
              <a:lnSpc>
                <a:spcPct val="115000"/>
              </a:lnSpc>
              <a:spcBef>
                <a:spcPts val="1000"/>
              </a:spcBef>
              <a:spcAft>
                <a:spcPts val="0"/>
              </a:spcAft>
              <a:buClr>
                <a:srgbClr val="000000"/>
              </a:buClr>
              <a:buSzPts val="1400"/>
              <a:buChar char="●"/>
            </a:pPr>
            <a:endParaRPr lang="en-US" sz="1200" dirty="0">
              <a:solidFill>
                <a:srgbClr val="000000"/>
              </a:solidFill>
            </a:endParaRPr>
          </a:p>
        </p:txBody>
      </p:sp>
      <p:graphicFrame>
        <p:nvGraphicFramePr>
          <p:cNvPr id="2" name="Table 1">
            <a:extLst>
              <a:ext uri="{FF2B5EF4-FFF2-40B4-BE49-F238E27FC236}">
                <a16:creationId xmlns:a16="http://schemas.microsoft.com/office/drawing/2014/main" id="{1CAD9595-49BF-960E-1A89-3D4675093F88}"/>
              </a:ext>
            </a:extLst>
          </p:cNvPr>
          <p:cNvGraphicFramePr>
            <a:graphicFrameLocks noGrp="1"/>
          </p:cNvGraphicFramePr>
          <p:nvPr>
            <p:extLst>
              <p:ext uri="{D42A27DB-BD31-4B8C-83A1-F6EECF244321}">
                <p14:modId xmlns:p14="http://schemas.microsoft.com/office/powerpoint/2010/main" val="1742494052"/>
              </p:ext>
            </p:extLst>
          </p:nvPr>
        </p:nvGraphicFramePr>
        <p:xfrm>
          <a:off x="299185" y="1337493"/>
          <a:ext cx="2507416" cy="1722120"/>
        </p:xfrm>
        <a:graphic>
          <a:graphicData uri="http://schemas.openxmlformats.org/drawingml/2006/table">
            <a:tbl>
              <a:tblPr firstRow="1">
                <a:tableStyleId>{793D81CF-94F2-401A-BA57-92F5A7B2D0C5}</a:tableStyleId>
              </a:tblPr>
              <a:tblGrid>
                <a:gridCol w="1849104">
                  <a:extLst>
                    <a:ext uri="{9D8B030D-6E8A-4147-A177-3AD203B41FA5}">
                      <a16:colId xmlns:a16="http://schemas.microsoft.com/office/drawing/2014/main" val="1816519926"/>
                    </a:ext>
                  </a:extLst>
                </a:gridCol>
                <a:gridCol w="658312">
                  <a:extLst>
                    <a:ext uri="{9D8B030D-6E8A-4147-A177-3AD203B41FA5}">
                      <a16:colId xmlns:a16="http://schemas.microsoft.com/office/drawing/2014/main" val="617892845"/>
                    </a:ext>
                  </a:extLst>
                </a:gridCol>
              </a:tblGrid>
              <a:tr h="182880">
                <a:tc>
                  <a:txBody>
                    <a:bodyPr/>
                    <a:lstStyle/>
                    <a:p>
                      <a:pPr algn="l" fontAlgn="b"/>
                      <a:r>
                        <a:rPr lang="en-US" sz="1100" b="1" u="none" strike="noStrike" dirty="0" err="1">
                          <a:solidFill>
                            <a:schemeClr val="bg1"/>
                          </a:solidFill>
                          <a:effectLst/>
                        </a:rPr>
                        <a:t>restaurant_name</a:t>
                      </a:r>
                      <a:endParaRPr lang="en-US" sz="1100" b="1" i="0" u="none" strike="noStrike" dirty="0">
                        <a:solidFill>
                          <a:schemeClr val="bg1"/>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1" u="none" strike="noStrike" dirty="0">
                          <a:solidFill>
                            <a:schemeClr val="bg1"/>
                          </a:solidFill>
                          <a:effectLst/>
                        </a:rPr>
                        <a:t># of orders</a:t>
                      </a:r>
                      <a:endParaRPr lang="en-US" sz="1100" b="1" i="0" u="none" strike="noStrike" dirty="0">
                        <a:solidFill>
                          <a:schemeClr val="bg1"/>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672305"/>
                  </a:ext>
                </a:extLst>
              </a:tr>
              <a:tr h="182880">
                <a:tc>
                  <a:txBody>
                    <a:bodyPr/>
                    <a:lstStyle/>
                    <a:p>
                      <a:pPr algn="l" fontAlgn="b"/>
                      <a:r>
                        <a:rPr lang="en-US" sz="1100" b="0" u="none" strike="noStrike" dirty="0">
                          <a:solidFill>
                            <a:srgbClr val="000000"/>
                          </a:solidFill>
                          <a:effectLst/>
                        </a:rPr>
                        <a:t>Shake Shack</a:t>
                      </a:r>
                      <a:endParaRPr lang="en-US" sz="1100" b="0" i="0" u="none" strike="noStrike" dirty="0">
                        <a:solidFill>
                          <a:srgbClr val="000000"/>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219</a:t>
                      </a:r>
                      <a:endParaRPr lang="en-US" sz="1100" b="0" i="0" u="none" strike="noStrike">
                        <a:solidFill>
                          <a:srgbClr val="000000"/>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6636166"/>
                  </a:ext>
                </a:extLst>
              </a:tr>
              <a:tr h="182880">
                <a:tc>
                  <a:txBody>
                    <a:bodyPr/>
                    <a:lstStyle/>
                    <a:p>
                      <a:pPr algn="l" fontAlgn="b"/>
                      <a:r>
                        <a:rPr lang="en-US" sz="1100" b="0" u="none" strike="noStrike" dirty="0">
                          <a:solidFill>
                            <a:srgbClr val="000000"/>
                          </a:solidFill>
                          <a:effectLst/>
                        </a:rPr>
                        <a:t>The Meatball Shop</a:t>
                      </a:r>
                      <a:endParaRPr lang="en-US" sz="1100" b="0" i="0" u="none" strike="noStrike" dirty="0">
                        <a:solidFill>
                          <a:srgbClr val="000000"/>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u="none" strike="noStrike">
                          <a:solidFill>
                            <a:srgbClr val="000000"/>
                          </a:solidFill>
                          <a:effectLst/>
                        </a:rPr>
                        <a:t>132</a:t>
                      </a:r>
                      <a:endParaRPr lang="en-US" sz="1100" b="0" i="0" u="none" strike="noStrike">
                        <a:solidFill>
                          <a:srgbClr val="000000"/>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7129471"/>
                  </a:ext>
                </a:extLst>
              </a:tr>
              <a:tr h="182880">
                <a:tc>
                  <a:txBody>
                    <a:bodyPr/>
                    <a:lstStyle/>
                    <a:p>
                      <a:pPr algn="l" fontAlgn="b"/>
                      <a:r>
                        <a:rPr lang="en-US" sz="1100" b="0" u="none" strike="noStrike">
                          <a:solidFill>
                            <a:srgbClr val="000000"/>
                          </a:solidFill>
                          <a:effectLst/>
                        </a:rPr>
                        <a:t>Blue Ribbon Sushi</a:t>
                      </a:r>
                      <a:endParaRPr lang="en-US" sz="1100" b="0" i="0" u="none" strike="noStrike">
                        <a:solidFill>
                          <a:srgbClr val="000000"/>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u="none" strike="noStrike" dirty="0">
                          <a:solidFill>
                            <a:srgbClr val="000000"/>
                          </a:solidFill>
                          <a:effectLst/>
                        </a:rPr>
                        <a:t>119</a:t>
                      </a:r>
                      <a:endParaRPr lang="en-US" sz="1100" b="0" i="0" u="none" strike="noStrike" dirty="0">
                        <a:solidFill>
                          <a:srgbClr val="000000"/>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902358"/>
                  </a:ext>
                </a:extLst>
              </a:tr>
              <a:tr h="182880">
                <a:tc>
                  <a:txBody>
                    <a:bodyPr/>
                    <a:lstStyle/>
                    <a:p>
                      <a:pPr algn="l" fontAlgn="b"/>
                      <a:r>
                        <a:rPr lang="en-US" sz="1100" b="0" u="none" strike="noStrike">
                          <a:solidFill>
                            <a:srgbClr val="000000"/>
                          </a:solidFill>
                          <a:effectLst/>
                        </a:rPr>
                        <a:t>Blue Ribbon Fried Chicken</a:t>
                      </a:r>
                      <a:endParaRPr lang="en-US" sz="1100" b="0" i="0" u="none" strike="noStrike">
                        <a:solidFill>
                          <a:srgbClr val="000000"/>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u="none" strike="noStrike" dirty="0">
                          <a:solidFill>
                            <a:srgbClr val="000000"/>
                          </a:solidFill>
                          <a:effectLst/>
                        </a:rPr>
                        <a:t>96</a:t>
                      </a:r>
                      <a:endParaRPr lang="en-US" sz="1100" b="0" i="0" u="none" strike="noStrike" dirty="0">
                        <a:solidFill>
                          <a:srgbClr val="000000"/>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038593"/>
                  </a:ext>
                </a:extLst>
              </a:tr>
              <a:tr h="182880">
                <a:tc>
                  <a:txBody>
                    <a:bodyPr/>
                    <a:lstStyle/>
                    <a:p>
                      <a:pPr algn="l" fontAlgn="b"/>
                      <a:r>
                        <a:rPr lang="en-US" sz="1100" b="0" u="none" strike="noStrike" dirty="0">
                          <a:solidFill>
                            <a:srgbClr val="000000"/>
                          </a:solidFill>
                          <a:effectLst/>
                        </a:rPr>
                        <a:t>Parm</a:t>
                      </a:r>
                      <a:endParaRPr lang="en-US" sz="1100" b="0" i="0" u="none" strike="noStrike" dirty="0">
                        <a:solidFill>
                          <a:srgbClr val="000000"/>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r" fontAlgn="b"/>
                      <a:r>
                        <a:rPr lang="en-US" sz="1100" b="0" u="none" strike="noStrike" dirty="0">
                          <a:solidFill>
                            <a:srgbClr val="000000"/>
                          </a:solidFill>
                          <a:effectLst/>
                        </a:rPr>
                        <a:t>68</a:t>
                      </a:r>
                      <a:endParaRPr lang="en-US" sz="1100" b="0" i="0" u="none" strike="noStrike" dirty="0">
                        <a:solidFill>
                          <a:srgbClr val="000000"/>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88291"/>
                  </a:ext>
                </a:extLst>
              </a:tr>
            </a:tbl>
          </a:graphicData>
        </a:graphic>
      </p:graphicFrame>
      <p:sp>
        <p:nvSpPr>
          <p:cNvPr id="4" name="TextBox 3">
            <a:extLst>
              <a:ext uri="{FF2B5EF4-FFF2-40B4-BE49-F238E27FC236}">
                <a16:creationId xmlns:a16="http://schemas.microsoft.com/office/drawing/2014/main" id="{C8C5D0F8-C5D0-7739-9906-E7ABFA2043C9}"/>
              </a:ext>
            </a:extLst>
          </p:cNvPr>
          <p:cNvSpPr txBox="1"/>
          <p:nvPr/>
        </p:nvSpPr>
        <p:spPr>
          <a:xfrm>
            <a:off x="202550" y="814273"/>
            <a:ext cx="3385308" cy="523220"/>
          </a:xfrm>
          <a:prstGeom prst="rect">
            <a:avLst/>
          </a:prstGeom>
          <a:noFill/>
        </p:spPr>
        <p:txBody>
          <a:bodyPr wrap="square">
            <a:spAutoFit/>
          </a:bodyPr>
          <a:lstStyle/>
          <a:p>
            <a:pPr algn="l"/>
            <a:r>
              <a:rPr lang="en-US" b="1" dirty="0">
                <a:solidFill>
                  <a:srgbClr val="212121"/>
                </a:solidFill>
                <a:latin typeface="Nunito" pitchFamily="2" charset="0"/>
              </a:rPr>
              <a:t>T</a:t>
            </a:r>
            <a:r>
              <a:rPr lang="en-US" b="1" i="0" dirty="0">
                <a:solidFill>
                  <a:srgbClr val="212121"/>
                </a:solidFill>
                <a:effectLst/>
                <a:latin typeface="Nunito" pitchFamily="2" charset="0"/>
              </a:rPr>
              <a:t>op 5 restaurants in terms of the number of orders received</a:t>
            </a:r>
          </a:p>
        </p:txBody>
      </p:sp>
      <p:graphicFrame>
        <p:nvGraphicFramePr>
          <p:cNvPr id="6" name="Table 5">
            <a:extLst>
              <a:ext uri="{FF2B5EF4-FFF2-40B4-BE49-F238E27FC236}">
                <a16:creationId xmlns:a16="http://schemas.microsoft.com/office/drawing/2014/main" id="{83EF6869-9DC0-BE1A-F02E-F6351301944E}"/>
              </a:ext>
            </a:extLst>
          </p:cNvPr>
          <p:cNvGraphicFramePr>
            <a:graphicFrameLocks noGrp="1"/>
          </p:cNvGraphicFramePr>
          <p:nvPr>
            <p:extLst>
              <p:ext uri="{D42A27DB-BD31-4B8C-83A1-F6EECF244321}">
                <p14:modId xmlns:p14="http://schemas.microsoft.com/office/powerpoint/2010/main" val="2726065911"/>
              </p:ext>
            </p:extLst>
          </p:nvPr>
        </p:nvGraphicFramePr>
        <p:xfrm>
          <a:off x="299185" y="3767002"/>
          <a:ext cx="2507416" cy="1203960"/>
        </p:xfrm>
        <a:graphic>
          <a:graphicData uri="http://schemas.openxmlformats.org/drawingml/2006/table">
            <a:tbl>
              <a:tblPr firstRow="1">
                <a:tableStyleId>{793D81CF-94F2-401A-BA57-92F5A7B2D0C5}</a:tableStyleId>
              </a:tblPr>
              <a:tblGrid>
                <a:gridCol w="1849104">
                  <a:extLst>
                    <a:ext uri="{9D8B030D-6E8A-4147-A177-3AD203B41FA5}">
                      <a16:colId xmlns:a16="http://schemas.microsoft.com/office/drawing/2014/main" val="1816519926"/>
                    </a:ext>
                  </a:extLst>
                </a:gridCol>
                <a:gridCol w="658312">
                  <a:extLst>
                    <a:ext uri="{9D8B030D-6E8A-4147-A177-3AD203B41FA5}">
                      <a16:colId xmlns:a16="http://schemas.microsoft.com/office/drawing/2014/main" val="617892845"/>
                    </a:ext>
                  </a:extLst>
                </a:gridCol>
              </a:tblGrid>
              <a:tr h="182880">
                <a:tc>
                  <a:txBody>
                    <a:bodyPr/>
                    <a:lstStyle/>
                    <a:p>
                      <a:pPr marR="0" algn="l" rtl="0" fontAlgn="b">
                        <a:lnSpc>
                          <a:spcPct val="100000"/>
                        </a:lnSpc>
                        <a:spcBef>
                          <a:spcPts val="0"/>
                        </a:spcBef>
                        <a:spcAft>
                          <a:spcPts val="0"/>
                        </a:spcAft>
                        <a:buClr>
                          <a:srgbClr val="000000"/>
                        </a:buClr>
                        <a:buFont typeface="Arial"/>
                      </a:pPr>
                      <a:r>
                        <a:rPr lang="en-US" sz="1100" b="1" i="0" u="none" strike="noStrike" cap="none" dirty="0" err="1">
                          <a:solidFill>
                            <a:schemeClr val="bg1"/>
                          </a:solidFill>
                          <a:effectLst/>
                          <a:latin typeface="+mn-lt"/>
                          <a:ea typeface="+mn-ea"/>
                          <a:cs typeface="+mn-cs"/>
                          <a:sym typeface="Arial"/>
                        </a:rPr>
                        <a:t>Customer_id</a:t>
                      </a:r>
                      <a:endParaRPr lang="en-US" sz="1100" b="1" i="0" u="none" strike="noStrike" cap="none" dirty="0">
                        <a:solidFill>
                          <a:schemeClr val="bg1"/>
                        </a:solidFill>
                        <a:effectLst/>
                        <a:latin typeface="+mn-lt"/>
                        <a:ea typeface="+mn-ea"/>
                        <a:cs typeface="+mn-cs"/>
                        <a:sym typeface="Arial"/>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mn-lt"/>
                          <a:ea typeface="+mn-ea"/>
                          <a:cs typeface="+mn-cs"/>
                          <a:sym typeface="Arial"/>
                        </a:rPr>
                        <a:t># of orders</a:t>
                      </a: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672305"/>
                  </a:ext>
                </a:extLst>
              </a:tr>
              <a:tr h="182880">
                <a:tc>
                  <a:txBody>
                    <a:bodyPr/>
                    <a:lstStyle/>
                    <a:p>
                      <a:pPr algn="l" fontAlgn="b"/>
                      <a:r>
                        <a:rPr lang="en-US" sz="1100" b="0" u="none" strike="noStrike" dirty="0">
                          <a:solidFill>
                            <a:srgbClr val="000000"/>
                          </a:solidFill>
                          <a:effectLst/>
                        </a:rPr>
                        <a:t>52832</a:t>
                      </a:r>
                      <a:endParaRPr lang="en-US" sz="1100" b="0" i="0" u="none" strike="noStrike" dirty="0">
                        <a:solidFill>
                          <a:srgbClr val="000000"/>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u="none" strike="noStrike" dirty="0">
                          <a:solidFill>
                            <a:srgbClr val="000000"/>
                          </a:solidFill>
                          <a:effectLst/>
                        </a:rPr>
                        <a:t>13</a:t>
                      </a:r>
                      <a:endParaRPr lang="en-US" sz="1100" b="0" i="0" u="none" strike="noStrike" dirty="0">
                        <a:solidFill>
                          <a:srgbClr val="000000"/>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6636166"/>
                  </a:ext>
                </a:extLst>
              </a:tr>
              <a:tr h="182880">
                <a:tc>
                  <a:txBody>
                    <a:bodyPr/>
                    <a:lstStyle/>
                    <a:p>
                      <a:pPr algn="l" fontAlgn="b"/>
                      <a:r>
                        <a:rPr lang="en-US" sz="1100" b="0" u="none" strike="noStrike" dirty="0">
                          <a:solidFill>
                            <a:srgbClr val="000000"/>
                          </a:solidFill>
                          <a:effectLst/>
                        </a:rPr>
                        <a:t>47440</a:t>
                      </a:r>
                      <a:endParaRPr lang="en-US" sz="1100" b="0" i="0" u="none" strike="noStrike" dirty="0">
                        <a:solidFill>
                          <a:srgbClr val="000000"/>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u="none" strike="noStrike" dirty="0">
                          <a:solidFill>
                            <a:srgbClr val="000000"/>
                          </a:solidFill>
                          <a:effectLst/>
                        </a:rPr>
                        <a:t>10</a:t>
                      </a:r>
                      <a:endParaRPr lang="en-US" sz="1100" b="0" i="0" u="none" strike="noStrike" dirty="0">
                        <a:solidFill>
                          <a:srgbClr val="000000"/>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7129471"/>
                  </a:ext>
                </a:extLst>
              </a:tr>
              <a:tr h="182880">
                <a:tc>
                  <a:txBody>
                    <a:bodyPr/>
                    <a:lstStyle/>
                    <a:p>
                      <a:pPr algn="l" fontAlgn="b"/>
                      <a:r>
                        <a:rPr lang="en-US" sz="1100" b="0" u="none" strike="noStrike" dirty="0">
                          <a:solidFill>
                            <a:srgbClr val="000000"/>
                          </a:solidFill>
                          <a:effectLst/>
                        </a:rPr>
                        <a:t>83287</a:t>
                      </a:r>
                      <a:endParaRPr lang="en-US" sz="1100" b="0" i="0" u="none" strike="noStrike" dirty="0">
                        <a:solidFill>
                          <a:srgbClr val="000000"/>
                        </a:solidFill>
                        <a:effectLst/>
                        <a:latin typeface="Calibri" panose="020F0502020204030204" pitchFamily="34" charset="0"/>
                      </a:endParaRPr>
                    </a:p>
                  </a:txBody>
                  <a:tcPr anchor="b">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r" fontAlgn="b"/>
                      <a:r>
                        <a:rPr lang="en-US" sz="1100" b="0" u="none" strike="noStrike" dirty="0">
                          <a:solidFill>
                            <a:srgbClr val="000000"/>
                          </a:solidFill>
                          <a:effectLst/>
                        </a:rPr>
                        <a:t>9</a:t>
                      </a:r>
                      <a:endParaRPr lang="en-US" sz="1100" b="0" i="0" u="none" strike="noStrike" dirty="0">
                        <a:solidFill>
                          <a:srgbClr val="000000"/>
                        </a:solidFill>
                        <a:effectLst/>
                        <a:latin typeface="Calibri" panose="020F0502020204030204" pitchFamily="34" charset="0"/>
                      </a:endParaRPr>
                    </a:p>
                  </a:txBody>
                  <a:tcPr anchor="b">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902358"/>
                  </a:ext>
                </a:extLst>
              </a:tr>
            </a:tbl>
          </a:graphicData>
        </a:graphic>
      </p:graphicFrame>
      <p:sp>
        <p:nvSpPr>
          <p:cNvPr id="7" name="TextBox 6">
            <a:extLst>
              <a:ext uri="{FF2B5EF4-FFF2-40B4-BE49-F238E27FC236}">
                <a16:creationId xmlns:a16="http://schemas.microsoft.com/office/drawing/2014/main" id="{BE76C9E5-F933-0215-253A-23ED40D043E2}"/>
              </a:ext>
            </a:extLst>
          </p:cNvPr>
          <p:cNvSpPr txBox="1"/>
          <p:nvPr/>
        </p:nvSpPr>
        <p:spPr>
          <a:xfrm>
            <a:off x="202549" y="3235831"/>
            <a:ext cx="3385309" cy="523220"/>
          </a:xfrm>
          <a:prstGeom prst="rect">
            <a:avLst/>
          </a:prstGeom>
          <a:noFill/>
        </p:spPr>
        <p:txBody>
          <a:bodyPr wrap="square">
            <a:spAutoFit/>
          </a:bodyPr>
          <a:lstStyle/>
          <a:p>
            <a:pPr algn="l"/>
            <a:r>
              <a:rPr lang="en-US" b="1" dirty="0">
                <a:solidFill>
                  <a:srgbClr val="212121"/>
                </a:solidFill>
                <a:latin typeface="Nunito" pitchFamily="2" charset="0"/>
              </a:rPr>
              <a:t>T</a:t>
            </a:r>
            <a:r>
              <a:rPr lang="en-US" b="1" i="0" dirty="0">
                <a:solidFill>
                  <a:srgbClr val="212121"/>
                </a:solidFill>
                <a:effectLst/>
                <a:latin typeface="Nunito" pitchFamily="2" charset="0"/>
              </a:rPr>
              <a:t>op </a:t>
            </a:r>
            <a:r>
              <a:rPr lang="en-US" b="1" dirty="0">
                <a:solidFill>
                  <a:srgbClr val="212121"/>
                </a:solidFill>
                <a:latin typeface="Nunito" pitchFamily="2" charset="0"/>
              </a:rPr>
              <a:t>3</a:t>
            </a:r>
            <a:r>
              <a:rPr lang="en-US" b="1" i="0" dirty="0">
                <a:solidFill>
                  <a:srgbClr val="212121"/>
                </a:solidFill>
                <a:effectLst/>
                <a:latin typeface="Nunito" pitchFamily="2" charset="0"/>
              </a:rPr>
              <a:t> most frequent customers that can be offered 20% discount vouchers</a:t>
            </a:r>
          </a:p>
        </p:txBody>
      </p:sp>
    </p:spTree>
    <p:extLst>
      <p:ext uri="{BB962C8B-B14F-4D97-AF65-F5344CB8AC3E}">
        <p14:creationId xmlns:p14="http://schemas.microsoft.com/office/powerpoint/2010/main" val="405565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cuisine_type</a:t>
            </a:r>
            <a:endParaRPr dirty="0">
              <a:solidFill>
                <a:srgbClr val="000000"/>
              </a:solidFill>
            </a:endParaRPr>
          </a:p>
        </p:txBody>
      </p:sp>
      <p:sp>
        <p:nvSpPr>
          <p:cNvPr id="137" name="Google Shape;137;p28"/>
          <p:cNvSpPr txBox="1">
            <a:spLocks noGrp="1"/>
          </p:cNvSpPr>
          <p:nvPr>
            <p:ph type="body" idx="1"/>
          </p:nvPr>
        </p:nvSpPr>
        <p:spPr>
          <a:xfrm>
            <a:off x="257100" y="3560164"/>
            <a:ext cx="8629800" cy="1379096"/>
          </a:xfrm>
          <a:prstGeom prst="rect">
            <a:avLst/>
          </a:prstGeom>
          <a:noFill/>
          <a:ln>
            <a:noFill/>
          </a:ln>
        </p:spPr>
        <p:txBody>
          <a:bodyPr spcFirstLastPara="1" wrap="square" lIns="91425" tIns="91425" rIns="91425" bIns="91425" anchor="t" anchorCtr="0">
            <a:noAutofit/>
          </a:bodyPr>
          <a:lstStyle/>
          <a:p>
            <a:pPr indent="-317500">
              <a:spcBef>
                <a:spcPts val="1000"/>
              </a:spcBef>
              <a:buClr>
                <a:srgbClr val="000000"/>
              </a:buClr>
              <a:buSzPts val="1400"/>
            </a:pPr>
            <a:r>
              <a:rPr lang="en-US" sz="1400" dirty="0">
                <a:solidFill>
                  <a:srgbClr val="000000"/>
                </a:solidFill>
              </a:rPr>
              <a:t>There are 14 unique cuisines across 178 restaurants and “American” cuisine is the most popular (584 orders)</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Top 5 popular cuisine in order of popularity are: American, Japanese, Italian, Chinese and Mexican</a:t>
            </a:r>
          </a:p>
        </p:txBody>
      </p:sp>
      <p:pic>
        <p:nvPicPr>
          <p:cNvPr id="4" name="Picture 3">
            <a:extLst>
              <a:ext uri="{FF2B5EF4-FFF2-40B4-BE49-F238E27FC236}">
                <a16:creationId xmlns:a16="http://schemas.microsoft.com/office/drawing/2014/main" id="{0B3B8459-EA56-AFC5-8784-C95AD7D22ED4}"/>
              </a:ext>
            </a:extLst>
          </p:cNvPr>
          <p:cNvPicPr>
            <a:picLocks noChangeAspect="1"/>
          </p:cNvPicPr>
          <p:nvPr/>
        </p:nvPicPr>
        <p:blipFill>
          <a:blip r:embed="rId3"/>
          <a:stretch>
            <a:fillRect/>
          </a:stretch>
        </p:blipFill>
        <p:spPr>
          <a:xfrm>
            <a:off x="707666" y="861979"/>
            <a:ext cx="7728668" cy="2778468"/>
          </a:xfrm>
          <a:prstGeom prst="rect">
            <a:avLst/>
          </a:prstGeom>
        </p:spPr>
      </p:pic>
    </p:spTree>
    <p:extLst>
      <p:ext uri="{BB962C8B-B14F-4D97-AF65-F5344CB8AC3E}">
        <p14:creationId xmlns:p14="http://schemas.microsoft.com/office/powerpoint/2010/main" val="100175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 cost_of_the_order</a:t>
            </a:r>
            <a:endParaRPr dirty="0">
              <a:solidFill>
                <a:srgbClr val="000000"/>
              </a:solidFill>
            </a:endParaRPr>
          </a:p>
        </p:txBody>
      </p:sp>
      <p:sp>
        <p:nvSpPr>
          <p:cNvPr id="137" name="Google Shape;137;p28"/>
          <p:cNvSpPr txBox="1">
            <a:spLocks noGrp="1"/>
          </p:cNvSpPr>
          <p:nvPr>
            <p:ph type="body" idx="1"/>
          </p:nvPr>
        </p:nvSpPr>
        <p:spPr>
          <a:xfrm>
            <a:off x="257100" y="3387819"/>
            <a:ext cx="8629800" cy="1551441"/>
          </a:xfrm>
          <a:prstGeom prst="rect">
            <a:avLst/>
          </a:prstGeom>
          <a:noFill/>
          <a:ln>
            <a:noFill/>
          </a:ln>
        </p:spPr>
        <p:txBody>
          <a:bodyPr spcFirstLastPara="1" wrap="square" lIns="91425" tIns="91425" rIns="91425" bIns="91425" anchor="t" anchorCtr="0">
            <a:noAutofit/>
          </a:bodyPr>
          <a:lstStyle/>
          <a:p>
            <a:pPr marL="457200" lvl="0" indent="-317500" algn="l" rtl="0">
              <a:lnSpc>
                <a:spcPct val="110000"/>
              </a:lnSpc>
              <a:spcAft>
                <a:spcPts val="0"/>
              </a:spcAft>
              <a:buClr>
                <a:srgbClr val="000000"/>
              </a:buClr>
              <a:buSzPts val="1400"/>
              <a:buChar char="●"/>
            </a:pPr>
            <a:r>
              <a:rPr lang="en-US" sz="1100" dirty="0">
                <a:solidFill>
                  <a:srgbClr val="000000"/>
                </a:solidFill>
              </a:rPr>
              <a:t>The number of total orders that cost above 20 dollars is: 555 </a:t>
            </a:r>
          </a:p>
          <a:p>
            <a:pPr marL="457200" lvl="0" indent="-317500" algn="l" rtl="0">
              <a:lnSpc>
                <a:spcPct val="110000"/>
              </a:lnSpc>
              <a:spcAft>
                <a:spcPts val="0"/>
              </a:spcAft>
              <a:buClr>
                <a:srgbClr val="000000"/>
              </a:buClr>
              <a:buSzPts val="1400"/>
              <a:buChar char="●"/>
            </a:pPr>
            <a:r>
              <a:rPr lang="en-US" sz="1100" dirty="0">
                <a:solidFill>
                  <a:srgbClr val="000000"/>
                </a:solidFill>
              </a:rPr>
              <a:t>Percentage of orders above 20 dollars: 29.24 %</a:t>
            </a:r>
          </a:p>
          <a:p>
            <a:pPr marL="457200" lvl="0" indent="-317500" algn="l" rtl="0">
              <a:lnSpc>
                <a:spcPct val="110000"/>
              </a:lnSpc>
              <a:spcAft>
                <a:spcPts val="0"/>
              </a:spcAft>
              <a:buClr>
                <a:srgbClr val="000000"/>
              </a:buClr>
              <a:buSzPts val="1400"/>
              <a:buChar char="●"/>
            </a:pPr>
            <a:r>
              <a:rPr lang="en-US" sz="1100" dirty="0">
                <a:solidFill>
                  <a:srgbClr val="000000"/>
                </a:solidFill>
              </a:rPr>
              <a:t>The minimum money spent on an order was $4.47, and the most expensive order was $35.41 with an average cost of $16.5 and a mean cost of $14.14</a:t>
            </a:r>
          </a:p>
          <a:p>
            <a:pPr marL="457200" lvl="0" indent="-317500" algn="l" rtl="0">
              <a:lnSpc>
                <a:spcPct val="110000"/>
              </a:lnSpc>
              <a:spcAft>
                <a:spcPts val="0"/>
              </a:spcAft>
              <a:buClr>
                <a:srgbClr val="000000"/>
              </a:buClr>
              <a:buSzPts val="1400"/>
              <a:buChar char="●"/>
            </a:pPr>
            <a:r>
              <a:rPr lang="en-US" sz="1100" dirty="0">
                <a:solidFill>
                  <a:srgbClr val="000000"/>
                </a:solidFill>
              </a:rPr>
              <a:t>The above is also evident from the histogram which depicts a longer tail of data to the right</a:t>
            </a:r>
          </a:p>
          <a:p>
            <a:pPr marL="457200" lvl="0" indent="-317500" algn="l" rtl="0">
              <a:lnSpc>
                <a:spcPct val="110000"/>
              </a:lnSpc>
              <a:spcAft>
                <a:spcPts val="0"/>
              </a:spcAft>
              <a:buClr>
                <a:srgbClr val="000000"/>
              </a:buClr>
              <a:buSzPts val="1400"/>
              <a:buChar char="●"/>
            </a:pPr>
            <a:r>
              <a:rPr lang="en-US" sz="1100" dirty="0">
                <a:solidFill>
                  <a:srgbClr val="000000"/>
                </a:solidFill>
              </a:rPr>
              <a:t>The boxplot also indicates that the median value is lower than the mean value for </a:t>
            </a:r>
            <a:r>
              <a:rPr lang="en-US" sz="1100" dirty="0" err="1">
                <a:solidFill>
                  <a:srgbClr val="000000"/>
                </a:solidFill>
              </a:rPr>
              <a:t>cost_of_the_order</a:t>
            </a:r>
            <a:r>
              <a:rPr lang="en-US" sz="1100" dirty="0">
                <a:solidFill>
                  <a:srgbClr val="000000"/>
                </a:solidFill>
              </a:rPr>
              <a:t> and hence data  is skewed to the right</a:t>
            </a:r>
          </a:p>
          <a:p>
            <a:pPr marL="457200" lvl="0" indent="-317500" algn="l" rtl="0">
              <a:lnSpc>
                <a:spcPct val="110000"/>
              </a:lnSpc>
              <a:spcAft>
                <a:spcPts val="0"/>
              </a:spcAft>
              <a:buClr>
                <a:srgbClr val="000000"/>
              </a:buClr>
              <a:buSzPts val="1400"/>
              <a:buChar char="●"/>
            </a:pPr>
            <a:r>
              <a:rPr lang="en-US" sz="1100" dirty="0">
                <a:solidFill>
                  <a:srgbClr val="000000"/>
                </a:solidFill>
              </a:rPr>
              <a:t>There are no outliers on either minimum or maximum side of the data</a:t>
            </a:r>
          </a:p>
        </p:txBody>
      </p:sp>
      <p:pic>
        <p:nvPicPr>
          <p:cNvPr id="4" name="Picture 3">
            <a:extLst>
              <a:ext uri="{FF2B5EF4-FFF2-40B4-BE49-F238E27FC236}">
                <a16:creationId xmlns:a16="http://schemas.microsoft.com/office/drawing/2014/main" id="{353F4A58-C2C3-CA79-B819-8617DCDE316C}"/>
              </a:ext>
            </a:extLst>
          </p:cNvPr>
          <p:cNvPicPr>
            <a:picLocks noChangeAspect="1"/>
          </p:cNvPicPr>
          <p:nvPr/>
        </p:nvPicPr>
        <p:blipFill>
          <a:blip r:embed="rId3"/>
          <a:stretch>
            <a:fillRect/>
          </a:stretch>
        </p:blipFill>
        <p:spPr>
          <a:xfrm>
            <a:off x="257100" y="854586"/>
            <a:ext cx="3521006" cy="2533233"/>
          </a:xfrm>
          <a:prstGeom prst="rect">
            <a:avLst/>
          </a:prstGeom>
        </p:spPr>
      </p:pic>
      <p:pic>
        <p:nvPicPr>
          <p:cNvPr id="6" name="Picture 5">
            <a:extLst>
              <a:ext uri="{FF2B5EF4-FFF2-40B4-BE49-F238E27FC236}">
                <a16:creationId xmlns:a16="http://schemas.microsoft.com/office/drawing/2014/main" id="{0AF97DCA-A325-A836-53FC-62133D4A1C38}"/>
              </a:ext>
            </a:extLst>
          </p:cNvPr>
          <p:cNvPicPr>
            <a:picLocks noChangeAspect="1"/>
          </p:cNvPicPr>
          <p:nvPr/>
        </p:nvPicPr>
        <p:blipFill>
          <a:blip r:embed="rId4"/>
          <a:stretch>
            <a:fillRect/>
          </a:stretch>
        </p:blipFill>
        <p:spPr>
          <a:xfrm>
            <a:off x="4638799" y="747805"/>
            <a:ext cx="3193236" cy="2575653"/>
          </a:xfrm>
          <a:prstGeom prst="rect">
            <a:avLst/>
          </a:prstGeom>
        </p:spPr>
      </p:pic>
    </p:spTree>
    <p:extLst>
      <p:ext uri="{BB962C8B-B14F-4D97-AF65-F5344CB8AC3E}">
        <p14:creationId xmlns:p14="http://schemas.microsoft.com/office/powerpoint/2010/main" val="2921259969"/>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2431</TotalTime>
  <Words>3015</Words>
  <Application>Microsoft Office PowerPoint</Application>
  <PresentationFormat>On-screen Show (16:9)</PresentationFormat>
  <Paragraphs>320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Nunito</vt:lpstr>
      <vt:lpstr>Calibri</vt:lpstr>
      <vt:lpstr>Wingdings</vt:lpstr>
      <vt:lpstr>Nunito SemiBold</vt:lpstr>
      <vt:lpstr>Courier New</vt:lpstr>
      <vt:lpstr>Nunito ExtraBold</vt:lpstr>
      <vt:lpstr>Just Logo</vt:lpstr>
      <vt:lpstr>Just Logo</vt:lpstr>
      <vt:lpstr>Exploratory Data Analysis</vt:lpstr>
      <vt:lpstr>Contents / Agenda</vt:lpstr>
      <vt:lpstr>Executive Summary </vt:lpstr>
      <vt:lpstr>Business Problem Overview and Solution Approach</vt:lpstr>
      <vt:lpstr>Data Overview</vt:lpstr>
      <vt:lpstr>Data Overview</vt:lpstr>
      <vt:lpstr>Univariate Analysis – order_id, customer_id, restaurant_name</vt:lpstr>
      <vt:lpstr>Univariate Analysis – cuisine_type</vt:lpstr>
      <vt:lpstr>Univariate Analysis – cost_of_the_order</vt:lpstr>
      <vt:lpstr>Univariate Analysis – day_of_the_week</vt:lpstr>
      <vt:lpstr>Univariate Analysis – rating</vt:lpstr>
      <vt:lpstr>Univariate Analysis – food_preparation_time</vt:lpstr>
      <vt:lpstr>Univariate Analysis – delivery_time</vt:lpstr>
      <vt:lpstr>Multivariate Analysis – cuisine v/s cost_of_the_order</vt:lpstr>
      <vt:lpstr>Multivariate Analysis – cuisine v/s total_preparation_time</vt:lpstr>
      <vt:lpstr>Multivariate Analysis – day_of_the_week v/s delivery_time</vt:lpstr>
      <vt:lpstr>Multivariate Analysis – rating v/s delivery_time</vt:lpstr>
      <vt:lpstr>Multivariate Analysis – rating v/s food_preparation_time</vt:lpstr>
      <vt:lpstr>Multivariate Analysis – rating v/s cost_of_the_order</vt:lpstr>
      <vt:lpstr>Multivariate Analysis – Correlation among variables</vt:lpstr>
      <vt:lpstr>Multivariate Analysis – Top Restaurants by Revenue</vt:lpstr>
      <vt:lpstr>Multivariate Analysis – Restaurant Promo Offer</vt:lpstr>
      <vt:lpstr>Multivariate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Vaibhav Pradhan</dc:creator>
  <cp:lastModifiedBy>Vaibhav Pradhan</cp:lastModifiedBy>
  <cp:revision>9</cp:revision>
  <cp:lastPrinted>2023-06-23T23:01:36Z</cp:lastPrinted>
  <dcterms:modified xsi:type="dcterms:W3CDTF">2023-06-23T23:07:48Z</dcterms:modified>
</cp:coreProperties>
</file>