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39"/>
  </p:notesMasterIdLst>
  <p:sldIdLst>
    <p:sldId id="256" r:id="rId4"/>
    <p:sldId id="257" r:id="rId5"/>
    <p:sldId id="258" r:id="rId6"/>
    <p:sldId id="271" r:id="rId7"/>
    <p:sldId id="272" r:id="rId8"/>
    <p:sldId id="273" r:id="rId9"/>
    <p:sldId id="261" r:id="rId10"/>
    <p:sldId id="275" r:id="rId11"/>
    <p:sldId id="276" r:id="rId12"/>
    <p:sldId id="277" r:id="rId13"/>
    <p:sldId id="279" r:id="rId14"/>
    <p:sldId id="278" r:id="rId15"/>
    <p:sldId id="280" r:id="rId16"/>
    <p:sldId id="281" r:id="rId17"/>
    <p:sldId id="282" r:id="rId18"/>
    <p:sldId id="283" r:id="rId19"/>
    <p:sldId id="284" r:id="rId20"/>
    <p:sldId id="286" r:id="rId21"/>
    <p:sldId id="285" r:id="rId22"/>
    <p:sldId id="262" r:id="rId23"/>
    <p:sldId id="290" r:id="rId24"/>
    <p:sldId id="297" r:id="rId25"/>
    <p:sldId id="263" r:id="rId26"/>
    <p:sldId id="265" r:id="rId27"/>
    <p:sldId id="266" r:id="rId28"/>
    <p:sldId id="287" r:id="rId29"/>
    <p:sldId id="292" r:id="rId30"/>
    <p:sldId id="267" r:id="rId31"/>
    <p:sldId id="268" r:id="rId32"/>
    <p:sldId id="293" r:id="rId33"/>
    <p:sldId id="288" r:id="rId34"/>
    <p:sldId id="294" r:id="rId35"/>
    <p:sldId id="298" r:id="rId36"/>
    <p:sldId id="296" r:id="rId37"/>
    <p:sldId id="270"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entury Gothic" panose="020B0502020202020204" pitchFamily="34" charset="0"/>
      <p:regular r:id="rId44"/>
      <p:bold r:id="rId45"/>
      <p:italic r:id="rId46"/>
      <p:boldItalic r:id="rId47"/>
    </p:embeddedFont>
    <p:embeddedFont>
      <p:font typeface="Nunito" pitchFamily="2" charset="0"/>
      <p:regular r:id="rId48"/>
      <p:bold r:id="rId49"/>
      <p:italic r:id="rId50"/>
      <p:boldItalic r:id="rId51"/>
    </p:embeddedFont>
    <p:embeddedFont>
      <p:font typeface="Nunito ExtraBold" pitchFamily="2" charset="0"/>
      <p:bold r:id="rId52"/>
      <p:boldItalic r:id="rId53"/>
    </p:embeddedFont>
    <p:embeddedFont>
      <p:font typeface="Nunito SemiBold"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85DFD-3ED4-452B-81F9-35645D0059F7}">
  <a:tblStyle styleId="{F3985DFD-3ED4-452B-81F9-35645D0059F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4" autoAdjust="0"/>
  </p:normalViewPr>
  <p:slideViewPr>
    <p:cSldViewPr snapToGrid="0">
      <p:cViewPr varScale="1">
        <p:scale>
          <a:sx n="98" d="100"/>
          <a:sy n="98" d="100"/>
        </p:scale>
        <p:origin x="94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5.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51980-8E78-48A2-909E-0F10D2D3DB1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E3FA11-7B29-4F68-931E-BECF56A51610}">
      <dgm:prSet/>
      <dgm:spPr/>
      <dgm:t>
        <a:bodyPr/>
        <a:lstStyle/>
        <a:p>
          <a:r>
            <a:rPr lang="en-US" dirty="0">
              <a:latin typeface="Nunito" pitchFamily="2" charset="0"/>
              <a:sym typeface="Nunito"/>
            </a:rPr>
            <a:t>Customer attributes that drive personal loan purchase decisions.</a:t>
          </a:r>
        </a:p>
      </dgm:t>
    </dgm:pt>
    <dgm:pt modelId="{78F1A179-FB03-4207-A2CD-085FA6AC5538}" type="parTrans" cxnId="{647AD82F-DE21-4698-B5B0-A349F1E224CD}">
      <dgm:prSet/>
      <dgm:spPr/>
      <dgm:t>
        <a:bodyPr/>
        <a:lstStyle/>
        <a:p>
          <a:endParaRPr lang="en-US">
            <a:latin typeface="Nunito" pitchFamily="2" charset="0"/>
          </a:endParaRPr>
        </a:p>
      </dgm:t>
    </dgm:pt>
    <dgm:pt modelId="{5C075841-F7E1-4F8A-91F9-92E9378AEE79}" type="sibTrans" cxnId="{647AD82F-DE21-4698-B5B0-A349F1E224CD}">
      <dgm:prSet/>
      <dgm:spPr/>
      <dgm:t>
        <a:bodyPr/>
        <a:lstStyle/>
        <a:p>
          <a:endParaRPr lang="en-US">
            <a:latin typeface="Nunito" pitchFamily="2" charset="0"/>
          </a:endParaRPr>
        </a:p>
      </dgm:t>
    </dgm:pt>
    <dgm:pt modelId="{F2F8FC2D-8A40-4690-A065-395B5C777624}">
      <dgm:prSet/>
      <dgm:spPr/>
      <dgm:t>
        <a:bodyPr/>
        <a:lstStyle/>
        <a:p>
          <a:r>
            <a:rPr lang="en-US" dirty="0">
              <a:latin typeface="Nunito" pitchFamily="2" charset="0"/>
              <a:sym typeface="Nunito"/>
            </a:rPr>
            <a:t>Recommendations</a:t>
          </a:r>
        </a:p>
      </dgm:t>
    </dgm:pt>
    <dgm:pt modelId="{7C4348D8-D79B-4AAE-94E7-65748167B008}" type="parTrans" cxnId="{A133F829-7FA6-4EF6-9050-D2AC692B79B8}">
      <dgm:prSet/>
      <dgm:spPr/>
      <dgm:t>
        <a:bodyPr/>
        <a:lstStyle/>
        <a:p>
          <a:endParaRPr lang="en-US">
            <a:latin typeface="Nunito" pitchFamily="2" charset="0"/>
          </a:endParaRPr>
        </a:p>
      </dgm:t>
    </dgm:pt>
    <dgm:pt modelId="{FAE17037-4769-4191-9472-9DDA9E0A9CBD}" type="sibTrans" cxnId="{A133F829-7FA6-4EF6-9050-D2AC692B79B8}">
      <dgm:prSet/>
      <dgm:spPr/>
      <dgm:t>
        <a:bodyPr/>
        <a:lstStyle/>
        <a:p>
          <a:endParaRPr lang="en-US">
            <a:latin typeface="Nunito" pitchFamily="2" charset="0"/>
          </a:endParaRPr>
        </a:p>
      </dgm:t>
    </dgm:pt>
    <dgm:pt modelId="{C306F292-4D05-4248-B459-E9C705D6A5F0}">
      <dgm:prSet/>
      <dgm:spPr/>
      <dgm:t>
        <a:bodyPr/>
        <a:lstStyle/>
        <a:p>
          <a:r>
            <a:rPr lang="en-US" dirty="0">
              <a:solidFill>
                <a:schemeClr val="dk1"/>
              </a:solidFill>
              <a:latin typeface="Nunito" pitchFamily="2" charset="0"/>
              <a:sym typeface="Nunito"/>
            </a:rPr>
            <a:t>Education, Income, Family, </a:t>
          </a:r>
          <a:r>
            <a:rPr lang="en-US" dirty="0" err="1">
              <a:solidFill>
                <a:schemeClr val="dk1"/>
              </a:solidFill>
              <a:latin typeface="Nunito" pitchFamily="2" charset="0"/>
              <a:sym typeface="Nunito"/>
            </a:rPr>
            <a:t>CCAvg</a:t>
          </a:r>
          <a:r>
            <a:rPr lang="en-US" dirty="0">
              <a:solidFill>
                <a:schemeClr val="dk1"/>
              </a:solidFill>
              <a:latin typeface="Nunito" pitchFamily="2" charset="0"/>
              <a:sym typeface="Nunito"/>
            </a:rPr>
            <a:t>, </a:t>
          </a:r>
          <a:r>
            <a:rPr lang="en-US" dirty="0" err="1">
              <a:solidFill>
                <a:schemeClr val="dk1"/>
              </a:solidFill>
              <a:latin typeface="Nunito" pitchFamily="2" charset="0"/>
              <a:sym typeface="Nunito"/>
            </a:rPr>
            <a:t>CD_Account</a:t>
          </a:r>
          <a:r>
            <a:rPr lang="en-US" dirty="0">
              <a:solidFill>
                <a:schemeClr val="dk1"/>
              </a:solidFill>
              <a:latin typeface="Nunito" pitchFamily="2" charset="0"/>
              <a:sym typeface="Nunito"/>
            </a:rPr>
            <a:t> and Age are the important features in predicting the potential loan customers</a:t>
          </a:r>
          <a:endParaRPr lang="en-US" dirty="0">
            <a:latin typeface="Nunito" pitchFamily="2" charset="0"/>
            <a:sym typeface="Nunito"/>
          </a:endParaRPr>
        </a:p>
      </dgm:t>
    </dgm:pt>
    <dgm:pt modelId="{7FA9FFD4-5D6C-4214-AF1F-42E1C4E49EF3}" type="parTrans" cxnId="{37E14A4D-244C-4937-9CBA-CB1FFD92723C}">
      <dgm:prSet/>
      <dgm:spPr/>
      <dgm:t>
        <a:bodyPr/>
        <a:lstStyle/>
        <a:p>
          <a:endParaRPr lang="en-US">
            <a:latin typeface="Nunito" pitchFamily="2" charset="0"/>
          </a:endParaRPr>
        </a:p>
      </dgm:t>
    </dgm:pt>
    <dgm:pt modelId="{CA83FA25-5356-492E-9E2C-F58FFCD47C23}" type="sibTrans" cxnId="{37E14A4D-244C-4937-9CBA-CB1FFD92723C}">
      <dgm:prSet/>
      <dgm:spPr/>
      <dgm:t>
        <a:bodyPr/>
        <a:lstStyle/>
        <a:p>
          <a:endParaRPr lang="en-US">
            <a:latin typeface="Nunito" pitchFamily="2" charset="0"/>
          </a:endParaRPr>
        </a:p>
      </dgm:t>
    </dgm:pt>
    <dgm:pt modelId="{C339FBC4-ACD5-4287-A15D-25892716DE69}">
      <dgm:prSet/>
      <dgm:spPr/>
      <dgm:t>
        <a:bodyPr/>
        <a:lstStyle/>
        <a:p>
          <a:r>
            <a:rPr lang="en-US" dirty="0">
              <a:latin typeface="Nunito" pitchFamily="2" charset="0"/>
              <a:sym typeface="Nunito"/>
            </a:rPr>
            <a:t>From the decision tree model, income is the most important feature</a:t>
          </a:r>
        </a:p>
      </dgm:t>
    </dgm:pt>
    <dgm:pt modelId="{FF6E2981-41F9-423D-BCAE-C9F777E82474}" type="parTrans" cxnId="{1E0408DD-C9E4-479E-BE2A-B8233346DF4B}">
      <dgm:prSet/>
      <dgm:spPr/>
      <dgm:t>
        <a:bodyPr/>
        <a:lstStyle/>
        <a:p>
          <a:endParaRPr lang="en-US">
            <a:latin typeface="Nunito" pitchFamily="2" charset="0"/>
          </a:endParaRPr>
        </a:p>
      </dgm:t>
    </dgm:pt>
    <dgm:pt modelId="{44ACEE0C-9F29-4B9B-AE9B-550BF0F87A86}" type="sibTrans" cxnId="{1E0408DD-C9E4-479E-BE2A-B8233346DF4B}">
      <dgm:prSet/>
      <dgm:spPr/>
      <dgm:t>
        <a:bodyPr/>
        <a:lstStyle/>
        <a:p>
          <a:endParaRPr lang="en-US">
            <a:latin typeface="Nunito" pitchFamily="2" charset="0"/>
          </a:endParaRPr>
        </a:p>
      </dgm:t>
    </dgm:pt>
    <dgm:pt modelId="{2FF4193B-43FE-4BA3-B35C-6A18F0246CC6}">
      <dgm:prSet/>
      <dgm:spPr/>
      <dgm:t>
        <a:bodyPr/>
        <a:lstStyle/>
        <a:p>
          <a:r>
            <a:rPr lang="en-US" dirty="0">
              <a:latin typeface="Nunito" pitchFamily="2" charset="0"/>
              <a:sym typeface="Nunito"/>
            </a:rPr>
            <a:t>The marketing team is recommended to study the customers profiles first before approaching them for a personal loan offer.</a:t>
          </a:r>
        </a:p>
      </dgm:t>
    </dgm:pt>
    <dgm:pt modelId="{2544EC45-4A75-429C-925A-2EA4F942E28A}" type="parTrans" cxnId="{6D920222-FC66-4117-BC3F-98AA7936F21A}">
      <dgm:prSet/>
      <dgm:spPr/>
      <dgm:t>
        <a:bodyPr/>
        <a:lstStyle/>
        <a:p>
          <a:endParaRPr lang="en-US">
            <a:latin typeface="Nunito" pitchFamily="2" charset="0"/>
          </a:endParaRPr>
        </a:p>
      </dgm:t>
    </dgm:pt>
    <dgm:pt modelId="{69C38C84-5FD5-42CD-9812-C4DA1986E945}" type="sibTrans" cxnId="{6D920222-FC66-4117-BC3F-98AA7936F21A}">
      <dgm:prSet/>
      <dgm:spPr/>
      <dgm:t>
        <a:bodyPr/>
        <a:lstStyle/>
        <a:p>
          <a:endParaRPr lang="en-US">
            <a:latin typeface="Nunito" pitchFamily="2" charset="0"/>
          </a:endParaRPr>
        </a:p>
      </dgm:t>
    </dgm:pt>
    <dgm:pt modelId="{0E262155-B7A1-4164-B7F1-C6388A7125F5}">
      <dgm:prSet/>
      <dgm:spPr/>
      <dgm:t>
        <a:bodyPr/>
        <a:lstStyle/>
        <a:p>
          <a:r>
            <a:rPr lang="en-US" dirty="0">
              <a:latin typeface="Nunito" pitchFamily="2" charset="0"/>
              <a:sym typeface="Nunito"/>
            </a:rPr>
            <a:t>The top 6 features stated in the features list above need to be considered as the target customer profile for a personal loan campaign.</a:t>
          </a:r>
        </a:p>
      </dgm:t>
    </dgm:pt>
    <dgm:pt modelId="{3CF73193-7B85-4000-829C-C0E549F87E7F}" type="parTrans" cxnId="{92B941DF-53A4-4BA2-ADE2-564D8839B2FD}">
      <dgm:prSet/>
      <dgm:spPr/>
      <dgm:t>
        <a:bodyPr/>
        <a:lstStyle/>
        <a:p>
          <a:endParaRPr lang="en-US">
            <a:latin typeface="Nunito" pitchFamily="2" charset="0"/>
          </a:endParaRPr>
        </a:p>
      </dgm:t>
    </dgm:pt>
    <dgm:pt modelId="{BB9426F7-D3EC-4528-B737-C0E8DA0DCEC8}" type="sibTrans" cxnId="{92B941DF-53A4-4BA2-ADE2-564D8839B2FD}">
      <dgm:prSet/>
      <dgm:spPr/>
      <dgm:t>
        <a:bodyPr/>
        <a:lstStyle/>
        <a:p>
          <a:endParaRPr lang="en-US">
            <a:latin typeface="Nunito" pitchFamily="2" charset="0"/>
          </a:endParaRPr>
        </a:p>
      </dgm:t>
    </dgm:pt>
    <dgm:pt modelId="{101EDA26-E96A-4089-AA0B-D93B54F50B6A}">
      <dgm:prSet/>
      <dgm:spPr/>
      <dgm:t>
        <a:bodyPr/>
        <a:lstStyle/>
        <a:p>
          <a:r>
            <a:rPr lang="en-US" b="0" i="0" dirty="0">
              <a:latin typeface="Nunito" pitchFamily="2" charset="0"/>
            </a:rPr>
            <a:t>The higher the income, the more chances the customer will accept a personal loan</a:t>
          </a:r>
          <a:endParaRPr lang="en-US" dirty="0">
            <a:latin typeface="Nunito" pitchFamily="2" charset="0"/>
            <a:sym typeface="Nunito"/>
          </a:endParaRPr>
        </a:p>
      </dgm:t>
    </dgm:pt>
    <dgm:pt modelId="{E1AA4130-B7B8-4AEC-A0CA-5071F09EFD2B}" type="parTrans" cxnId="{350D75DF-FAFD-47A5-8DC8-0DEAAA482917}">
      <dgm:prSet/>
      <dgm:spPr/>
      <dgm:t>
        <a:bodyPr/>
        <a:lstStyle/>
        <a:p>
          <a:endParaRPr lang="en-US">
            <a:latin typeface="Nunito" pitchFamily="2" charset="0"/>
          </a:endParaRPr>
        </a:p>
      </dgm:t>
    </dgm:pt>
    <dgm:pt modelId="{9725EA93-9142-4D18-B93E-F8FB6C2A475D}" type="sibTrans" cxnId="{350D75DF-FAFD-47A5-8DC8-0DEAAA482917}">
      <dgm:prSet/>
      <dgm:spPr/>
      <dgm:t>
        <a:bodyPr/>
        <a:lstStyle/>
        <a:p>
          <a:endParaRPr lang="en-US">
            <a:latin typeface="Nunito" pitchFamily="2" charset="0"/>
          </a:endParaRPr>
        </a:p>
      </dgm:t>
    </dgm:pt>
    <dgm:pt modelId="{C993C752-A5B8-4ECA-A49C-13BFDA770F8C}">
      <dgm:prSet/>
      <dgm:spPr/>
      <dgm:t>
        <a:bodyPr/>
        <a:lstStyle/>
        <a:p>
          <a:endParaRPr lang="en-US" dirty="0">
            <a:latin typeface="Nunito" pitchFamily="2" charset="0"/>
            <a:sym typeface="Nunito"/>
          </a:endParaRPr>
        </a:p>
      </dgm:t>
    </dgm:pt>
    <dgm:pt modelId="{45D64898-07F4-43B1-A207-7C10A8E38CE3}" type="parTrans" cxnId="{491B6E3D-74FC-4BA5-A22A-8B30FEE27886}">
      <dgm:prSet/>
      <dgm:spPr/>
      <dgm:t>
        <a:bodyPr/>
        <a:lstStyle/>
        <a:p>
          <a:endParaRPr lang="en-US">
            <a:latin typeface="Nunito" pitchFamily="2" charset="0"/>
          </a:endParaRPr>
        </a:p>
      </dgm:t>
    </dgm:pt>
    <dgm:pt modelId="{7568944B-5796-464D-9930-1F17AA744B64}" type="sibTrans" cxnId="{491B6E3D-74FC-4BA5-A22A-8B30FEE27886}">
      <dgm:prSet/>
      <dgm:spPr/>
      <dgm:t>
        <a:bodyPr/>
        <a:lstStyle/>
        <a:p>
          <a:endParaRPr lang="en-US">
            <a:latin typeface="Nunito" pitchFamily="2" charset="0"/>
          </a:endParaRPr>
        </a:p>
      </dgm:t>
    </dgm:pt>
    <dgm:pt modelId="{F8B49F31-BCAD-4DD9-8860-241FC110B3C2}">
      <dgm:prSet/>
      <dgm:spPr/>
      <dgm:t>
        <a:bodyPr/>
        <a:lstStyle/>
        <a:p>
          <a:r>
            <a:rPr lang="en-US" b="0" i="0" dirty="0">
              <a:latin typeface="Nunito" pitchFamily="2" charset="0"/>
            </a:rPr>
            <a:t>Customers with </a:t>
          </a:r>
          <a:r>
            <a:rPr lang="en-US" b="0" i="0" dirty="0" err="1">
              <a:latin typeface="Nunito" pitchFamily="2" charset="0"/>
            </a:rPr>
            <a:t>UnderGraduate</a:t>
          </a:r>
          <a:r>
            <a:rPr lang="en-US" b="0" i="0" dirty="0">
              <a:latin typeface="Nunito" pitchFamily="2" charset="0"/>
            </a:rPr>
            <a:t> Education level  are more willing to accept a personal loan than higher levels and is a feature with high importance</a:t>
          </a:r>
          <a:endParaRPr lang="en-US" dirty="0">
            <a:latin typeface="Nunito" pitchFamily="2" charset="0"/>
            <a:sym typeface="Nunito"/>
          </a:endParaRPr>
        </a:p>
      </dgm:t>
    </dgm:pt>
    <dgm:pt modelId="{251CA754-9981-46D2-8FDF-4112686CD2BA}" type="parTrans" cxnId="{14CF79C6-CCFB-45B1-A999-0590FDC83327}">
      <dgm:prSet/>
      <dgm:spPr/>
      <dgm:t>
        <a:bodyPr/>
        <a:lstStyle/>
        <a:p>
          <a:endParaRPr lang="en-US">
            <a:latin typeface="Nunito" pitchFamily="2" charset="0"/>
          </a:endParaRPr>
        </a:p>
      </dgm:t>
    </dgm:pt>
    <dgm:pt modelId="{8854FEF5-2E91-4441-B601-AC0E6554BECB}" type="sibTrans" cxnId="{14CF79C6-CCFB-45B1-A999-0590FDC83327}">
      <dgm:prSet/>
      <dgm:spPr/>
      <dgm:t>
        <a:bodyPr/>
        <a:lstStyle/>
        <a:p>
          <a:endParaRPr lang="en-US">
            <a:latin typeface="Nunito" pitchFamily="2" charset="0"/>
          </a:endParaRPr>
        </a:p>
      </dgm:t>
    </dgm:pt>
    <dgm:pt modelId="{2B37291F-EEE1-47FD-81E5-3AB1E0C338F7}">
      <dgm:prSet/>
      <dgm:spPr/>
      <dgm:t>
        <a:bodyPr/>
        <a:lstStyle/>
        <a:p>
          <a:r>
            <a:rPr lang="en-US" dirty="0">
              <a:latin typeface="Nunito" pitchFamily="2" charset="0"/>
              <a:sym typeface="Nunito"/>
            </a:rPr>
            <a:t>As Family grows, customers are more willing to accept personal loans. </a:t>
          </a:r>
          <a:r>
            <a:rPr lang="en-US" b="0" i="0" dirty="0">
              <a:latin typeface="Nunito" pitchFamily="2" charset="0"/>
            </a:rPr>
            <a:t>As the monthly spending of customers increase, the more they are willing to accept personal loan</a:t>
          </a:r>
          <a:endParaRPr lang="en-US" dirty="0">
            <a:latin typeface="Nunito" pitchFamily="2" charset="0"/>
            <a:sym typeface="Nunito"/>
          </a:endParaRPr>
        </a:p>
      </dgm:t>
    </dgm:pt>
    <dgm:pt modelId="{0E830922-1513-4189-8A59-581596AE35C0}" type="parTrans" cxnId="{9E2E564E-42EE-4830-AE01-74ECD0EB00AF}">
      <dgm:prSet/>
      <dgm:spPr/>
      <dgm:t>
        <a:bodyPr/>
        <a:lstStyle/>
        <a:p>
          <a:endParaRPr lang="en-US">
            <a:latin typeface="Nunito" pitchFamily="2" charset="0"/>
          </a:endParaRPr>
        </a:p>
      </dgm:t>
    </dgm:pt>
    <dgm:pt modelId="{C601A00A-DBD0-42D3-946B-B04EF56176CA}" type="sibTrans" cxnId="{9E2E564E-42EE-4830-AE01-74ECD0EB00AF}">
      <dgm:prSet/>
      <dgm:spPr/>
      <dgm:t>
        <a:bodyPr/>
        <a:lstStyle/>
        <a:p>
          <a:endParaRPr lang="en-US">
            <a:latin typeface="Nunito" pitchFamily="2" charset="0"/>
          </a:endParaRPr>
        </a:p>
      </dgm:t>
    </dgm:pt>
    <dgm:pt modelId="{5AE081D9-9553-4B50-A32F-72430CC61388}">
      <dgm:prSet/>
      <dgm:spPr/>
      <dgm:t>
        <a:bodyPr/>
        <a:lstStyle/>
        <a:p>
          <a:r>
            <a:rPr lang="en-US" dirty="0">
              <a:latin typeface="Nunito" pitchFamily="2" charset="0"/>
              <a:sym typeface="Nunito"/>
            </a:rPr>
            <a:t>Customers with a </a:t>
          </a:r>
          <a:r>
            <a:rPr lang="en-US" dirty="0" err="1">
              <a:latin typeface="Nunito" pitchFamily="2" charset="0"/>
              <a:sym typeface="Nunito"/>
            </a:rPr>
            <a:t>CD_Account</a:t>
          </a:r>
          <a:r>
            <a:rPr lang="en-US" dirty="0">
              <a:latin typeface="Nunito" pitchFamily="2" charset="0"/>
              <a:sym typeface="Nunito"/>
            </a:rPr>
            <a:t> tend to opt for personal loans</a:t>
          </a:r>
        </a:p>
      </dgm:t>
    </dgm:pt>
    <dgm:pt modelId="{D23DD59C-765E-469E-8A8D-96108830CC5A}" type="parTrans" cxnId="{6B87A00E-DE3A-421A-901B-39A4C046613B}">
      <dgm:prSet/>
      <dgm:spPr/>
      <dgm:t>
        <a:bodyPr/>
        <a:lstStyle/>
        <a:p>
          <a:endParaRPr lang="en-US">
            <a:latin typeface="Nunito" pitchFamily="2" charset="0"/>
          </a:endParaRPr>
        </a:p>
      </dgm:t>
    </dgm:pt>
    <dgm:pt modelId="{1BB54B68-8B48-4527-9659-7AF9B5E2C31D}" type="sibTrans" cxnId="{6B87A00E-DE3A-421A-901B-39A4C046613B}">
      <dgm:prSet/>
      <dgm:spPr/>
      <dgm:t>
        <a:bodyPr/>
        <a:lstStyle/>
        <a:p>
          <a:endParaRPr lang="en-US">
            <a:latin typeface="Nunito" pitchFamily="2" charset="0"/>
          </a:endParaRPr>
        </a:p>
      </dgm:t>
    </dgm:pt>
    <dgm:pt modelId="{0CD4ECD0-055F-4874-A8F1-8A2D503BE1B1}">
      <dgm:prSet/>
      <dgm:spPr/>
      <dgm:t>
        <a:bodyPr/>
        <a:lstStyle/>
        <a:p>
          <a:r>
            <a:rPr lang="en-US" dirty="0">
              <a:latin typeface="Nunito" pitchFamily="2" charset="0"/>
              <a:sym typeface="Nunito"/>
            </a:rPr>
            <a:t>Although to a less extent, Age also plays a factor in opting for personal loans</a:t>
          </a:r>
        </a:p>
      </dgm:t>
    </dgm:pt>
    <dgm:pt modelId="{88603BA0-2F42-4871-9BD2-3BB0C5F4E11B}" type="parTrans" cxnId="{D0F197D6-0E0E-4F63-944A-F62C936EB2B9}">
      <dgm:prSet/>
      <dgm:spPr/>
      <dgm:t>
        <a:bodyPr/>
        <a:lstStyle/>
        <a:p>
          <a:endParaRPr lang="en-US">
            <a:latin typeface="Nunito" pitchFamily="2" charset="0"/>
          </a:endParaRPr>
        </a:p>
      </dgm:t>
    </dgm:pt>
    <dgm:pt modelId="{80D503C6-AA4B-4B8A-B8A9-8F3338E10078}" type="sibTrans" cxnId="{D0F197D6-0E0E-4F63-944A-F62C936EB2B9}">
      <dgm:prSet/>
      <dgm:spPr/>
      <dgm:t>
        <a:bodyPr/>
        <a:lstStyle/>
        <a:p>
          <a:endParaRPr lang="en-US">
            <a:latin typeface="Nunito" pitchFamily="2" charset="0"/>
          </a:endParaRPr>
        </a:p>
      </dgm:t>
    </dgm:pt>
    <dgm:pt modelId="{D27DBD12-9C2D-416B-BEB0-7F55918D8FFD}">
      <dgm:prSet/>
      <dgm:spPr/>
      <dgm:t>
        <a:bodyPr/>
        <a:lstStyle/>
        <a:p>
          <a:r>
            <a:rPr lang="en-US" dirty="0">
              <a:latin typeface="Nunito" pitchFamily="2" charset="0"/>
              <a:sym typeface="Nunito"/>
            </a:rPr>
            <a:t>Target customers with income &gt; $116.5 K</a:t>
          </a:r>
        </a:p>
      </dgm:t>
    </dgm:pt>
    <dgm:pt modelId="{7980E176-D426-4BC0-ACC4-3F6EA4B21CA3}" type="parTrans" cxnId="{B0C011C3-9FAD-4238-B1AA-34DA2CEFA107}">
      <dgm:prSet/>
      <dgm:spPr/>
      <dgm:t>
        <a:bodyPr/>
        <a:lstStyle/>
        <a:p>
          <a:endParaRPr lang="en-US">
            <a:latin typeface="Nunito" pitchFamily="2" charset="0"/>
          </a:endParaRPr>
        </a:p>
      </dgm:t>
    </dgm:pt>
    <dgm:pt modelId="{3C0BF844-CAC6-4552-9A7F-8A933B97791D}" type="sibTrans" cxnId="{B0C011C3-9FAD-4238-B1AA-34DA2CEFA107}">
      <dgm:prSet/>
      <dgm:spPr/>
      <dgm:t>
        <a:bodyPr/>
        <a:lstStyle/>
        <a:p>
          <a:endParaRPr lang="en-US">
            <a:latin typeface="Nunito" pitchFamily="2" charset="0"/>
          </a:endParaRPr>
        </a:p>
      </dgm:t>
    </dgm:pt>
    <dgm:pt modelId="{B09E14FD-D9FF-434E-9AC2-1177C80C3566}">
      <dgm:prSet/>
      <dgm:spPr/>
      <dgm:t>
        <a:bodyPr/>
        <a:lstStyle/>
        <a:p>
          <a:r>
            <a:rPr lang="en-US" dirty="0">
              <a:latin typeface="Nunito" pitchFamily="2" charset="0"/>
              <a:sym typeface="Nunito"/>
            </a:rPr>
            <a:t>Target customers with families &gt; 3</a:t>
          </a:r>
        </a:p>
      </dgm:t>
    </dgm:pt>
    <dgm:pt modelId="{05F9B0F6-ADF6-437B-958F-20079C67EEFF}" type="parTrans" cxnId="{29B1A03A-4D69-4606-8B72-652008DB02A3}">
      <dgm:prSet/>
      <dgm:spPr/>
      <dgm:t>
        <a:bodyPr/>
        <a:lstStyle/>
        <a:p>
          <a:endParaRPr lang="en-US">
            <a:latin typeface="Nunito" pitchFamily="2" charset="0"/>
          </a:endParaRPr>
        </a:p>
      </dgm:t>
    </dgm:pt>
    <dgm:pt modelId="{913140D6-E402-4485-8660-ADC25C74F646}" type="sibTrans" cxnId="{29B1A03A-4D69-4606-8B72-652008DB02A3}">
      <dgm:prSet/>
      <dgm:spPr/>
      <dgm:t>
        <a:bodyPr/>
        <a:lstStyle/>
        <a:p>
          <a:endParaRPr lang="en-US">
            <a:latin typeface="Nunito" pitchFamily="2" charset="0"/>
          </a:endParaRPr>
        </a:p>
      </dgm:t>
    </dgm:pt>
    <dgm:pt modelId="{A5856E8F-9D1E-4BCD-8D9F-EBDB71184E35}">
      <dgm:prSet/>
      <dgm:spPr/>
      <dgm:t>
        <a:bodyPr/>
        <a:lstStyle/>
        <a:p>
          <a:r>
            <a:rPr lang="en-US" dirty="0">
              <a:latin typeface="Nunito" pitchFamily="2" charset="0"/>
              <a:sym typeface="Nunito"/>
            </a:rPr>
            <a:t>Target customers with Undergraduate education levels</a:t>
          </a:r>
        </a:p>
      </dgm:t>
    </dgm:pt>
    <dgm:pt modelId="{0662C834-2AE4-43E0-824A-EDFACD6E6F18}" type="parTrans" cxnId="{38BF427C-9DA5-42E0-BA2F-6ED78CD31555}">
      <dgm:prSet/>
      <dgm:spPr/>
      <dgm:t>
        <a:bodyPr/>
        <a:lstStyle/>
        <a:p>
          <a:endParaRPr lang="en-US">
            <a:latin typeface="Nunito" pitchFamily="2" charset="0"/>
          </a:endParaRPr>
        </a:p>
      </dgm:t>
    </dgm:pt>
    <dgm:pt modelId="{2972F4EC-A0B7-4AEF-B294-968A6FF29164}" type="sibTrans" cxnId="{38BF427C-9DA5-42E0-BA2F-6ED78CD31555}">
      <dgm:prSet/>
      <dgm:spPr/>
      <dgm:t>
        <a:bodyPr/>
        <a:lstStyle/>
        <a:p>
          <a:endParaRPr lang="en-US">
            <a:latin typeface="Nunito" pitchFamily="2" charset="0"/>
          </a:endParaRPr>
        </a:p>
      </dgm:t>
    </dgm:pt>
    <dgm:pt modelId="{5D0CD226-4767-49A0-8358-144895988E64}" type="pres">
      <dgm:prSet presAssocID="{FD551980-8E78-48A2-909E-0F10D2D3DB1E}" presName="linear" presStyleCnt="0">
        <dgm:presLayoutVars>
          <dgm:dir/>
          <dgm:animLvl val="lvl"/>
          <dgm:resizeHandles val="exact"/>
        </dgm:presLayoutVars>
      </dgm:prSet>
      <dgm:spPr/>
    </dgm:pt>
    <dgm:pt modelId="{27CEDFF6-BC9D-4FBB-AC29-68D6563E5E45}" type="pres">
      <dgm:prSet presAssocID="{EDE3FA11-7B29-4F68-931E-BECF56A51610}" presName="parentLin" presStyleCnt="0"/>
      <dgm:spPr/>
    </dgm:pt>
    <dgm:pt modelId="{34B0ECCF-0FC3-4D42-92A2-F4F07E5C8242}" type="pres">
      <dgm:prSet presAssocID="{EDE3FA11-7B29-4F68-931E-BECF56A51610}" presName="parentLeftMargin" presStyleLbl="node1" presStyleIdx="0" presStyleCnt="2"/>
      <dgm:spPr/>
    </dgm:pt>
    <dgm:pt modelId="{C2531432-AF96-4C52-9E3E-20AB4FC661A1}" type="pres">
      <dgm:prSet presAssocID="{EDE3FA11-7B29-4F68-931E-BECF56A51610}" presName="parentText" presStyleLbl="node1" presStyleIdx="0" presStyleCnt="2" custLinFactNeighborY="79416">
        <dgm:presLayoutVars>
          <dgm:chMax val="0"/>
          <dgm:bulletEnabled val="1"/>
        </dgm:presLayoutVars>
      </dgm:prSet>
      <dgm:spPr/>
    </dgm:pt>
    <dgm:pt modelId="{93629EC9-A6A5-4209-882C-B26013F2208D}" type="pres">
      <dgm:prSet presAssocID="{EDE3FA11-7B29-4F68-931E-BECF56A51610}" presName="negativeSpace" presStyleCnt="0"/>
      <dgm:spPr/>
    </dgm:pt>
    <dgm:pt modelId="{0EFB5B88-D6DE-4D3F-9C2A-D1BDBE3A4D85}" type="pres">
      <dgm:prSet presAssocID="{EDE3FA11-7B29-4F68-931E-BECF56A51610}" presName="childText" presStyleLbl="conFgAcc1" presStyleIdx="0" presStyleCnt="2" custLinFactY="9550" custLinFactNeighborY="100000">
        <dgm:presLayoutVars>
          <dgm:bulletEnabled val="1"/>
        </dgm:presLayoutVars>
      </dgm:prSet>
      <dgm:spPr/>
    </dgm:pt>
    <dgm:pt modelId="{B9D0B608-EB5F-4C86-B747-7F9015C5A380}" type="pres">
      <dgm:prSet presAssocID="{5C075841-F7E1-4F8A-91F9-92E9378AEE79}" presName="spaceBetweenRectangles" presStyleCnt="0"/>
      <dgm:spPr/>
    </dgm:pt>
    <dgm:pt modelId="{CB0F4926-011D-4BF6-9782-68879950FBC6}" type="pres">
      <dgm:prSet presAssocID="{F2F8FC2D-8A40-4690-A065-395B5C777624}" presName="parentLin" presStyleCnt="0"/>
      <dgm:spPr/>
    </dgm:pt>
    <dgm:pt modelId="{E1E4BF5A-F4DD-4571-B31F-8EDF4FCFD07C}" type="pres">
      <dgm:prSet presAssocID="{F2F8FC2D-8A40-4690-A065-395B5C777624}" presName="parentLeftMargin" presStyleLbl="node1" presStyleIdx="0" presStyleCnt="2"/>
      <dgm:spPr/>
    </dgm:pt>
    <dgm:pt modelId="{4DAB156D-4019-445D-9448-030CB28A909E}" type="pres">
      <dgm:prSet presAssocID="{F2F8FC2D-8A40-4690-A065-395B5C777624}" presName="parentText" presStyleLbl="node1" presStyleIdx="1" presStyleCnt="2">
        <dgm:presLayoutVars>
          <dgm:chMax val="0"/>
          <dgm:bulletEnabled val="1"/>
        </dgm:presLayoutVars>
      </dgm:prSet>
      <dgm:spPr/>
    </dgm:pt>
    <dgm:pt modelId="{38361F4E-999C-4E17-B73C-19898B0174F4}" type="pres">
      <dgm:prSet presAssocID="{F2F8FC2D-8A40-4690-A065-395B5C777624}" presName="negativeSpace" presStyleCnt="0"/>
      <dgm:spPr/>
    </dgm:pt>
    <dgm:pt modelId="{B57B084B-1C91-4C97-8307-3C2A02941377}" type="pres">
      <dgm:prSet presAssocID="{F2F8FC2D-8A40-4690-A065-395B5C777624}" presName="childText" presStyleLbl="conFgAcc1" presStyleIdx="1" presStyleCnt="2" custLinFactNeighborY="39708">
        <dgm:presLayoutVars>
          <dgm:bulletEnabled val="1"/>
        </dgm:presLayoutVars>
      </dgm:prSet>
      <dgm:spPr/>
    </dgm:pt>
  </dgm:ptLst>
  <dgm:cxnLst>
    <dgm:cxn modelId="{F5C04B00-43D9-4D05-AAC3-FBC8517237D2}" type="presOf" srcId="{C339FBC4-ACD5-4287-A15D-25892716DE69}" destId="{0EFB5B88-D6DE-4D3F-9C2A-D1BDBE3A4D85}" srcOrd="0" destOrd="1" presId="urn:microsoft.com/office/officeart/2005/8/layout/list1"/>
    <dgm:cxn modelId="{6B87A00E-DE3A-421A-901B-39A4C046613B}" srcId="{EDE3FA11-7B29-4F68-931E-BECF56A51610}" destId="{5AE081D9-9553-4B50-A32F-72430CC61388}" srcOrd="5" destOrd="0" parTransId="{D23DD59C-765E-469E-8A8D-96108830CC5A}" sibTransId="{1BB54B68-8B48-4527-9659-7AF9B5E2C31D}"/>
    <dgm:cxn modelId="{85F3EB0F-8B57-4573-8B23-42D8837AD393}" type="presOf" srcId="{0E262155-B7A1-4164-B7F1-C6388A7125F5}" destId="{B57B084B-1C91-4C97-8307-3C2A02941377}" srcOrd="0" destOrd="1" presId="urn:microsoft.com/office/officeart/2005/8/layout/list1"/>
    <dgm:cxn modelId="{6D920222-FC66-4117-BC3F-98AA7936F21A}" srcId="{F2F8FC2D-8A40-4690-A065-395B5C777624}" destId="{2FF4193B-43FE-4BA3-B35C-6A18F0246CC6}" srcOrd="0" destOrd="0" parTransId="{2544EC45-4A75-429C-925A-2EA4F942E28A}" sibTransId="{69C38C84-5FD5-42CD-9812-C4DA1986E945}"/>
    <dgm:cxn modelId="{A133F829-7FA6-4EF6-9050-D2AC692B79B8}" srcId="{FD551980-8E78-48A2-909E-0F10D2D3DB1E}" destId="{F2F8FC2D-8A40-4690-A065-395B5C777624}" srcOrd="1" destOrd="0" parTransId="{7C4348D8-D79B-4AAE-94E7-65748167B008}" sibTransId="{FAE17037-4769-4191-9472-9DDA9E0A9CBD}"/>
    <dgm:cxn modelId="{647AD82F-DE21-4698-B5B0-A349F1E224CD}" srcId="{FD551980-8E78-48A2-909E-0F10D2D3DB1E}" destId="{EDE3FA11-7B29-4F68-931E-BECF56A51610}" srcOrd="0" destOrd="0" parTransId="{78F1A179-FB03-4207-A2CD-085FA6AC5538}" sibTransId="{5C075841-F7E1-4F8A-91F9-92E9378AEE79}"/>
    <dgm:cxn modelId="{D6897033-A8D7-4B65-BACD-5ED6892BF0F2}" type="presOf" srcId="{FD551980-8E78-48A2-909E-0F10D2D3DB1E}" destId="{5D0CD226-4767-49A0-8358-144895988E64}" srcOrd="0" destOrd="0" presId="urn:microsoft.com/office/officeart/2005/8/layout/list1"/>
    <dgm:cxn modelId="{EA02C939-583A-4E2A-809E-863C08FD2E46}" type="presOf" srcId="{C993C752-A5B8-4ECA-A49C-13BFDA770F8C}" destId="{0EFB5B88-D6DE-4D3F-9C2A-D1BDBE3A4D85}" srcOrd="0" destOrd="7" presId="urn:microsoft.com/office/officeart/2005/8/layout/list1"/>
    <dgm:cxn modelId="{29B1A03A-4D69-4606-8B72-652008DB02A3}" srcId="{F2F8FC2D-8A40-4690-A065-395B5C777624}" destId="{B09E14FD-D9FF-434E-9AC2-1177C80C3566}" srcOrd="3" destOrd="0" parTransId="{05F9B0F6-ADF6-437B-958F-20079C67EEFF}" sibTransId="{913140D6-E402-4485-8660-ADC25C74F646}"/>
    <dgm:cxn modelId="{491B6E3D-74FC-4BA5-A22A-8B30FEE27886}" srcId="{EDE3FA11-7B29-4F68-931E-BECF56A51610}" destId="{C993C752-A5B8-4ECA-A49C-13BFDA770F8C}" srcOrd="7" destOrd="0" parTransId="{45D64898-07F4-43B1-A207-7C10A8E38CE3}" sibTransId="{7568944B-5796-464D-9930-1F17AA744B64}"/>
    <dgm:cxn modelId="{F38F3D3F-C063-4D4E-97B7-E0A5DCECF78D}" type="presOf" srcId="{A5856E8F-9D1E-4BCD-8D9F-EBDB71184E35}" destId="{B57B084B-1C91-4C97-8307-3C2A02941377}" srcOrd="0" destOrd="4" presId="urn:microsoft.com/office/officeart/2005/8/layout/list1"/>
    <dgm:cxn modelId="{9A4D3D5C-FD12-4966-A246-E2E550A2AE2E}" type="presOf" srcId="{EDE3FA11-7B29-4F68-931E-BECF56A51610}" destId="{34B0ECCF-0FC3-4D42-92A2-F4F07E5C8242}" srcOrd="0" destOrd="0" presId="urn:microsoft.com/office/officeart/2005/8/layout/list1"/>
    <dgm:cxn modelId="{85122C62-C633-4A9A-B878-D1432FD971A4}" type="presOf" srcId="{F8B49F31-BCAD-4DD9-8860-241FC110B3C2}" destId="{0EFB5B88-D6DE-4D3F-9C2A-D1BDBE3A4D85}" srcOrd="0" destOrd="3" presId="urn:microsoft.com/office/officeart/2005/8/layout/list1"/>
    <dgm:cxn modelId="{17EF7946-8F4E-40F6-893B-30CF74BB32E7}" type="presOf" srcId="{B09E14FD-D9FF-434E-9AC2-1177C80C3566}" destId="{B57B084B-1C91-4C97-8307-3C2A02941377}" srcOrd="0" destOrd="3" presId="urn:microsoft.com/office/officeart/2005/8/layout/list1"/>
    <dgm:cxn modelId="{FF44BB6A-0974-4E40-ACC4-D28F3FB45007}" type="presOf" srcId="{EDE3FA11-7B29-4F68-931E-BECF56A51610}" destId="{C2531432-AF96-4C52-9E3E-20AB4FC661A1}" srcOrd="1" destOrd="0" presId="urn:microsoft.com/office/officeart/2005/8/layout/list1"/>
    <dgm:cxn modelId="{37E14A4D-244C-4937-9CBA-CB1FFD92723C}" srcId="{EDE3FA11-7B29-4F68-931E-BECF56A51610}" destId="{C306F292-4D05-4248-B459-E9C705D6A5F0}" srcOrd="0" destOrd="0" parTransId="{7FA9FFD4-5D6C-4214-AF1F-42E1C4E49EF3}" sibTransId="{CA83FA25-5356-492E-9E2C-F58FFCD47C23}"/>
    <dgm:cxn modelId="{7505D54D-95D7-4F13-BE6C-B4358D8BE0CF}" type="presOf" srcId="{F2F8FC2D-8A40-4690-A065-395B5C777624}" destId="{E1E4BF5A-F4DD-4571-B31F-8EDF4FCFD07C}" srcOrd="0" destOrd="0" presId="urn:microsoft.com/office/officeart/2005/8/layout/list1"/>
    <dgm:cxn modelId="{9E2E564E-42EE-4830-AE01-74ECD0EB00AF}" srcId="{EDE3FA11-7B29-4F68-931E-BECF56A51610}" destId="{2B37291F-EEE1-47FD-81E5-3AB1E0C338F7}" srcOrd="4" destOrd="0" parTransId="{0E830922-1513-4189-8A59-581596AE35C0}" sibTransId="{C601A00A-DBD0-42D3-946B-B04EF56176CA}"/>
    <dgm:cxn modelId="{7ABEA254-E839-45D3-A2A2-2785AC857D81}" type="presOf" srcId="{2FF4193B-43FE-4BA3-B35C-6A18F0246CC6}" destId="{B57B084B-1C91-4C97-8307-3C2A02941377}" srcOrd="0" destOrd="0" presId="urn:microsoft.com/office/officeart/2005/8/layout/list1"/>
    <dgm:cxn modelId="{7E1D9175-397D-438E-9B51-BC5D1D0B91C1}" type="presOf" srcId="{5AE081D9-9553-4B50-A32F-72430CC61388}" destId="{0EFB5B88-D6DE-4D3F-9C2A-D1BDBE3A4D85}" srcOrd="0" destOrd="5" presId="urn:microsoft.com/office/officeart/2005/8/layout/list1"/>
    <dgm:cxn modelId="{38BF427C-9DA5-42E0-BA2F-6ED78CD31555}" srcId="{F2F8FC2D-8A40-4690-A065-395B5C777624}" destId="{A5856E8F-9D1E-4BCD-8D9F-EBDB71184E35}" srcOrd="4" destOrd="0" parTransId="{0662C834-2AE4-43E0-824A-EDFACD6E6F18}" sibTransId="{2972F4EC-A0B7-4AEF-B294-968A6FF29164}"/>
    <dgm:cxn modelId="{B8D3F281-45B5-41B6-A387-9AB7D272ED8A}" type="presOf" srcId="{D27DBD12-9C2D-416B-BEB0-7F55918D8FFD}" destId="{B57B084B-1C91-4C97-8307-3C2A02941377}" srcOrd="0" destOrd="2" presId="urn:microsoft.com/office/officeart/2005/8/layout/list1"/>
    <dgm:cxn modelId="{D68E3FA2-CC16-4F5C-9700-629DAAFF0CEF}" type="presOf" srcId="{C306F292-4D05-4248-B459-E9C705D6A5F0}" destId="{0EFB5B88-D6DE-4D3F-9C2A-D1BDBE3A4D85}" srcOrd="0" destOrd="0" presId="urn:microsoft.com/office/officeart/2005/8/layout/list1"/>
    <dgm:cxn modelId="{B0C011C3-9FAD-4238-B1AA-34DA2CEFA107}" srcId="{F2F8FC2D-8A40-4690-A065-395B5C777624}" destId="{D27DBD12-9C2D-416B-BEB0-7F55918D8FFD}" srcOrd="2" destOrd="0" parTransId="{7980E176-D426-4BC0-ACC4-3F6EA4B21CA3}" sibTransId="{3C0BF844-CAC6-4552-9A7F-8A933B97791D}"/>
    <dgm:cxn modelId="{14CF79C6-CCFB-45B1-A999-0590FDC83327}" srcId="{EDE3FA11-7B29-4F68-931E-BECF56A51610}" destId="{F8B49F31-BCAD-4DD9-8860-241FC110B3C2}" srcOrd="3" destOrd="0" parTransId="{251CA754-9981-46D2-8FDF-4112686CD2BA}" sibTransId="{8854FEF5-2E91-4441-B601-AC0E6554BECB}"/>
    <dgm:cxn modelId="{DC746FD4-2C75-4023-A3B9-B76C017A987D}" type="presOf" srcId="{F2F8FC2D-8A40-4690-A065-395B5C777624}" destId="{4DAB156D-4019-445D-9448-030CB28A909E}" srcOrd="1" destOrd="0" presId="urn:microsoft.com/office/officeart/2005/8/layout/list1"/>
    <dgm:cxn modelId="{D0F197D6-0E0E-4F63-944A-F62C936EB2B9}" srcId="{EDE3FA11-7B29-4F68-931E-BECF56A51610}" destId="{0CD4ECD0-055F-4874-A8F1-8A2D503BE1B1}" srcOrd="6" destOrd="0" parTransId="{88603BA0-2F42-4871-9BD2-3BB0C5F4E11B}" sibTransId="{80D503C6-AA4B-4B8A-B8A9-8F3338E10078}"/>
    <dgm:cxn modelId="{F845D0D9-D377-41FA-B477-E03CB8D31185}" type="presOf" srcId="{101EDA26-E96A-4089-AA0B-D93B54F50B6A}" destId="{0EFB5B88-D6DE-4D3F-9C2A-D1BDBE3A4D85}" srcOrd="0" destOrd="2" presId="urn:microsoft.com/office/officeart/2005/8/layout/list1"/>
    <dgm:cxn modelId="{1E0408DD-C9E4-479E-BE2A-B8233346DF4B}" srcId="{EDE3FA11-7B29-4F68-931E-BECF56A51610}" destId="{C339FBC4-ACD5-4287-A15D-25892716DE69}" srcOrd="1" destOrd="0" parTransId="{FF6E2981-41F9-423D-BCAE-C9F777E82474}" sibTransId="{44ACEE0C-9F29-4B9B-AE9B-550BF0F87A86}"/>
    <dgm:cxn modelId="{92B941DF-53A4-4BA2-ADE2-564D8839B2FD}" srcId="{F2F8FC2D-8A40-4690-A065-395B5C777624}" destId="{0E262155-B7A1-4164-B7F1-C6388A7125F5}" srcOrd="1" destOrd="0" parTransId="{3CF73193-7B85-4000-829C-C0E549F87E7F}" sibTransId="{BB9426F7-D3EC-4528-B737-C0E8DA0DCEC8}"/>
    <dgm:cxn modelId="{350D75DF-FAFD-47A5-8DC8-0DEAAA482917}" srcId="{EDE3FA11-7B29-4F68-931E-BECF56A51610}" destId="{101EDA26-E96A-4089-AA0B-D93B54F50B6A}" srcOrd="2" destOrd="0" parTransId="{E1AA4130-B7B8-4AEC-A0CA-5071F09EFD2B}" sibTransId="{9725EA93-9142-4D18-B93E-F8FB6C2A475D}"/>
    <dgm:cxn modelId="{3DB7D3F2-4092-4B7A-AC8A-0051886285CF}" type="presOf" srcId="{2B37291F-EEE1-47FD-81E5-3AB1E0C338F7}" destId="{0EFB5B88-D6DE-4D3F-9C2A-D1BDBE3A4D85}" srcOrd="0" destOrd="4" presId="urn:microsoft.com/office/officeart/2005/8/layout/list1"/>
    <dgm:cxn modelId="{C2046BF7-1531-4474-B2AE-721716FDE497}" type="presOf" srcId="{0CD4ECD0-055F-4874-A8F1-8A2D503BE1B1}" destId="{0EFB5B88-D6DE-4D3F-9C2A-D1BDBE3A4D85}" srcOrd="0" destOrd="6" presId="urn:microsoft.com/office/officeart/2005/8/layout/list1"/>
    <dgm:cxn modelId="{48B33935-3AFF-4FB1-B597-A76FB7EE50D5}" type="presParOf" srcId="{5D0CD226-4767-49A0-8358-144895988E64}" destId="{27CEDFF6-BC9D-4FBB-AC29-68D6563E5E45}" srcOrd="0" destOrd="0" presId="urn:microsoft.com/office/officeart/2005/8/layout/list1"/>
    <dgm:cxn modelId="{2F4C1A0E-A99D-4D0E-B88D-0CA316BCB5A8}" type="presParOf" srcId="{27CEDFF6-BC9D-4FBB-AC29-68D6563E5E45}" destId="{34B0ECCF-0FC3-4D42-92A2-F4F07E5C8242}" srcOrd="0" destOrd="0" presId="urn:microsoft.com/office/officeart/2005/8/layout/list1"/>
    <dgm:cxn modelId="{81249DA0-7580-4E69-9D51-6A5FAA920E67}" type="presParOf" srcId="{27CEDFF6-BC9D-4FBB-AC29-68D6563E5E45}" destId="{C2531432-AF96-4C52-9E3E-20AB4FC661A1}" srcOrd="1" destOrd="0" presId="urn:microsoft.com/office/officeart/2005/8/layout/list1"/>
    <dgm:cxn modelId="{7E985D8C-65EC-42B2-A9AF-7B6FBAAC1212}" type="presParOf" srcId="{5D0CD226-4767-49A0-8358-144895988E64}" destId="{93629EC9-A6A5-4209-882C-B26013F2208D}" srcOrd="1" destOrd="0" presId="urn:microsoft.com/office/officeart/2005/8/layout/list1"/>
    <dgm:cxn modelId="{02963166-A39A-4ECA-A92F-BD84E9235372}" type="presParOf" srcId="{5D0CD226-4767-49A0-8358-144895988E64}" destId="{0EFB5B88-D6DE-4D3F-9C2A-D1BDBE3A4D85}" srcOrd="2" destOrd="0" presId="urn:microsoft.com/office/officeart/2005/8/layout/list1"/>
    <dgm:cxn modelId="{6B3DDA8E-4D7C-4916-A1AE-C184B005F793}" type="presParOf" srcId="{5D0CD226-4767-49A0-8358-144895988E64}" destId="{B9D0B608-EB5F-4C86-B747-7F9015C5A380}" srcOrd="3" destOrd="0" presId="urn:microsoft.com/office/officeart/2005/8/layout/list1"/>
    <dgm:cxn modelId="{22AB3A6E-5094-47B8-A083-4404FDB6914E}" type="presParOf" srcId="{5D0CD226-4767-49A0-8358-144895988E64}" destId="{CB0F4926-011D-4BF6-9782-68879950FBC6}" srcOrd="4" destOrd="0" presId="urn:microsoft.com/office/officeart/2005/8/layout/list1"/>
    <dgm:cxn modelId="{C4D14FE7-32B9-4BFD-B073-582900F824B0}" type="presParOf" srcId="{CB0F4926-011D-4BF6-9782-68879950FBC6}" destId="{E1E4BF5A-F4DD-4571-B31F-8EDF4FCFD07C}" srcOrd="0" destOrd="0" presId="urn:microsoft.com/office/officeart/2005/8/layout/list1"/>
    <dgm:cxn modelId="{45EAE26E-930F-419D-A968-F76E47E67F25}" type="presParOf" srcId="{CB0F4926-011D-4BF6-9782-68879950FBC6}" destId="{4DAB156D-4019-445D-9448-030CB28A909E}" srcOrd="1" destOrd="0" presId="urn:microsoft.com/office/officeart/2005/8/layout/list1"/>
    <dgm:cxn modelId="{7FDDF0CE-F1BF-4714-8F9D-B0F9F2980921}" type="presParOf" srcId="{5D0CD226-4767-49A0-8358-144895988E64}" destId="{38361F4E-999C-4E17-B73C-19898B0174F4}" srcOrd="5" destOrd="0" presId="urn:microsoft.com/office/officeart/2005/8/layout/list1"/>
    <dgm:cxn modelId="{337EFA73-D4E0-4ED8-A273-BA718C6B3B1A}" type="presParOf" srcId="{5D0CD226-4767-49A0-8358-144895988E64}" destId="{B57B084B-1C91-4C97-8307-3C2A0294137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B5B88-D6DE-4D3F-9C2A-D1BDBE3A4D85}">
      <dsp:nvSpPr>
        <dsp:cNvPr id="0" name=""/>
        <dsp:cNvSpPr/>
      </dsp:nvSpPr>
      <dsp:spPr>
        <a:xfrm>
          <a:off x="0" y="408303"/>
          <a:ext cx="8620368" cy="151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036" tIns="166624" rIns="66903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solidFill>
                <a:schemeClr val="dk1"/>
              </a:solidFill>
              <a:latin typeface="Nunito" pitchFamily="2" charset="0"/>
              <a:sym typeface="Nunito"/>
            </a:rPr>
            <a:t>Education, Income, Family, </a:t>
          </a:r>
          <a:r>
            <a:rPr lang="en-US" sz="800" kern="1200" dirty="0" err="1">
              <a:solidFill>
                <a:schemeClr val="dk1"/>
              </a:solidFill>
              <a:latin typeface="Nunito" pitchFamily="2" charset="0"/>
              <a:sym typeface="Nunito"/>
            </a:rPr>
            <a:t>CCAvg</a:t>
          </a:r>
          <a:r>
            <a:rPr lang="en-US" sz="800" kern="1200" dirty="0">
              <a:solidFill>
                <a:schemeClr val="dk1"/>
              </a:solidFill>
              <a:latin typeface="Nunito" pitchFamily="2" charset="0"/>
              <a:sym typeface="Nunito"/>
            </a:rPr>
            <a:t>, </a:t>
          </a:r>
          <a:r>
            <a:rPr lang="en-US" sz="800" kern="1200" dirty="0" err="1">
              <a:solidFill>
                <a:schemeClr val="dk1"/>
              </a:solidFill>
              <a:latin typeface="Nunito" pitchFamily="2" charset="0"/>
              <a:sym typeface="Nunito"/>
            </a:rPr>
            <a:t>CD_Account</a:t>
          </a:r>
          <a:r>
            <a:rPr lang="en-US" sz="800" kern="1200" dirty="0">
              <a:solidFill>
                <a:schemeClr val="dk1"/>
              </a:solidFill>
              <a:latin typeface="Nunito" pitchFamily="2" charset="0"/>
              <a:sym typeface="Nunito"/>
            </a:rPr>
            <a:t> and Age are the important features in predicting the potential loan customers</a:t>
          </a:r>
          <a:endParaRPr lang="en-US" sz="800" kern="1200" dirty="0">
            <a:latin typeface="Nunito" pitchFamily="2" charset="0"/>
            <a:sym typeface="Nunito"/>
          </a:endParaRP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From the decision tree model, income is the most important feature</a:t>
          </a:r>
        </a:p>
        <a:p>
          <a:pPr marL="57150" lvl="1" indent="-57150" algn="l" defTabSz="355600">
            <a:lnSpc>
              <a:spcPct val="90000"/>
            </a:lnSpc>
            <a:spcBef>
              <a:spcPct val="0"/>
            </a:spcBef>
            <a:spcAft>
              <a:spcPct val="15000"/>
            </a:spcAft>
            <a:buChar char="•"/>
          </a:pPr>
          <a:r>
            <a:rPr lang="en-US" sz="800" b="0" i="0" kern="1200" dirty="0">
              <a:latin typeface="Nunito" pitchFamily="2" charset="0"/>
            </a:rPr>
            <a:t>The higher the income, the more chances the customer will accept a personal loan</a:t>
          </a:r>
          <a:endParaRPr lang="en-US" sz="800" kern="1200" dirty="0">
            <a:latin typeface="Nunito" pitchFamily="2" charset="0"/>
            <a:sym typeface="Nunito"/>
          </a:endParaRPr>
        </a:p>
        <a:p>
          <a:pPr marL="57150" lvl="1" indent="-57150" algn="l" defTabSz="355600">
            <a:lnSpc>
              <a:spcPct val="90000"/>
            </a:lnSpc>
            <a:spcBef>
              <a:spcPct val="0"/>
            </a:spcBef>
            <a:spcAft>
              <a:spcPct val="15000"/>
            </a:spcAft>
            <a:buChar char="•"/>
          </a:pPr>
          <a:r>
            <a:rPr lang="en-US" sz="800" b="0" i="0" kern="1200" dirty="0">
              <a:latin typeface="Nunito" pitchFamily="2" charset="0"/>
            </a:rPr>
            <a:t>Customers with </a:t>
          </a:r>
          <a:r>
            <a:rPr lang="en-US" sz="800" b="0" i="0" kern="1200" dirty="0" err="1">
              <a:latin typeface="Nunito" pitchFamily="2" charset="0"/>
            </a:rPr>
            <a:t>UnderGraduate</a:t>
          </a:r>
          <a:r>
            <a:rPr lang="en-US" sz="800" b="0" i="0" kern="1200" dirty="0">
              <a:latin typeface="Nunito" pitchFamily="2" charset="0"/>
            </a:rPr>
            <a:t> Education level  are more willing to accept a personal loan than higher levels and is a feature with high importance</a:t>
          </a:r>
          <a:endParaRPr lang="en-US" sz="800" kern="1200" dirty="0">
            <a:latin typeface="Nunito" pitchFamily="2" charset="0"/>
            <a:sym typeface="Nunito"/>
          </a:endParaRP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As Family grows, customers are more willing to accept personal loans. </a:t>
          </a:r>
          <a:r>
            <a:rPr lang="en-US" sz="800" b="0" i="0" kern="1200" dirty="0">
              <a:latin typeface="Nunito" pitchFamily="2" charset="0"/>
            </a:rPr>
            <a:t>As the monthly spending of customers increase, the more they are willing to accept personal loan</a:t>
          </a:r>
          <a:endParaRPr lang="en-US" sz="800" kern="1200" dirty="0">
            <a:latin typeface="Nunito" pitchFamily="2" charset="0"/>
            <a:sym typeface="Nunito"/>
          </a:endParaRP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Customers with a </a:t>
          </a:r>
          <a:r>
            <a:rPr lang="en-US" sz="800" kern="1200" dirty="0" err="1">
              <a:latin typeface="Nunito" pitchFamily="2" charset="0"/>
              <a:sym typeface="Nunito"/>
            </a:rPr>
            <a:t>CD_Account</a:t>
          </a:r>
          <a:r>
            <a:rPr lang="en-US" sz="800" kern="1200" dirty="0">
              <a:latin typeface="Nunito" pitchFamily="2" charset="0"/>
              <a:sym typeface="Nunito"/>
            </a:rPr>
            <a:t> tend to opt for personal loans</a:t>
          </a: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Although to a less extent, Age also plays a factor in opting for personal loans</a:t>
          </a:r>
        </a:p>
        <a:p>
          <a:pPr marL="57150" lvl="1" indent="-57150" algn="l" defTabSz="355600">
            <a:lnSpc>
              <a:spcPct val="90000"/>
            </a:lnSpc>
            <a:spcBef>
              <a:spcPct val="0"/>
            </a:spcBef>
            <a:spcAft>
              <a:spcPct val="15000"/>
            </a:spcAft>
            <a:buChar char="•"/>
          </a:pPr>
          <a:endParaRPr lang="en-US" sz="800" kern="1200" dirty="0">
            <a:latin typeface="Nunito" pitchFamily="2" charset="0"/>
            <a:sym typeface="Nunito"/>
          </a:endParaRPr>
        </a:p>
      </dsp:txBody>
      <dsp:txXfrm>
        <a:off x="0" y="408303"/>
        <a:ext cx="8620368" cy="1512000"/>
      </dsp:txXfrm>
    </dsp:sp>
    <dsp:sp modelId="{C2531432-AF96-4C52-9E3E-20AB4FC661A1}">
      <dsp:nvSpPr>
        <dsp:cNvPr id="0" name=""/>
        <dsp:cNvSpPr/>
      </dsp:nvSpPr>
      <dsp:spPr>
        <a:xfrm>
          <a:off x="431018" y="290176"/>
          <a:ext cx="603425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081" tIns="0" rIns="228081" bIns="0" numCol="1" spcCol="1270" anchor="ctr" anchorCtr="0">
          <a:noAutofit/>
        </a:bodyPr>
        <a:lstStyle/>
        <a:p>
          <a:pPr marL="0" lvl="0" indent="0" algn="l" defTabSz="355600">
            <a:lnSpc>
              <a:spcPct val="90000"/>
            </a:lnSpc>
            <a:spcBef>
              <a:spcPct val="0"/>
            </a:spcBef>
            <a:spcAft>
              <a:spcPct val="35000"/>
            </a:spcAft>
            <a:buNone/>
          </a:pPr>
          <a:r>
            <a:rPr lang="en-US" sz="800" kern="1200" dirty="0">
              <a:latin typeface="Nunito" pitchFamily="2" charset="0"/>
              <a:sym typeface="Nunito"/>
            </a:rPr>
            <a:t>Customer attributes that drive personal loan purchase decisions.</a:t>
          </a:r>
        </a:p>
      </dsp:txBody>
      <dsp:txXfrm>
        <a:off x="442546" y="301704"/>
        <a:ext cx="6011201" cy="213104"/>
      </dsp:txXfrm>
    </dsp:sp>
    <dsp:sp modelId="{B57B084B-1C91-4C97-8307-3C2A02941377}">
      <dsp:nvSpPr>
        <dsp:cNvPr id="0" name=""/>
        <dsp:cNvSpPr/>
      </dsp:nvSpPr>
      <dsp:spPr>
        <a:xfrm>
          <a:off x="0" y="1940874"/>
          <a:ext cx="8620368" cy="95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036" tIns="166624" rIns="66903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latin typeface="Nunito" pitchFamily="2" charset="0"/>
              <a:sym typeface="Nunito"/>
            </a:rPr>
            <a:t>The marketing team is recommended to study the customers profiles first before approaching them for a personal loan offer.</a:t>
          </a: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The top 6 features stated in the features list above need to be considered as the target customer profile for a personal loan campaign.</a:t>
          </a: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Target customers with income &gt; $116.5 K</a:t>
          </a: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Target customers with families &gt; 3</a:t>
          </a:r>
        </a:p>
        <a:p>
          <a:pPr marL="57150" lvl="1" indent="-57150" algn="l" defTabSz="355600">
            <a:lnSpc>
              <a:spcPct val="90000"/>
            </a:lnSpc>
            <a:spcBef>
              <a:spcPct val="0"/>
            </a:spcBef>
            <a:spcAft>
              <a:spcPct val="15000"/>
            </a:spcAft>
            <a:buChar char="•"/>
          </a:pPr>
          <a:r>
            <a:rPr lang="en-US" sz="800" kern="1200" dirty="0">
              <a:latin typeface="Nunito" pitchFamily="2" charset="0"/>
              <a:sym typeface="Nunito"/>
            </a:rPr>
            <a:t>Target customers with Undergraduate education levels</a:t>
          </a:r>
        </a:p>
      </dsp:txBody>
      <dsp:txXfrm>
        <a:off x="0" y="1940874"/>
        <a:ext cx="8620368" cy="957600"/>
      </dsp:txXfrm>
    </dsp:sp>
    <dsp:sp modelId="{4DAB156D-4019-445D-9448-030CB28A909E}">
      <dsp:nvSpPr>
        <dsp:cNvPr id="0" name=""/>
        <dsp:cNvSpPr/>
      </dsp:nvSpPr>
      <dsp:spPr>
        <a:xfrm>
          <a:off x="431018" y="1775907"/>
          <a:ext cx="6034257" cy="2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081" tIns="0" rIns="228081" bIns="0" numCol="1" spcCol="1270" anchor="ctr" anchorCtr="0">
          <a:noAutofit/>
        </a:bodyPr>
        <a:lstStyle/>
        <a:p>
          <a:pPr marL="0" lvl="0" indent="0" algn="l" defTabSz="355600">
            <a:lnSpc>
              <a:spcPct val="90000"/>
            </a:lnSpc>
            <a:spcBef>
              <a:spcPct val="0"/>
            </a:spcBef>
            <a:spcAft>
              <a:spcPct val="35000"/>
            </a:spcAft>
            <a:buNone/>
          </a:pPr>
          <a:r>
            <a:rPr lang="en-US" sz="800" kern="1200" dirty="0">
              <a:latin typeface="Nunito" pitchFamily="2" charset="0"/>
              <a:sym typeface="Nunito"/>
            </a:rPr>
            <a:t>Recommendations</a:t>
          </a:r>
        </a:p>
      </dsp:txBody>
      <dsp:txXfrm>
        <a:off x="442546" y="1787435"/>
        <a:ext cx="6011201"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bbe0229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5bbe0229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34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92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04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795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896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072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19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467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9682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78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5bbe0229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5bbe0229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588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628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f5bbe0229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f5bbe0229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f5bbe0229a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f5bbe0229a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f5bbe0229a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f5bbe0229a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f5bbe0229a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f5bbe0229a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16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753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5bbe022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141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666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58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1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59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f5bbe0229a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1f5bbe0229a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f5bbe0229a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
        <p:nvSpPr>
          <p:cNvPr id="303" name="Google Shape;303;g1f5bbe0229a_0_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065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22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38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1" name="Google Shape;61;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4" name="Google Shape;64;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7" name="Google Shape;67;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8" name="Google Shape;68;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1" name="Google Shape;71;p17"/>
          <p:cNvGraphicFramePr/>
          <p:nvPr/>
        </p:nvGraphicFramePr>
        <p:xfrm>
          <a:off x="201942" y="833662"/>
          <a:ext cx="3000000" cy="3000000"/>
        </p:xfrm>
        <a:graphic>
          <a:graphicData uri="http://schemas.openxmlformats.org/drawingml/2006/table">
            <a:tbl>
              <a:tblPr firstRow="1" bandRow="1">
                <a:noFill/>
                <a:tableStyleId>{F3985DFD-3ED4-452B-81F9-35645D0059F7}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2" name="Google Shape;72;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0" name="Google Shape;80;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9" name="Google Shape;89;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2"/>
        <p:cNvGrpSpPr/>
        <p:nvPr/>
      </p:nvGrpSpPr>
      <p:grpSpPr>
        <a:xfrm>
          <a:off x="0" y="0"/>
          <a:ext cx="0" cy="0"/>
          <a:chOff x="0" y="0"/>
          <a:chExt cx="0" cy="0"/>
        </a:xfrm>
      </p:grpSpPr>
      <p:sp>
        <p:nvSpPr>
          <p:cNvPr id="93" name="Google Shape;93;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4" name="Google Shape;94;p23"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5" name="Google Shape;95;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6" name="Google Shape;96;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7" name="Google Shape;97;p23"/>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2500"/>
              <a:buNone/>
              <a:defRPr sz="1800"/>
            </a:lvl2pPr>
            <a:lvl3pPr lvl="2" rtl="0">
              <a:spcBef>
                <a:spcPts val="0"/>
              </a:spcBef>
              <a:spcAft>
                <a:spcPts val="0"/>
              </a:spcAft>
              <a:buSzPts val="2500"/>
              <a:buNone/>
              <a:defRPr sz="1800"/>
            </a:lvl3pPr>
            <a:lvl4pPr lvl="3" rtl="0">
              <a:spcBef>
                <a:spcPts val="0"/>
              </a:spcBef>
              <a:spcAft>
                <a:spcPts val="0"/>
              </a:spcAft>
              <a:buSzPts val="2500"/>
              <a:buNone/>
              <a:defRPr sz="1800"/>
            </a:lvl4pPr>
            <a:lvl5pPr lvl="4" rtl="0">
              <a:spcBef>
                <a:spcPts val="0"/>
              </a:spcBef>
              <a:spcAft>
                <a:spcPts val="0"/>
              </a:spcAft>
              <a:buSzPts val="2500"/>
              <a:buNone/>
              <a:defRPr sz="1800"/>
            </a:lvl5pPr>
            <a:lvl6pPr lvl="5" rtl="0">
              <a:spcBef>
                <a:spcPts val="0"/>
              </a:spcBef>
              <a:spcAft>
                <a:spcPts val="0"/>
              </a:spcAft>
              <a:buSzPts val="2500"/>
              <a:buNone/>
              <a:defRPr sz="1800"/>
            </a:lvl6pPr>
            <a:lvl7pPr lvl="6" rtl="0">
              <a:spcBef>
                <a:spcPts val="0"/>
              </a:spcBef>
              <a:spcAft>
                <a:spcPts val="0"/>
              </a:spcAft>
              <a:buSzPts val="2500"/>
              <a:buNone/>
              <a:defRPr sz="1800"/>
            </a:lvl7pPr>
            <a:lvl8pPr lvl="7" rtl="0">
              <a:spcBef>
                <a:spcPts val="0"/>
              </a:spcBef>
              <a:spcAft>
                <a:spcPts val="0"/>
              </a:spcAft>
              <a:buSzPts val="2500"/>
              <a:buNone/>
              <a:defRPr sz="1800"/>
            </a:lvl8pPr>
            <a:lvl9pPr lvl="8" rtl="0">
              <a:spcBef>
                <a:spcPts val="0"/>
              </a:spcBef>
              <a:spcAft>
                <a:spcPts val="0"/>
              </a:spcAft>
              <a:buSzPts val="2500"/>
              <a:buNone/>
              <a:defRPr sz="1800"/>
            </a:lvl9pPr>
          </a:lstStyle>
          <a:p>
            <a:endParaRPr/>
          </a:p>
        </p:txBody>
      </p:sp>
      <p:sp>
        <p:nvSpPr>
          <p:cNvPr id="100" name="Google Shape;100;p24"/>
          <p:cNvSpPr txBox="1">
            <a:spLocks noGrp="1"/>
          </p:cNvSpPr>
          <p:nvPr>
            <p:ph type="body" idx="1"/>
          </p:nvPr>
        </p:nvSpPr>
        <p:spPr>
          <a:xfrm>
            <a:off x="457200" y="1021842"/>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01" name="Google Shape;101;p2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4"/>
        <p:cNvGrpSpPr/>
        <p:nvPr/>
      </p:nvGrpSpPr>
      <p:grpSpPr>
        <a:xfrm>
          <a:off x="0" y="0"/>
          <a:ext cx="0" cy="0"/>
          <a:chOff x="0" y="0"/>
          <a:chExt cx="0" cy="0"/>
        </a:xfrm>
      </p:grpSpPr>
      <p:sp>
        <p:nvSpPr>
          <p:cNvPr id="105" name="Google Shape;105;p25"/>
          <p:cNvSpPr txBox="1">
            <a:spLocks noGrp="1"/>
          </p:cNvSpPr>
          <p:nvPr>
            <p:ph type="dt" idx="10"/>
          </p:nvPr>
        </p:nvSpPr>
        <p:spPr>
          <a:xfrm>
            <a:off x="457200" y="4857749"/>
            <a:ext cx="21336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25"/>
          <p:cNvSpPr txBox="1">
            <a:spLocks noGrp="1"/>
          </p:cNvSpPr>
          <p:nvPr>
            <p:ph type="ftr" idx="11"/>
          </p:nvPr>
        </p:nvSpPr>
        <p:spPr>
          <a:xfrm>
            <a:off x="2640596" y="4857749"/>
            <a:ext cx="55077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5"/>
          <p:cNvSpPr txBox="1">
            <a:spLocks noGrp="1"/>
          </p:cNvSpPr>
          <p:nvPr>
            <p:ph type="sldNum" idx="12"/>
          </p:nvPr>
        </p:nvSpPr>
        <p:spPr>
          <a:xfrm>
            <a:off x="8204396" y="4857749"/>
            <a:ext cx="733800" cy="205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569519" y="142741"/>
            <a:ext cx="8004900" cy="93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0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0" name="Google Shape;110;p26"/>
          <p:cNvSpPr txBox="1">
            <a:spLocks noGrp="1"/>
          </p:cNvSpPr>
          <p:nvPr>
            <p:ph type="body" idx="1"/>
          </p:nvPr>
        </p:nvSpPr>
        <p:spPr>
          <a:xfrm>
            <a:off x="1412081" y="930269"/>
            <a:ext cx="6319800" cy="236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sz="1900" b="0" i="0">
                <a:solidFill>
                  <a:schemeClr val="dk1"/>
                </a:solidFill>
                <a:latin typeface="Calibri"/>
                <a:ea typeface="Calibri"/>
                <a:cs typeface="Calibri"/>
                <a:sym typeface="Calibri"/>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11" name="Google Shape;111;p26"/>
          <p:cNvSpPr txBox="1">
            <a:spLocks noGrp="1"/>
          </p:cNvSpPr>
          <p:nvPr>
            <p:ph type="ftr" idx="11"/>
          </p:nvPr>
        </p:nvSpPr>
        <p:spPr>
          <a:xfrm>
            <a:off x="1574006" y="4988871"/>
            <a:ext cx="55650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6" name="Google Shape;116;p27"/>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_2">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1" name="Google Shape;121;p28"/>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_3">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90424" y="497078"/>
            <a:ext cx="8363100" cy="452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2800" b="0"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29"/>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OBJECT_1">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2938259" y="1851799"/>
            <a:ext cx="3267600" cy="81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5200" b="0" i="0">
                <a:solidFill>
                  <a:srgbClr val="365F9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1" name="Google Shape;131;p3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500"/>
              <a:buNone/>
              <a:defRPr/>
            </a:lvl1pPr>
            <a:lvl2pPr lvl="1" algn="l" rtl="0">
              <a:spcBef>
                <a:spcPts val="1600"/>
              </a:spcBef>
              <a:spcAft>
                <a:spcPts val="0"/>
              </a:spcAft>
              <a:buSzPts val="1300"/>
              <a:buNone/>
              <a:defRPr/>
            </a:lvl2pPr>
            <a:lvl3pPr lvl="2" algn="l" rtl="0">
              <a:spcBef>
                <a:spcPts val="1600"/>
              </a:spcBef>
              <a:spcAft>
                <a:spcPts val="0"/>
              </a:spcAft>
              <a:buSzPts val="1200"/>
              <a:buNone/>
              <a:defRPr/>
            </a:lvl3pPr>
            <a:lvl4pPr lvl="3" algn="l" rtl="0">
              <a:spcBef>
                <a:spcPts val="1600"/>
              </a:spcBef>
              <a:spcAft>
                <a:spcPts val="0"/>
              </a:spcAft>
              <a:buSzPts val="1100"/>
              <a:buNone/>
              <a:defRPr/>
            </a:lvl4pPr>
            <a:lvl5pPr lvl="4" algn="l" rtl="0">
              <a:spcBef>
                <a:spcPts val="1600"/>
              </a:spcBef>
              <a:spcAft>
                <a:spcPts val="0"/>
              </a:spcAft>
              <a:buSzPts val="1000"/>
              <a:buNone/>
              <a:defRPr/>
            </a:lvl5pPr>
            <a:lvl6pPr lvl="5" algn="l" rtl="0">
              <a:spcBef>
                <a:spcPts val="1600"/>
              </a:spcBef>
              <a:spcAft>
                <a:spcPts val="0"/>
              </a:spcAft>
              <a:buSzPts val="900"/>
              <a:buNone/>
              <a:defRPr/>
            </a:lvl6pPr>
            <a:lvl7pPr lvl="6" algn="l" rtl="0">
              <a:spcBef>
                <a:spcPts val="1600"/>
              </a:spcBef>
              <a:spcAft>
                <a:spcPts val="0"/>
              </a:spcAft>
              <a:buSzPts val="800"/>
              <a:buNone/>
              <a:defRPr/>
            </a:lvl7pPr>
            <a:lvl8pPr lvl="7" algn="l" rtl="0">
              <a:spcBef>
                <a:spcPts val="1600"/>
              </a:spcBef>
              <a:spcAft>
                <a:spcPts val="0"/>
              </a:spcAft>
              <a:buSzPts val="700"/>
              <a:buNone/>
              <a:defRPr/>
            </a:lvl8pPr>
            <a:lvl9pPr lvl="8" algn="l" rtl="0">
              <a:spcBef>
                <a:spcPts val="1600"/>
              </a:spcBef>
              <a:spcAft>
                <a:spcPts val="1600"/>
              </a:spcAft>
              <a:buSzPts val="600"/>
              <a:buNone/>
              <a:defRPr/>
            </a:lvl9pPr>
          </a:lstStyle>
          <a:p>
            <a:endParaRPr/>
          </a:p>
        </p:txBody>
      </p:sp>
      <p:sp>
        <p:nvSpPr>
          <p:cNvPr id="132" name="Google Shape;132;p30"/>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OBJECT_2">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7" name="Google Shape;137;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u="none" strike="noStrike" cap="none">
                <a:solidFill>
                  <a:srgbClr val="7E7E7E"/>
                </a:solidFill>
                <a:latin typeface="Arial"/>
                <a:ea typeface="Arial"/>
                <a:cs typeface="Arial"/>
                <a:sym typeface="Arial"/>
              </a:defRPr>
            </a:lvl1pPr>
            <a:lvl2pPr marL="25400" marR="0" lvl="1" indent="0" algn="l" rtl="0">
              <a:lnSpc>
                <a:spcPct val="100000"/>
              </a:lnSpc>
              <a:spcBef>
                <a:spcPts val="0"/>
              </a:spcBef>
              <a:buNone/>
              <a:defRPr sz="800" b="0" i="0" u="none" strike="noStrike" cap="none">
                <a:solidFill>
                  <a:srgbClr val="7E7E7E"/>
                </a:solidFill>
                <a:latin typeface="Arial"/>
                <a:ea typeface="Arial"/>
                <a:cs typeface="Arial"/>
                <a:sym typeface="Arial"/>
              </a:defRPr>
            </a:lvl2pPr>
            <a:lvl3pPr marL="25400" marR="0" lvl="2" indent="0" algn="l" rtl="0">
              <a:lnSpc>
                <a:spcPct val="100000"/>
              </a:lnSpc>
              <a:spcBef>
                <a:spcPts val="0"/>
              </a:spcBef>
              <a:buNone/>
              <a:defRPr sz="800" b="0" i="0" u="none" strike="noStrike" cap="none">
                <a:solidFill>
                  <a:srgbClr val="7E7E7E"/>
                </a:solidFill>
                <a:latin typeface="Arial"/>
                <a:ea typeface="Arial"/>
                <a:cs typeface="Arial"/>
                <a:sym typeface="Arial"/>
              </a:defRPr>
            </a:lvl3pPr>
            <a:lvl4pPr marL="25400" marR="0" lvl="3" indent="0" algn="l" rtl="0">
              <a:lnSpc>
                <a:spcPct val="100000"/>
              </a:lnSpc>
              <a:spcBef>
                <a:spcPts val="0"/>
              </a:spcBef>
              <a:buNone/>
              <a:defRPr sz="800" b="0" i="0" u="none" strike="noStrike" cap="none">
                <a:solidFill>
                  <a:srgbClr val="7E7E7E"/>
                </a:solidFill>
                <a:latin typeface="Arial"/>
                <a:ea typeface="Arial"/>
                <a:cs typeface="Arial"/>
                <a:sym typeface="Arial"/>
              </a:defRPr>
            </a:lvl4pPr>
            <a:lvl5pPr marL="25400" marR="0" lvl="4" indent="0" algn="l" rtl="0">
              <a:lnSpc>
                <a:spcPct val="100000"/>
              </a:lnSpc>
              <a:spcBef>
                <a:spcPts val="0"/>
              </a:spcBef>
              <a:buNone/>
              <a:defRPr sz="800" b="0" i="0" u="none" strike="noStrike" cap="none">
                <a:solidFill>
                  <a:srgbClr val="7E7E7E"/>
                </a:solidFill>
                <a:latin typeface="Arial"/>
                <a:ea typeface="Arial"/>
                <a:cs typeface="Arial"/>
                <a:sym typeface="Arial"/>
              </a:defRPr>
            </a:lvl5pPr>
            <a:lvl6pPr marL="25400" marR="0" lvl="5" indent="0" algn="l" rtl="0">
              <a:lnSpc>
                <a:spcPct val="100000"/>
              </a:lnSpc>
              <a:spcBef>
                <a:spcPts val="0"/>
              </a:spcBef>
              <a:buNone/>
              <a:defRPr sz="800" b="0" i="0" u="none" strike="noStrike" cap="none">
                <a:solidFill>
                  <a:srgbClr val="7E7E7E"/>
                </a:solidFill>
                <a:latin typeface="Arial"/>
                <a:ea typeface="Arial"/>
                <a:cs typeface="Arial"/>
                <a:sym typeface="Arial"/>
              </a:defRPr>
            </a:lvl6pPr>
            <a:lvl7pPr marL="25400" marR="0" lvl="6" indent="0" algn="l" rtl="0">
              <a:lnSpc>
                <a:spcPct val="100000"/>
              </a:lnSpc>
              <a:spcBef>
                <a:spcPts val="0"/>
              </a:spcBef>
              <a:buNone/>
              <a:defRPr sz="800" b="0" i="0" u="none" strike="noStrike" cap="none">
                <a:solidFill>
                  <a:srgbClr val="7E7E7E"/>
                </a:solidFill>
                <a:latin typeface="Arial"/>
                <a:ea typeface="Arial"/>
                <a:cs typeface="Arial"/>
                <a:sym typeface="Arial"/>
              </a:defRPr>
            </a:lvl7pPr>
            <a:lvl8pPr marL="25400" marR="0" lvl="7" indent="0" algn="l" rtl="0">
              <a:lnSpc>
                <a:spcPct val="100000"/>
              </a:lnSpc>
              <a:spcBef>
                <a:spcPts val="0"/>
              </a:spcBef>
              <a:buNone/>
              <a:defRPr sz="800" b="0" i="0" u="none" strike="noStrike" cap="none">
                <a:solidFill>
                  <a:srgbClr val="7E7E7E"/>
                </a:solidFill>
                <a:latin typeface="Arial"/>
                <a:ea typeface="Arial"/>
                <a:cs typeface="Arial"/>
                <a:sym typeface="Arial"/>
              </a:defRPr>
            </a:lvl8pPr>
            <a:lvl9pPr marL="25400" marR="0" lvl="8" indent="0" algn="l" rtl="0">
              <a:lnSpc>
                <a:spcPct val="100000"/>
              </a:lnSpc>
              <a:spcBef>
                <a:spcPts val="0"/>
              </a:spcBef>
              <a:buNone/>
              <a:defRPr sz="800" b="0" i="0" u="none" strike="noStrike" cap="none">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140"/>
        <p:cNvGrpSpPr/>
        <p:nvPr/>
      </p:nvGrpSpPr>
      <p:grpSpPr>
        <a:xfrm>
          <a:off x="0" y="0"/>
          <a:ext cx="0" cy="0"/>
          <a:chOff x="0" y="0"/>
          <a:chExt cx="0" cy="0"/>
        </a:xfrm>
      </p:grpSpPr>
      <p:sp>
        <p:nvSpPr>
          <p:cNvPr id="141" name="Google Shape;141;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6" name="Google Shape;146;p3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7" name="Google Shape;147;p3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8" name="Google Shape;148;p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1">
  <p:cSld name="OBJECT_1_1">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2936867" y="2199322"/>
            <a:ext cx="3275400" cy="673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4300" b="1" i="0">
                <a:solidFill>
                  <a:schemeClr val="accent2"/>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3" name="Google Shape;153;p34"/>
          <p:cNvSpPr txBox="1">
            <a:spLocks noGrp="1"/>
          </p:cNvSpPr>
          <p:nvPr>
            <p:ph type="ftr" idx="11"/>
          </p:nvPr>
        </p:nvSpPr>
        <p:spPr>
          <a:xfrm>
            <a:off x="708292" y="4920311"/>
            <a:ext cx="6447300" cy="17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4" name="Google Shape;154;p34"/>
          <p:cNvSpPr txBox="1">
            <a:spLocks noGrp="1"/>
          </p:cNvSpPr>
          <p:nvPr>
            <p:ph type="dt" idx="10"/>
          </p:nvPr>
        </p:nvSpPr>
        <p:spPr>
          <a:xfrm>
            <a:off x="457452" y="4783454"/>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400">
                <a:solidFill>
                  <a:srgbClr val="888888"/>
                </a:solidFil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5" name="Google Shape;155;p34"/>
          <p:cNvSpPr txBox="1">
            <a:spLocks noGrp="1"/>
          </p:cNvSpPr>
          <p:nvPr>
            <p:ph type="sldNum" idx="12"/>
          </p:nvPr>
        </p:nvSpPr>
        <p:spPr>
          <a:xfrm>
            <a:off x="7529030" y="4838548"/>
            <a:ext cx="188400" cy="1692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100" b="0" i="0">
                <a:solidFill>
                  <a:srgbClr val="585858"/>
                </a:solidFill>
                <a:latin typeface="Arial"/>
                <a:ea typeface="Arial"/>
                <a:cs typeface="Arial"/>
                <a:sym typeface="Arial"/>
              </a:defRPr>
            </a:lvl1pPr>
            <a:lvl2pPr marL="25400" marR="0" lvl="1" indent="0" algn="l" rtl="0">
              <a:lnSpc>
                <a:spcPct val="100000"/>
              </a:lnSpc>
              <a:spcBef>
                <a:spcPts val="0"/>
              </a:spcBef>
              <a:buNone/>
              <a:defRPr sz="1100" b="0" i="0">
                <a:solidFill>
                  <a:srgbClr val="585858"/>
                </a:solidFill>
                <a:latin typeface="Arial"/>
                <a:ea typeface="Arial"/>
                <a:cs typeface="Arial"/>
                <a:sym typeface="Arial"/>
              </a:defRPr>
            </a:lvl2pPr>
            <a:lvl3pPr marL="25400" marR="0" lvl="2" indent="0" algn="l" rtl="0">
              <a:lnSpc>
                <a:spcPct val="100000"/>
              </a:lnSpc>
              <a:spcBef>
                <a:spcPts val="0"/>
              </a:spcBef>
              <a:buNone/>
              <a:defRPr sz="1100" b="0" i="0">
                <a:solidFill>
                  <a:srgbClr val="585858"/>
                </a:solidFill>
                <a:latin typeface="Arial"/>
                <a:ea typeface="Arial"/>
                <a:cs typeface="Arial"/>
                <a:sym typeface="Arial"/>
              </a:defRPr>
            </a:lvl3pPr>
            <a:lvl4pPr marL="25400" marR="0" lvl="3" indent="0" algn="l" rtl="0">
              <a:lnSpc>
                <a:spcPct val="100000"/>
              </a:lnSpc>
              <a:spcBef>
                <a:spcPts val="0"/>
              </a:spcBef>
              <a:buNone/>
              <a:defRPr sz="1100" b="0" i="0">
                <a:solidFill>
                  <a:srgbClr val="585858"/>
                </a:solidFill>
                <a:latin typeface="Arial"/>
                <a:ea typeface="Arial"/>
                <a:cs typeface="Arial"/>
                <a:sym typeface="Arial"/>
              </a:defRPr>
            </a:lvl4pPr>
            <a:lvl5pPr marL="25400" marR="0" lvl="4" indent="0" algn="l" rtl="0">
              <a:lnSpc>
                <a:spcPct val="100000"/>
              </a:lnSpc>
              <a:spcBef>
                <a:spcPts val="0"/>
              </a:spcBef>
              <a:buNone/>
              <a:defRPr sz="1100" b="0" i="0">
                <a:solidFill>
                  <a:srgbClr val="585858"/>
                </a:solidFill>
                <a:latin typeface="Arial"/>
                <a:ea typeface="Arial"/>
                <a:cs typeface="Arial"/>
                <a:sym typeface="Arial"/>
              </a:defRPr>
            </a:lvl5pPr>
            <a:lvl6pPr marL="25400" marR="0" lvl="5" indent="0" algn="l" rtl="0">
              <a:lnSpc>
                <a:spcPct val="100000"/>
              </a:lnSpc>
              <a:spcBef>
                <a:spcPts val="0"/>
              </a:spcBef>
              <a:buNone/>
              <a:defRPr sz="1100" b="0" i="0">
                <a:solidFill>
                  <a:srgbClr val="585858"/>
                </a:solidFill>
                <a:latin typeface="Arial"/>
                <a:ea typeface="Arial"/>
                <a:cs typeface="Arial"/>
                <a:sym typeface="Arial"/>
              </a:defRPr>
            </a:lvl6pPr>
            <a:lvl7pPr marL="25400" marR="0" lvl="6" indent="0" algn="l" rtl="0">
              <a:lnSpc>
                <a:spcPct val="100000"/>
              </a:lnSpc>
              <a:spcBef>
                <a:spcPts val="0"/>
              </a:spcBef>
              <a:buNone/>
              <a:defRPr sz="1100" b="0" i="0">
                <a:solidFill>
                  <a:srgbClr val="585858"/>
                </a:solidFill>
                <a:latin typeface="Arial"/>
                <a:ea typeface="Arial"/>
                <a:cs typeface="Arial"/>
                <a:sym typeface="Arial"/>
              </a:defRPr>
            </a:lvl7pPr>
            <a:lvl8pPr marL="25400" marR="0" lvl="7" indent="0" algn="l" rtl="0">
              <a:lnSpc>
                <a:spcPct val="100000"/>
              </a:lnSpc>
              <a:spcBef>
                <a:spcPts val="0"/>
              </a:spcBef>
              <a:buNone/>
              <a:defRPr sz="1100" b="0" i="0">
                <a:solidFill>
                  <a:srgbClr val="585858"/>
                </a:solidFill>
                <a:latin typeface="Arial"/>
                <a:ea typeface="Arial"/>
                <a:cs typeface="Arial"/>
                <a:sym typeface="Arial"/>
              </a:defRPr>
            </a:lvl8pPr>
            <a:lvl9pPr marL="25400" marR="0" lvl="8" indent="0" algn="l" rtl="0">
              <a:lnSpc>
                <a:spcPct val="100000"/>
              </a:lnSpc>
              <a:spcBef>
                <a:spcPts val="0"/>
              </a:spcBef>
              <a:buNone/>
              <a:defRPr sz="1100" b="0" i="0">
                <a:solidFill>
                  <a:srgbClr val="585858"/>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sz="800" b="1">
              <a:solidFill>
                <a:srgbClr val="43434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
  <p:cSld name="TITLE_AND_BODY_1">
    <p:spTree>
      <p:nvGrpSpPr>
        <p:cNvPr id="1" name="Shape 15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157"/>
        <p:cNvGrpSpPr/>
        <p:nvPr/>
      </p:nvGrpSpPr>
      <p:grpSpPr>
        <a:xfrm>
          <a:off x="0" y="0"/>
          <a:ext cx="0" cy="0"/>
          <a:chOff x="0" y="0"/>
          <a:chExt cx="0" cy="0"/>
        </a:xfrm>
      </p:grpSpPr>
      <p:sp>
        <p:nvSpPr>
          <p:cNvPr id="158" name="Google Shape;158;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8"/>
        <p:cNvGrpSpPr/>
        <p:nvPr/>
      </p:nvGrpSpPr>
      <p:grpSpPr>
        <a:xfrm>
          <a:off x="0" y="0"/>
          <a:ext cx="0" cy="0"/>
          <a:chOff x="0" y="0"/>
          <a:chExt cx="0" cy="0"/>
        </a:xfrm>
      </p:grpSpPr>
      <p:sp>
        <p:nvSpPr>
          <p:cNvPr id="169" name="Google Shape;169;p38"/>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70" name="Google Shape;170;p38"/>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73" name="Google Shape;173;p3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6" name="Google Shape;17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177" name="Google Shape;177;p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180" name="Google Shape;180;p41"/>
          <p:cNvGraphicFramePr/>
          <p:nvPr/>
        </p:nvGraphicFramePr>
        <p:xfrm>
          <a:off x="201942" y="833662"/>
          <a:ext cx="3000000" cy="3000000"/>
        </p:xfrm>
        <a:graphic>
          <a:graphicData uri="http://schemas.openxmlformats.org/drawingml/2006/table">
            <a:tbl>
              <a:tblPr firstRow="1" bandRow="1">
                <a:noFill/>
                <a:tableStyleId>{F3985DFD-3ED4-452B-81F9-35645D0059F7}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181" name="Google Shape;181;p4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4" name="Google Shape;184;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5" name="Google Shape;185;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6" name="Google Shape;186;p4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9" name="Google Shape;189;p4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2" name="Google Shape;192;p4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198" name="Google Shape;198;p4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sp>
        <p:nvSpPr>
          <p:cNvPr id="200" name="Google Shape;200;p4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47"/>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3" name="Google Shape;203;p47"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204" name="Google Shape;204;p47"/>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205" name="Google Shape;205;p47"/>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206" name="Google Shape;206;p47"/>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3.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3" name="Google Shape;53;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4" name="Google Shape;54;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25">
            <a:alphaModFix/>
          </a:blip>
          <a:stretch>
            <a:fillRect/>
          </a:stretch>
        </p:blipFill>
        <p:spPr>
          <a:xfrm>
            <a:off x="7669500" y="68264"/>
            <a:ext cx="1395476" cy="572701"/>
          </a:xfrm>
          <a:prstGeom prst="rect">
            <a:avLst/>
          </a:prstGeom>
          <a:noFill/>
          <a:ln>
            <a:noFill/>
          </a:ln>
        </p:spPr>
      </p:pic>
      <p:grpSp>
        <p:nvGrpSpPr>
          <p:cNvPr id="56" name="Google Shape;56;p13"/>
          <p:cNvGrpSpPr/>
          <p:nvPr/>
        </p:nvGrpSpPr>
        <p:grpSpPr>
          <a:xfrm>
            <a:off x="6593" y="10"/>
            <a:ext cx="175500" cy="709221"/>
            <a:chOff x="6593" y="10"/>
            <a:chExt cx="175500" cy="709221"/>
          </a:xfrm>
        </p:grpSpPr>
        <p:sp>
          <p:nvSpPr>
            <p:cNvPr id="57" name="Google Shape;57;p13"/>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161" name="Google Shape;161;p37"/>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162" name="Google Shape;162;p37"/>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163" name="Google Shape;163;p3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64" name="Google Shape;164;p37"/>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65" name="Google Shape;165;p37"/>
          <p:cNvGrpSpPr/>
          <p:nvPr/>
        </p:nvGrpSpPr>
        <p:grpSpPr>
          <a:xfrm>
            <a:off x="6593" y="10"/>
            <a:ext cx="175500" cy="709221"/>
            <a:chOff x="6593" y="10"/>
            <a:chExt cx="175500" cy="709221"/>
          </a:xfrm>
        </p:grpSpPr>
        <p:sp>
          <p:nvSpPr>
            <p:cNvPr id="166" name="Google Shape;166;p37"/>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p:nvPr/>
        </p:nvSpPr>
        <p:spPr>
          <a:xfrm>
            <a:off x="1632724" y="1160095"/>
            <a:ext cx="7099045" cy="8155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dirty="0">
                <a:solidFill>
                  <a:srgbClr val="0E39A9"/>
                </a:solidFill>
                <a:latin typeface="Nunito"/>
                <a:ea typeface="Nunito"/>
                <a:cs typeface="Nunito"/>
                <a:sym typeface="Nunito"/>
              </a:rPr>
              <a:t>Supervised Learning</a:t>
            </a:r>
            <a:endParaRPr sz="4100" b="1" dirty="0">
              <a:solidFill>
                <a:srgbClr val="0E39A9"/>
              </a:solidFill>
              <a:latin typeface="Nunito"/>
              <a:ea typeface="Nunito"/>
              <a:cs typeface="Nunito"/>
              <a:sym typeface="Nunito"/>
            </a:endParaRPr>
          </a:p>
        </p:txBody>
      </p:sp>
      <p:sp>
        <p:nvSpPr>
          <p:cNvPr id="212" name="Google Shape;212;p48"/>
          <p:cNvSpPr txBox="1"/>
          <p:nvPr/>
        </p:nvSpPr>
        <p:spPr>
          <a:xfrm>
            <a:off x="1632724" y="1993018"/>
            <a:ext cx="7218967" cy="10771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dirty="0">
                <a:solidFill>
                  <a:srgbClr val="0E39A9"/>
                </a:solidFill>
                <a:latin typeface="Nunito"/>
                <a:ea typeface="Nunito"/>
                <a:cs typeface="Nunito"/>
                <a:sym typeface="Nunito"/>
              </a:rPr>
              <a:t>Classification Project: </a:t>
            </a:r>
          </a:p>
          <a:p>
            <a:pPr marL="0" lvl="0" indent="0" algn="l" rtl="0">
              <a:spcBef>
                <a:spcPts val="0"/>
              </a:spcBef>
              <a:spcAft>
                <a:spcPts val="0"/>
              </a:spcAft>
              <a:buNone/>
            </a:pPr>
            <a:r>
              <a:rPr lang="en-US" sz="2900" dirty="0" err="1">
                <a:solidFill>
                  <a:srgbClr val="0E39A9"/>
                </a:solidFill>
                <a:latin typeface="Nunito"/>
                <a:ea typeface="Nunito"/>
                <a:cs typeface="Nunito"/>
                <a:sym typeface="Nunito"/>
              </a:rPr>
              <a:t>AllLife</a:t>
            </a:r>
            <a:r>
              <a:rPr lang="en-US" sz="2900" dirty="0">
                <a:solidFill>
                  <a:srgbClr val="0E39A9"/>
                </a:solidFill>
                <a:latin typeface="Nunito"/>
                <a:ea typeface="Nunito"/>
                <a:cs typeface="Nunito"/>
                <a:sym typeface="Nunito"/>
              </a:rPr>
              <a:t> Bank Personal Loan Campaign</a:t>
            </a:r>
            <a:endParaRPr sz="2900" dirty="0">
              <a:solidFill>
                <a:srgbClr val="0E39A9"/>
              </a:solidFill>
              <a:latin typeface="Nunito"/>
              <a:ea typeface="Nunito"/>
              <a:cs typeface="Nunito"/>
              <a:sym typeface="Nunito"/>
            </a:endParaRPr>
          </a:p>
        </p:txBody>
      </p:sp>
      <p:sp>
        <p:nvSpPr>
          <p:cNvPr id="213" name="Google Shape;213;p48"/>
          <p:cNvSpPr txBox="1"/>
          <p:nvPr/>
        </p:nvSpPr>
        <p:spPr>
          <a:xfrm>
            <a:off x="1632725" y="3433115"/>
            <a:ext cx="2601996"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0E39A9"/>
                </a:solidFill>
                <a:latin typeface="Nunito"/>
                <a:ea typeface="Nunito"/>
                <a:cs typeface="Nunito"/>
                <a:sym typeface="Nunito"/>
              </a:rPr>
              <a:t>July 20, 2023</a:t>
            </a:r>
            <a:endParaRPr sz="2200" dirty="0">
              <a:solidFill>
                <a:srgbClr val="0E39A9"/>
              </a:solidFill>
              <a:latin typeface="Nunito"/>
              <a:ea typeface="Nunito"/>
              <a:cs typeface="Nunito"/>
              <a:sym typeface="Nunito"/>
            </a:endParaRPr>
          </a:p>
        </p:txBody>
      </p:sp>
      <p:sp>
        <p:nvSpPr>
          <p:cNvPr id="2" name="TextBox 1">
            <a:extLst>
              <a:ext uri="{FF2B5EF4-FFF2-40B4-BE49-F238E27FC236}">
                <a16:creationId xmlns:a16="http://schemas.microsoft.com/office/drawing/2014/main" id="{14020AE7-5D61-E91A-F74B-1C86F1740999}"/>
              </a:ext>
            </a:extLst>
          </p:cNvPr>
          <p:cNvSpPr txBox="1"/>
          <p:nvPr/>
        </p:nvSpPr>
        <p:spPr>
          <a:xfrm>
            <a:off x="5819614" y="4339525"/>
            <a:ext cx="2912155" cy="369332"/>
          </a:xfrm>
          <a:prstGeom prst="rect">
            <a:avLst/>
          </a:prstGeom>
          <a:noFill/>
        </p:spPr>
        <p:txBody>
          <a:bodyPr wrap="square" rtlCol="0">
            <a:spAutoFit/>
          </a:bodyPr>
          <a:lstStyle/>
          <a:p>
            <a:r>
              <a:rPr lang="en-US" sz="1800" b="1" dirty="0">
                <a:solidFill>
                  <a:schemeClr val="tx2"/>
                </a:solidFill>
                <a:latin typeface="Nunito" pitchFamily="2" charset="0"/>
              </a:rPr>
              <a:t>- Vaibhav Pradhan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Univariate Analysis</a:t>
            </a:r>
            <a:endParaRPr sz="2400" dirty="0">
              <a:solidFill>
                <a:srgbClr val="0E39A9"/>
              </a:solidFill>
            </a:endParaRPr>
          </a:p>
        </p:txBody>
      </p:sp>
      <p:grpSp>
        <p:nvGrpSpPr>
          <p:cNvPr id="2" name="Group 1">
            <a:extLst>
              <a:ext uri="{FF2B5EF4-FFF2-40B4-BE49-F238E27FC236}">
                <a16:creationId xmlns:a16="http://schemas.microsoft.com/office/drawing/2014/main" id="{92C9E640-1C76-D93C-1A32-234C9FDE070C}"/>
              </a:ext>
            </a:extLst>
          </p:cNvPr>
          <p:cNvGrpSpPr/>
          <p:nvPr/>
        </p:nvGrpSpPr>
        <p:grpSpPr>
          <a:xfrm>
            <a:off x="123986" y="934467"/>
            <a:ext cx="8849533" cy="2645641"/>
            <a:chOff x="480447" y="585755"/>
            <a:chExt cx="9290481" cy="2752350"/>
          </a:xfrm>
        </p:grpSpPr>
        <p:pic>
          <p:nvPicPr>
            <p:cNvPr id="1028" name="Picture 4">
              <a:extLst>
                <a:ext uri="{FF2B5EF4-FFF2-40B4-BE49-F238E27FC236}">
                  <a16:creationId xmlns:a16="http://schemas.microsoft.com/office/drawing/2014/main" id="{996A5F53-AA43-4E42-E1D8-C68251AE8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47" y="585755"/>
              <a:ext cx="4594869" cy="2752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AE36257-0F87-0997-01AD-BC98D426E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911" y="585755"/>
              <a:ext cx="4636017" cy="275235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C261F36E-9954-B6A6-26D0-6FD5E440740D}"/>
              </a:ext>
            </a:extLst>
          </p:cNvPr>
          <p:cNvSpPr txBox="1"/>
          <p:nvPr/>
        </p:nvSpPr>
        <p:spPr>
          <a:xfrm>
            <a:off x="989351" y="3874830"/>
            <a:ext cx="7465102" cy="9541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Income is right skewed with many outliers on the higher side.</a:t>
            </a:r>
          </a:p>
          <a:p>
            <a:pPr marL="285750" indent="-285750">
              <a:buFont typeface="Wingdings" panose="05000000000000000000" pitchFamily="2" charset="2"/>
              <a:buChar char="§"/>
            </a:pPr>
            <a:r>
              <a:rPr lang="en-US" dirty="0">
                <a:latin typeface="Nunito" pitchFamily="2" charset="0"/>
              </a:rPr>
              <a:t>Average Income is $ 73.77K</a:t>
            </a:r>
          </a:p>
          <a:p>
            <a:pPr marL="285750" indent="-285750">
              <a:buFont typeface="Wingdings" panose="05000000000000000000" pitchFamily="2" charset="2"/>
              <a:buChar char="§"/>
            </a:pPr>
            <a:r>
              <a:rPr lang="en-US" dirty="0">
                <a:latin typeface="Nunito" pitchFamily="2" charset="0"/>
              </a:rPr>
              <a:t>Mortgage is right skewed with many outliers on the higher side.</a:t>
            </a:r>
          </a:p>
          <a:p>
            <a:pPr marL="285750" indent="-285750">
              <a:buFont typeface="Wingdings" panose="05000000000000000000" pitchFamily="2" charset="2"/>
              <a:buChar char="§"/>
            </a:pPr>
            <a:r>
              <a:rPr lang="en-US" dirty="0">
                <a:latin typeface="Nunito" pitchFamily="2" charset="0"/>
              </a:rPr>
              <a:t>Mortgage also has several “zero” values</a:t>
            </a:r>
          </a:p>
        </p:txBody>
      </p:sp>
    </p:spTree>
    <p:extLst>
      <p:ext uri="{BB962C8B-B14F-4D97-AF65-F5344CB8AC3E}">
        <p14:creationId xmlns:p14="http://schemas.microsoft.com/office/powerpoint/2010/main" val="28101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Univariate Analysis</a:t>
            </a:r>
            <a:endParaRPr sz="2400" dirty="0">
              <a:solidFill>
                <a:srgbClr val="0E39A9"/>
              </a:solidFill>
            </a:endParaRPr>
          </a:p>
        </p:txBody>
      </p:sp>
      <p:pic>
        <p:nvPicPr>
          <p:cNvPr id="1034" name="Picture 10">
            <a:extLst>
              <a:ext uri="{FF2B5EF4-FFF2-40B4-BE49-F238E27FC236}">
                <a16:creationId xmlns:a16="http://schemas.microsoft.com/office/drawing/2014/main" id="{6A3B0F83-668C-F156-A780-6902F67ED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418" y="855376"/>
            <a:ext cx="4594869" cy="2752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1AE084-36F8-AC25-5775-5161E03AC59F}"/>
              </a:ext>
            </a:extLst>
          </p:cNvPr>
          <p:cNvSpPr txBox="1"/>
          <p:nvPr/>
        </p:nvSpPr>
        <p:spPr>
          <a:xfrm>
            <a:off x="1511466" y="3877001"/>
            <a:ext cx="7465102" cy="523220"/>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Nunito" pitchFamily="2" charset="0"/>
              </a:rPr>
              <a:t>CCavg</a:t>
            </a:r>
            <a:r>
              <a:rPr lang="en-US" dirty="0">
                <a:latin typeface="Nunito" pitchFamily="2" charset="0"/>
              </a:rPr>
              <a:t> is right skewed with many outliers on the higher side.</a:t>
            </a:r>
          </a:p>
          <a:p>
            <a:pPr marL="285750" indent="-285750">
              <a:buFont typeface="Wingdings" panose="05000000000000000000" pitchFamily="2" charset="2"/>
              <a:buChar char="§"/>
            </a:pPr>
            <a:r>
              <a:rPr lang="en-US" dirty="0" err="1">
                <a:latin typeface="Nunito" pitchFamily="2" charset="0"/>
              </a:rPr>
              <a:t>CCAvg</a:t>
            </a:r>
            <a:r>
              <a:rPr lang="en-US" dirty="0">
                <a:latin typeface="Nunito" pitchFamily="2" charset="0"/>
              </a:rPr>
              <a:t> has a mean value of $ 1.93K</a:t>
            </a:r>
          </a:p>
        </p:txBody>
      </p:sp>
    </p:spTree>
    <p:extLst>
      <p:ext uri="{BB962C8B-B14F-4D97-AF65-F5344CB8AC3E}">
        <p14:creationId xmlns:p14="http://schemas.microsoft.com/office/powerpoint/2010/main" val="246662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Univariate Analysis</a:t>
            </a:r>
            <a:endParaRPr sz="2400" dirty="0">
              <a:solidFill>
                <a:srgbClr val="0E39A9"/>
              </a:solidFill>
            </a:endParaRPr>
          </a:p>
        </p:txBody>
      </p:sp>
      <p:grpSp>
        <p:nvGrpSpPr>
          <p:cNvPr id="2" name="Group 1">
            <a:extLst>
              <a:ext uri="{FF2B5EF4-FFF2-40B4-BE49-F238E27FC236}">
                <a16:creationId xmlns:a16="http://schemas.microsoft.com/office/drawing/2014/main" id="{3EE40364-0638-A9F4-CF7A-DDC7372546A5}"/>
              </a:ext>
            </a:extLst>
          </p:cNvPr>
          <p:cNvGrpSpPr/>
          <p:nvPr/>
        </p:nvGrpSpPr>
        <p:grpSpPr>
          <a:xfrm>
            <a:off x="259031" y="979404"/>
            <a:ext cx="8625937" cy="2086008"/>
            <a:chOff x="270725" y="930093"/>
            <a:chExt cx="8694201" cy="2702058"/>
          </a:xfrm>
        </p:grpSpPr>
        <p:pic>
          <p:nvPicPr>
            <p:cNvPr id="2050" name="Picture 2">
              <a:extLst>
                <a:ext uri="{FF2B5EF4-FFF2-40B4-BE49-F238E27FC236}">
                  <a16:creationId xmlns:a16="http://schemas.microsoft.com/office/drawing/2014/main" id="{86BE85DE-D37A-69FF-6E5F-DA83FA2D0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25" y="1259278"/>
              <a:ext cx="2153417" cy="20436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E0F8FD6-4955-5BE7-50C6-E0A164F3A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164" y="930093"/>
              <a:ext cx="1801372" cy="270205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FC98C6E-3DBB-2D64-D31C-F880B3441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231" y="1227274"/>
              <a:ext cx="3218695" cy="21076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0815BA99-B132-E277-3DBD-AC2EEDA19C36}"/>
              </a:ext>
            </a:extLst>
          </p:cNvPr>
          <p:cNvGrpSpPr/>
          <p:nvPr/>
        </p:nvGrpSpPr>
        <p:grpSpPr>
          <a:xfrm>
            <a:off x="282501" y="3147211"/>
            <a:ext cx="8578998" cy="1840712"/>
            <a:chOff x="141981" y="1007513"/>
            <a:chExt cx="8581169" cy="2043688"/>
          </a:xfrm>
        </p:grpSpPr>
        <p:pic>
          <p:nvPicPr>
            <p:cNvPr id="4" name="Picture 6">
              <a:extLst>
                <a:ext uri="{FF2B5EF4-FFF2-40B4-BE49-F238E27FC236}">
                  <a16:creationId xmlns:a16="http://schemas.microsoft.com/office/drawing/2014/main" id="{B57D62E8-5865-1903-8DAD-0A1E22CEF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981" y="1007513"/>
              <a:ext cx="1444755" cy="2043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63697B8-40AC-20CC-DEA2-AC04B20D62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786" y="1007513"/>
              <a:ext cx="1444755" cy="20436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3C52CA42-C07C-4FD0-7C72-FC60843310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9591" y="1007513"/>
              <a:ext cx="1444755" cy="20436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a:extLst>
                <a:ext uri="{FF2B5EF4-FFF2-40B4-BE49-F238E27FC236}">
                  <a16:creationId xmlns:a16="http://schemas.microsoft.com/office/drawing/2014/main" id="{FAAEE6D3-49AC-5179-D858-F1204C2C57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78395" y="1007513"/>
              <a:ext cx="1444755" cy="204368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02E55077-6093-4F4A-E145-54B128ABFF4C}"/>
              </a:ext>
            </a:extLst>
          </p:cNvPr>
          <p:cNvSpPr txBox="1"/>
          <p:nvPr/>
        </p:nvSpPr>
        <p:spPr>
          <a:xfrm>
            <a:off x="372542" y="709579"/>
            <a:ext cx="8659032" cy="523220"/>
          </a:xfrm>
          <a:prstGeom prst="rect">
            <a:avLst/>
          </a:prstGeom>
          <a:noFill/>
        </p:spPr>
        <p:txBody>
          <a:bodyPr wrap="square" rtlCol="0">
            <a:spAutoFit/>
          </a:bodyPr>
          <a:lstStyle/>
          <a:p>
            <a:r>
              <a:rPr lang="en-US" dirty="0">
                <a:latin typeface="Nunito" pitchFamily="2" charset="0"/>
              </a:rPr>
              <a:t>Below charts are self explanatory and depict the distribution across the various values for the categorical variables </a:t>
            </a:r>
          </a:p>
        </p:txBody>
      </p:sp>
    </p:spTree>
    <p:extLst>
      <p:ext uri="{BB962C8B-B14F-4D97-AF65-F5344CB8AC3E}">
        <p14:creationId xmlns:p14="http://schemas.microsoft.com/office/powerpoint/2010/main" val="121475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pic>
        <p:nvPicPr>
          <p:cNvPr id="3074" name="Picture 2">
            <a:extLst>
              <a:ext uri="{FF2B5EF4-FFF2-40B4-BE49-F238E27FC236}">
                <a16:creationId xmlns:a16="http://schemas.microsoft.com/office/drawing/2014/main" id="{FE810628-F7EE-CDE4-2C69-BB4B17BF7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897" y="709579"/>
            <a:ext cx="6901905" cy="36561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A99D04-CA55-7781-47F5-9290C68FC02E}"/>
              </a:ext>
            </a:extLst>
          </p:cNvPr>
          <p:cNvSpPr txBox="1"/>
          <p:nvPr/>
        </p:nvSpPr>
        <p:spPr>
          <a:xfrm>
            <a:off x="518080" y="4430935"/>
            <a:ext cx="7465102" cy="5232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Age and Experience are very highly correlated</a:t>
            </a:r>
          </a:p>
          <a:p>
            <a:pPr marL="285750" indent="-285750">
              <a:buFont typeface="Wingdings" panose="05000000000000000000" pitchFamily="2" charset="2"/>
              <a:buChar char="§"/>
            </a:pPr>
            <a:r>
              <a:rPr lang="en-US" dirty="0" err="1">
                <a:latin typeface="Nunito" pitchFamily="2" charset="0"/>
              </a:rPr>
              <a:t>CCAvg</a:t>
            </a:r>
            <a:r>
              <a:rPr lang="en-US" dirty="0">
                <a:latin typeface="Nunito" pitchFamily="2" charset="0"/>
              </a:rPr>
              <a:t> has a high correlation with Income</a:t>
            </a:r>
          </a:p>
        </p:txBody>
      </p:sp>
    </p:spTree>
    <p:extLst>
      <p:ext uri="{BB962C8B-B14F-4D97-AF65-F5344CB8AC3E}">
        <p14:creationId xmlns:p14="http://schemas.microsoft.com/office/powerpoint/2010/main" val="5265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3" name="Group 2">
            <a:extLst>
              <a:ext uri="{FF2B5EF4-FFF2-40B4-BE49-F238E27FC236}">
                <a16:creationId xmlns:a16="http://schemas.microsoft.com/office/drawing/2014/main" id="{55EBC0EF-38CA-672B-1CD1-8C31A1B02AAF}"/>
              </a:ext>
            </a:extLst>
          </p:cNvPr>
          <p:cNvGrpSpPr/>
          <p:nvPr/>
        </p:nvGrpSpPr>
        <p:grpSpPr>
          <a:xfrm>
            <a:off x="97620" y="691378"/>
            <a:ext cx="6438093" cy="4217900"/>
            <a:chOff x="115981" y="666290"/>
            <a:chExt cx="6865463" cy="4337728"/>
          </a:xfrm>
        </p:grpSpPr>
        <p:pic>
          <p:nvPicPr>
            <p:cNvPr id="6154" name="Picture 10">
              <a:extLst>
                <a:ext uri="{FF2B5EF4-FFF2-40B4-BE49-F238E27FC236}">
                  <a16:creationId xmlns:a16="http://schemas.microsoft.com/office/drawing/2014/main" id="{3C07C7F1-F296-7205-1AB3-E088E94A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1" y="666290"/>
              <a:ext cx="3645917" cy="231232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45975E3A-BBCA-AA52-C536-5199E22C7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81" y="2978618"/>
              <a:ext cx="3726188" cy="20254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54558756-40C9-02B4-7961-6F6D7E9461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918" y="666290"/>
              <a:ext cx="3017526" cy="20254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96B85349-3B64-5704-FFD9-1F7ECD30F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918" y="2978618"/>
              <a:ext cx="3017526" cy="2025400"/>
            </a:xfrm>
            <a:prstGeom prst="rect">
              <a:avLst/>
            </a:prstGeom>
            <a:noFill/>
            <a:extLst>
              <a:ext uri="{909E8E84-426E-40DD-AFC4-6F175D3DCCD1}">
                <a14:hiddenFill xmlns:a14="http://schemas.microsoft.com/office/drawing/2010/main">
                  <a:solidFill>
                    <a:srgbClr val="FFFFFF"/>
                  </a:solidFill>
                </a14:hiddenFill>
              </a:ext>
            </a:extLst>
          </p:spPr>
        </p:pic>
      </p:grpSp>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sp>
        <p:nvSpPr>
          <p:cNvPr id="2" name="TextBox 1">
            <a:extLst>
              <a:ext uri="{FF2B5EF4-FFF2-40B4-BE49-F238E27FC236}">
                <a16:creationId xmlns:a16="http://schemas.microsoft.com/office/drawing/2014/main" id="{6AA99D04-CA55-7781-47F5-9290C68FC02E}"/>
              </a:ext>
            </a:extLst>
          </p:cNvPr>
          <p:cNvSpPr txBox="1"/>
          <p:nvPr/>
        </p:nvSpPr>
        <p:spPr>
          <a:xfrm>
            <a:off x="6434235" y="928621"/>
            <a:ext cx="2612145" cy="3893374"/>
          </a:xfrm>
          <a:prstGeom prst="rect">
            <a:avLst/>
          </a:prstGeom>
          <a:noFill/>
        </p:spPr>
        <p:txBody>
          <a:bodyPr wrap="square" rtlCol="0">
            <a:spAutoFit/>
          </a:bodyPr>
          <a:lstStyle/>
          <a:p>
            <a:pPr marL="285750" indent="-285750">
              <a:buFont typeface="Wingdings" panose="05000000000000000000" pitchFamily="2" charset="2"/>
              <a:buChar char="§"/>
            </a:pPr>
            <a:r>
              <a:rPr lang="en-US" sz="1300" dirty="0">
                <a:latin typeface="Nunito" pitchFamily="2" charset="0"/>
              </a:rPr>
              <a:t>Customers with Professional and Graduate level of education have more Personal Loans than Undergraduates</a:t>
            </a:r>
          </a:p>
          <a:p>
            <a:pPr marL="285750" indent="-285750">
              <a:buFont typeface="Wingdings" panose="05000000000000000000" pitchFamily="2" charset="2"/>
              <a:buChar char="§"/>
            </a:pPr>
            <a:endParaRPr lang="en-US" sz="1300" dirty="0">
              <a:latin typeface="Nunito" pitchFamily="2" charset="0"/>
            </a:endParaRPr>
          </a:p>
          <a:p>
            <a:pPr marL="285750" indent="-285750">
              <a:buFont typeface="Wingdings" panose="05000000000000000000" pitchFamily="2" charset="2"/>
              <a:buChar char="§"/>
            </a:pPr>
            <a:r>
              <a:rPr lang="en-US" sz="1300" dirty="0">
                <a:latin typeface="Nunito" pitchFamily="2" charset="0"/>
              </a:rPr>
              <a:t>Customers with family of 3 have higher number of loans than family of 4, followed by family of 2 and 1 respectively</a:t>
            </a:r>
          </a:p>
          <a:p>
            <a:pPr marL="285750" indent="-285750">
              <a:buFont typeface="Wingdings" panose="05000000000000000000" pitchFamily="2" charset="2"/>
              <a:buChar char="§"/>
            </a:pPr>
            <a:endParaRPr lang="en-US" sz="1300" dirty="0">
              <a:latin typeface="Nunito" pitchFamily="2" charset="0"/>
            </a:endParaRPr>
          </a:p>
          <a:p>
            <a:pPr marL="285750" indent="-285750">
              <a:buFont typeface="Wingdings" panose="05000000000000000000" pitchFamily="2" charset="2"/>
              <a:buChar char="§"/>
            </a:pPr>
            <a:r>
              <a:rPr lang="en-US" sz="1300" dirty="0">
                <a:latin typeface="Nunito" pitchFamily="2" charset="0"/>
              </a:rPr>
              <a:t>Customers with Securities account have higher number of personal loans</a:t>
            </a:r>
          </a:p>
          <a:p>
            <a:pPr marL="285750" indent="-285750">
              <a:buFont typeface="Wingdings" panose="05000000000000000000" pitchFamily="2" charset="2"/>
              <a:buChar char="§"/>
            </a:pPr>
            <a:endParaRPr lang="en-US" sz="1300" dirty="0">
              <a:latin typeface="Nunito" pitchFamily="2" charset="0"/>
            </a:endParaRPr>
          </a:p>
          <a:p>
            <a:pPr marL="285750" indent="-285750">
              <a:buFont typeface="Wingdings" panose="05000000000000000000" pitchFamily="2" charset="2"/>
              <a:buChar char="§"/>
            </a:pPr>
            <a:r>
              <a:rPr lang="en-US" sz="1300" dirty="0">
                <a:latin typeface="Nunito" pitchFamily="2" charset="0"/>
              </a:rPr>
              <a:t>Customers with CD accounts have a significantly higher number of personal loans</a:t>
            </a:r>
          </a:p>
        </p:txBody>
      </p:sp>
    </p:spTree>
    <p:extLst>
      <p:ext uri="{BB962C8B-B14F-4D97-AF65-F5344CB8AC3E}">
        <p14:creationId xmlns:p14="http://schemas.microsoft.com/office/powerpoint/2010/main" val="231836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grpSp>
        <p:nvGrpSpPr>
          <p:cNvPr id="4" name="Group 3">
            <a:extLst>
              <a:ext uri="{FF2B5EF4-FFF2-40B4-BE49-F238E27FC236}">
                <a16:creationId xmlns:a16="http://schemas.microsoft.com/office/drawing/2014/main" id="{D6A98BE0-5410-5BAA-779E-63CFEF9CD964}"/>
              </a:ext>
            </a:extLst>
          </p:cNvPr>
          <p:cNvGrpSpPr/>
          <p:nvPr/>
        </p:nvGrpSpPr>
        <p:grpSpPr>
          <a:xfrm>
            <a:off x="303384" y="800104"/>
            <a:ext cx="6170586" cy="4182473"/>
            <a:chOff x="303384" y="800104"/>
            <a:chExt cx="6170586" cy="4182473"/>
          </a:xfrm>
        </p:grpSpPr>
        <p:pic>
          <p:nvPicPr>
            <p:cNvPr id="7170" name="Picture 2">
              <a:extLst>
                <a:ext uri="{FF2B5EF4-FFF2-40B4-BE49-F238E27FC236}">
                  <a16:creationId xmlns:a16="http://schemas.microsoft.com/office/drawing/2014/main" id="{F19D1C07-DDEF-B250-C2D1-61896B48D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22" y="802926"/>
              <a:ext cx="3017526" cy="2025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4AD1897-6684-7D2E-2F45-8C9837D22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444" y="800104"/>
              <a:ext cx="3017526" cy="20254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11175A0-45BE-6F60-24DF-7028AC3BB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84" y="2916029"/>
              <a:ext cx="4786894" cy="2066548"/>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D6E3C16C-AEA6-5BDA-8443-E7E96C899B52}"/>
              </a:ext>
            </a:extLst>
          </p:cNvPr>
          <p:cNvSpPr txBox="1"/>
          <p:nvPr/>
        </p:nvSpPr>
        <p:spPr>
          <a:xfrm>
            <a:off x="6434235" y="928621"/>
            <a:ext cx="2612145" cy="1846659"/>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1300" dirty="0">
                <a:latin typeface="Nunito" pitchFamily="2" charset="0"/>
              </a:rPr>
              <a:t>Customers that use Online and </a:t>
            </a:r>
            <a:r>
              <a:rPr lang="en-US" sz="1300" dirty="0" err="1">
                <a:latin typeface="Nunito" pitchFamily="2" charset="0"/>
              </a:rPr>
              <a:t>CreditCard</a:t>
            </a:r>
            <a:r>
              <a:rPr lang="en-US" sz="1300" dirty="0">
                <a:latin typeface="Nunito" pitchFamily="2" charset="0"/>
              </a:rPr>
              <a:t> have more personal loans</a:t>
            </a:r>
          </a:p>
          <a:p>
            <a:pPr marL="285750" indent="-285750">
              <a:spcAft>
                <a:spcPts val="600"/>
              </a:spcAft>
              <a:buFont typeface="Wingdings" panose="05000000000000000000" pitchFamily="2" charset="2"/>
              <a:buChar char="§"/>
            </a:pPr>
            <a:r>
              <a:rPr lang="en-US" sz="1300" dirty="0">
                <a:latin typeface="Nunito" pitchFamily="2" charset="0"/>
              </a:rPr>
              <a:t>Customers that are within </a:t>
            </a:r>
            <a:r>
              <a:rPr lang="en-US" sz="1300" dirty="0" err="1">
                <a:latin typeface="Nunito" pitchFamily="2" charset="0"/>
              </a:rPr>
              <a:t>ZipCode</a:t>
            </a:r>
            <a:r>
              <a:rPr lang="en-US" sz="1300" dirty="0">
                <a:latin typeface="Nunito" pitchFamily="2" charset="0"/>
              </a:rPr>
              <a:t> starting with 94 have more personal loans</a:t>
            </a:r>
          </a:p>
          <a:p>
            <a:pPr marL="285750" indent="-285750">
              <a:spcAft>
                <a:spcPts val="600"/>
              </a:spcAft>
              <a:buFont typeface="Wingdings" panose="05000000000000000000" pitchFamily="2" charset="2"/>
              <a:buChar char="§"/>
            </a:pPr>
            <a:r>
              <a:rPr lang="en-US" sz="1300" dirty="0">
                <a:latin typeface="Nunito" pitchFamily="2" charset="0"/>
              </a:rPr>
              <a:t>No other significant observations</a:t>
            </a:r>
          </a:p>
        </p:txBody>
      </p:sp>
    </p:spTree>
    <p:extLst>
      <p:ext uri="{BB962C8B-B14F-4D97-AF65-F5344CB8AC3E}">
        <p14:creationId xmlns:p14="http://schemas.microsoft.com/office/powerpoint/2010/main" val="225203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sp>
        <p:nvSpPr>
          <p:cNvPr id="2" name="TextBox 1">
            <a:extLst>
              <a:ext uri="{FF2B5EF4-FFF2-40B4-BE49-F238E27FC236}">
                <a16:creationId xmlns:a16="http://schemas.microsoft.com/office/drawing/2014/main" id="{6AA99D04-CA55-7781-47F5-9290C68FC02E}"/>
              </a:ext>
            </a:extLst>
          </p:cNvPr>
          <p:cNvSpPr txBox="1"/>
          <p:nvPr/>
        </p:nvSpPr>
        <p:spPr>
          <a:xfrm>
            <a:off x="5846164" y="1451963"/>
            <a:ext cx="2876986" cy="116955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Customers with age between 26 and 65 have personal loans with highest distribution of loans around age 35 followed by age 45</a:t>
            </a:r>
          </a:p>
        </p:txBody>
      </p:sp>
      <p:pic>
        <p:nvPicPr>
          <p:cNvPr id="8194" name="Picture 2">
            <a:extLst>
              <a:ext uri="{FF2B5EF4-FFF2-40B4-BE49-F238E27FC236}">
                <a16:creationId xmlns:a16="http://schemas.microsoft.com/office/drawing/2014/main" id="{F6FA5961-5D11-1028-366F-32DA2B366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50" y="709579"/>
            <a:ext cx="5109952" cy="42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20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sp>
        <p:nvSpPr>
          <p:cNvPr id="2" name="TextBox 1">
            <a:extLst>
              <a:ext uri="{FF2B5EF4-FFF2-40B4-BE49-F238E27FC236}">
                <a16:creationId xmlns:a16="http://schemas.microsoft.com/office/drawing/2014/main" id="{6AA99D04-CA55-7781-47F5-9290C68FC02E}"/>
              </a:ext>
            </a:extLst>
          </p:cNvPr>
          <p:cNvSpPr txBox="1"/>
          <p:nvPr/>
        </p:nvSpPr>
        <p:spPr>
          <a:xfrm>
            <a:off x="6003561" y="1451963"/>
            <a:ext cx="2719589" cy="9541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Highest personal loan distributions are in the experience group of 4 to 12 years</a:t>
            </a:r>
          </a:p>
        </p:txBody>
      </p:sp>
      <p:pic>
        <p:nvPicPr>
          <p:cNvPr id="9218" name="Picture 2">
            <a:extLst>
              <a:ext uri="{FF2B5EF4-FFF2-40B4-BE49-F238E27FC236}">
                <a16:creationId xmlns:a16="http://schemas.microsoft.com/office/drawing/2014/main" id="{8D75FC76-64DA-1292-FE4D-FC0BF2800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82" y="652073"/>
            <a:ext cx="5109952" cy="42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30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sp>
        <p:nvSpPr>
          <p:cNvPr id="2" name="TextBox 1">
            <a:extLst>
              <a:ext uri="{FF2B5EF4-FFF2-40B4-BE49-F238E27FC236}">
                <a16:creationId xmlns:a16="http://schemas.microsoft.com/office/drawing/2014/main" id="{6AA99D04-CA55-7781-47F5-9290C68FC02E}"/>
              </a:ext>
            </a:extLst>
          </p:cNvPr>
          <p:cNvSpPr txBox="1"/>
          <p:nvPr/>
        </p:nvSpPr>
        <p:spPr>
          <a:xfrm>
            <a:off x="6063521" y="1451963"/>
            <a:ext cx="2659629"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Customers with higher incomes have more personal loans</a:t>
            </a:r>
          </a:p>
        </p:txBody>
      </p:sp>
      <p:pic>
        <p:nvPicPr>
          <p:cNvPr id="9220" name="Picture 4">
            <a:extLst>
              <a:ext uri="{FF2B5EF4-FFF2-40B4-BE49-F238E27FC236}">
                <a16:creationId xmlns:a16="http://schemas.microsoft.com/office/drawing/2014/main" id="{A1A1EE36-9BCD-A6D6-9C03-497F6AD87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50" y="709579"/>
            <a:ext cx="5109952" cy="42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2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Bivariate Analysis</a:t>
            </a:r>
            <a:endParaRPr sz="2400" dirty="0">
              <a:solidFill>
                <a:srgbClr val="0E39A9"/>
              </a:solidFill>
            </a:endParaRPr>
          </a:p>
        </p:txBody>
      </p:sp>
      <p:sp>
        <p:nvSpPr>
          <p:cNvPr id="2" name="TextBox 1">
            <a:extLst>
              <a:ext uri="{FF2B5EF4-FFF2-40B4-BE49-F238E27FC236}">
                <a16:creationId xmlns:a16="http://schemas.microsoft.com/office/drawing/2014/main" id="{6AA99D04-CA55-7781-47F5-9290C68FC02E}"/>
              </a:ext>
            </a:extLst>
          </p:cNvPr>
          <p:cNvSpPr txBox="1"/>
          <p:nvPr/>
        </p:nvSpPr>
        <p:spPr>
          <a:xfrm>
            <a:off x="5846164" y="1451963"/>
            <a:ext cx="2876986"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On average, those customers with higher credit card usage have personal loans</a:t>
            </a:r>
          </a:p>
        </p:txBody>
      </p:sp>
      <p:pic>
        <p:nvPicPr>
          <p:cNvPr id="9222" name="Picture 6">
            <a:extLst>
              <a:ext uri="{FF2B5EF4-FFF2-40B4-BE49-F238E27FC236}">
                <a16:creationId xmlns:a16="http://schemas.microsoft.com/office/drawing/2014/main" id="{2ECE0564-ED2C-7889-EC47-1FA56A14F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7" y="722389"/>
            <a:ext cx="5109952" cy="42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Contents / Agenda</a:t>
            </a:r>
            <a:endParaRPr sz="2400">
              <a:solidFill>
                <a:srgbClr val="0E39A9"/>
              </a:solidFill>
            </a:endParaRPr>
          </a:p>
        </p:txBody>
      </p:sp>
      <p:sp>
        <p:nvSpPr>
          <p:cNvPr id="219" name="Google Shape;219;p49"/>
          <p:cNvSpPr txBox="1"/>
          <p:nvPr/>
        </p:nvSpPr>
        <p:spPr>
          <a:xfrm>
            <a:off x="325250" y="808475"/>
            <a:ext cx="8397900" cy="2488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Executive Summary</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Business Problem Overview and Solution Approach</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EDA Results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Data Preprocessing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Model Performance Summary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Appendix</a:t>
            </a:r>
            <a:endParaRPr sz="1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Performance Summary  - Logistic Regression:</a:t>
            </a:r>
            <a:br>
              <a:rPr lang="en" sz="2400" dirty="0">
                <a:solidFill>
                  <a:srgbClr val="0E39A9"/>
                </a:solidFill>
              </a:rPr>
            </a:br>
            <a:r>
              <a:rPr lang="en" sz="2400" dirty="0">
                <a:solidFill>
                  <a:srgbClr val="0E39A9"/>
                </a:solidFill>
              </a:rPr>
              <a:t>Model Evaluation Criteria</a:t>
            </a:r>
            <a:endParaRPr sz="2400" dirty="0">
              <a:solidFill>
                <a:srgbClr val="0E39A9"/>
              </a:solidFill>
            </a:endParaRPr>
          </a:p>
        </p:txBody>
      </p:sp>
      <p:sp>
        <p:nvSpPr>
          <p:cNvPr id="4" name="Google Shape;252;p54">
            <a:extLst>
              <a:ext uri="{FF2B5EF4-FFF2-40B4-BE49-F238E27FC236}">
                <a16:creationId xmlns:a16="http://schemas.microsoft.com/office/drawing/2014/main" id="{51387B53-6B0B-1020-2A4A-110C7069FD4E}"/>
              </a:ext>
            </a:extLst>
          </p:cNvPr>
          <p:cNvSpPr txBox="1"/>
          <p:nvPr/>
        </p:nvSpPr>
        <p:spPr>
          <a:xfrm>
            <a:off x="4672740" y="1686892"/>
            <a:ext cx="4068286" cy="2520660"/>
          </a:xfrm>
          <a:prstGeom prst="rect">
            <a:avLst/>
          </a:prstGeom>
          <a:solidFill>
            <a:schemeClr val="accent6">
              <a:lumMod val="20000"/>
              <a:lumOff val="80000"/>
            </a:schemeClr>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100" i="1" dirty="0">
                <a:latin typeface="Nunito"/>
                <a:ea typeface="Nunito"/>
                <a:cs typeface="Nunito"/>
                <a:sym typeface="Nunito"/>
              </a:rPr>
              <a:t>Accuracy works best if false positives and false negatives have similar cost. If the cost of false positives and false negatives are very different, it’s better to look at both Precision and Recall.</a:t>
            </a:r>
          </a:p>
          <a:p>
            <a:pPr marL="0" lvl="0" indent="0" algn="l" rtl="0">
              <a:lnSpc>
                <a:spcPct val="115000"/>
              </a:lnSpc>
              <a:spcBef>
                <a:spcPts val="0"/>
              </a:spcBef>
              <a:spcAft>
                <a:spcPts val="0"/>
              </a:spcAft>
              <a:buNone/>
            </a:pPr>
            <a:endParaRPr lang="en" sz="1100" i="1" dirty="0">
              <a:latin typeface="Nunito"/>
              <a:ea typeface="Nunito"/>
              <a:cs typeface="Nunito"/>
              <a:sym typeface="Nunito"/>
            </a:endParaRPr>
          </a:p>
          <a:p>
            <a:pPr marL="0" lvl="0" indent="0" algn="l" rtl="0">
              <a:lnSpc>
                <a:spcPct val="115000"/>
              </a:lnSpc>
              <a:spcBef>
                <a:spcPts val="0"/>
              </a:spcBef>
              <a:spcAft>
                <a:spcPts val="0"/>
              </a:spcAft>
              <a:buNone/>
            </a:pPr>
            <a:r>
              <a:rPr lang="en-US" sz="1100" i="1" dirty="0">
                <a:latin typeface="Nunito"/>
                <a:ea typeface="Nunito"/>
                <a:cs typeface="Nunito"/>
                <a:sym typeface="Nunito"/>
              </a:rPr>
              <a:t>F1 Score is a function of Precision and Recall and is a better measure to use if we need to seek a balance between Precision and Recall AND there is an uneven class distribution (large number of Actual Negatives).</a:t>
            </a:r>
          </a:p>
          <a:p>
            <a:pPr marL="0" lvl="0" indent="0" algn="l" rtl="0">
              <a:lnSpc>
                <a:spcPct val="115000"/>
              </a:lnSpc>
              <a:spcBef>
                <a:spcPts val="0"/>
              </a:spcBef>
              <a:spcAft>
                <a:spcPts val="0"/>
              </a:spcAft>
              <a:buNone/>
            </a:pPr>
            <a:endParaRPr lang="en-US" sz="1100" i="1" dirty="0">
              <a:latin typeface="Nunito"/>
              <a:ea typeface="Nunito"/>
              <a:cs typeface="Nunito"/>
              <a:sym typeface="Nunito"/>
            </a:endParaRPr>
          </a:p>
          <a:p>
            <a:pPr marL="0" lvl="0" indent="0" algn="l" rtl="0">
              <a:lnSpc>
                <a:spcPct val="115000"/>
              </a:lnSpc>
              <a:spcBef>
                <a:spcPts val="0"/>
              </a:spcBef>
              <a:spcAft>
                <a:spcPts val="0"/>
              </a:spcAft>
              <a:buNone/>
            </a:pPr>
            <a:r>
              <a:rPr lang="en-US" sz="1100" i="1" dirty="0">
                <a:latin typeface="Nunito"/>
                <a:ea typeface="Nunito"/>
                <a:cs typeface="Nunito"/>
                <a:sym typeface="Nunito"/>
              </a:rPr>
              <a:t>Thus, </a:t>
            </a:r>
            <a:r>
              <a:rPr lang="en-US" sz="1100" b="1" i="1" dirty="0">
                <a:latin typeface="Nunito"/>
                <a:ea typeface="Nunito"/>
                <a:cs typeface="Nunito"/>
                <a:sym typeface="Nunito"/>
              </a:rPr>
              <a:t>our model performance evaluation will need to be based on - Recall and then on Precision and Recall </a:t>
            </a:r>
            <a:r>
              <a:rPr lang="en-US" sz="1100" b="1" i="1" dirty="0" err="1">
                <a:latin typeface="Nunito"/>
                <a:ea typeface="Nunito"/>
                <a:cs typeface="Nunito"/>
                <a:sym typeface="Nunito"/>
              </a:rPr>
              <a:t>vakues</a:t>
            </a:r>
            <a:endParaRPr sz="1100" b="1" i="1" dirty="0">
              <a:latin typeface="Nunito"/>
              <a:ea typeface="Nunito"/>
              <a:cs typeface="Nunito"/>
              <a:sym typeface="Nunito"/>
            </a:endParaRPr>
          </a:p>
        </p:txBody>
      </p:sp>
      <p:sp>
        <p:nvSpPr>
          <p:cNvPr id="5" name="Rectangle 1">
            <a:extLst>
              <a:ext uri="{FF2B5EF4-FFF2-40B4-BE49-F238E27FC236}">
                <a16:creationId xmlns:a16="http://schemas.microsoft.com/office/drawing/2014/main" id="{3CFAE128-31E9-F52D-B178-30FBDD54E1DF}"/>
              </a:ext>
            </a:extLst>
          </p:cNvPr>
          <p:cNvSpPr>
            <a:spLocks noChangeArrowheads="1"/>
          </p:cNvSpPr>
          <p:nvPr/>
        </p:nvSpPr>
        <p:spPr bwMode="auto">
          <a:xfrm>
            <a:off x="202550" y="1013473"/>
            <a:ext cx="4268712" cy="3867499"/>
          </a:xfrm>
          <a:prstGeom prst="rect">
            <a:avLst/>
          </a:prstGeom>
          <a:solidFill>
            <a:schemeClr val="accent1">
              <a:lumMod val="20000"/>
              <a:lumOff val="80000"/>
            </a:schemeClr>
          </a:solidFill>
          <a:ln>
            <a:noFill/>
          </a:ln>
          <a:effectLst/>
        </p:spPr>
        <p:txBody>
          <a:bodyPr vert="horz" wrap="square" lIns="91440" tIns="79350" rIns="9144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10000"/>
              </a:lnSpc>
              <a:spcBef>
                <a:spcPct val="0"/>
              </a:spcBef>
              <a:spcAft>
                <a:spcPts val="600"/>
              </a:spcAft>
              <a:buClrTx/>
              <a:buSzTx/>
              <a:buFontTx/>
              <a:buNone/>
              <a:tabLst/>
            </a:pPr>
            <a:r>
              <a:rPr kumimoji="0" lang="en-US" altLang="en-US" sz="1200" b="1" i="0" u="sng" strike="noStrike" cap="none" normalizeH="0" baseline="0" dirty="0">
                <a:ln>
                  <a:noFill/>
                </a:ln>
                <a:solidFill>
                  <a:srgbClr val="212121"/>
                </a:solidFill>
                <a:effectLst/>
                <a:latin typeface="Nunito" pitchFamily="2" charset="0"/>
              </a:rPr>
              <a:t>Model can make wrong predictions as below:</a:t>
            </a:r>
            <a:endParaRPr lang="en-US" altLang="en-US" sz="1200" u="sng" dirty="0">
              <a:latin typeface="Nunito" pitchFamily="2" charset="0"/>
            </a:endParaRPr>
          </a:p>
          <a:p>
            <a:pPr marL="171450" marR="0" lvl="0" indent="-171450" algn="just" defTabSz="914400" rtl="0" eaLnBrk="0" fontAlgn="base" latinLnBrk="0" hangingPunct="0">
              <a:lnSpc>
                <a:spcPct val="110000"/>
              </a:lnSpc>
              <a:spcBef>
                <a:spcPct val="0"/>
              </a:spcBef>
              <a:spcAft>
                <a:spcPts val="600"/>
              </a:spcAft>
              <a:buClrTx/>
              <a:buSzTx/>
              <a:buFont typeface="Wingdings" panose="05000000000000000000" pitchFamily="2" charset="2"/>
              <a:buChar char="§"/>
              <a:tabLst/>
            </a:pPr>
            <a:r>
              <a:rPr kumimoji="0" lang="en-US" altLang="en-US" sz="1050" b="1" i="0" u="none" strike="noStrike" cap="none" normalizeH="0" baseline="0" dirty="0">
                <a:ln>
                  <a:noFill/>
                </a:ln>
                <a:solidFill>
                  <a:srgbClr val="212121"/>
                </a:solidFill>
                <a:effectLst/>
                <a:latin typeface="Nunito" pitchFamily="2" charset="0"/>
              </a:rPr>
              <a:t>False Positives (FP): </a:t>
            </a:r>
            <a:r>
              <a:rPr kumimoji="0" lang="en-US" altLang="en-US" sz="1050" b="0" i="0" u="none" strike="noStrike" cap="none" normalizeH="0" baseline="0" dirty="0">
                <a:ln>
                  <a:noFill/>
                </a:ln>
                <a:solidFill>
                  <a:srgbClr val="212121"/>
                </a:solidFill>
                <a:effectLst/>
                <a:latin typeface="Nunito" pitchFamily="2" charset="0"/>
              </a:rPr>
              <a:t>Predicting a customer will take the personal loan but in reality the customer will not take the personal loan - Loss of resources</a:t>
            </a:r>
          </a:p>
          <a:p>
            <a:pPr marL="171450" marR="0" lvl="0" indent="-171450" algn="just" defTabSz="914400" rtl="0" eaLnBrk="0" fontAlgn="base" latinLnBrk="0" hangingPunct="0">
              <a:lnSpc>
                <a:spcPct val="110000"/>
              </a:lnSpc>
              <a:spcBef>
                <a:spcPct val="0"/>
              </a:spcBef>
              <a:spcAft>
                <a:spcPts val="600"/>
              </a:spcAft>
              <a:buClrTx/>
              <a:buSzTx/>
              <a:buFont typeface="Wingdings" panose="05000000000000000000" pitchFamily="2" charset="2"/>
              <a:buChar char="§"/>
              <a:tabLst/>
            </a:pPr>
            <a:r>
              <a:rPr kumimoji="0" lang="en-US" altLang="en-US" sz="1050" b="1" i="0" u="none" strike="noStrike" cap="none" normalizeH="0" baseline="0" dirty="0">
                <a:ln>
                  <a:noFill/>
                </a:ln>
                <a:solidFill>
                  <a:srgbClr val="212121"/>
                </a:solidFill>
                <a:effectLst/>
                <a:latin typeface="Nunito" pitchFamily="2" charset="0"/>
              </a:rPr>
              <a:t>False Negatives (FN): </a:t>
            </a:r>
            <a:r>
              <a:rPr kumimoji="0" lang="en-US" altLang="en-US" sz="1050" b="0" i="0" u="none" strike="noStrike" cap="none" normalizeH="0" baseline="0" dirty="0">
                <a:ln>
                  <a:noFill/>
                </a:ln>
                <a:solidFill>
                  <a:srgbClr val="212121"/>
                </a:solidFill>
                <a:effectLst/>
                <a:latin typeface="Nunito" pitchFamily="2" charset="0"/>
              </a:rPr>
              <a:t>Predicting a customer will not take the personal loan but in reality the customer was going to take the personal loan - Loss of opportunity</a:t>
            </a:r>
          </a:p>
          <a:p>
            <a:pPr algn="just">
              <a:lnSpc>
                <a:spcPct val="110000"/>
              </a:lnSpc>
              <a:spcAft>
                <a:spcPts val="600"/>
              </a:spcAft>
              <a:buClrTx/>
            </a:pPr>
            <a:r>
              <a:rPr lang="en-US" altLang="en-US" sz="1200" b="1" u="sng" dirty="0">
                <a:solidFill>
                  <a:srgbClr val="212121"/>
                </a:solidFill>
                <a:latin typeface="Nunito" pitchFamily="2" charset="0"/>
              </a:rPr>
              <a:t>Which case is more important?</a:t>
            </a:r>
          </a:p>
          <a:p>
            <a:pPr marL="171450" marR="0" lvl="0" indent="-171450" algn="just" defTabSz="914400" rtl="0" eaLnBrk="0" fontAlgn="base" latinLnBrk="0" hangingPunct="0">
              <a:lnSpc>
                <a:spcPct val="110000"/>
              </a:lnSpc>
              <a:spcBef>
                <a:spcPct val="0"/>
              </a:spcBef>
              <a:spcAft>
                <a:spcPts val="600"/>
              </a:spcAft>
              <a:buClrTx/>
              <a:buSzTx/>
              <a:buFont typeface="Wingdings" panose="05000000000000000000" pitchFamily="2" charset="2"/>
              <a:buChar char="§"/>
              <a:tabLst/>
            </a:pPr>
            <a:r>
              <a:rPr kumimoji="0" lang="en-US" altLang="en-US" sz="1050" b="0" i="0" u="none" strike="noStrike" cap="none" normalizeH="0" baseline="0" dirty="0">
                <a:ln>
                  <a:noFill/>
                </a:ln>
                <a:solidFill>
                  <a:srgbClr val="212121"/>
                </a:solidFill>
                <a:effectLst/>
                <a:latin typeface="Nunito" pitchFamily="2" charset="0"/>
              </a:rPr>
              <a:t>Losing a potential customer by predicting that the customer will not be taking the personal loan but in reality the customer was going to take the personal loan. Hence, </a:t>
            </a:r>
            <a:r>
              <a:rPr kumimoji="0" lang="en-US" altLang="en-US" sz="1050" b="1" i="0" u="none" strike="noStrike" cap="none" normalizeH="0" baseline="0" dirty="0">
                <a:ln>
                  <a:noFill/>
                </a:ln>
                <a:solidFill>
                  <a:srgbClr val="212121"/>
                </a:solidFill>
                <a:effectLst/>
                <a:latin typeface="Nunito" pitchFamily="2" charset="0"/>
              </a:rPr>
              <a:t>False Negatives (FN) need to be minimized</a:t>
            </a:r>
          </a:p>
          <a:p>
            <a:pPr algn="just">
              <a:lnSpc>
                <a:spcPct val="110000"/>
              </a:lnSpc>
              <a:spcAft>
                <a:spcPts val="600"/>
              </a:spcAft>
              <a:buClrTx/>
            </a:pPr>
            <a:r>
              <a:rPr lang="en-US" altLang="en-US" sz="1200" b="1" u="sng" dirty="0">
                <a:solidFill>
                  <a:srgbClr val="212121"/>
                </a:solidFill>
                <a:latin typeface="Nunito" pitchFamily="2" charset="0"/>
              </a:rPr>
              <a:t>How to reduce this loss of opportunity </a:t>
            </a:r>
            <a:r>
              <a:rPr lang="en-US" altLang="en-US" sz="1200" b="1" u="sng" dirty="0" err="1">
                <a:solidFill>
                  <a:srgbClr val="212121"/>
                </a:solidFill>
                <a:latin typeface="Nunito" pitchFamily="2" charset="0"/>
              </a:rPr>
              <a:t>i.e</a:t>
            </a:r>
            <a:r>
              <a:rPr lang="en-US" altLang="en-US" sz="1200" b="1" u="sng" dirty="0">
                <a:solidFill>
                  <a:srgbClr val="212121"/>
                </a:solidFill>
                <a:latin typeface="Nunito" pitchFamily="2" charset="0"/>
              </a:rPr>
              <a:t> need to reduce False Negatives?</a:t>
            </a:r>
          </a:p>
          <a:p>
            <a:pPr marL="171450" marR="0" lvl="0" indent="-171450" algn="just" defTabSz="914400" rtl="0" eaLnBrk="0" fontAlgn="base" latinLnBrk="0" hangingPunct="0">
              <a:lnSpc>
                <a:spcPct val="110000"/>
              </a:lnSpc>
              <a:spcBef>
                <a:spcPct val="0"/>
              </a:spcBef>
              <a:spcAft>
                <a:spcPts val="600"/>
              </a:spcAft>
              <a:buClrTx/>
              <a:buSzTx/>
              <a:buFont typeface="Wingdings" panose="05000000000000000000" pitchFamily="2" charset="2"/>
              <a:buChar char="§"/>
              <a:tabLst/>
            </a:pPr>
            <a:r>
              <a:rPr kumimoji="0" lang="en-US" altLang="en-US" sz="1050" b="0" i="0" u="none" strike="noStrike" cap="none" normalizeH="0" baseline="0" dirty="0">
                <a:ln>
                  <a:noFill/>
                </a:ln>
                <a:solidFill>
                  <a:srgbClr val="212121"/>
                </a:solidFill>
                <a:effectLst/>
                <a:latin typeface="Nunito" pitchFamily="2" charset="0"/>
              </a:rPr>
              <a:t>Bank would want </a:t>
            </a:r>
            <a:r>
              <a:rPr kumimoji="0" lang="en-US" altLang="en-US" sz="1050" b="1" i="0" u="none" strike="noStrike" cap="none" normalizeH="0" baseline="0" dirty="0">
                <a:ln>
                  <a:noFill/>
                </a:ln>
                <a:solidFill>
                  <a:srgbClr val="212121"/>
                </a:solidFill>
                <a:effectLst/>
                <a:latin typeface="Nunito" pitchFamily="2" charset="0"/>
              </a:rPr>
              <a:t>Recall</a:t>
            </a:r>
            <a:r>
              <a:rPr kumimoji="0" lang="en-US" altLang="en-US" sz="1050" b="0" i="0" u="none" strike="noStrike" cap="none" normalizeH="0" baseline="0" dirty="0">
                <a:ln>
                  <a:noFill/>
                </a:ln>
                <a:solidFill>
                  <a:srgbClr val="212121"/>
                </a:solidFill>
                <a:effectLst/>
                <a:latin typeface="Nunito" pitchFamily="2" charset="0"/>
              </a:rPr>
              <a:t> to be </a:t>
            </a:r>
            <a:r>
              <a:rPr kumimoji="0" lang="en-US" altLang="en-US" sz="1050" b="1" i="0" u="sng" strike="noStrike" cap="none" normalizeH="0" baseline="0" dirty="0">
                <a:ln>
                  <a:noFill/>
                </a:ln>
                <a:solidFill>
                  <a:srgbClr val="212121"/>
                </a:solidFill>
                <a:effectLst/>
                <a:latin typeface="Nunito" pitchFamily="2" charset="0"/>
              </a:rPr>
              <a:t>maximized</a:t>
            </a:r>
            <a:r>
              <a:rPr kumimoji="0" lang="en-US" altLang="en-US" sz="1050" b="0" i="0" u="none" strike="noStrike" cap="none" normalizeH="0" baseline="0" dirty="0">
                <a:ln>
                  <a:noFill/>
                </a:ln>
                <a:solidFill>
                  <a:srgbClr val="212121"/>
                </a:solidFill>
                <a:effectLst/>
                <a:latin typeface="Nunito" pitchFamily="2" charset="0"/>
              </a:rPr>
              <a:t>, Greater the </a:t>
            </a:r>
            <a:r>
              <a:rPr kumimoji="0" lang="en-US" altLang="en-US" sz="1050" b="1" i="0" u="none" strike="noStrike" cap="none" normalizeH="0" baseline="0" dirty="0">
                <a:ln>
                  <a:noFill/>
                </a:ln>
                <a:solidFill>
                  <a:srgbClr val="212121"/>
                </a:solidFill>
                <a:effectLst/>
                <a:latin typeface="Nunito" pitchFamily="2" charset="0"/>
              </a:rPr>
              <a:t>Recall</a:t>
            </a:r>
            <a:r>
              <a:rPr kumimoji="0" lang="en-US" altLang="en-US" sz="1050" b="0" i="0" u="none" strike="noStrike" cap="none" normalizeH="0" baseline="0" dirty="0">
                <a:ln>
                  <a:noFill/>
                </a:ln>
                <a:solidFill>
                  <a:srgbClr val="212121"/>
                </a:solidFill>
                <a:effectLst/>
                <a:latin typeface="Nunito" pitchFamily="2" charset="0"/>
              </a:rPr>
              <a:t> higher the chances of minimizing false negatives. Hence, the focus should be on increasing </a:t>
            </a:r>
            <a:r>
              <a:rPr kumimoji="0" lang="en-US" altLang="en-US" sz="1050" b="1" i="0" u="none" strike="noStrike" cap="none" normalizeH="0" baseline="0" dirty="0">
                <a:ln>
                  <a:noFill/>
                </a:ln>
                <a:solidFill>
                  <a:srgbClr val="212121"/>
                </a:solidFill>
                <a:effectLst/>
                <a:latin typeface="Nunito" pitchFamily="2" charset="0"/>
              </a:rPr>
              <a:t>Recall</a:t>
            </a:r>
            <a:r>
              <a:rPr kumimoji="0" lang="en-US" altLang="en-US" sz="1050" b="0" i="0" u="none" strike="noStrike" cap="none" normalizeH="0" baseline="0" dirty="0">
                <a:ln>
                  <a:noFill/>
                </a:ln>
                <a:solidFill>
                  <a:srgbClr val="212121"/>
                </a:solidFill>
                <a:effectLst/>
                <a:latin typeface="Nunito" pitchFamily="2" charset="0"/>
              </a:rPr>
              <a:t> or minimizing the false negatives.</a:t>
            </a:r>
            <a:endParaRPr kumimoji="0" lang="en-US" altLang="en-US" sz="1050" b="0" i="0" u="none" strike="noStrike" cap="none" normalizeH="0" baseline="0" dirty="0">
              <a:ln>
                <a:noFill/>
              </a:ln>
              <a:solidFill>
                <a:schemeClr val="tx1"/>
              </a:solidFill>
              <a:effectLst/>
              <a:latin typeface="Nunito"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Performance Summary – Logistic Regression</a:t>
            </a:r>
            <a:endParaRPr sz="2400" dirty="0">
              <a:solidFill>
                <a:srgbClr val="0E39A9"/>
              </a:solidFill>
            </a:endParaRPr>
          </a:p>
        </p:txBody>
      </p:sp>
      <p:pic>
        <p:nvPicPr>
          <p:cNvPr id="5" name="Picture 4">
            <a:extLst>
              <a:ext uri="{FF2B5EF4-FFF2-40B4-BE49-F238E27FC236}">
                <a16:creationId xmlns:a16="http://schemas.microsoft.com/office/drawing/2014/main" id="{03B9353F-1E52-74C8-F7FE-FC427F688559}"/>
              </a:ext>
            </a:extLst>
          </p:cNvPr>
          <p:cNvPicPr>
            <a:picLocks noChangeAspect="1"/>
          </p:cNvPicPr>
          <p:nvPr/>
        </p:nvPicPr>
        <p:blipFill>
          <a:blip r:embed="rId3"/>
          <a:stretch>
            <a:fillRect/>
          </a:stretch>
        </p:blipFill>
        <p:spPr>
          <a:xfrm>
            <a:off x="329726" y="709579"/>
            <a:ext cx="4242274" cy="1816780"/>
          </a:xfrm>
          <a:prstGeom prst="rect">
            <a:avLst/>
          </a:prstGeom>
        </p:spPr>
      </p:pic>
      <p:pic>
        <p:nvPicPr>
          <p:cNvPr id="6" name="Picture 5">
            <a:extLst>
              <a:ext uri="{FF2B5EF4-FFF2-40B4-BE49-F238E27FC236}">
                <a16:creationId xmlns:a16="http://schemas.microsoft.com/office/drawing/2014/main" id="{7E75A36B-48AD-62CE-1EDB-34CC156B504E}"/>
              </a:ext>
            </a:extLst>
          </p:cNvPr>
          <p:cNvPicPr>
            <a:picLocks noChangeAspect="1"/>
          </p:cNvPicPr>
          <p:nvPr/>
        </p:nvPicPr>
        <p:blipFill>
          <a:blip r:embed="rId4"/>
          <a:stretch>
            <a:fillRect/>
          </a:stretch>
        </p:blipFill>
        <p:spPr>
          <a:xfrm>
            <a:off x="329726" y="2850466"/>
            <a:ext cx="4242274" cy="2032171"/>
          </a:xfrm>
          <a:prstGeom prst="rect">
            <a:avLst/>
          </a:prstGeom>
        </p:spPr>
      </p:pic>
      <p:sp>
        <p:nvSpPr>
          <p:cNvPr id="7" name="Google Shape;252;p54">
            <a:extLst>
              <a:ext uri="{FF2B5EF4-FFF2-40B4-BE49-F238E27FC236}">
                <a16:creationId xmlns:a16="http://schemas.microsoft.com/office/drawing/2014/main" id="{3EFB654D-DA73-8DDC-6F5D-AAC948AAFBBD}"/>
              </a:ext>
            </a:extLst>
          </p:cNvPr>
          <p:cNvSpPr txBox="1"/>
          <p:nvPr/>
        </p:nvSpPr>
        <p:spPr>
          <a:xfrm>
            <a:off x="4699176" y="1103464"/>
            <a:ext cx="4215836" cy="3688672"/>
          </a:xfrm>
          <a:prstGeom prst="rect">
            <a:avLst/>
          </a:prstGeom>
          <a:solidFill>
            <a:schemeClr val="accent6">
              <a:lumMod val="20000"/>
              <a:lumOff val="80000"/>
            </a:schemeClr>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100" i="1" dirty="0">
                <a:latin typeface="Nunito"/>
                <a:ea typeface="Nunito"/>
                <a:cs typeface="Nunito"/>
                <a:sym typeface="Nunito"/>
              </a:rPr>
              <a:t>Leveraging on our model performance evaluation criterion to be based on – Recall and then on F1 Score and Precision values</a:t>
            </a:r>
          </a:p>
          <a:p>
            <a:pPr marL="0" lvl="0" indent="0" algn="l" rtl="0">
              <a:lnSpc>
                <a:spcPct val="115000"/>
              </a:lnSpc>
              <a:spcBef>
                <a:spcPts val="0"/>
              </a:spcBef>
              <a:spcAft>
                <a:spcPts val="0"/>
              </a:spcAft>
              <a:buNone/>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ROC-AUC based regression approach provides the best Recall values of 0.882175 and 0.845638 for training and test data sets respectively. However, the precision values a significantly lower</a:t>
            </a:r>
          </a:p>
          <a:p>
            <a:pPr marL="171450" lvl="0" indent="-171450" algn="l" rtl="0">
              <a:lnSpc>
                <a:spcPct val="115000"/>
              </a:lnSpc>
              <a:spcBef>
                <a:spcPts val="0"/>
              </a:spcBef>
              <a:spcAft>
                <a:spcPts val="0"/>
              </a:spcAft>
              <a:buFont typeface="Wingdings" panose="05000000000000000000" pitchFamily="2" charset="2"/>
              <a:buChar char="§"/>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Using the Threshold based on Precision-Recall curve balances out both Precision and Recall and provide the highest F1 scores 0.748092 and 0.770318 for training and test data sets respectively, amongst the 3 models</a:t>
            </a:r>
          </a:p>
          <a:p>
            <a:pPr marL="171450" lvl="0" indent="-171450" algn="l" rtl="0">
              <a:lnSpc>
                <a:spcPct val="115000"/>
              </a:lnSpc>
              <a:spcBef>
                <a:spcPts val="0"/>
              </a:spcBef>
              <a:spcAft>
                <a:spcPts val="0"/>
              </a:spcAft>
              <a:buFont typeface="Wingdings" panose="05000000000000000000" pitchFamily="2" charset="2"/>
              <a:buChar char="§"/>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Thus the regression model that using optimal threshold based on Precision-Recall curve is recommended Logistic Regression model</a:t>
            </a:r>
          </a:p>
          <a:p>
            <a:pPr marL="0" lvl="0" indent="0" algn="l" rtl="0">
              <a:lnSpc>
                <a:spcPct val="115000"/>
              </a:lnSpc>
              <a:spcBef>
                <a:spcPts val="0"/>
              </a:spcBef>
              <a:spcAft>
                <a:spcPts val="0"/>
              </a:spcAft>
              <a:buNone/>
            </a:pPr>
            <a:endParaRPr lang="en-US" sz="1100" i="1" dirty="0">
              <a:latin typeface="Nunito"/>
              <a:ea typeface="Nunito"/>
              <a:cs typeface="Nunito"/>
              <a:sym typeface="Nunito"/>
            </a:endParaRPr>
          </a:p>
          <a:p>
            <a:pPr marL="0" lvl="0" indent="0" algn="l" rtl="0">
              <a:lnSpc>
                <a:spcPct val="115000"/>
              </a:lnSpc>
              <a:spcBef>
                <a:spcPts val="0"/>
              </a:spcBef>
              <a:spcAft>
                <a:spcPts val="0"/>
              </a:spcAft>
              <a:buNone/>
            </a:pPr>
            <a:endParaRPr sz="1100" i="1" dirty="0">
              <a:latin typeface="Nunito"/>
              <a:ea typeface="Nunito"/>
              <a:cs typeface="Nunito"/>
              <a:sym typeface="Nunito"/>
            </a:endParaRPr>
          </a:p>
        </p:txBody>
      </p:sp>
      <p:sp>
        <p:nvSpPr>
          <p:cNvPr id="8" name="Rectangle: Rounded Corners 7">
            <a:extLst>
              <a:ext uri="{FF2B5EF4-FFF2-40B4-BE49-F238E27FC236}">
                <a16:creationId xmlns:a16="http://schemas.microsoft.com/office/drawing/2014/main" id="{E4CACA36-2D99-EA0B-E1A4-BF518B05A583}"/>
              </a:ext>
            </a:extLst>
          </p:cNvPr>
          <p:cNvSpPr/>
          <p:nvPr/>
        </p:nvSpPr>
        <p:spPr>
          <a:xfrm>
            <a:off x="257853" y="4283538"/>
            <a:ext cx="4386020" cy="190535"/>
          </a:xfrm>
          <a:prstGeom prst="roundRect">
            <a:avLst/>
          </a:prstGeom>
          <a:solidFill>
            <a:schemeClr val="bg1">
              <a:alpha val="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37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Performance Summary – Decision Tree</a:t>
            </a:r>
            <a:endParaRPr sz="2400" dirty="0">
              <a:solidFill>
                <a:srgbClr val="0E39A9"/>
              </a:solidFill>
            </a:endParaRPr>
          </a:p>
        </p:txBody>
      </p:sp>
      <p:sp>
        <p:nvSpPr>
          <p:cNvPr id="7" name="Google Shape;252;p54">
            <a:extLst>
              <a:ext uri="{FF2B5EF4-FFF2-40B4-BE49-F238E27FC236}">
                <a16:creationId xmlns:a16="http://schemas.microsoft.com/office/drawing/2014/main" id="{3EFB654D-DA73-8DDC-6F5D-AAC948AAFBBD}"/>
              </a:ext>
            </a:extLst>
          </p:cNvPr>
          <p:cNvSpPr txBox="1"/>
          <p:nvPr/>
        </p:nvSpPr>
        <p:spPr>
          <a:xfrm>
            <a:off x="4651060" y="709579"/>
            <a:ext cx="4290389" cy="4272678"/>
          </a:xfrm>
          <a:prstGeom prst="rect">
            <a:avLst/>
          </a:prstGeom>
          <a:solidFill>
            <a:schemeClr val="accent6">
              <a:lumMod val="20000"/>
              <a:lumOff val="80000"/>
            </a:schemeClr>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100" i="1" dirty="0">
                <a:latin typeface="Nunito"/>
                <a:ea typeface="Nunito"/>
                <a:cs typeface="Nunito"/>
                <a:sym typeface="Nunito"/>
              </a:rPr>
              <a:t>Leveraging on our model performance evaluation criterion to be based on – Recall and then on F1 Score and Precision values</a:t>
            </a:r>
          </a:p>
          <a:p>
            <a:pPr marL="0" lvl="0" indent="0" algn="l" rtl="0">
              <a:lnSpc>
                <a:spcPct val="115000"/>
              </a:lnSpc>
              <a:spcBef>
                <a:spcPts val="0"/>
              </a:spcBef>
              <a:spcAft>
                <a:spcPts val="0"/>
              </a:spcAft>
              <a:buNone/>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As you can see highlighted on the left, the Recall value on the test data set is the best with the Post Pruning Cost Complexity based model</a:t>
            </a:r>
          </a:p>
          <a:p>
            <a:pPr marL="171450" lvl="0" indent="-171450" algn="l" rtl="0">
              <a:lnSpc>
                <a:spcPct val="115000"/>
              </a:lnSpc>
              <a:spcBef>
                <a:spcPts val="0"/>
              </a:spcBef>
              <a:spcAft>
                <a:spcPts val="0"/>
              </a:spcAft>
              <a:buFont typeface="Wingdings" panose="05000000000000000000" pitchFamily="2" charset="2"/>
              <a:buChar char="§"/>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Precision and F1 Score are also optimized on the test data set with the Cost Complexity based model</a:t>
            </a:r>
          </a:p>
          <a:p>
            <a:pPr marL="171450" lvl="0" indent="-171450" algn="l" rtl="0">
              <a:lnSpc>
                <a:spcPct val="115000"/>
              </a:lnSpc>
              <a:spcBef>
                <a:spcPts val="0"/>
              </a:spcBef>
              <a:spcAft>
                <a:spcPts val="0"/>
              </a:spcAft>
              <a:buFont typeface="Wingdings" panose="05000000000000000000" pitchFamily="2" charset="2"/>
              <a:buChar char="§"/>
            </a:pPr>
            <a:endParaRPr lang="en-US" sz="1100" i="1" dirty="0">
              <a:latin typeface="Nunito"/>
              <a:ea typeface="Nunito"/>
              <a:cs typeface="Nunito"/>
              <a:sym typeface="Nunito"/>
            </a:endParaRPr>
          </a:p>
          <a:p>
            <a:pPr marL="171450" lvl="0" indent="-171450" algn="l" rtl="0">
              <a:lnSpc>
                <a:spcPct val="115000"/>
              </a:lnSpc>
              <a:spcBef>
                <a:spcPts val="0"/>
              </a:spcBef>
              <a:spcAft>
                <a:spcPts val="0"/>
              </a:spcAft>
              <a:buFont typeface="Wingdings" panose="05000000000000000000" pitchFamily="2" charset="2"/>
              <a:buChar char="§"/>
            </a:pPr>
            <a:r>
              <a:rPr lang="en-US" sz="1100" i="1" dirty="0">
                <a:latin typeface="Nunito"/>
                <a:ea typeface="Nunito"/>
                <a:cs typeface="Nunito"/>
                <a:sym typeface="Nunito"/>
              </a:rPr>
              <a:t>Thus the decision tree model based on Cost Complexity Pruning provides the best recall value</a:t>
            </a:r>
          </a:p>
          <a:p>
            <a:pPr marL="171450" lvl="0" indent="-171450" algn="l" rtl="0">
              <a:lnSpc>
                <a:spcPct val="115000"/>
              </a:lnSpc>
              <a:spcBef>
                <a:spcPts val="0"/>
              </a:spcBef>
              <a:spcAft>
                <a:spcPts val="0"/>
              </a:spcAft>
              <a:buFont typeface="Wingdings" panose="05000000000000000000" pitchFamily="2" charset="2"/>
              <a:buChar char="§"/>
            </a:pPr>
            <a:endParaRPr lang="en-US" sz="1100" i="1" dirty="0">
              <a:latin typeface="Nunito"/>
              <a:ea typeface="Nunito"/>
              <a:cs typeface="Nunito"/>
              <a:sym typeface="Nunito"/>
            </a:endParaRPr>
          </a:p>
          <a:p>
            <a:pPr marL="171450" indent="-171450">
              <a:lnSpc>
                <a:spcPct val="115000"/>
              </a:lnSpc>
              <a:buFont typeface="Wingdings" panose="05000000000000000000" pitchFamily="2" charset="2"/>
              <a:buChar char="§"/>
            </a:pPr>
            <a:r>
              <a:rPr lang="en-US" sz="1100" dirty="0">
                <a:solidFill>
                  <a:schemeClr val="dk1"/>
                </a:solidFill>
                <a:latin typeface="Nunito" pitchFamily="2" charset="0"/>
                <a:sym typeface="Nunito"/>
              </a:rPr>
              <a:t>Following key variables that contribute to predicting target in order of importance – </a:t>
            </a:r>
          </a:p>
          <a:p>
            <a:pPr marL="403225" indent="-171450">
              <a:lnSpc>
                <a:spcPct val="115000"/>
              </a:lnSpc>
              <a:buFont typeface="Wingdings" panose="05000000000000000000" pitchFamily="2" charset="2"/>
              <a:buChar char="ü"/>
            </a:pPr>
            <a:r>
              <a:rPr lang="en-US" sz="1100" dirty="0" err="1">
                <a:solidFill>
                  <a:schemeClr val="dk1"/>
                </a:solidFill>
                <a:latin typeface="Nunito" pitchFamily="2" charset="0"/>
                <a:sym typeface="Nunito"/>
              </a:rPr>
              <a:t>Education_UnderGraduate</a:t>
            </a:r>
            <a:endParaRPr lang="en-US" sz="1100" dirty="0">
              <a:solidFill>
                <a:schemeClr val="dk1"/>
              </a:solidFill>
              <a:latin typeface="Nunito" pitchFamily="2" charset="0"/>
              <a:sym typeface="Nunito"/>
            </a:endParaRPr>
          </a:p>
          <a:p>
            <a:pPr marL="403225" indent="-171450">
              <a:lnSpc>
                <a:spcPct val="115000"/>
              </a:lnSpc>
              <a:buFont typeface="Wingdings" panose="05000000000000000000" pitchFamily="2" charset="2"/>
              <a:buChar char="ü"/>
            </a:pPr>
            <a:r>
              <a:rPr lang="en-US" sz="1100" dirty="0">
                <a:solidFill>
                  <a:schemeClr val="dk1"/>
                </a:solidFill>
                <a:latin typeface="Nunito" pitchFamily="2" charset="0"/>
                <a:sym typeface="Nunito"/>
              </a:rPr>
              <a:t>Income</a:t>
            </a:r>
          </a:p>
          <a:p>
            <a:pPr marL="403225" indent="-171450">
              <a:lnSpc>
                <a:spcPct val="115000"/>
              </a:lnSpc>
              <a:buFont typeface="Wingdings" panose="05000000000000000000" pitchFamily="2" charset="2"/>
              <a:buChar char="ü"/>
            </a:pPr>
            <a:r>
              <a:rPr lang="en-US" sz="1100" dirty="0">
                <a:solidFill>
                  <a:schemeClr val="dk1"/>
                </a:solidFill>
                <a:latin typeface="Nunito" pitchFamily="2" charset="0"/>
                <a:sym typeface="Nunito"/>
              </a:rPr>
              <a:t>Family</a:t>
            </a:r>
          </a:p>
          <a:p>
            <a:pPr marL="403225" indent="-171450">
              <a:lnSpc>
                <a:spcPct val="115000"/>
              </a:lnSpc>
              <a:buFont typeface="Wingdings" panose="05000000000000000000" pitchFamily="2" charset="2"/>
              <a:buChar char="ü"/>
            </a:pPr>
            <a:r>
              <a:rPr lang="en-US" sz="1100" dirty="0" err="1">
                <a:solidFill>
                  <a:schemeClr val="dk1"/>
                </a:solidFill>
                <a:latin typeface="Nunito" pitchFamily="2" charset="0"/>
                <a:sym typeface="Nunito"/>
              </a:rPr>
              <a:t>CCAvg</a:t>
            </a:r>
            <a:endParaRPr lang="en-US" sz="1100" dirty="0">
              <a:solidFill>
                <a:schemeClr val="dk1"/>
              </a:solidFill>
              <a:latin typeface="Nunito" pitchFamily="2" charset="0"/>
              <a:sym typeface="Nunito"/>
            </a:endParaRPr>
          </a:p>
          <a:p>
            <a:pPr marL="403225" indent="-171450">
              <a:lnSpc>
                <a:spcPct val="115000"/>
              </a:lnSpc>
              <a:buFont typeface="Wingdings" panose="05000000000000000000" pitchFamily="2" charset="2"/>
              <a:buChar char="ü"/>
            </a:pPr>
            <a:r>
              <a:rPr lang="en-US" sz="1100" dirty="0" err="1">
                <a:solidFill>
                  <a:schemeClr val="dk1"/>
                </a:solidFill>
                <a:latin typeface="Nunito" pitchFamily="2" charset="0"/>
                <a:sym typeface="Nunito"/>
              </a:rPr>
              <a:t>CD_Account</a:t>
            </a:r>
            <a:endParaRPr lang="en-US" sz="1100" dirty="0">
              <a:solidFill>
                <a:schemeClr val="dk1"/>
              </a:solidFill>
              <a:latin typeface="Nunito" pitchFamily="2" charset="0"/>
              <a:sym typeface="Nunito"/>
            </a:endParaRPr>
          </a:p>
          <a:p>
            <a:pPr marL="403225" indent="-171450">
              <a:lnSpc>
                <a:spcPct val="115000"/>
              </a:lnSpc>
              <a:buFont typeface="Wingdings" panose="05000000000000000000" pitchFamily="2" charset="2"/>
              <a:buChar char="ü"/>
            </a:pPr>
            <a:r>
              <a:rPr lang="en-US" sz="1100" dirty="0">
                <a:solidFill>
                  <a:schemeClr val="dk1"/>
                </a:solidFill>
                <a:latin typeface="Nunito" pitchFamily="2" charset="0"/>
                <a:sym typeface="Nunito"/>
              </a:rPr>
              <a:t>Age</a:t>
            </a:r>
          </a:p>
        </p:txBody>
      </p:sp>
      <p:pic>
        <p:nvPicPr>
          <p:cNvPr id="2" name="Picture 1">
            <a:extLst>
              <a:ext uri="{FF2B5EF4-FFF2-40B4-BE49-F238E27FC236}">
                <a16:creationId xmlns:a16="http://schemas.microsoft.com/office/drawing/2014/main" id="{7100E06B-92A3-BD0D-4138-A0AE4606F875}"/>
              </a:ext>
            </a:extLst>
          </p:cNvPr>
          <p:cNvPicPr>
            <a:picLocks noChangeAspect="1"/>
          </p:cNvPicPr>
          <p:nvPr/>
        </p:nvPicPr>
        <p:blipFill>
          <a:blip r:embed="rId3"/>
          <a:stretch>
            <a:fillRect/>
          </a:stretch>
        </p:blipFill>
        <p:spPr>
          <a:xfrm>
            <a:off x="228988" y="776172"/>
            <a:ext cx="4167771" cy="4015964"/>
          </a:xfrm>
          <a:prstGeom prst="rect">
            <a:avLst/>
          </a:prstGeom>
        </p:spPr>
      </p:pic>
      <p:sp>
        <p:nvSpPr>
          <p:cNvPr id="3" name="Rectangle: Rounded Corners 2">
            <a:extLst>
              <a:ext uri="{FF2B5EF4-FFF2-40B4-BE49-F238E27FC236}">
                <a16:creationId xmlns:a16="http://schemas.microsoft.com/office/drawing/2014/main" id="{98A763B3-258D-87DC-FDE9-D58E882F3642}"/>
              </a:ext>
            </a:extLst>
          </p:cNvPr>
          <p:cNvSpPr/>
          <p:nvPr/>
        </p:nvSpPr>
        <p:spPr>
          <a:xfrm>
            <a:off x="85241" y="4176793"/>
            <a:ext cx="4386020" cy="190535"/>
          </a:xfrm>
          <a:prstGeom prst="roundRect">
            <a:avLst/>
          </a:prstGeom>
          <a:solidFill>
            <a:schemeClr val="bg1">
              <a:alpha val="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53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5"/>
          <p:cNvSpPr/>
          <p:nvPr/>
        </p:nvSpPr>
        <p:spPr>
          <a:xfrm>
            <a:off x="0" y="3442950"/>
            <a:ext cx="9162600" cy="78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5"/>
          <p:cNvSpPr txBox="1"/>
          <p:nvPr/>
        </p:nvSpPr>
        <p:spPr>
          <a:xfrm>
            <a:off x="32525" y="3526575"/>
            <a:ext cx="44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latin typeface="Nunito"/>
                <a:ea typeface="Nunito"/>
                <a:cs typeface="Nunito"/>
                <a:sym typeface="Nunito"/>
              </a:rPr>
              <a:t>APPENDIX</a:t>
            </a:r>
            <a:endParaRPr sz="2800" b="1">
              <a:solidFill>
                <a:schemeClr val="lt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7"/>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Logistic Regression - Initial</a:t>
            </a:r>
            <a:endParaRPr sz="2400" dirty="0">
              <a:solidFill>
                <a:srgbClr val="0E39A9"/>
              </a:solidFill>
            </a:endParaRPr>
          </a:p>
        </p:txBody>
      </p:sp>
      <p:sp>
        <p:nvSpPr>
          <p:cNvPr id="270" name="Google Shape;270;p57"/>
          <p:cNvSpPr txBox="1"/>
          <p:nvPr/>
        </p:nvSpPr>
        <p:spPr>
          <a:xfrm>
            <a:off x="2758698" y="3208669"/>
            <a:ext cx="6325341" cy="1745078"/>
          </a:xfrm>
          <a:prstGeom prst="rect">
            <a:avLst/>
          </a:prstGeom>
          <a:solidFill>
            <a:schemeClr val="accent6">
              <a:lumMod val="20000"/>
              <a:lumOff val="80000"/>
            </a:schemeClr>
          </a:solidFill>
          <a:ln>
            <a:noFill/>
          </a:ln>
        </p:spPr>
        <p:txBody>
          <a:bodyPr spcFirstLastPara="1" wrap="square" lIns="91425" tIns="91425" rIns="91425" bIns="0" anchor="t" anchorCtr="0">
            <a:spAutoFit/>
          </a:bodyPr>
          <a:lstStyle/>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Accuracy</a:t>
            </a:r>
            <a:r>
              <a:rPr lang="en-US" sz="1050" dirty="0">
                <a:solidFill>
                  <a:schemeClr val="dk1"/>
                </a:solidFill>
                <a:latin typeface="Nunito" pitchFamily="2" charset="0"/>
                <a:sym typeface="Nunito"/>
              </a:rPr>
              <a:t> for training set and testing set was </a:t>
            </a:r>
            <a:r>
              <a:rPr lang="en-US" sz="1050" b="1" dirty="0">
                <a:solidFill>
                  <a:schemeClr val="dk1"/>
                </a:solidFill>
                <a:latin typeface="Nunito" pitchFamily="2" charset="0"/>
                <a:sym typeface="Nunito"/>
              </a:rPr>
              <a:t>0.9577 and 0.956 </a:t>
            </a:r>
            <a:r>
              <a:rPr lang="en-US" sz="1050" dirty="0">
                <a:solidFill>
                  <a:schemeClr val="dk1"/>
                </a:solidFill>
                <a:latin typeface="Nunito" pitchFamily="2" charset="0"/>
                <a:sym typeface="Nunito"/>
              </a:rPr>
              <a:t>respectively</a:t>
            </a:r>
          </a:p>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Recall</a:t>
            </a:r>
            <a:r>
              <a:rPr lang="en-US" sz="1050" dirty="0">
                <a:solidFill>
                  <a:schemeClr val="dk1"/>
                </a:solidFill>
                <a:latin typeface="Nunito" pitchFamily="2" charset="0"/>
                <a:sym typeface="Nunito"/>
              </a:rPr>
              <a:t> values for both train and test data set are also comparable at </a:t>
            </a:r>
            <a:r>
              <a:rPr lang="en-US" sz="1050" b="1" dirty="0">
                <a:solidFill>
                  <a:schemeClr val="dk1"/>
                </a:solidFill>
                <a:latin typeface="Nunito" pitchFamily="2" charset="0"/>
                <a:sym typeface="Nunito"/>
              </a:rPr>
              <a:t>0.6465  and 0.6510</a:t>
            </a:r>
            <a:r>
              <a:rPr lang="en-US" sz="1050" dirty="0">
                <a:solidFill>
                  <a:schemeClr val="dk1"/>
                </a:solidFill>
                <a:latin typeface="Nunito" pitchFamily="2" charset="0"/>
                <a:sym typeface="Nunito"/>
              </a:rPr>
              <a:t>. In fact test set gives a better Recall value.</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Since our objective is to minimize False Negatives and maximize Recall we will try to optimize this model further and see if we can improve on Recall and Accuracy</a:t>
            </a:r>
          </a:p>
          <a:p>
            <a:pPr marL="231775" lvl="0" indent="-177800" algn="just">
              <a:lnSpc>
                <a:spcPct val="110000"/>
              </a:lnSpc>
              <a:buSzPts val="1600"/>
              <a:buFont typeface="Wingdings" panose="05000000000000000000" pitchFamily="2" charset="2"/>
              <a:buChar char="§"/>
            </a:pPr>
            <a:r>
              <a:rPr lang="en-US" sz="1050" dirty="0">
                <a:solidFill>
                  <a:schemeClr val="dk1"/>
                </a:solidFill>
                <a:latin typeface="Nunito" pitchFamily="2" charset="0"/>
                <a:sym typeface="Nunito"/>
              </a:rPr>
              <a:t>Coefficients are also represented. The positive coefficient indicate a feature that predicts class 1, whereas the negative scores indicate a feature that predicts class 0. </a:t>
            </a:r>
            <a:r>
              <a:rPr lang="en-US" sz="1050" dirty="0" err="1">
                <a:solidFill>
                  <a:schemeClr val="dk1"/>
                </a:solidFill>
                <a:latin typeface="Nunito" pitchFamily="2" charset="0"/>
                <a:sym typeface="Nunito"/>
              </a:rPr>
              <a:t>CD_Account</a:t>
            </a:r>
            <a:r>
              <a:rPr lang="en-US" sz="1050" dirty="0">
                <a:solidFill>
                  <a:schemeClr val="dk1"/>
                </a:solidFill>
                <a:latin typeface="Nunito" pitchFamily="2" charset="0"/>
                <a:sym typeface="Nunito"/>
              </a:rPr>
              <a:t>, Family, </a:t>
            </a:r>
            <a:r>
              <a:rPr lang="en-US" sz="1050" dirty="0" err="1">
                <a:solidFill>
                  <a:schemeClr val="dk1"/>
                </a:solidFill>
                <a:latin typeface="Nunito" pitchFamily="2" charset="0"/>
                <a:sym typeface="Nunito"/>
              </a:rPr>
              <a:t>CCAvg</a:t>
            </a:r>
            <a:r>
              <a:rPr lang="en-US" sz="1050" dirty="0">
                <a:solidFill>
                  <a:schemeClr val="dk1"/>
                </a:solidFill>
                <a:latin typeface="Nunito" pitchFamily="2" charset="0"/>
                <a:sym typeface="Nunito"/>
              </a:rPr>
              <a:t>, Income, Mortgage have positive coefficient</a:t>
            </a:r>
          </a:p>
        </p:txBody>
      </p:sp>
      <p:grpSp>
        <p:nvGrpSpPr>
          <p:cNvPr id="13" name="Group 12">
            <a:extLst>
              <a:ext uri="{FF2B5EF4-FFF2-40B4-BE49-F238E27FC236}">
                <a16:creationId xmlns:a16="http://schemas.microsoft.com/office/drawing/2014/main" id="{E8A304BC-AD36-4BA3-C39B-56A8D73E4175}"/>
              </a:ext>
            </a:extLst>
          </p:cNvPr>
          <p:cNvGrpSpPr/>
          <p:nvPr/>
        </p:nvGrpSpPr>
        <p:grpSpPr>
          <a:xfrm>
            <a:off x="3434427" y="655289"/>
            <a:ext cx="3253092" cy="2508707"/>
            <a:chOff x="5579063" y="986206"/>
            <a:chExt cx="3362388" cy="2878129"/>
          </a:xfrm>
        </p:grpSpPr>
        <p:pic>
          <p:nvPicPr>
            <p:cNvPr id="7" name="Picture 6">
              <a:extLst>
                <a:ext uri="{FF2B5EF4-FFF2-40B4-BE49-F238E27FC236}">
                  <a16:creationId xmlns:a16="http://schemas.microsoft.com/office/drawing/2014/main" id="{A5C5508D-698B-2291-91E0-D1463551577B}"/>
                </a:ext>
              </a:extLst>
            </p:cNvPr>
            <p:cNvPicPr>
              <a:picLocks noChangeAspect="1"/>
            </p:cNvPicPr>
            <p:nvPr/>
          </p:nvPicPr>
          <p:blipFill>
            <a:blip r:embed="rId3"/>
            <a:stretch>
              <a:fillRect/>
            </a:stretch>
          </p:blipFill>
          <p:spPr>
            <a:xfrm>
              <a:off x="5579063" y="986206"/>
              <a:ext cx="2707773" cy="1880627"/>
            </a:xfrm>
            <a:prstGeom prst="rect">
              <a:avLst/>
            </a:prstGeom>
            <a:ln>
              <a:solidFill>
                <a:schemeClr val="tx1"/>
              </a:solidFill>
            </a:ln>
          </p:spPr>
        </p:pic>
        <p:pic>
          <p:nvPicPr>
            <p:cNvPr id="9" name="Picture 8">
              <a:extLst>
                <a:ext uri="{FF2B5EF4-FFF2-40B4-BE49-F238E27FC236}">
                  <a16:creationId xmlns:a16="http://schemas.microsoft.com/office/drawing/2014/main" id="{ECEE7F1A-0711-8EF7-59EE-5915277E905E}"/>
                </a:ext>
              </a:extLst>
            </p:cNvPr>
            <p:cNvPicPr>
              <a:picLocks noChangeAspect="1"/>
            </p:cNvPicPr>
            <p:nvPr/>
          </p:nvPicPr>
          <p:blipFill>
            <a:blip r:embed="rId4"/>
            <a:stretch>
              <a:fillRect/>
            </a:stretch>
          </p:blipFill>
          <p:spPr>
            <a:xfrm>
              <a:off x="5580740" y="2965097"/>
              <a:ext cx="3360711" cy="899238"/>
            </a:xfrm>
            <a:prstGeom prst="rect">
              <a:avLst/>
            </a:prstGeom>
            <a:ln>
              <a:solidFill>
                <a:schemeClr val="tx1"/>
              </a:solidFill>
            </a:ln>
          </p:spPr>
        </p:pic>
      </p:grpSp>
      <p:grpSp>
        <p:nvGrpSpPr>
          <p:cNvPr id="12" name="Group 11">
            <a:extLst>
              <a:ext uri="{FF2B5EF4-FFF2-40B4-BE49-F238E27FC236}">
                <a16:creationId xmlns:a16="http://schemas.microsoft.com/office/drawing/2014/main" id="{C1641002-19B3-0705-1FEF-FC72E7D04CD4}"/>
              </a:ext>
            </a:extLst>
          </p:cNvPr>
          <p:cNvGrpSpPr/>
          <p:nvPr/>
        </p:nvGrpSpPr>
        <p:grpSpPr>
          <a:xfrm>
            <a:off x="202550" y="655289"/>
            <a:ext cx="3097577" cy="2508707"/>
            <a:chOff x="202549" y="986206"/>
            <a:chExt cx="3177815" cy="2817164"/>
          </a:xfrm>
        </p:grpSpPr>
        <p:pic>
          <p:nvPicPr>
            <p:cNvPr id="5" name="Picture 4">
              <a:extLst>
                <a:ext uri="{FF2B5EF4-FFF2-40B4-BE49-F238E27FC236}">
                  <a16:creationId xmlns:a16="http://schemas.microsoft.com/office/drawing/2014/main" id="{BEAB56AC-3CD7-0B15-D405-ECC2DD11060F}"/>
                </a:ext>
              </a:extLst>
            </p:cNvPr>
            <p:cNvPicPr>
              <a:picLocks noChangeAspect="1"/>
            </p:cNvPicPr>
            <p:nvPr/>
          </p:nvPicPr>
          <p:blipFill>
            <a:blip r:embed="rId5"/>
            <a:stretch>
              <a:fillRect/>
            </a:stretch>
          </p:blipFill>
          <p:spPr>
            <a:xfrm>
              <a:off x="202549" y="2965097"/>
              <a:ext cx="3177815" cy="838273"/>
            </a:xfrm>
            <a:prstGeom prst="rect">
              <a:avLst/>
            </a:prstGeom>
            <a:ln>
              <a:solidFill>
                <a:schemeClr val="tx1"/>
              </a:solidFill>
            </a:ln>
          </p:spPr>
        </p:pic>
        <p:pic>
          <p:nvPicPr>
            <p:cNvPr id="10" name="Picture 9">
              <a:extLst>
                <a:ext uri="{FF2B5EF4-FFF2-40B4-BE49-F238E27FC236}">
                  <a16:creationId xmlns:a16="http://schemas.microsoft.com/office/drawing/2014/main" id="{98E6BC61-2E77-4E32-C0C4-83AF9C8CDEBE}"/>
                </a:ext>
              </a:extLst>
            </p:cNvPr>
            <p:cNvPicPr>
              <a:picLocks noChangeAspect="1"/>
            </p:cNvPicPr>
            <p:nvPr/>
          </p:nvPicPr>
          <p:blipFill>
            <a:blip r:embed="rId6"/>
            <a:stretch>
              <a:fillRect/>
            </a:stretch>
          </p:blipFill>
          <p:spPr>
            <a:xfrm>
              <a:off x="202550" y="986206"/>
              <a:ext cx="2780494" cy="1896547"/>
            </a:xfrm>
            <a:prstGeom prst="rect">
              <a:avLst/>
            </a:prstGeom>
            <a:ln>
              <a:solidFill>
                <a:schemeClr val="tx1"/>
              </a:solidFill>
            </a:ln>
          </p:spPr>
        </p:pic>
      </p:grpSp>
      <p:pic>
        <p:nvPicPr>
          <p:cNvPr id="15" name="Picture 14">
            <a:extLst>
              <a:ext uri="{FF2B5EF4-FFF2-40B4-BE49-F238E27FC236}">
                <a16:creationId xmlns:a16="http://schemas.microsoft.com/office/drawing/2014/main" id="{EECC9459-EFF1-2950-A235-2DC753BE62BA}"/>
              </a:ext>
            </a:extLst>
          </p:cNvPr>
          <p:cNvPicPr>
            <a:picLocks noChangeAspect="1"/>
          </p:cNvPicPr>
          <p:nvPr/>
        </p:nvPicPr>
        <p:blipFill>
          <a:blip r:embed="rId7"/>
          <a:stretch>
            <a:fillRect/>
          </a:stretch>
        </p:blipFill>
        <p:spPr>
          <a:xfrm>
            <a:off x="6755436" y="1020312"/>
            <a:ext cx="2186013" cy="2143684"/>
          </a:xfrm>
          <a:prstGeom prst="rect">
            <a:avLst/>
          </a:prstGeom>
        </p:spPr>
      </p:pic>
      <p:sp>
        <p:nvSpPr>
          <p:cNvPr id="17" name="TextBox 16">
            <a:extLst>
              <a:ext uri="{FF2B5EF4-FFF2-40B4-BE49-F238E27FC236}">
                <a16:creationId xmlns:a16="http://schemas.microsoft.com/office/drawing/2014/main" id="{FC9E7FB2-7BAD-A46C-E4D3-0E2CF66052AB}"/>
              </a:ext>
            </a:extLst>
          </p:cNvPr>
          <p:cNvSpPr txBox="1"/>
          <p:nvPr/>
        </p:nvSpPr>
        <p:spPr>
          <a:xfrm>
            <a:off x="202551" y="3679072"/>
            <a:ext cx="2339172" cy="1231684"/>
          </a:xfrm>
          <a:prstGeom prst="rect">
            <a:avLst/>
          </a:prstGeom>
          <a:solidFill>
            <a:schemeClr val="accent1">
              <a:lumMod val="20000"/>
              <a:lumOff val="80000"/>
            </a:schemeClr>
          </a:solidFill>
        </p:spPr>
        <p:txBody>
          <a:bodyPr wrap="square">
            <a:spAutoFit/>
          </a:bodyPr>
          <a:lstStyle>
            <a:defPPr marR="0" lvl="0" algn="l" rtl="0">
              <a:lnSpc>
                <a:spcPct val="100000"/>
              </a:lnSpc>
              <a:spcBef>
                <a:spcPts val="0"/>
              </a:spcBef>
              <a:spcAft>
                <a:spcPts val="0"/>
              </a:spcAft>
            </a:defPPr>
            <a:lvl1pPr marL="231775" indent="-177800" algn="just">
              <a:lnSpc>
                <a:spcPct val="110000"/>
              </a:lnSpc>
              <a:spcAft>
                <a:spcPts val="600"/>
              </a:spcAft>
              <a:buSzPts val="1600"/>
              <a:buFont typeface="Wingdings" panose="05000000000000000000" pitchFamily="2" charset="2"/>
              <a:buChar char="§"/>
              <a:defRPr sz="1050">
                <a:solidFill>
                  <a:schemeClr val="dk1"/>
                </a:solidFill>
                <a:latin typeface="Nunito" pitchFamily="2" charset="0"/>
                <a:ea typeface="Nunito"/>
                <a:cs typeface="Nunito"/>
              </a:defRPr>
            </a:lvl1pPr>
          </a:lstStyle>
          <a:p>
            <a:r>
              <a:rPr lang="en-US" dirty="0">
                <a:sym typeface="Nunito"/>
              </a:rPr>
              <a:t>Preliminary Logistic Regression on the training and the test data was conducted</a:t>
            </a:r>
          </a:p>
          <a:p>
            <a:r>
              <a:rPr lang="en-US" dirty="0">
                <a:sym typeface="Nunito"/>
              </a:rPr>
              <a:t>Probability of classification labels is used to arrive at a threshold</a:t>
            </a:r>
          </a:p>
        </p:txBody>
      </p:sp>
      <p:sp>
        <p:nvSpPr>
          <p:cNvPr id="18" name="TextBox 17">
            <a:extLst>
              <a:ext uri="{FF2B5EF4-FFF2-40B4-BE49-F238E27FC236}">
                <a16:creationId xmlns:a16="http://schemas.microsoft.com/office/drawing/2014/main" id="{BEBC2EAB-9661-2495-C084-1F6445DD5ACF}"/>
              </a:ext>
            </a:extLst>
          </p:cNvPr>
          <p:cNvSpPr txBox="1"/>
          <p:nvPr/>
        </p:nvSpPr>
        <p:spPr>
          <a:xfrm>
            <a:off x="6687519" y="709578"/>
            <a:ext cx="1867545" cy="307777"/>
          </a:xfrm>
          <a:prstGeom prst="rect">
            <a:avLst/>
          </a:prstGeom>
          <a:noFill/>
        </p:spPr>
        <p:txBody>
          <a:bodyPr wrap="square" rtlCol="0">
            <a:spAutoFit/>
          </a:bodyPr>
          <a:lstStyle/>
          <a:p>
            <a:r>
              <a:rPr lang="en-US" b="1" u="sng" dirty="0"/>
              <a:t>Coefficients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8"/>
          <p:cNvSpPr txBox="1">
            <a:spLocks noGrp="1"/>
          </p:cNvSpPr>
          <p:nvPr>
            <p:ph type="title"/>
          </p:nvPr>
        </p:nvSpPr>
        <p:spPr>
          <a:xfrm>
            <a:off x="202550" y="244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Logistic Regression : ROC-AUC Threshold</a:t>
            </a:r>
            <a:endParaRPr sz="2350" dirty="0">
              <a:solidFill>
                <a:srgbClr val="0E39A9"/>
              </a:solidFill>
            </a:endParaRPr>
          </a:p>
        </p:txBody>
      </p:sp>
      <p:sp>
        <p:nvSpPr>
          <p:cNvPr id="2" name="Google Shape;270;p57">
            <a:extLst>
              <a:ext uri="{FF2B5EF4-FFF2-40B4-BE49-F238E27FC236}">
                <a16:creationId xmlns:a16="http://schemas.microsoft.com/office/drawing/2014/main" id="{C891AE1E-1B00-743B-0028-35BEFF5BEBA1}"/>
              </a:ext>
            </a:extLst>
          </p:cNvPr>
          <p:cNvSpPr txBox="1"/>
          <p:nvPr/>
        </p:nvSpPr>
        <p:spPr>
          <a:xfrm>
            <a:off x="3183932" y="3239785"/>
            <a:ext cx="5849455" cy="1720441"/>
          </a:xfrm>
          <a:prstGeom prst="rect">
            <a:avLst/>
          </a:prstGeom>
          <a:solidFill>
            <a:schemeClr val="accent6">
              <a:lumMod val="20000"/>
              <a:lumOff val="80000"/>
            </a:schemeClr>
          </a:solidFill>
          <a:ln>
            <a:noFill/>
          </a:ln>
        </p:spPr>
        <p:txBody>
          <a:bodyPr spcFirstLastPara="1" wrap="square" lIns="91425" tIns="91425" rIns="91425" bIns="91425" anchor="t" anchorCtr="0">
            <a:spAutoFit/>
          </a:bodyPr>
          <a:lstStyle/>
          <a:p>
            <a:pPr marL="127000" lvl="0" indent="-127000" algn="l" rtl="0">
              <a:spcAft>
                <a:spcPts val="600"/>
              </a:spcAft>
              <a:buSzPts val="1600"/>
            </a:pPr>
            <a:r>
              <a:rPr lang="en-US" sz="1050" u="sng" dirty="0">
                <a:solidFill>
                  <a:schemeClr val="dk1"/>
                </a:solidFill>
                <a:latin typeface="Nunito" pitchFamily="2" charset="0"/>
                <a:ea typeface="Nunito"/>
                <a:cs typeface="Nunito"/>
                <a:sym typeface="Nunito"/>
              </a:rPr>
              <a:t>With this approach</a:t>
            </a:r>
          </a:p>
          <a:p>
            <a:pPr marL="231775"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Accuracy</a:t>
            </a:r>
            <a:r>
              <a:rPr lang="en-US" sz="1050" dirty="0">
                <a:solidFill>
                  <a:schemeClr val="dk1"/>
                </a:solidFill>
                <a:latin typeface="Nunito" pitchFamily="2" charset="0"/>
                <a:sym typeface="Nunito"/>
              </a:rPr>
              <a:t> for training set and testing set is now </a:t>
            </a:r>
            <a:r>
              <a:rPr lang="en-US" sz="1050" b="1" dirty="0">
                <a:solidFill>
                  <a:schemeClr val="dk1"/>
                </a:solidFill>
                <a:latin typeface="Nunito" pitchFamily="2" charset="0"/>
                <a:sym typeface="Nunito"/>
              </a:rPr>
              <a:t>0.9137 and 0.9153 </a:t>
            </a:r>
            <a:r>
              <a:rPr lang="en-US" sz="1050" dirty="0">
                <a:solidFill>
                  <a:schemeClr val="dk1"/>
                </a:solidFill>
                <a:latin typeface="Nunito" pitchFamily="2" charset="0"/>
                <a:sym typeface="Nunito"/>
              </a:rPr>
              <a:t>respectively</a:t>
            </a:r>
          </a:p>
          <a:p>
            <a:pPr marL="231775"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Recall</a:t>
            </a:r>
            <a:r>
              <a:rPr lang="en-US" sz="1050" dirty="0">
                <a:solidFill>
                  <a:schemeClr val="dk1"/>
                </a:solidFill>
                <a:latin typeface="Nunito" pitchFamily="2" charset="0"/>
                <a:sym typeface="Nunito"/>
              </a:rPr>
              <a:t> values for both train and test data set are now at </a:t>
            </a:r>
            <a:r>
              <a:rPr lang="en-US" sz="1050" b="1" dirty="0">
                <a:solidFill>
                  <a:schemeClr val="dk1"/>
                </a:solidFill>
                <a:latin typeface="Nunito" pitchFamily="2" charset="0"/>
                <a:sym typeface="Nunito"/>
              </a:rPr>
              <a:t>0.8821  and 0.8456</a:t>
            </a:r>
            <a:r>
              <a:rPr lang="en-US" sz="1050" dirty="0">
                <a:solidFill>
                  <a:schemeClr val="dk1"/>
                </a:solidFill>
                <a:latin typeface="Nunito" pitchFamily="2" charset="0"/>
                <a:sym typeface="Nunito"/>
              </a:rPr>
              <a:t>. </a:t>
            </a:r>
          </a:p>
          <a:p>
            <a:pPr marL="231775"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As evident from the numbers although  Accuracy has slightly decreased the Recall value has a sizeable jump due to the usage of optimal threshold from ROC-AUC curve</a:t>
            </a:r>
          </a:p>
          <a:p>
            <a:pPr marL="231775" indent="-177800" algn="just">
              <a:lnSpc>
                <a:spcPct val="110000"/>
              </a:lnSpc>
              <a:buSzPts val="1600"/>
              <a:buFont typeface="Wingdings" panose="05000000000000000000" pitchFamily="2" charset="2"/>
              <a:buChar char="§"/>
            </a:pPr>
            <a:r>
              <a:rPr lang="en-US" sz="1050" dirty="0">
                <a:solidFill>
                  <a:schemeClr val="dk1"/>
                </a:solidFill>
                <a:latin typeface="Nunito" pitchFamily="2" charset="0"/>
                <a:sym typeface="Nunito"/>
              </a:rPr>
              <a:t>This model performance betters than the initial one. Next we can use the Precision-Recall Curve to see if we can optimize the  model performance further</a:t>
            </a:r>
            <a:endParaRPr sz="1050" dirty="0">
              <a:solidFill>
                <a:schemeClr val="dk1"/>
              </a:solidFill>
              <a:latin typeface="Nunito" pitchFamily="2" charset="0"/>
              <a:sym typeface="Nunito"/>
            </a:endParaRPr>
          </a:p>
        </p:txBody>
      </p:sp>
      <p:pic>
        <p:nvPicPr>
          <p:cNvPr id="4" name="Picture 3">
            <a:extLst>
              <a:ext uri="{FF2B5EF4-FFF2-40B4-BE49-F238E27FC236}">
                <a16:creationId xmlns:a16="http://schemas.microsoft.com/office/drawing/2014/main" id="{9015E2E2-AC83-EBF2-2D3C-6522C9CF4A8C}"/>
              </a:ext>
            </a:extLst>
          </p:cNvPr>
          <p:cNvPicPr>
            <a:picLocks noChangeAspect="1"/>
          </p:cNvPicPr>
          <p:nvPr/>
        </p:nvPicPr>
        <p:blipFill>
          <a:blip r:embed="rId3"/>
          <a:stretch>
            <a:fillRect/>
          </a:stretch>
        </p:blipFill>
        <p:spPr>
          <a:xfrm>
            <a:off x="202550" y="941300"/>
            <a:ext cx="2543414" cy="1821171"/>
          </a:xfrm>
          <a:prstGeom prst="rect">
            <a:avLst/>
          </a:prstGeom>
        </p:spPr>
      </p:pic>
      <p:grpSp>
        <p:nvGrpSpPr>
          <p:cNvPr id="9" name="Group 8">
            <a:extLst>
              <a:ext uri="{FF2B5EF4-FFF2-40B4-BE49-F238E27FC236}">
                <a16:creationId xmlns:a16="http://schemas.microsoft.com/office/drawing/2014/main" id="{8307AEE5-E0D3-627B-5A33-08169CA48638}"/>
              </a:ext>
            </a:extLst>
          </p:cNvPr>
          <p:cNvGrpSpPr/>
          <p:nvPr/>
        </p:nvGrpSpPr>
        <p:grpSpPr>
          <a:xfrm>
            <a:off x="3152859" y="808926"/>
            <a:ext cx="2619981" cy="2430859"/>
            <a:chOff x="4503513" y="226650"/>
            <a:chExt cx="3246806" cy="3175624"/>
          </a:xfrm>
        </p:grpSpPr>
        <p:pic>
          <p:nvPicPr>
            <p:cNvPr id="6" name="Picture 5">
              <a:extLst>
                <a:ext uri="{FF2B5EF4-FFF2-40B4-BE49-F238E27FC236}">
                  <a16:creationId xmlns:a16="http://schemas.microsoft.com/office/drawing/2014/main" id="{2FE90DAF-63FE-A14A-9FD3-BDEC7A7E853B}"/>
                </a:ext>
              </a:extLst>
            </p:cNvPr>
            <p:cNvPicPr>
              <a:picLocks noChangeAspect="1"/>
            </p:cNvPicPr>
            <p:nvPr/>
          </p:nvPicPr>
          <p:blipFill>
            <a:blip r:embed="rId4"/>
            <a:stretch>
              <a:fillRect/>
            </a:stretch>
          </p:blipFill>
          <p:spPr>
            <a:xfrm>
              <a:off x="4503513" y="226650"/>
              <a:ext cx="3246806" cy="2352686"/>
            </a:xfrm>
            <a:prstGeom prst="rect">
              <a:avLst/>
            </a:prstGeom>
          </p:spPr>
        </p:pic>
        <p:pic>
          <p:nvPicPr>
            <p:cNvPr id="8" name="Picture 7">
              <a:extLst>
                <a:ext uri="{FF2B5EF4-FFF2-40B4-BE49-F238E27FC236}">
                  <a16:creationId xmlns:a16="http://schemas.microsoft.com/office/drawing/2014/main" id="{E0B3ED1C-9B53-ACD5-6387-42924BE36539}"/>
                </a:ext>
              </a:extLst>
            </p:cNvPr>
            <p:cNvPicPr>
              <a:picLocks noChangeAspect="1"/>
            </p:cNvPicPr>
            <p:nvPr/>
          </p:nvPicPr>
          <p:blipFill>
            <a:blip r:embed="rId5"/>
            <a:stretch>
              <a:fillRect/>
            </a:stretch>
          </p:blipFill>
          <p:spPr>
            <a:xfrm>
              <a:off x="4542020" y="2586863"/>
              <a:ext cx="3208298" cy="815411"/>
            </a:xfrm>
            <a:prstGeom prst="rect">
              <a:avLst/>
            </a:prstGeom>
          </p:spPr>
        </p:pic>
      </p:grpSp>
      <p:grpSp>
        <p:nvGrpSpPr>
          <p:cNvPr id="14" name="Group 13">
            <a:extLst>
              <a:ext uri="{FF2B5EF4-FFF2-40B4-BE49-F238E27FC236}">
                <a16:creationId xmlns:a16="http://schemas.microsoft.com/office/drawing/2014/main" id="{0B2EE3E9-0B3A-A767-250F-5E307D96679E}"/>
              </a:ext>
            </a:extLst>
          </p:cNvPr>
          <p:cNvGrpSpPr/>
          <p:nvPr/>
        </p:nvGrpSpPr>
        <p:grpSpPr>
          <a:xfrm>
            <a:off x="6326189" y="764592"/>
            <a:ext cx="2488027" cy="2430859"/>
            <a:chOff x="5629146" y="726295"/>
            <a:chExt cx="3264638" cy="3101186"/>
          </a:xfrm>
        </p:grpSpPr>
        <p:pic>
          <p:nvPicPr>
            <p:cNvPr id="11" name="Picture 10">
              <a:extLst>
                <a:ext uri="{FF2B5EF4-FFF2-40B4-BE49-F238E27FC236}">
                  <a16:creationId xmlns:a16="http://schemas.microsoft.com/office/drawing/2014/main" id="{AFC33F0F-6986-9047-3243-85B47157DAE0}"/>
                </a:ext>
              </a:extLst>
            </p:cNvPr>
            <p:cNvPicPr>
              <a:picLocks noChangeAspect="1"/>
            </p:cNvPicPr>
            <p:nvPr/>
          </p:nvPicPr>
          <p:blipFill>
            <a:blip r:embed="rId6"/>
            <a:stretch>
              <a:fillRect/>
            </a:stretch>
          </p:blipFill>
          <p:spPr>
            <a:xfrm>
              <a:off x="5629147" y="726295"/>
              <a:ext cx="3264637" cy="2286728"/>
            </a:xfrm>
            <a:prstGeom prst="rect">
              <a:avLst/>
            </a:prstGeom>
          </p:spPr>
        </p:pic>
        <p:pic>
          <p:nvPicPr>
            <p:cNvPr id="13" name="Picture 12">
              <a:extLst>
                <a:ext uri="{FF2B5EF4-FFF2-40B4-BE49-F238E27FC236}">
                  <a16:creationId xmlns:a16="http://schemas.microsoft.com/office/drawing/2014/main" id="{E7C22652-B9DC-93B3-FD5A-87B8F20F0EF8}"/>
                </a:ext>
              </a:extLst>
            </p:cNvPr>
            <p:cNvPicPr>
              <a:picLocks noChangeAspect="1"/>
            </p:cNvPicPr>
            <p:nvPr/>
          </p:nvPicPr>
          <p:blipFill>
            <a:blip r:embed="rId7"/>
            <a:stretch>
              <a:fillRect/>
            </a:stretch>
          </p:blipFill>
          <p:spPr>
            <a:xfrm>
              <a:off x="5629146" y="3042553"/>
              <a:ext cx="3261643" cy="784928"/>
            </a:xfrm>
            <a:prstGeom prst="rect">
              <a:avLst/>
            </a:prstGeom>
          </p:spPr>
        </p:pic>
      </p:grpSp>
      <p:sp>
        <p:nvSpPr>
          <p:cNvPr id="16" name="TextBox 15">
            <a:extLst>
              <a:ext uri="{FF2B5EF4-FFF2-40B4-BE49-F238E27FC236}">
                <a16:creationId xmlns:a16="http://schemas.microsoft.com/office/drawing/2014/main" id="{DBA7DB45-DFFA-559D-48E9-58B96A9C7C02}"/>
              </a:ext>
            </a:extLst>
          </p:cNvPr>
          <p:cNvSpPr txBox="1"/>
          <p:nvPr/>
        </p:nvSpPr>
        <p:spPr>
          <a:xfrm>
            <a:off x="110613" y="2887819"/>
            <a:ext cx="2950309" cy="1942648"/>
          </a:xfrm>
          <a:prstGeom prst="rect">
            <a:avLst/>
          </a:prstGeom>
          <a:solidFill>
            <a:schemeClr val="accent1">
              <a:lumMod val="20000"/>
              <a:lumOff val="80000"/>
            </a:schemeClr>
          </a:solidFill>
        </p:spPr>
        <p:txBody>
          <a:bodyPr wrap="square">
            <a:spAutoFit/>
          </a:bodyPr>
          <a:lstStyle/>
          <a:p>
            <a:pPr marL="231775" lvl="0" indent="-177800" algn="just" rtl="0">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ea typeface="Nunito"/>
                <a:cs typeface="Nunito"/>
                <a:sym typeface="Nunito"/>
              </a:rPr>
              <a:t>Logistic Regression is further optimized by calculating Optimal Threshold using ROC-AUC curve. ROC-AUC curve returns the FPR, TPR and Threshold values which takes the original data and predicted probabilities for the class 1. The optimal cut off would be where TPR is high and FPR is low</a:t>
            </a:r>
          </a:p>
          <a:p>
            <a:pPr marL="231775" lvl="0" indent="-177800" algn="just" rtl="0">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ea typeface="Nunito"/>
                <a:cs typeface="Nunito"/>
                <a:sym typeface="Nunito"/>
              </a:rPr>
              <a:t>Optimal Threshold </a:t>
            </a:r>
            <a:r>
              <a:rPr lang="en-US" sz="1050" dirty="0">
                <a:solidFill>
                  <a:schemeClr val="dk1"/>
                </a:solidFill>
                <a:latin typeface="Nunito" pitchFamily="2" charset="0"/>
                <a:ea typeface="Nunito"/>
                <a:cs typeface="Nunito"/>
                <a:sym typeface="Nunito"/>
              </a:rPr>
              <a:t>using ROC-AUC curve is </a:t>
            </a:r>
            <a:r>
              <a:rPr lang="en-US" sz="1050" b="1" i="0" dirty="0">
                <a:solidFill>
                  <a:srgbClr val="212121"/>
                </a:solidFill>
                <a:effectLst/>
                <a:latin typeface="Nunito" pitchFamily="2" charset="0"/>
              </a:rPr>
              <a:t>0.12589220403804577</a:t>
            </a:r>
            <a:endParaRPr lang="en-US" sz="1050" b="1" i="0" dirty="0">
              <a:solidFill>
                <a:schemeClr val="dk1"/>
              </a:solidFill>
              <a:effectLst/>
              <a:latin typeface="Nunito" pitchFamily="2" charset="0"/>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8"/>
          <p:cNvSpPr txBox="1">
            <a:spLocks noGrp="1"/>
          </p:cNvSpPr>
          <p:nvPr>
            <p:ph type="title"/>
          </p:nvPr>
        </p:nvSpPr>
        <p:spPr>
          <a:xfrm>
            <a:off x="202550" y="244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Logistic Regression : Precision-Recall Curve Threshold</a:t>
            </a:r>
            <a:endParaRPr sz="2350" dirty="0">
              <a:solidFill>
                <a:srgbClr val="0E39A9"/>
              </a:solidFill>
            </a:endParaRPr>
          </a:p>
        </p:txBody>
      </p:sp>
      <p:grpSp>
        <p:nvGrpSpPr>
          <p:cNvPr id="8" name="Group 7">
            <a:extLst>
              <a:ext uri="{FF2B5EF4-FFF2-40B4-BE49-F238E27FC236}">
                <a16:creationId xmlns:a16="http://schemas.microsoft.com/office/drawing/2014/main" id="{28082FD1-F8EE-7FF7-8AB8-3877DC3DD486}"/>
              </a:ext>
            </a:extLst>
          </p:cNvPr>
          <p:cNvGrpSpPr/>
          <p:nvPr/>
        </p:nvGrpSpPr>
        <p:grpSpPr>
          <a:xfrm>
            <a:off x="3466284" y="971158"/>
            <a:ext cx="2568163" cy="2500921"/>
            <a:chOff x="4163706" y="971158"/>
            <a:chExt cx="2568163" cy="2500921"/>
          </a:xfrm>
        </p:grpSpPr>
        <p:pic>
          <p:nvPicPr>
            <p:cNvPr id="5" name="Picture 4">
              <a:extLst>
                <a:ext uri="{FF2B5EF4-FFF2-40B4-BE49-F238E27FC236}">
                  <a16:creationId xmlns:a16="http://schemas.microsoft.com/office/drawing/2014/main" id="{B20079E7-F017-018B-5CBC-325ED77CF887}"/>
                </a:ext>
              </a:extLst>
            </p:cNvPr>
            <p:cNvPicPr>
              <a:picLocks noChangeAspect="1"/>
            </p:cNvPicPr>
            <p:nvPr/>
          </p:nvPicPr>
          <p:blipFill>
            <a:blip r:embed="rId3"/>
            <a:stretch>
              <a:fillRect/>
            </a:stretch>
          </p:blipFill>
          <p:spPr>
            <a:xfrm>
              <a:off x="4163706" y="971158"/>
              <a:ext cx="2554715" cy="1803039"/>
            </a:xfrm>
            <a:prstGeom prst="rect">
              <a:avLst/>
            </a:prstGeom>
          </p:spPr>
        </p:pic>
        <p:pic>
          <p:nvPicPr>
            <p:cNvPr id="7" name="Picture 6">
              <a:extLst>
                <a:ext uri="{FF2B5EF4-FFF2-40B4-BE49-F238E27FC236}">
                  <a16:creationId xmlns:a16="http://schemas.microsoft.com/office/drawing/2014/main" id="{D04D3C32-6A14-521D-EA15-E86FEA84B60B}"/>
                </a:ext>
              </a:extLst>
            </p:cNvPr>
            <p:cNvPicPr>
              <a:picLocks noChangeAspect="1"/>
            </p:cNvPicPr>
            <p:nvPr/>
          </p:nvPicPr>
          <p:blipFill>
            <a:blip r:embed="rId4"/>
            <a:stretch>
              <a:fillRect/>
            </a:stretch>
          </p:blipFill>
          <p:spPr>
            <a:xfrm>
              <a:off x="4163706" y="2824323"/>
              <a:ext cx="2568163" cy="647756"/>
            </a:xfrm>
            <a:prstGeom prst="rect">
              <a:avLst/>
            </a:prstGeom>
          </p:spPr>
        </p:pic>
      </p:grpSp>
      <p:grpSp>
        <p:nvGrpSpPr>
          <p:cNvPr id="13" name="Group 12">
            <a:extLst>
              <a:ext uri="{FF2B5EF4-FFF2-40B4-BE49-F238E27FC236}">
                <a16:creationId xmlns:a16="http://schemas.microsoft.com/office/drawing/2014/main" id="{0F6B81F5-70EE-C8F6-6E04-0C28470DC85E}"/>
              </a:ext>
            </a:extLst>
          </p:cNvPr>
          <p:cNvGrpSpPr/>
          <p:nvPr/>
        </p:nvGrpSpPr>
        <p:grpSpPr>
          <a:xfrm>
            <a:off x="6321156" y="903701"/>
            <a:ext cx="2620294" cy="2568378"/>
            <a:chOff x="897821" y="1993719"/>
            <a:chExt cx="2620294" cy="2568378"/>
          </a:xfrm>
        </p:grpSpPr>
        <p:pic>
          <p:nvPicPr>
            <p:cNvPr id="10" name="Picture 9">
              <a:extLst>
                <a:ext uri="{FF2B5EF4-FFF2-40B4-BE49-F238E27FC236}">
                  <a16:creationId xmlns:a16="http://schemas.microsoft.com/office/drawing/2014/main" id="{7A7F0C32-635F-C877-7895-D7618838AEC5}"/>
                </a:ext>
              </a:extLst>
            </p:cNvPr>
            <p:cNvPicPr>
              <a:picLocks noChangeAspect="1"/>
            </p:cNvPicPr>
            <p:nvPr/>
          </p:nvPicPr>
          <p:blipFill>
            <a:blip r:embed="rId5"/>
            <a:stretch>
              <a:fillRect/>
            </a:stretch>
          </p:blipFill>
          <p:spPr>
            <a:xfrm>
              <a:off x="897821" y="1993719"/>
              <a:ext cx="2586072" cy="1853688"/>
            </a:xfrm>
            <a:prstGeom prst="rect">
              <a:avLst/>
            </a:prstGeom>
          </p:spPr>
        </p:pic>
        <p:pic>
          <p:nvPicPr>
            <p:cNvPr id="12" name="Picture 11">
              <a:extLst>
                <a:ext uri="{FF2B5EF4-FFF2-40B4-BE49-F238E27FC236}">
                  <a16:creationId xmlns:a16="http://schemas.microsoft.com/office/drawing/2014/main" id="{F0F90752-2711-D270-FAA8-94F8DFF04F3F}"/>
                </a:ext>
              </a:extLst>
            </p:cNvPr>
            <p:cNvPicPr>
              <a:picLocks noChangeAspect="1"/>
            </p:cNvPicPr>
            <p:nvPr/>
          </p:nvPicPr>
          <p:blipFill>
            <a:blip r:embed="rId6"/>
            <a:stretch>
              <a:fillRect/>
            </a:stretch>
          </p:blipFill>
          <p:spPr>
            <a:xfrm>
              <a:off x="897821" y="3855155"/>
              <a:ext cx="2620294" cy="706942"/>
            </a:xfrm>
            <a:prstGeom prst="rect">
              <a:avLst/>
            </a:prstGeom>
          </p:spPr>
        </p:pic>
      </p:grpSp>
      <p:sp>
        <p:nvSpPr>
          <p:cNvPr id="14" name="Google Shape;270;p57">
            <a:extLst>
              <a:ext uri="{FF2B5EF4-FFF2-40B4-BE49-F238E27FC236}">
                <a16:creationId xmlns:a16="http://schemas.microsoft.com/office/drawing/2014/main" id="{61C38A68-F821-4EC8-7D91-76B3F74472CB}"/>
              </a:ext>
            </a:extLst>
          </p:cNvPr>
          <p:cNvSpPr txBox="1"/>
          <p:nvPr/>
        </p:nvSpPr>
        <p:spPr>
          <a:xfrm>
            <a:off x="3387338" y="3522205"/>
            <a:ext cx="5561767" cy="1323409"/>
          </a:xfrm>
          <a:prstGeom prst="rect">
            <a:avLst/>
          </a:prstGeom>
          <a:solidFill>
            <a:schemeClr val="accent6">
              <a:lumMod val="20000"/>
              <a:lumOff val="80000"/>
            </a:schemeClr>
          </a:solidFill>
          <a:ln>
            <a:noFill/>
          </a:ln>
        </p:spPr>
        <p:txBody>
          <a:bodyPr spcFirstLastPara="1" wrap="square" lIns="91425" tIns="91425" rIns="91425" bIns="91425" anchor="t" anchorCtr="0">
            <a:spAutoFit/>
          </a:bodyPr>
          <a:lstStyle/>
          <a:p>
            <a:pPr marL="127000" lvl="0" indent="-127000" algn="l" rtl="0">
              <a:spcAft>
                <a:spcPts val="600"/>
              </a:spcAft>
              <a:buSzPts val="1600"/>
            </a:pPr>
            <a:r>
              <a:rPr lang="en-US" sz="1000" u="sng" dirty="0">
                <a:solidFill>
                  <a:schemeClr val="dk1"/>
                </a:solidFill>
                <a:latin typeface="Nunito" pitchFamily="2" charset="0"/>
                <a:ea typeface="Nunito"/>
                <a:cs typeface="Nunito"/>
                <a:sym typeface="Nunito"/>
              </a:rPr>
              <a:t>With this approach</a:t>
            </a:r>
          </a:p>
          <a:p>
            <a:pPr marL="231775" indent="-177800" algn="just">
              <a:lnSpc>
                <a:spcPct val="110000"/>
              </a:lnSpc>
              <a:spcAft>
                <a:spcPts val="600"/>
              </a:spcAft>
              <a:buSzPts val="1600"/>
              <a:buFont typeface="Wingdings" panose="05000000000000000000" pitchFamily="2" charset="2"/>
              <a:buChar char="§"/>
            </a:pPr>
            <a:r>
              <a:rPr lang="en-US" sz="1000" b="1" dirty="0">
                <a:solidFill>
                  <a:schemeClr val="dk1"/>
                </a:solidFill>
                <a:latin typeface="Nunito" pitchFamily="2" charset="0"/>
                <a:sym typeface="Nunito"/>
              </a:rPr>
              <a:t>Accuracy</a:t>
            </a:r>
            <a:r>
              <a:rPr lang="en-US" sz="1000" dirty="0">
                <a:solidFill>
                  <a:schemeClr val="dk1"/>
                </a:solidFill>
                <a:latin typeface="Nunito" pitchFamily="2" charset="0"/>
                <a:sym typeface="Nunito"/>
              </a:rPr>
              <a:t> for training set and testing set is now </a:t>
            </a:r>
            <a:r>
              <a:rPr lang="en-US" sz="1000" b="1" dirty="0">
                <a:solidFill>
                  <a:schemeClr val="dk1"/>
                </a:solidFill>
                <a:latin typeface="Nunito" pitchFamily="2" charset="0"/>
                <a:sym typeface="Nunito"/>
              </a:rPr>
              <a:t>0.9529 and 0.9567 </a:t>
            </a:r>
            <a:r>
              <a:rPr lang="en-US" sz="1000" dirty="0">
                <a:solidFill>
                  <a:schemeClr val="dk1"/>
                </a:solidFill>
                <a:latin typeface="Nunito" pitchFamily="2" charset="0"/>
                <a:sym typeface="Nunito"/>
              </a:rPr>
              <a:t>respectively</a:t>
            </a:r>
          </a:p>
          <a:p>
            <a:pPr marL="231775" indent="-177800" algn="just">
              <a:lnSpc>
                <a:spcPct val="110000"/>
              </a:lnSpc>
              <a:spcAft>
                <a:spcPts val="600"/>
              </a:spcAft>
              <a:buSzPts val="1600"/>
              <a:buFont typeface="Wingdings" panose="05000000000000000000" pitchFamily="2" charset="2"/>
              <a:buChar char="§"/>
            </a:pPr>
            <a:r>
              <a:rPr lang="en-US" sz="1000" b="1" dirty="0">
                <a:solidFill>
                  <a:schemeClr val="dk1"/>
                </a:solidFill>
                <a:latin typeface="Nunito" pitchFamily="2" charset="0"/>
                <a:sym typeface="Nunito"/>
              </a:rPr>
              <a:t>Recall</a:t>
            </a:r>
            <a:r>
              <a:rPr lang="en-US" sz="1000" dirty="0">
                <a:solidFill>
                  <a:schemeClr val="dk1"/>
                </a:solidFill>
                <a:latin typeface="Nunito" pitchFamily="2" charset="0"/>
                <a:sym typeface="Nunito"/>
              </a:rPr>
              <a:t> values for both train and test data set are now at </a:t>
            </a:r>
            <a:r>
              <a:rPr lang="en-US" sz="1000" b="1" dirty="0">
                <a:solidFill>
                  <a:schemeClr val="dk1"/>
                </a:solidFill>
                <a:latin typeface="Nunito" pitchFamily="2" charset="0"/>
                <a:sym typeface="Nunito"/>
              </a:rPr>
              <a:t>0.7401  and 0.7315</a:t>
            </a:r>
            <a:r>
              <a:rPr lang="en-US" sz="1000" dirty="0">
                <a:solidFill>
                  <a:schemeClr val="dk1"/>
                </a:solidFill>
                <a:latin typeface="Nunito" pitchFamily="2" charset="0"/>
                <a:sym typeface="Nunito"/>
              </a:rPr>
              <a:t>. </a:t>
            </a:r>
          </a:p>
          <a:p>
            <a:pPr marL="231775" indent="-177800" algn="just">
              <a:lnSpc>
                <a:spcPct val="110000"/>
              </a:lnSpc>
              <a:spcAft>
                <a:spcPts val="600"/>
              </a:spcAft>
              <a:buSzPts val="1600"/>
              <a:buFont typeface="Wingdings" panose="05000000000000000000" pitchFamily="2" charset="2"/>
              <a:buChar char="§"/>
            </a:pPr>
            <a:r>
              <a:rPr lang="en-US" sz="1000" dirty="0">
                <a:solidFill>
                  <a:schemeClr val="dk1"/>
                </a:solidFill>
                <a:latin typeface="Nunito" pitchFamily="2" charset="0"/>
                <a:sym typeface="Nunito"/>
              </a:rPr>
              <a:t>As evident from the numbers although  Accuracy has now increased however the Recall value has slightly decreased </a:t>
            </a:r>
          </a:p>
        </p:txBody>
      </p:sp>
      <p:sp>
        <p:nvSpPr>
          <p:cNvPr id="15" name="TextBox 14">
            <a:extLst>
              <a:ext uri="{FF2B5EF4-FFF2-40B4-BE49-F238E27FC236}">
                <a16:creationId xmlns:a16="http://schemas.microsoft.com/office/drawing/2014/main" id="{34D003EE-D6E5-2121-2806-742419AA91F0}"/>
              </a:ext>
            </a:extLst>
          </p:cNvPr>
          <p:cNvSpPr txBox="1"/>
          <p:nvPr/>
        </p:nvSpPr>
        <p:spPr>
          <a:xfrm>
            <a:off x="194895" y="3242157"/>
            <a:ext cx="3090753" cy="1688924"/>
          </a:xfrm>
          <a:prstGeom prst="rect">
            <a:avLst/>
          </a:prstGeom>
          <a:solidFill>
            <a:schemeClr val="accent1">
              <a:lumMod val="20000"/>
              <a:lumOff val="80000"/>
            </a:schemeClr>
          </a:solidFill>
        </p:spPr>
        <p:txBody>
          <a:bodyPr wrap="square">
            <a:spAutoFit/>
          </a:bodyPr>
          <a:lstStyle/>
          <a:p>
            <a:pPr marL="231775" lvl="0" indent="-177800" algn="just" rtl="0">
              <a:lnSpc>
                <a:spcPct val="110000"/>
              </a:lnSpc>
              <a:spcAft>
                <a:spcPts val="600"/>
              </a:spcAft>
              <a:buSzPts val="1600"/>
              <a:buFont typeface="Wingdings" panose="05000000000000000000" pitchFamily="2" charset="2"/>
              <a:buChar char="§"/>
            </a:pPr>
            <a:r>
              <a:rPr lang="en-US" sz="1000" dirty="0">
                <a:solidFill>
                  <a:schemeClr val="dk1"/>
                </a:solidFill>
                <a:latin typeface="Nunito" pitchFamily="2" charset="0"/>
                <a:ea typeface="Nunito"/>
                <a:cs typeface="Nunito"/>
                <a:sym typeface="Nunito"/>
              </a:rPr>
              <a:t>Logistic Regression is further optimized by calculating Optimal Threshold using Precision-Recall curve. The Precision-Recall curve shows the tradeoff between Precision and Recall for different thresholds. It can be used to select optimal threshold as required to improve the model improvement.</a:t>
            </a:r>
          </a:p>
          <a:p>
            <a:pPr marL="231775" lvl="0" indent="-177800" algn="just" rtl="0">
              <a:lnSpc>
                <a:spcPct val="110000"/>
              </a:lnSpc>
              <a:spcAft>
                <a:spcPts val="600"/>
              </a:spcAft>
              <a:buSzPts val="1600"/>
              <a:buFont typeface="Wingdings" panose="05000000000000000000" pitchFamily="2" charset="2"/>
              <a:buChar char="§"/>
            </a:pPr>
            <a:r>
              <a:rPr lang="en-US" sz="1000" b="1" dirty="0">
                <a:solidFill>
                  <a:schemeClr val="dk1"/>
                </a:solidFill>
                <a:latin typeface="Nunito" pitchFamily="2" charset="0"/>
                <a:ea typeface="Nunito"/>
                <a:cs typeface="Nunito"/>
                <a:sym typeface="Nunito"/>
              </a:rPr>
              <a:t>Optimal Threshold </a:t>
            </a:r>
            <a:r>
              <a:rPr lang="en-US" sz="1000" dirty="0">
                <a:solidFill>
                  <a:schemeClr val="dk1"/>
                </a:solidFill>
                <a:latin typeface="Nunito" pitchFamily="2" charset="0"/>
                <a:ea typeface="Nunito"/>
                <a:cs typeface="Nunito"/>
                <a:sym typeface="Nunito"/>
              </a:rPr>
              <a:t>using Precision-Recall curve is </a:t>
            </a:r>
            <a:r>
              <a:rPr lang="en-US" sz="1000" b="1" dirty="0">
                <a:solidFill>
                  <a:schemeClr val="dk1"/>
                </a:solidFill>
                <a:latin typeface="Nunito" pitchFamily="2" charset="0"/>
                <a:ea typeface="Nunito"/>
                <a:cs typeface="Nunito"/>
                <a:sym typeface="Nunito"/>
              </a:rPr>
              <a:t>0.33</a:t>
            </a:r>
            <a:r>
              <a:rPr lang="en-US" sz="1000" dirty="0">
                <a:solidFill>
                  <a:schemeClr val="dk1"/>
                </a:solidFill>
                <a:latin typeface="Nunito" pitchFamily="2" charset="0"/>
                <a:ea typeface="Nunito"/>
                <a:cs typeface="Nunito"/>
                <a:sym typeface="Nunito"/>
              </a:rPr>
              <a:t> (Observed from the curve above)</a:t>
            </a:r>
            <a:endParaRPr lang="en-US" sz="1000" b="1" i="0" dirty="0">
              <a:solidFill>
                <a:schemeClr val="dk1"/>
              </a:solidFill>
              <a:effectLst/>
              <a:latin typeface="Nunito" pitchFamily="2" charset="0"/>
              <a:sym typeface="Nunito"/>
            </a:endParaRPr>
          </a:p>
        </p:txBody>
      </p:sp>
      <p:pic>
        <p:nvPicPr>
          <p:cNvPr id="10242" name="Picture 2">
            <a:extLst>
              <a:ext uri="{FF2B5EF4-FFF2-40B4-BE49-F238E27FC236}">
                <a16:creationId xmlns:a16="http://schemas.microsoft.com/office/drawing/2014/main" id="{F82EAAF4-0EAC-4FDC-DFE8-116872A420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61" y="834446"/>
            <a:ext cx="3159529" cy="232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9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Decision Tree - Initial</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pic>
        <p:nvPicPr>
          <p:cNvPr id="12292" name="Picture 4">
            <a:extLst>
              <a:ext uri="{FF2B5EF4-FFF2-40B4-BE49-F238E27FC236}">
                <a16:creationId xmlns:a16="http://schemas.microsoft.com/office/drawing/2014/main" id="{3A360C81-A7C9-C511-7D68-89B92C935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 y="557940"/>
            <a:ext cx="3794690" cy="440252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597566E4-D742-13B9-64D3-E7465FE95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114" y="1759527"/>
            <a:ext cx="3794691" cy="3200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F5A264-5A6F-A220-1E4E-BF6661271C62}"/>
              </a:ext>
            </a:extLst>
          </p:cNvPr>
          <p:cNvSpPr txBox="1"/>
          <p:nvPr/>
        </p:nvSpPr>
        <p:spPr>
          <a:xfrm>
            <a:off x="3812584" y="709579"/>
            <a:ext cx="5253924" cy="953146"/>
          </a:xfrm>
          <a:prstGeom prst="rect">
            <a:avLst/>
          </a:prstGeom>
          <a:solidFill>
            <a:schemeClr val="accent1">
              <a:lumMod val="20000"/>
              <a:lumOff val="80000"/>
            </a:schemeClr>
          </a:solidFill>
        </p:spPr>
        <p:txBody>
          <a:bodyPr wrap="square">
            <a:spAutoFit/>
          </a:bodyPr>
          <a:lstStyle>
            <a:defPPr marR="0" lvl="0" algn="l" rtl="0">
              <a:lnSpc>
                <a:spcPct val="100000"/>
              </a:lnSpc>
              <a:spcBef>
                <a:spcPts val="0"/>
              </a:spcBef>
              <a:spcAft>
                <a:spcPts val="0"/>
              </a:spcAft>
            </a:defPPr>
            <a:lvl1pPr marL="231775" indent="-177800" algn="just">
              <a:lnSpc>
                <a:spcPct val="110000"/>
              </a:lnSpc>
              <a:spcAft>
                <a:spcPts val="600"/>
              </a:spcAft>
              <a:buSzPts val="1600"/>
              <a:buFont typeface="Wingdings" panose="05000000000000000000" pitchFamily="2" charset="2"/>
              <a:buChar char="§"/>
              <a:defRPr sz="1050">
                <a:solidFill>
                  <a:schemeClr val="dk1"/>
                </a:solidFill>
                <a:latin typeface="Nunito" pitchFamily="2" charset="0"/>
                <a:ea typeface="Nunito"/>
                <a:cs typeface="Nunito"/>
              </a:defRPr>
            </a:lvl1pPr>
          </a:lstStyle>
          <a:p>
            <a:r>
              <a:rPr lang="en-US" dirty="0">
                <a:solidFill>
                  <a:schemeClr val="accent6"/>
                </a:solidFill>
                <a:sym typeface="Nunito"/>
              </a:rPr>
              <a:t>The initial model is built using </a:t>
            </a:r>
            <a:r>
              <a:rPr lang="en-US" dirty="0" err="1">
                <a:solidFill>
                  <a:schemeClr val="accent6"/>
                </a:solidFill>
                <a:sym typeface="Nunito"/>
              </a:rPr>
              <a:t>DecisionTreeClassifier</a:t>
            </a:r>
            <a:endParaRPr lang="en-US" dirty="0">
              <a:solidFill>
                <a:schemeClr val="accent6"/>
              </a:solidFill>
              <a:sym typeface="Nunito"/>
            </a:endParaRPr>
          </a:p>
          <a:p>
            <a:r>
              <a:rPr lang="en-US" dirty="0">
                <a:solidFill>
                  <a:schemeClr val="accent6"/>
                </a:solidFill>
                <a:sym typeface="Nunito"/>
              </a:rPr>
              <a:t>We are going to be using the ‘</a:t>
            </a:r>
            <a:r>
              <a:rPr lang="en-US" dirty="0" err="1">
                <a:solidFill>
                  <a:schemeClr val="accent6"/>
                </a:solidFill>
                <a:sym typeface="Nunito"/>
              </a:rPr>
              <a:t>gini</a:t>
            </a:r>
            <a:r>
              <a:rPr lang="en-US" dirty="0">
                <a:solidFill>
                  <a:schemeClr val="accent6"/>
                </a:solidFill>
                <a:sym typeface="Nunito"/>
              </a:rPr>
              <a:t>’ impurity criteria</a:t>
            </a:r>
          </a:p>
          <a:p>
            <a:r>
              <a:rPr lang="en-US" dirty="0">
                <a:solidFill>
                  <a:schemeClr val="accent6"/>
                </a:solidFill>
                <a:sym typeface="Nunito"/>
              </a:rPr>
              <a:t>The goal is to find the best splits with the lowest possible Gini Impurity at every step. </a:t>
            </a:r>
          </a:p>
        </p:txBody>
      </p:sp>
    </p:spTree>
    <p:extLst>
      <p:ext uri="{BB962C8B-B14F-4D97-AF65-F5344CB8AC3E}">
        <p14:creationId xmlns:p14="http://schemas.microsoft.com/office/powerpoint/2010/main" val="3626798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Decision Tree - Initial</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 name="Google Shape;270;p57">
            <a:extLst>
              <a:ext uri="{FF2B5EF4-FFF2-40B4-BE49-F238E27FC236}">
                <a16:creationId xmlns:a16="http://schemas.microsoft.com/office/drawing/2014/main" id="{6F67D541-2400-A400-F60E-6CCCC0840597}"/>
              </a:ext>
            </a:extLst>
          </p:cNvPr>
          <p:cNvSpPr txBox="1"/>
          <p:nvPr/>
        </p:nvSpPr>
        <p:spPr>
          <a:xfrm>
            <a:off x="385974" y="3387430"/>
            <a:ext cx="8337176" cy="1466540"/>
          </a:xfrm>
          <a:prstGeom prst="rect">
            <a:avLst/>
          </a:prstGeom>
          <a:solidFill>
            <a:schemeClr val="accent6">
              <a:lumMod val="20000"/>
              <a:lumOff val="80000"/>
            </a:schemeClr>
          </a:solidFill>
          <a:ln>
            <a:noFill/>
          </a:ln>
        </p:spPr>
        <p:txBody>
          <a:bodyPr spcFirstLastPara="1" wrap="square" lIns="91425" tIns="91425" rIns="91425" bIns="0" anchor="t" anchorCtr="0">
            <a:spAutoFit/>
          </a:bodyPr>
          <a:lstStyle/>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Accuracy</a:t>
            </a:r>
            <a:r>
              <a:rPr lang="en-US" sz="1050" dirty="0">
                <a:solidFill>
                  <a:schemeClr val="dk1"/>
                </a:solidFill>
                <a:latin typeface="Nunito" pitchFamily="2" charset="0"/>
                <a:sym typeface="Nunito"/>
              </a:rPr>
              <a:t> for training set and testing set was </a:t>
            </a:r>
            <a:r>
              <a:rPr lang="en-US" sz="1050" b="1" dirty="0">
                <a:solidFill>
                  <a:schemeClr val="dk1"/>
                </a:solidFill>
                <a:latin typeface="Nunito" pitchFamily="2" charset="0"/>
                <a:sym typeface="Nunito"/>
              </a:rPr>
              <a:t>1.0 and 0.981333 </a:t>
            </a:r>
            <a:r>
              <a:rPr lang="en-US" sz="1050" dirty="0">
                <a:solidFill>
                  <a:schemeClr val="dk1"/>
                </a:solidFill>
                <a:latin typeface="Nunito" pitchFamily="2" charset="0"/>
                <a:sym typeface="Nunito"/>
              </a:rPr>
              <a:t>respectively</a:t>
            </a:r>
          </a:p>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Recall</a:t>
            </a:r>
            <a:r>
              <a:rPr lang="en-US" sz="1050" dirty="0">
                <a:solidFill>
                  <a:schemeClr val="dk1"/>
                </a:solidFill>
                <a:latin typeface="Nunito" pitchFamily="2" charset="0"/>
                <a:sym typeface="Nunito"/>
              </a:rPr>
              <a:t> values for both train and test data set are at </a:t>
            </a:r>
            <a:r>
              <a:rPr lang="en-US" sz="1050" b="1" dirty="0">
                <a:solidFill>
                  <a:schemeClr val="dk1"/>
                </a:solidFill>
                <a:latin typeface="Nunito" pitchFamily="2" charset="0"/>
                <a:sym typeface="Nunito"/>
              </a:rPr>
              <a:t>1.0  and 0.899329</a:t>
            </a:r>
            <a:r>
              <a:rPr lang="en-US" sz="1050" dirty="0">
                <a:solidFill>
                  <a:schemeClr val="dk1"/>
                </a:solidFill>
                <a:latin typeface="Nunito" pitchFamily="2" charset="0"/>
                <a:sym typeface="Nunito"/>
              </a:rPr>
              <a:t>. </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Based on the training results, it is very clear that the model is overfitting. This is also depicted by the decision tree visual on the prior slide</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The Feature Importance chart represented on the prior slide indicates following key variables that contribute to predicting target in order of importance – </a:t>
            </a:r>
            <a:r>
              <a:rPr lang="en-US" sz="1050" dirty="0" err="1">
                <a:solidFill>
                  <a:schemeClr val="dk1"/>
                </a:solidFill>
                <a:latin typeface="Nunito" pitchFamily="2" charset="0"/>
                <a:sym typeface="Nunito"/>
              </a:rPr>
              <a:t>Education_UnderGraduate</a:t>
            </a:r>
            <a:r>
              <a:rPr lang="en-US" sz="1050" dirty="0">
                <a:solidFill>
                  <a:schemeClr val="dk1"/>
                </a:solidFill>
                <a:latin typeface="Nunito" pitchFamily="2" charset="0"/>
                <a:sym typeface="Nunito"/>
              </a:rPr>
              <a:t>, Income, Family, </a:t>
            </a:r>
            <a:r>
              <a:rPr lang="en-US" sz="1050" dirty="0" err="1">
                <a:solidFill>
                  <a:schemeClr val="dk1"/>
                </a:solidFill>
                <a:latin typeface="Nunito" pitchFamily="2" charset="0"/>
                <a:sym typeface="Nunito"/>
              </a:rPr>
              <a:t>CCAvg</a:t>
            </a:r>
            <a:r>
              <a:rPr lang="en-US" sz="1050" dirty="0">
                <a:solidFill>
                  <a:schemeClr val="dk1"/>
                </a:solidFill>
                <a:latin typeface="Nunito" pitchFamily="2" charset="0"/>
                <a:sym typeface="Nunito"/>
              </a:rPr>
              <a:t>, Age, </a:t>
            </a:r>
            <a:r>
              <a:rPr lang="en-US" sz="1050" dirty="0" err="1">
                <a:solidFill>
                  <a:schemeClr val="dk1"/>
                </a:solidFill>
                <a:latin typeface="Nunito" pitchFamily="2" charset="0"/>
                <a:sym typeface="Nunito"/>
              </a:rPr>
              <a:t>CD_Account</a:t>
            </a:r>
            <a:r>
              <a:rPr lang="en-US" sz="1050" dirty="0">
                <a:solidFill>
                  <a:schemeClr val="dk1"/>
                </a:solidFill>
                <a:latin typeface="Nunito" pitchFamily="2" charset="0"/>
                <a:sym typeface="Nunito"/>
              </a:rPr>
              <a:t> and a few others</a:t>
            </a:r>
          </a:p>
        </p:txBody>
      </p:sp>
      <p:grpSp>
        <p:nvGrpSpPr>
          <p:cNvPr id="16" name="Group 15">
            <a:extLst>
              <a:ext uri="{FF2B5EF4-FFF2-40B4-BE49-F238E27FC236}">
                <a16:creationId xmlns:a16="http://schemas.microsoft.com/office/drawing/2014/main" id="{84FE7F0C-6DA9-09E1-C479-355126662C9A}"/>
              </a:ext>
            </a:extLst>
          </p:cNvPr>
          <p:cNvGrpSpPr/>
          <p:nvPr/>
        </p:nvGrpSpPr>
        <p:grpSpPr>
          <a:xfrm>
            <a:off x="792720" y="760208"/>
            <a:ext cx="2683896" cy="2397832"/>
            <a:chOff x="1253150" y="579463"/>
            <a:chExt cx="3337516" cy="3166318"/>
          </a:xfrm>
        </p:grpSpPr>
        <p:pic>
          <p:nvPicPr>
            <p:cNvPr id="13" name="Picture 12">
              <a:extLst>
                <a:ext uri="{FF2B5EF4-FFF2-40B4-BE49-F238E27FC236}">
                  <a16:creationId xmlns:a16="http://schemas.microsoft.com/office/drawing/2014/main" id="{FAF35E15-BDC8-DFB6-7BB7-4950C3E09F59}"/>
                </a:ext>
              </a:extLst>
            </p:cNvPr>
            <p:cNvPicPr>
              <a:picLocks noChangeAspect="1"/>
            </p:cNvPicPr>
            <p:nvPr/>
          </p:nvPicPr>
          <p:blipFill>
            <a:blip r:embed="rId3"/>
            <a:stretch>
              <a:fillRect/>
            </a:stretch>
          </p:blipFill>
          <p:spPr>
            <a:xfrm>
              <a:off x="1253150" y="579463"/>
              <a:ext cx="3337516" cy="2366149"/>
            </a:xfrm>
            <a:prstGeom prst="rect">
              <a:avLst/>
            </a:prstGeom>
          </p:spPr>
        </p:pic>
        <p:pic>
          <p:nvPicPr>
            <p:cNvPr id="15" name="Picture 14">
              <a:extLst>
                <a:ext uri="{FF2B5EF4-FFF2-40B4-BE49-F238E27FC236}">
                  <a16:creationId xmlns:a16="http://schemas.microsoft.com/office/drawing/2014/main" id="{B5E83045-F6B4-0A1B-81A3-A956B904BCC2}"/>
                </a:ext>
              </a:extLst>
            </p:cNvPr>
            <p:cNvPicPr>
              <a:picLocks noChangeAspect="1"/>
            </p:cNvPicPr>
            <p:nvPr/>
          </p:nvPicPr>
          <p:blipFill>
            <a:blip r:embed="rId4"/>
            <a:stretch>
              <a:fillRect/>
            </a:stretch>
          </p:blipFill>
          <p:spPr>
            <a:xfrm>
              <a:off x="1253150" y="2945612"/>
              <a:ext cx="3318850" cy="800169"/>
            </a:xfrm>
            <a:prstGeom prst="rect">
              <a:avLst/>
            </a:prstGeom>
          </p:spPr>
        </p:pic>
      </p:grpSp>
      <p:grpSp>
        <p:nvGrpSpPr>
          <p:cNvPr id="21" name="Group 20">
            <a:extLst>
              <a:ext uri="{FF2B5EF4-FFF2-40B4-BE49-F238E27FC236}">
                <a16:creationId xmlns:a16="http://schemas.microsoft.com/office/drawing/2014/main" id="{B11FA715-0C6B-B88D-637E-7DC83B94FD5E}"/>
              </a:ext>
            </a:extLst>
          </p:cNvPr>
          <p:cNvGrpSpPr/>
          <p:nvPr/>
        </p:nvGrpSpPr>
        <p:grpSpPr>
          <a:xfrm>
            <a:off x="4802558" y="734280"/>
            <a:ext cx="2813353" cy="2401102"/>
            <a:chOff x="2068613" y="807567"/>
            <a:chExt cx="3175849" cy="2880172"/>
          </a:xfrm>
        </p:grpSpPr>
        <p:pic>
          <p:nvPicPr>
            <p:cNvPr id="18" name="Picture 17">
              <a:extLst>
                <a:ext uri="{FF2B5EF4-FFF2-40B4-BE49-F238E27FC236}">
                  <a16:creationId xmlns:a16="http://schemas.microsoft.com/office/drawing/2014/main" id="{45FE8542-040B-380C-30B0-28FF2A74BF2B}"/>
                </a:ext>
              </a:extLst>
            </p:cNvPr>
            <p:cNvPicPr>
              <a:picLocks noChangeAspect="1"/>
            </p:cNvPicPr>
            <p:nvPr/>
          </p:nvPicPr>
          <p:blipFill>
            <a:blip r:embed="rId5"/>
            <a:stretch>
              <a:fillRect/>
            </a:stretch>
          </p:blipFill>
          <p:spPr>
            <a:xfrm>
              <a:off x="2068613" y="807567"/>
              <a:ext cx="3175849" cy="2238080"/>
            </a:xfrm>
            <a:prstGeom prst="rect">
              <a:avLst/>
            </a:prstGeom>
          </p:spPr>
        </p:pic>
        <p:pic>
          <p:nvPicPr>
            <p:cNvPr id="20" name="Picture 19">
              <a:extLst>
                <a:ext uri="{FF2B5EF4-FFF2-40B4-BE49-F238E27FC236}">
                  <a16:creationId xmlns:a16="http://schemas.microsoft.com/office/drawing/2014/main" id="{AA179162-97D3-59EE-94E7-7E72D49BCE2A}"/>
                </a:ext>
              </a:extLst>
            </p:cNvPr>
            <p:cNvPicPr>
              <a:picLocks noChangeAspect="1"/>
            </p:cNvPicPr>
            <p:nvPr/>
          </p:nvPicPr>
          <p:blipFill>
            <a:blip r:embed="rId6"/>
            <a:stretch>
              <a:fillRect/>
            </a:stretch>
          </p:blipFill>
          <p:spPr>
            <a:xfrm>
              <a:off x="2104750" y="3024742"/>
              <a:ext cx="3139712" cy="662997"/>
            </a:xfrm>
            <a:prstGeom prst="rect">
              <a:avLst/>
            </a:prstGeom>
          </p:spPr>
        </p:pic>
      </p:grpSp>
      <p:sp>
        <p:nvSpPr>
          <p:cNvPr id="22" name="TextBox 21">
            <a:extLst>
              <a:ext uri="{FF2B5EF4-FFF2-40B4-BE49-F238E27FC236}">
                <a16:creationId xmlns:a16="http://schemas.microsoft.com/office/drawing/2014/main" id="{68C7A635-D791-FE6D-C956-12C75C052B51}"/>
              </a:ext>
            </a:extLst>
          </p:cNvPr>
          <p:cNvSpPr txBox="1"/>
          <p:nvPr/>
        </p:nvSpPr>
        <p:spPr>
          <a:xfrm>
            <a:off x="1053888" y="3090469"/>
            <a:ext cx="1968284" cy="261610"/>
          </a:xfrm>
          <a:prstGeom prst="rect">
            <a:avLst/>
          </a:prstGeom>
          <a:noFill/>
        </p:spPr>
        <p:txBody>
          <a:bodyPr wrap="square" rtlCol="0">
            <a:spAutoFit/>
          </a:bodyPr>
          <a:lstStyle/>
          <a:p>
            <a:pPr algn="ctr"/>
            <a:r>
              <a:rPr lang="en-US" sz="1050" b="1" dirty="0">
                <a:solidFill>
                  <a:schemeClr val="accent6"/>
                </a:solidFill>
              </a:rPr>
              <a:t>Training Performance</a:t>
            </a:r>
          </a:p>
        </p:txBody>
      </p:sp>
      <p:sp>
        <p:nvSpPr>
          <p:cNvPr id="23" name="TextBox 22">
            <a:extLst>
              <a:ext uri="{FF2B5EF4-FFF2-40B4-BE49-F238E27FC236}">
                <a16:creationId xmlns:a16="http://schemas.microsoft.com/office/drawing/2014/main" id="{134B6AE0-C88F-CFE4-8EC3-11C1ABFC12E6}"/>
              </a:ext>
            </a:extLst>
          </p:cNvPr>
          <p:cNvSpPr txBox="1"/>
          <p:nvPr/>
        </p:nvSpPr>
        <p:spPr>
          <a:xfrm>
            <a:off x="5241098" y="3125820"/>
            <a:ext cx="1968284" cy="261610"/>
          </a:xfrm>
          <a:prstGeom prst="rect">
            <a:avLst/>
          </a:prstGeom>
          <a:noFill/>
        </p:spPr>
        <p:txBody>
          <a:bodyPr wrap="square" rtlCol="0">
            <a:spAutoFit/>
          </a:bodyPr>
          <a:lstStyle/>
          <a:p>
            <a:pPr algn="ctr"/>
            <a:r>
              <a:rPr lang="en-US" sz="1050" b="1" dirty="0">
                <a:solidFill>
                  <a:schemeClr val="accent6"/>
                </a:solidFill>
              </a:rPr>
              <a:t>Testing Performance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Pre-Pruning</a:t>
            </a:r>
            <a:endParaRPr sz="2350" dirty="0">
              <a:solidFill>
                <a:srgbClr val="0E39A9"/>
              </a:solidFill>
            </a:endParaRPr>
          </a:p>
        </p:txBody>
      </p:sp>
      <p:sp>
        <p:nvSpPr>
          <p:cNvPr id="2" name="TextBox 1">
            <a:extLst>
              <a:ext uri="{FF2B5EF4-FFF2-40B4-BE49-F238E27FC236}">
                <a16:creationId xmlns:a16="http://schemas.microsoft.com/office/drawing/2014/main" id="{8F1829A8-1FD8-C0C8-A0D1-A97EF4389093}"/>
              </a:ext>
            </a:extLst>
          </p:cNvPr>
          <p:cNvSpPr txBox="1"/>
          <p:nvPr/>
        </p:nvSpPr>
        <p:spPr>
          <a:xfrm>
            <a:off x="202550" y="1003887"/>
            <a:ext cx="3904501" cy="3826240"/>
          </a:xfrm>
          <a:prstGeom prst="rect">
            <a:avLst/>
          </a:prstGeom>
          <a:solidFill>
            <a:schemeClr val="accent1">
              <a:lumMod val="20000"/>
              <a:lumOff val="80000"/>
            </a:schemeClr>
          </a:solidFill>
        </p:spPr>
        <p:txBody>
          <a:bodyPr wrap="square">
            <a:spAutoFit/>
          </a:bodyPr>
          <a:lstStyle>
            <a:defPPr marR="0" lvl="0" algn="l" rtl="0">
              <a:lnSpc>
                <a:spcPct val="100000"/>
              </a:lnSpc>
              <a:spcBef>
                <a:spcPts val="0"/>
              </a:spcBef>
              <a:spcAft>
                <a:spcPts val="0"/>
              </a:spcAft>
            </a:defPPr>
            <a:lvl1pPr marL="231775" indent="-177800" algn="just">
              <a:lnSpc>
                <a:spcPct val="110000"/>
              </a:lnSpc>
              <a:spcAft>
                <a:spcPts val="600"/>
              </a:spcAft>
              <a:buSzPts val="1600"/>
              <a:buFont typeface="Wingdings" panose="05000000000000000000" pitchFamily="2" charset="2"/>
              <a:buChar char="§"/>
              <a:defRPr sz="1050">
                <a:solidFill>
                  <a:schemeClr val="dk1"/>
                </a:solidFill>
                <a:latin typeface="Nunito" pitchFamily="2" charset="0"/>
                <a:ea typeface="Nunito"/>
                <a:cs typeface="Nunito"/>
              </a:defRPr>
            </a:lvl1pPr>
          </a:lstStyle>
          <a:p>
            <a:r>
              <a:rPr lang="en-US" dirty="0">
                <a:solidFill>
                  <a:schemeClr val="accent6"/>
                </a:solidFill>
                <a:sym typeface="Nunito"/>
              </a:rPr>
              <a:t>The improved model is built using </a:t>
            </a:r>
            <a:r>
              <a:rPr lang="en-US" dirty="0" err="1">
                <a:solidFill>
                  <a:schemeClr val="accent6"/>
                </a:solidFill>
                <a:sym typeface="Nunito"/>
              </a:rPr>
              <a:t>DecisionTreeClassifier</a:t>
            </a:r>
            <a:r>
              <a:rPr lang="en-US" dirty="0">
                <a:solidFill>
                  <a:schemeClr val="accent6"/>
                </a:solidFill>
                <a:sym typeface="Nunito"/>
              </a:rPr>
              <a:t> and pre-pruning techniques are used to avoid overfitting</a:t>
            </a:r>
          </a:p>
          <a:p>
            <a:r>
              <a:rPr lang="en-US" dirty="0">
                <a:solidFill>
                  <a:schemeClr val="accent6"/>
                </a:solidFill>
                <a:sym typeface="Nunito"/>
              </a:rPr>
              <a:t>Pre-Pruning is based on the following hyper parameters</a:t>
            </a:r>
          </a:p>
          <a:p>
            <a:pPr marL="511175" indent="-225425">
              <a:buFont typeface="Wingdings" panose="05000000000000000000" pitchFamily="2" charset="2"/>
              <a:buChar char="ü"/>
            </a:pPr>
            <a:r>
              <a:rPr lang="en-US" dirty="0" err="1">
                <a:solidFill>
                  <a:schemeClr val="accent6"/>
                </a:solidFill>
                <a:sym typeface="Nunito"/>
              </a:rPr>
              <a:t>max_depth</a:t>
            </a:r>
            <a:r>
              <a:rPr lang="en-US" dirty="0">
                <a:solidFill>
                  <a:schemeClr val="accent6"/>
                </a:solidFill>
                <a:sym typeface="Nunito"/>
              </a:rPr>
              <a:t>: The maximum depth of the decision tree </a:t>
            </a:r>
          </a:p>
          <a:p>
            <a:pPr marL="511175" indent="-225425">
              <a:buFont typeface="Wingdings" panose="05000000000000000000" pitchFamily="2" charset="2"/>
              <a:buChar char="ü"/>
            </a:pPr>
            <a:r>
              <a:rPr lang="en-US" dirty="0" err="1">
                <a:solidFill>
                  <a:schemeClr val="accent6"/>
                </a:solidFill>
                <a:sym typeface="Nunito"/>
              </a:rPr>
              <a:t>min_samples_leaf</a:t>
            </a:r>
            <a:r>
              <a:rPr lang="en-US" dirty="0">
                <a:solidFill>
                  <a:schemeClr val="accent6"/>
                </a:solidFill>
                <a:sym typeface="Nunito"/>
              </a:rPr>
              <a:t>: The minimum number of samples required to split a leaf node </a:t>
            </a:r>
          </a:p>
          <a:p>
            <a:pPr marL="511175" indent="-225425">
              <a:buFont typeface="Wingdings" panose="05000000000000000000" pitchFamily="2" charset="2"/>
              <a:buChar char="ü"/>
            </a:pPr>
            <a:r>
              <a:rPr lang="en-US" dirty="0" err="1">
                <a:solidFill>
                  <a:schemeClr val="accent6"/>
                </a:solidFill>
                <a:sym typeface="Nunito"/>
              </a:rPr>
              <a:t>max_leaf_nodes</a:t>
            </a:r>
            <a:r>
              <a:rPr lang="en-US" dirty="0">
                <a:solidFill>
                  <a:schemeClr val="accent6"/>
                </a:solidFill>
                <a:sym typeface="Nunito"/>
              </a:rPr>
              <a:t>: The maximum number of leaf nodes in the decision tree </a:t>
            </a:r>
          </a:p>
          <a:p>
            <a:pPr marL="511175" indent="-225425">
              <a:buFont typeface="Wingdings" panose="05000000000000000000" pitchFamily="2" charset="2"/>
              <a:buChar char="ü"/>
            </a:pPr>
            <a:r>
              <a:rPr lang="en-US" dirty="0">
                <a:solidFill>
                  <a:schemeClr val="accent6"/>
                </a:solidFill>
                <a:sym typeface="Nunito"/>
              </a:rPr>
              <a:t>Hyper Parameter Values: </a:t>
            </a:r>
            <a:r>
              <a:rPr lang="en-US" dirty="0" err="1">
                <a:solidFill>
                  <a:schemeClr val="accent6"/>
                </a:solidFill>
                <a:sym typeface="Nunito"/>
              </a:rPr>
              <a:t>max_depth</a:t>
            </a:r>
            <a:r>
              <a:rPr lang="en-US" dirty="0">
                <a:solidFill>
                  <a:schemeClr val="accent6"/>
                </a:solidFill>
                <a:sym typeface="Nunito"/>
              </a:rPr>
              <a:t> key has values from 6 to 15. The </a:t>
            </a:r>
            <a:r>
              <a:rPr lang="en-US" dirty="0" err="1">
                <a:solidFill>
                  <a:schemeClr val="accent6"/>
                </a:solidFill>
                <a:sym typeface="Nunito"/>
              </a:rPr>
              <a:t>min_samples_leaf</a:t>
            </a:r>
            <a:r>
              <a:rPr lang="en-US" dirty="0">
                <a:solidFill>
                  <a:schemeClr val="accent6"/>
                </a:solidFill>
                <a:sym typeface="Nunito"/>
              </a:rPr>
              <a:t> key has a list with values 1, 2, 5, 7, and 10. The </a:t>
            </a:r>
            <a:r>
              <a:rPr lang="en-US" dirty="0" err="1">
                <a:solidFill>
                  <a:schemeClr val="accent6"/>
                </a:solidFill>
                <a:sym typeface="Nunito"/>
              </a:rPr>
              <a:t>max_leaf_nodes</a:t>
            </a:r>
            <a:r>
              <a:rPr lang="en-US" dirty="0">
                <a:solidFill>
                  <a:schemeClr val="accent6"/>
                </a:solidFill>
                <a:sym typeface="Nunito"/>
              </a:rPr>
              <a:t> key has a list with values 2, 3, 5, and 10.</a:t>
            </a:r>
          </a:p>
          <a:p>
            <a:pPr marL="231775" lvl="1" indent="-177800" algn="just">
              <a:lnSpc>
                <a:spcPct val="110000"/>
              </a:lnSpc>
              <a:spcAft>
                <a:spcPts val="600"/>
              </a:spcAft>
              <a:buSzPts val="1600"/>
              <a:buFont typeface="Wingdings" panose="05000000000000000000" pitchFamily="2" charset="2"/>
              <a:buChar char="§"/>
            </a:pPr>
            <a:r>
              <a:rPr lang="en-US" sz="1050" dirty="0">
                <a:solidFill>
                  <a:schemeClr val="accent6"/>
                </a:solidFill>
                <a:latin typeface="Nunito" pitchFamily="2" charset="0"/>
                <a:sym typeface="Nunito"/>
              </a:rPr>
              <a:t>The above dictionary of hyperparameters is used to train a decision tree model using a grid search. </a:t>
            </a:r>
          </a:p>
          <a:p>
            <a:pPr marL="231775" lvl="1" indent="-177800" algn="just">
              <a:lnSpc>
                <a:spcPct val="110000"/>
              </a:lnSpc>
              <a:spcAft>
                <a:spcPts val="600"/>
              </a:spcAft>
              <a:buSzPts val="1600"/>
              <a:buFont typeface="Wingdings" panose="05000000000000000000" pitchFamily="2" charset="2"/>
              <a:buChar char="§"/>
            </a:pPr>
            <a:r>
              <a:rPr lang="en-US" sz="1050" dirty="0">
                <a:solidFill>
                  <a:schemeClr val="accent6"/>
                </a:solidFill>
                <a:latin typeface="Nunito" pitchFamily="2" charset="0"/>
                <a:sym typeface="Nunito"/>
              </a:rPr>
              <a:t>A </a:t>
            </a:r>
            <a:r>
              <a:rPr lang="en-US" sz="1050" dirty="0" err="1">
                <a:solidFill>
                  <a:schemeClr val="accent6"/>
                </a:solidFill>
                <a:latin typeface="Nunito" pitchFamily="2" charset="0"/>
                <a:sym typeface="Nunito"/>
              </a:rPr>
              <a:t>GridSearch</a:t>
            </a:r>
            <a:r>
              <a:rPr lang="en-US" sz="1050" dirty="0">
                <a:solidFill>
                  <a:schemeClr val="accent6"/>
                </a:solidFill>
                <a:latin typeface="Nunito" pitchFamily="2" charset="0"/>
                <a:sym typeface="Nunito"/>
              </a:rPr>
              <a:t> Cross Validation is a technique that can be used to find the best hyperparameters for a model by evaluating the model with different combinations of hyperparameters.</a:t>
            </a:r>
          </a:p>
        </p:txBody>
      </p:sp>
      <p:pic>
        <p:nvPicPr>
          <p:cNvPr id="14338" name="Picture 2">
            <a:extLst>
              <a:ext uri="{FF2B5EF4-FFF2-40B4-BE49-F238E27FC236}">
                <a16:creationId xmlns:a16="http://schemas.microsoft.com/office/drawing/2014/main" id="{19F3107E-66AB-6493-58BC-2EE1E8E9D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017" y="552097"/>
            <a:ext cx="4409268" cy="4387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Executive Summary</a:t>
            </a:r>
            <a:endParaRPr sz="2400">
              <a:solidFill>
                <a:srgbClr val="0E39A9"/>
              </a:solidFill>
            </a:endParaRPr>
          </a:p>
        </p:txBody>
      </p:sp>
      <p:graphicFrame>
        <p:nvGraphicFramePr>
          <p:cNvPr id="2" name="Diagram 1">
            <a:extLst>
              <a:ext uri="{FF2B5EF4-FFF2-40B4-BE49-F238E27FC236}">
                <a16:creationId xmlns:a16="http://schemas.microsoft.com/office/drawing/2014/main" id="{9FABD243-F577-26E0-B4E0-24C53AF637B4}"/>
              </a:ext>
            </a:extLst>
          </p:cNvPr>
          <p:cNvGraphicFramePr/>
          <p:nvPr>
            <p:extLst>
              <p:ext uri="{D42A27DB-BD31-4B8C-83A1-F6EECF244321}">
                <p14:modId xmlns:p14="http://schemas.microsoft.com/office/powerpoint/2010/main" val="3531446300"/>
              </p:ext>
            </p:extLst>
          </p:nvPr>
        </p:nvGraphicFramePr>
        <p:xfrm>
          <a:off x="257909" y="1930400"/>
          <a:ext cx="8620368" cy="2954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0C1A4D3-F28A-2494-9754-A401A107D7DB}"/>
              </a:ext>
            </a:extLst>
          </p:cNvPr>
          <p:cNvSpPr txBox="1"/>
          <p:nvPr/>
        </p:nvSpPr>
        <p:spPr>
          <a:xfrm>
            <a:off x="257909" y="709579"/>
            <a:ext cx="8620368" cy="1477328"/>
          </a:xfrm>
          <a:prstGeom prst="rect">
            <a:avLst/>
          </a:prstGeom>
          <a:solidFill>
            <a:schemeClr val="accent1">
              <a:lumMod val="40000"/>
              <a:lumOff val="60000"/>
            </a:schemeClr>
          </a:solidFill>
        </p:spPr>
        <p:txBody>
          <a:bodyPr wrap="square" rtlCol="0">
            <a:spAutoFit/>
          </a:bodyPr>
          <a:lstStyle/>
          <a:p>
            <a:pPr marL="171450" indent="-171450">
              <a:buFont typeface="Wingdings" panose="05000000000000000000" pitchFamily="2" charset="2"/>
              <a:buChar char="q"/>
            </a:pPr>
            <a:r>
              <a:rPr lang="en-US" sz="1000" dirty="0">
                <a:solidFill>
                  <a:schemeClr val="tx1"/>
                </a:solidFill>
                <a:latin typeface="Nunito" pitchFamily="2" charset="0"/>
              </a:rPr>
              <a:t>Customer data from </a:t>
            </a:r>
            <a:r>
              <a:rPr lang="en-US" sz="1000" dirty="0" err="1">
                <a:solidFill>
                  <a:schemeClr val="tx1"/>
                </a:solidFill>
                <a:latin typeface="Nunito" pitchFamily="2" charset="0"/>
              </a:rPr>
              <a:t>AllLife</a:t>
            </a:r>
            <a:r>
              <a:rPr lang="en-US" sz="1000" dirty="0">
                <a:solidFill>
                  <a:schemeClr val="tx1"/>
                </a:solidFill>
                <a:latin typeface="Nunito" pitchFamily="2" charset="0"/>
              </a:rPr>
              <a:t> Bank was </a:t>
            </a:r>
            <a:r>
              <a:rPr lang="en-US" sz="1000" dirty="0" err="1">
                <a:solidFill>
                  <a:schemeClr val="tx1"/>
                </a:solidFill>
                <a:latin typeface="Nunito" pitchFamily="2" charset="0"/>
              </a:rPr>
              <a:t>analysed</a:t>
            </a:r>
            <a:r>
              <a:rPr lang="en-US" sz="1000" dirty="0">
                <a:solidFill>
                  <a:schemeClr val="tx1"/>
                </a:solidFill>
                <a:latin typeface="Nunito" pitchFamily="2" charset="0"/>
              </a:rPr>
              <a:t> and Logistic Regression and Decision Tree models were trained and tested to identify the best model to predict factors that will lead customers to opt for personal loans</a:t>
            </a:r>
          </a:p>
          <a:p>
            <a:pPr marL="171450" indent="-171450">
              <a:buFont typeface="Wingdings" panose="05000000000000000000" pitchFamily="2" charset="2"/>
              <a:buChar char="q"/>
            </a:pPr>
            <a:endParaRPr lang="en-US" sz="1000" dirty="0">
              <a:solidFill>
                <a:schemeClr val="tx1"/>
              </a:solidFill>
              <a:latin typeface="Nunito" pitchFamily="2" charset="0"/>
            </a:endParaRPr>
          </a:p>
          <a:p>
            <a:pPr marL="171450" indent="-171450" algn="l">
              <a:buFont typeface="Wingdings" panose="05000000000000000000" pitchFamily="2" charset="2"/>
              <a:buChar char="q"/>
            </a:pPr>
            <a:r>
              <a:rPr lang="en-US" sz="1000" b="0" i="0" dirty="0">
                <a:solidFill>
                  <a:schemeClr val="tx1"/>
                </a:solidFill>
                <a:effectLst/>
                <a:latin typeface="Nunito" pitchFamily="2" charset="0"/>
              </a:rPr>
              <a:t>The best performing model was derived from the Decision Tree Modelling technique where the original tree was post pruned via </a:t>
            </a:r>
            <a:r>
              <a:rPr lang="en-US" sz="1000" b="1" i="0" dirty="0" err="1">
                <a:solidFill>
                  <a:schemeClr val="tx1"/>
                </a:solidFill>
                <a:effectLst/>
                <a:latin typeface="Nunito" pitchFamily="2" charset="0"/>
              </a:rPr>
              <a:t>ccp_alpha</a:t>
            </a:r>
            <a:r>
              <a:rPr lang="en-US" sz="1000" b="1" i="0" dirty="0">
                <a:solidFill>
                  <a:schemeClr val="tx1"/>
                </a:solidFill>
                <a:effectLst/>
                <a:latin typeface="Nunito" pitchFamily="2" charset="0"/>
              </a:rPr>
              <a:t>=0.0006209286209286216</a:t>
            </a:r>
            <a:r>
              <a:rPr lang="en-US" sz="1000" b="0" i="0" dirty="0">
                <a:solidFill>
                  <a:schemeClr val="tx1"/>
                </a:solidFill>
                <a:effectLst/>
                <a:latin typeface="Nunito" pitchFamily="2" charset="0"/>
              </a:rPr>
              <a:t> and gave the below Recall values for test and training data sets:</a:t>
            </a:r>
          </a:p>
          <a:p>
            <a:pPr marL="742950" lvl="1" indent="-285750" algn="l">
              <a:buFont typeface="Wingdings" panose="05000000000000000000" pitchFamily="2" charset="2"/>
              <a:buChar char="q"/>
            </a:pPr>
            <a:r>
              <a:rPr lang="en-US" sz="1000" b="0" i="0" dirty="0">
                <a:solidFill>
                  <a:schemeClr val="tx1"/>
                </a:solidFill>
                <a:effectLst/>
                <a:latin typeface="Nunito" pitchFamily="2" charset="0"/>
              </a:rPr>
              <a:t>Recall for best performing model on Train Data = 0.963746</a:t>
            </a:r>
          </a:p>
          <a:p>
            <a:pPr marL="742950" lvl="1" indent="-285750" algn="l">
              <a:buFont typeface="Wingdings" panose="05000000000000000000" pitchFamily="2" charset="2"/>
              <a:buChar char="q"/>
            </a:pPr>
            <a:r>
              <a:rPr lang="en-US" sz="1000" b="0" i="0" dirty="0">
                <a:solidFill>
                  <a:schemeClr val="tx1"/>
                </a:solidFill>
                <a:effectLst/>
                <a:latin typeface="Nunito" pitchFamily="2" charset="0"/>
              </a:rPr>
              <a:t>Recall for best performing model on Test Data = 0.90604</a:t>
            </a:r>
          </a:p>
          <a:p>
            <a:pPr marL="171450" indent="-171450">
              <a:buFont typeface="Wingdings" panose="05000000000000000000" pitchFamily="2" charset="2"/>
              <a:buChar char="q"/>
            </a:pPr>
            <a:endParaRPr lang="en-US" sz="1000" dirty="0">
              <a:solidFill>
                <a:schemeClr val="tx1"/>
              </a:solidFill>
              <a:latin typeface="Nunito" pitchFamily="2" charset="0"/>
            </a:endParaRPr>
          </a:p>
          <a:p>
            <a:pPr marL="171450" indent="-171450">
              <a:buFont typeface="Wingdings" panose="05000000000000000000" pitchFamily="2" charset="2"/>
              <a:buChar char="q"/>
            </a:pPr>
            <a:r>
              <a:rPr lang="en-US" sz="1000" dirty="0">
                <a:solidFill>
                  <a:schemeClr val="tx1"/>
                </a:solidFill>
                <a:latin typeface="Nunito" pitchFamily="2" charset="0"/>
                <a:sym typeface="Nunito"/>
              </a:rPr>
              <a:t>Decision Tree model indicates that most customers that go for loans are the ones with higher income ( &gt; $116.5K)</a:t>
            </a:r>
            <a:endParaRPr lang="en-US" sz="1000" dirty="0">
              <a:solidFill>
                <a:schemeClr val="tx1"/>
              </a:solidFill>
              <a:latin typeface="Nunito"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Pre-Pruning</a:t>
            </a:r>
            <a:endParaRPr sz="2350" dirty="0">
              <a:solidFill>
                <a:srgbClr val="0E39A9"/>
              </a:solidFill>
            </a:endParaRPr>
          </a:p>
        </p:txBody>
      </p:sp>
      <p:grpSp>
        <p:nvGrpSpPr>
          <p:cNvPr id="7" name="Group 6">
            <a:extLst>
              <a:ext uri="{FF2B5EF4-FFF2-40B4-BE49-F238E27FC236}">
                <a16:creationId xmlns:a16="http://schemas.microsoft.com/office/drawing/2014/main" id="{762C7ABC-2B8E-6249-4E3F-4DCCD37B5A43}"/>
              </a:ext>
            </a:extLst>
          </p:cNvPr>
          <p:cNvGrpSpPr>
            <a:grpSpLocks noChangeAspect="1"/>
          </p:cNvGrpSpPr>
          <p:nvPr/>
        </p:nvGrpSpPr>
        <p:grpSpPr>
          <a:xfrm>
            <a:off x="170894" y="981859"/>
            <a:ext cx="2446233" cy="2236615"/>
            <a:chOff x="2081024" y="811378"/>
            <a:chExt cx="3261643" cy="2982148"/>
          </a:xfrm>
        </p:grpSpPr>
        <p:pic>
          <p:nvPicPr>
            <p:cNvPr id="4" name="Picture 3">
              <a:extLst>
                <a:ext uri="{FF2B5EF4-FFF2-40B4-BE49-F238E27FC236}">
                  <a16:creationId xmlns:a16="http://schemas.microsoft.com/office/drawing/2014/main" id="{5B63EB98-7AEE-636D-2543-59A21986496B}"/>
                </a:ext>
              </a:extLst>
            </p:cNvPr>
            <p:cNvPicPr>
              <a:picLocks noChangeAspect="1"/>
            </p:cNvPicPr>
            <p:nvPr/>
          </p:nvPicPr>
          <p:blipFill>
            <a:blip r:embed="rId3"/>
            <a:stretch>
              <a:fillRect/>
            </a:stretch>
          </p:blipFill>
          <p:spPr>
            <a:xfrm>
              <a:off x="2110527" y="811378"/>
              <a:ext cx="3232140" cy="2311530"/>
            </a:xfrm>
            <a:prstGeom prst="rect">
              <a:avLst/>
            </a:prstGeom>
          </p:spPr>
        </p:pic>
        <p:pic>
          <p:nvPicPr>
            <p:cNvPr id="6" name="Picture 5">
              <a:extLst>
                <a:ext uri="{FF2B5EF4-FFF2-40B4-BE49-F238E27FC236}">
                  <a16:creationId xmlns:a16="http://schemas.microsoft.com/office/drawing/2014/main" id="{304BB26C-CD1E-0938-8484-FD03BC32AF2B}"/>
                </a:ext>
              </a:extLst>
            </p:cNvPr>
            <p:cNvPicPr>
              <a:picLocks noChangeAspect="1"/>
            </p:cNvPicPr>
            <p:nvPr/>
          </p:nvPicPr>
          <p:blipFill>
            <a:blip r:embed="rId4"/>
            <a:stretch>
              <a:fillRect/>
            </a:stretch>
          </p:blipFill>
          <p:spPr>
            <a:xfrm>
              <a:off x="2081024" y="3122908"/>
              <a:ext cx="3261643" cy="670618"/>
            </a:xfrm>
            <a:prstGeom prst="rect">
              <a:avLst/>
            </a:prstGeom>
          </p:spPr>
        </p:pic>
      </p:grpSp>
      <p:grpSp>
        <p:nvGrpSpPr>
          <p:cNvPr id="12" name="Group 11">
            <a:extLst>
              <a:ext uri="{FF2B5EF4-FFF2-40B4-BE49-F238E27FC236}">
                <a16:creationId xmlns:a16="http://schemas.microsoft.com/office/drawing/2014/main" id="{228F3D88-8A73-EE20-2E5A-E8BA8BEB884C}"/>
              </a:ext>
            </a:extLst>
          </p:cNvPr>
          <p:cNvGrpSpPr>
            <a:grpSpLocks noChangeAspect="1"/>
          </p:cNvGrpSpPr>
          <p:nvPr/>
        </p:nvGrpSpPr>
        <p:grpSpPr>
          <a:xfrm>
            <a:off x="2944652" y="962538"/>
            <a:ext cx="2383784" cy="2255936"/>
            <a:chOff x="5440352" y="811378"/>
            <a:chExt cx="3178379" cy="3007914"/>
          </a:xfrm>
        </p:grpSpPr>
        <p:pic>
          <p:nvPicPr>
            <p:cNvPr id="9" name="Picture 8">
              <a:extLst>
                <a:ext uri="{FF2B5EF4-FFF2-40B4-BE49-F238E27FC236}">
                  <a16:creationId xmlns:a16="http://schemas.microsoft.com/office/drawing/2014/main" id="{38EF5C0F-C33F-6A5A-A3FF-F56BD1D12F87}"/>
                </a:ext>
              </a:extLst>
            </p:cNvPr>
            <p:cNvPicPr>
              <a:picLocks noChangeAspect="1"/>
            </p:cNvPicPr>
            <p:nvPr/>
          </p:nvPicPr>
          <p:blipFill>
            <a:blip r:embed="rId5"/>
            <a:stretch>
              <a:fillRect/>
            </a:stretch>
          </p:blipFill>
          <p:spPr>
            <a:xfrm>
              <a:off x="5440352" y="811378"/>
              <a:ext cx="3178379" cy="2249537"/>
            </a:xfrm>
            <a:prstGeom prst="rect">
              <a:avLst/>
            </a:prstGeom>
          </p:spPr>
        </p:pic>
        <p:pic>
          <p:nvPicPr>
            <p:cNvPr id="11" name="Picture 10">
              <a:extLst>
                <a:ext uri="{FF2B5EF4-FFF2-40B4-BE49-F238E27FC236}">
                  <a16:creationId xmlns:a16="http://schemas.microsoft.com/office/drawing/2014/main" id="{C41043D2-A86B-2733-01F4-96E8E4AC7AD2}"/>
                </a:ext>
              </a:extLst>
            </p:cNvPr>
            <p:cNvPicPr>
              <a:picLocks noChangeAspect="1"/>
            </p:cNvPicPr>
            <p:nvPr/>
          </p:nvPicPr>
          <p:blipFill>
            <a:blip r:embed="rId6"/>
            <a:stretch>
              <a:fillRect/>
            </a:stretch>
          </p:blipFill>
          <p:spPr>
            <a:xfrm>
              <a:off x="5440916" y="3110571"/>
              <a:ext cx="3177815" cy="708721"/>
            </a:xfrm>
            <a:prstGeom prst="rect">
              <a:avLst/>
            </a:prstGeom>
          </p:spPr>
        </p:pic>
      </p:grpSp>
      <p:pic>
        <p:nvPicPr>
          <p:cNvPr id="15362" name="Picture 2">
            <a:extLst>
              <a:ext uri="{FF2B5EF4-FFF2-40B4-BE49-F238E27FC236}">
                <a16:creationId xmlns:a16="http://schemas.microsoft.com/office/drawing/2014/main" id="{ADD3366F-BF86-376B-BDA5-6B935972C5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8991" y="795181"/>
            <a:ext cx="3402792" cy="243578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510B2E-E1E6-4C68-F84B-6EC2210FAACD}"/>
              </a:ext>
            </a:extLst>
          </p:cNvPr>
          <p:cNvSpPr txBox="1"/>
          <p:nvPr/>
        </p:nvSpPr>
        <p:spPr>
          <a:xfrm>
            <a:off x="371381" y="3178067"/>
            <a:ext cx="1968284" cy="261610"/>
          </a:xfrm>
          <a:prstGeom prst="rect">
            <a:avLst/>
          </a:prstGeom>
          <a:noFill/>
        </p:spPr>
        <p:txBody>
          <a:bodyPr wrap="square" rtlCol="0">
            <a:spAutoFit/>
          </a:bodyPr>
          <a:lstStyle/>
          <a:p>
            <a:pPr algn="ctr"/>
            <a:r>
              <a:rPr lang="en-US" sz="1050" b="1" dirty="0">
                <a:solidFill>
                  <a:schemeClr val="accent6"/>
                </a:solidFill>
              </a:rPr>
              <a:t>Training Performance</a:t>
            </a:r>
          </a:p>
        </p:txBody>
      </p:sp>
      <p:sp>
        <p:nvSpPr>
          <p:cNvPr id="14" name="TextBox 13">
            <a:extLst>
              <a:ext uri="{FF2B5EF4-FFF2-40B4-BE49-F238E27FC236}">
                <a16:creationId xmlns:a16="http://schemas.microsoft.com/office/drawing/2014/main" id="{A8094C06-4059-DB29-B5CB-48FCF2E51ADB}"/>
              </a:ext>
            </a:extLst>
          </p:cNvPr>
          <p:cNvSpPr txBox="1"/>
          <p:nvPr/>
        </p:nvSpPr>
        <p:spPr>
          <a:xfrm>
            <a:off x="3152402" y="3178066"/>
            <a:ext cx="1968284" cy="261610"/>
          </a:xfrm>
          <a:prstGeom prst="rect">
            <a:avLst/>
          </a:prstGeom>
          <a:noFill/>
        </p:spPr>
        <p:txBody>
          <a:bodyPr wrap="square" rtlCol="0">
            <a:spAutoFit/>
          </a:bodyPr>
          <a:lstStyle/>
          <a:p>
            <a:pPr algn="ctr"/>
            <a:r>
              <a:rPr lang="en-US" sz="1050" b="1" dirty="0">
                <a:solidFill>
                  <a:schemeClr val="accent6"/>
                </a:solidFill>
              </a:rPr>
              <a:t>Testing Performance</a:t>
            </a:r>
          </a:p>
        </p:txBody>
      </p:sp>
      <p:sp>
        <p:nvSpPr>
          <p:cNvPr id="15" name="TextBox 14">
            <a:extLst>
              <a:ext uri="{FF2B5EF4-FFF2-40B4-BE49-F238E27FC236}">
                <a16:creationId xmlns:a16="http://schemas.microsoft.com/office/drawing/2014/main" id="{25DD577B-F6B8-21E9-4434-D5DBC65A67C2}"/>
              </a:ext>
            </a:extLst>
          </p:cNvPr>
          <p:cNvSpPr txBox="1"/>
          <p:nvPr/>
        </p:nvSpPr>
        <p:spPr>
          <a:xfrm>
            <a:off x="6593026" y="3193564"/>
            <a:ext cx="1968284" cy="261610"/>
          </a:xfrm>
          <a:prstGeom prst="rect">
            <a:avLst/>
          </a:prstGeom>
          <a:noFill/>
        </p:spPr>
        <p:txBody>
          <a:bodyPr wrap="square" rtlCol="0">
            <a:spAutoFit/>
          </a:bodyPr>
          <a:lstStyle/>
          <a:p>
            <a:pPr algn="ctr"/>
            <a:r>
              <a:rPr lang="en-US" sz="1050" b="1" dirty="0">
                <a:solidFill>
                  <a:schemeClr val="accent6"/>
                </a:solidFill>
              </a:rPr>
              <a:t>Feature Importance</a:t>
            </a:r>
          </a:p>
        </p:txBody>
      </p:sp>
      <p:sp>
        <p:nvSpPr>
          <p:cNvPr id="16" name="Google Shape;270;p57">
            <a:extLst>
              <a:ext uri="{FF2B5EF4-FFF2-40B4-BE49-F238E27FC236}">
                <a16:creationId xmlns:a16="http://schemas.microsoft.com/office/drawing/2014/main" id="{DCBB5D24-5A01-645E-AFCA-1405CE2014F3}"/>
              </a:ext>
            </a:extLst>
          </p:cNvPr>
          <p:cNvSpPr txBox="1"/>
          <p:nvPr/>
        </p:nvSpPr>
        <p:spPr>
          <a:xfrm>
            <a:off x="385974" y="3722098"/>
            <a:ext cx="8337176" cy="1034114"/>
          </a:xfrm>
          <a:prstGeom prst="rect">
            <a:avLst/>
          </a:prstGeom>
          <a:solidFill>
            <a:schemeClr val="accent6">
              <a:lumMod val="20000"/>
              <a:lumOff val="80000"/>
            </a:schemeClr>
          </a:solidFill>
          <a:ln>
            <a:noFill/>
          </a:ln>
        </p:spPr>
        <p:txBody>
          <a:bodyPr spcFirstLastPara="1" wrap="square" lIns="91425" tIns="91425" rIns="91425" bIns="0" anchor="t" anchorCtr="0">
            <a:spAutoFit/>
          </a:bodyPr>
          <a:lstStyle/>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Accuracy</a:t>
            </a:r>
            <a:r>
              <a:rPr lang="en-US" sz="1050" dirty="0">
                <a:solidFill>
                  <a:schemeClr val="dk1"/>
                </a:solidFill>
                <a:latin typeface="Nunito" pitchFamily="2" charset="0"/>
                <a:sym typeface="Nunito"/>
              </a:rPr>
              <a:t> for training set and testing set is now </a:t>
            </a:r>
            <a:r>
              <a:rPr lang="en-US" sz="1050" b="1" dirty="0">
                <a:solidFill>
                  <a:schemeClr val="dk1"/>
                </a:solidFill>
                <a:latin typeface="Nunito" pitchFamily="2" charset="0"/>
                <a:sym typeface="Nunito"/>
              </a:rPr>
              <a:t>0.990286 and 0.98 </a:t>
            </a:r>
            <a:r>
              <a:rPr lang="en-US" sz="1050" dirty="0">
                <a:solidFill>
                  <a:schemeClr val="dk1"/>
                </a:solidFill>
                <a:latin typeface="Nunito" pitchFamily="2" charset="0"/>
                <a:sym typeface="Nunito"/>
              </a:rPr>
              <a:t>respectively</a:t>
            </a:r>
          </a:p>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Recall</a:t>
            </a:r>
            <a:r>
              <a:rPr lang="en-US" sz="1050" dirty="0">
                <a:solidFill>
                  <a:schemeClr val="dk1"/>
                </a:solidFill>
                <a:latin typeface="Nunito" pitchFamily="2" charset="0"/>
                <a:sym typeface="Nunito"/>
              </a:rPr>
              <a:t> values for both train and test data set are at </a:t>
            </a:r>
            <a:r>
              <a:rPr lang="en-US" sz="1050" b="1" dirty="0">
                <a:solidFill>
                  <a:schemeClr val="dk1"/>
                </a:solidFill>
                <a:latin typeface="Nunito" pitchFamily="2" charset="0"/>
                <a:sym typeface="Nunito"/>
              </a:rPr>
              <a:t>0.92  and 0.865772</a:t>
            </a:r>
            <a:r>
              <a:rPr lang="en-US" sz="1050" dirty="0">
                <a:solidFill>
                  <a:schemeClr val="dk1"/>
                </a:solidFill>
                <a:latin typeface="Nunito" pitchFamily="2" charset="0"/>
                <a:sym typeface="Nunito"/>
              </a:rPr>
              <a:t>. </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The Feature Importance chart represented above indicates following key variables that contribute to predicting target in order of importance – </a:t>
            </a:r>
            <a:r>
              <a:rPr lang="en-US" sz="1050" dirty="0" err="1">
                <a:solidFill>
                  <a:schemeClr val="dk1"/>
                </a:solidFill>
                <a:latin typeface="Nunito" pitchFamily="2" charset="0"/>
                <a:sym typeface="Nunito"/>
              </a:rPr>
              <a:t>Education_UnderGraduate</a:t>
            </a:r>
            <a:r>
              <a:rPr lang="en-US" sz="1050" dirty="0">
                <a:solidFill>
                  <a:schemeClr val="dk1"/>
                </a:solidFill>
                <a:latin typeface="Nunito" pitchFamily="2" charset="0"/>
                <a:sym typeface="Nunito"/>
              </a:rPr>
              <a:t>, Income, Family, </a:t>
            </a:r>
            <a:r>
              <a:rPr lang="en-US" sz="1050" dirty="0" err="1">
                <a:solidFill>
                  <a:schemeClr val="dk1"/>
                </a:solidFill>
                <a:latin typeface="Nunito" pitchFamily="2" charset="0"/>
                <a:sym typeface="Nunito"/>
              </a:rPr>
              <a:t>CCAvg</a:t>
            </a:r>
            <a:r>
              <a:rPr lang="en-US" sz="1050" dirty="0">
                <a:solidFill>
                  <a:schemeClr val="dk1"/>
                </a:solidFill>
                <a:latin typeface="Nunito" pitchFamily="2" charset="0"/>
                <a:sym typeface="Nunito"/>
              </a:rPr>
              <a:t>, </a:t>
            </a:r>
            <a:r>
              <a:rPr lang="en-US" sz="1050" dirty="0" err="1">
                <a:solidFill>
                  <a:schemeClr val="dk1"/>
                </a:solidFill>
                <a:latin typeface="Nunito" pitchFamily="2" charset="0"/>
                <a:sym typeface="Nunito"/>
              </a:rPr>
              <a:t>CD_Account</a:t>
            </a:r>
            <a:r>
              <a:rPr lang="en-US" sz="1050" dirty="0">
                <a:solidFill>
                  <a:schemeClr val="dk1"/>
                </a:solidFill>
                <a:latin typeface="Nunito" pitchFamily="2" charset="0"/>
                <a:sym typeface="Nunito"/>
              </a:rPr>
              <a:t> and Age</a:t>
            </a:r>
          </a:p>
        </p:txBody>
      </p:sp>
      <p:pic>
        <p:nvPicPr>
          <p:cNvPr id="18" name="Picture 17">
            <a:extLst>
              <a:ext uri="{FF2B5EF4-FFF2-40B4-BE49-F238E27FC236}">
                <a16:creationId xmlns:a16="http://schemas.microsoft.com/office/drawing/2014/main" id="{1F8CA87C-5AF8-7097-7F68-B2B9B5A9C955}"/>
              </a:ext>
            </a:extLst>
          </p:cNvPr>
          <p:cNvPicPr>
            <a:picLocks noChangeAspect="1"/>
          </p:cNvPicPr>
          <p:nvPr/>
        </p:nvPicPr>
        <p:blipFill>
          <a:blip r:embed="rId8"/>
          <a:stretch>
            <a:fillRect/>
          </a:stretch>
        </p:blipFill>
        <p:spPr>
          <a:xfrm>
            <a:off x="7290677" y="1486074"/>
            <a:ext cx="1042845" cy="1237997"/>
          </a:xfrm>
          <a:prstGeom prst="rect">
            <a:avLst/>
          </a:prstGeom>
        </p:spPr>
      </p:pic>
    </p:spTree>
    <p:extLst>
      <p:ext uri="{BB962C8B-B14F-4D97-AF65-F5344CB8AC3E}">
        <p14:creationId xmlns:p14="http://schemas.microsoft.com/office/powerpoint/2010/main" val="41342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Post-Pruning (Cost Complexity Pruning)</a:t>
            </a:r>
            <a:endParaRPr sz="2350" dirty="0">
              <a:solidFill>
                <a:srgbClr val="0E39A9"/>
              </a:solidFill>
            </a:endParaRPr>
          </a:p>
        </p:txBody>
      </p:sp>
      <p:sp>
        <p:nvSpPr>
          <p:cNvPr id="2" name="TextBox 1">
            <a:extLst>
              <a:ext uri="{FF2B5EF4-FFF2-40B4-BE49-F238E27FC236}">
                <a16:creationId xmlns:a16="http://schemas.microsoft.com/office/drawing/2014/main" id="{8722E038-F85E-5E48-4876-FB58DAAFE8EE}"/>
              </a:ext>
            </a:extLst>
          </p:cNvPr>
          <p:cNvSpPr txBox="1"/>
          <p:nvPr/>
        </p:nvSpPr>
        <p:spPr>
          <a:xfrm>
            <a:off x="4572000" y="2775949"/>
            <a:ext cx="4440926" cy="2096536"/>
          </a:xfrm>
          <a:prstGeom prst="rect">
            <a:avLst/>
          </a:prstGeom>
          <a:solidFill>
            <a:schemeClr val="accent1">
              <a:lumMod val="20000"/>
              <a:lumOff val="80000"/>
            </a:schemeClr>
          </a:solidFill>
        </p:spPr>
        <p:txBody>
          <a:bodyPr wrap="square">
            <a:spAutoFit/>
          </a:bodyPr>
          <a:lstStyle>
            <a:defPPr marR="0" lvl="0" algn="l" rtl="0">
              <a:lnSpc>
                <a:spcPct val="100000"/>
              </a:lnSpc>
              <a:spcBef>
                <a:spcPts val="0"/>
              </a:spcBef>
              <a:spcAft>
                <a:spcPts val="0"/>
              </a:spcAft>
            </a:defPPr>
            <a:lvl1pPr marL="231775" indent="-177800" algn="just">
              <a:lnSpc>
                <a:spcPct val="110000"/>
              </a:lnSpc>
              <a:spcAft>
                <a:spcPts val="600"/>
              </a:spcAft>
              <a:buSzPts val="1600"/>
              <a:buFont typeface="Wingdings" panose="05000000000000000000" pitchFamily="2" charset="2"/>
              <a:buChar char="§"/>
              <a:defRPr sz="1050">
                <a:solidFill>
                  <a:schemeClr val="dk1"/>
                </a:solidFill>
                <a:latin typeface="Nunito" pitchFamily="2" charset="0"/>
                <a:ea typeface="Nunito"/>
                <a:cs typeface="Nunito"/>
              </a:defRPr>
            </a:lvl1pPr>
          </a:lstStyle>
          <a:p>
            <a:r>
              <a:rPr lang="en-US" dirty="0">
                <a:solidFill>
                  <a:schemeClr val="accent6"/>
                </a:solidFill>
                <a:sym typeface="Nunito"/>
              </a:rPr>
              <a:t>The improved model is built using </a:t>
            </a:r>
            <a:r>
              <a:rPr lang="en-US" dirty="0" err="1">
                <a:solidFill>
                  <a:schemeClr val="accent6"/>
                </a:solidFill>
                <a:sym typeface="Nunito"/>
              </a:rPr>
              <a:t>DecisionTreeClassifier</a:t>
            </a:r>
            <a:r>
              <a:rPr lang="en-US" dirty="0">
                <a:solidFill>
                  <a:schemeClr val="accent6"/>
                </a:solidFill>
                <a:sym typeface="Nunito"/>
              </a:rPr>
              <a:t> and post-pruning techniques leverage cost complexity pruning</a:t>
            </a:r>
          </a:p>
          <a:p>
            <a:r>
              <a:rPr lang="en-US" dirty="0">
                <a:solidFill>
                  <a:schemeClr val="accent6"/>
                </a:solidFill>
                <a:sym typeface="Nunito"/>
              </a:rPr>
              <a:t>Cost complexity pruning technique is used to reduce the size of a decision tree by removing nodes that do not contribute significantly to the model's performance. </a:t>
            </a:r>
          </a:p>
          <a:p>
            <a:r>
              <a:rPr lang="en-US" dirty="0">
                <a:solidFill>
                  <a:schemeClr val="accent6"/>
                </a:solidFill>
                <a:sym typeface="Nunito"/>
              </a:rPr>
              <a:t>We train the decision tree using effective alphas and try to find the best </a:t>
            </a:r>
            <a:r>
              <a:rPr lang="en-US" b="1" dirty="0">
                <a:solidFill>
                  <a:schemeClr val="accent6"/>
                </a:solidFill>
                <a:sym typeface="Nunito"/>
              </a:rPr>
              <a:t>alpha</a:t>
            </a:r>
          </a:p>
          <a:p>
            <a:r>
              <a:rPr lang="en-US" dirty="0">
                <a:solidFill>
                  <a:schemeClr val="accent6"/>
                </a:solidFill>
                <a:sym typeface="Nunito"/>
              </a:rPr>
              <a:t>The higher the </a:t>
            </a:r>
            <a:r>
              <a:rPr lang="en-US" b="1" dirty="0">
                <a:solidFill>
                  <a:schemeClr val="accent6"/>
                </a:solidFill>
                <a:sym typeface="Nunito"/>
              </a:rPr>
              <a:t>alpha</a:t>
            </a:r>
            <a:r>
              <a:rPr lang="en-US" dirty="0">
                <a:solidFill>
                  <a:schemeClr val="accent6"/>
                </a:solidFill>
                <a:sym typeface="Nunito"/>
              </a:rPr>
              <a:t> value, the more nodes will be pruned from the tree. As </a:t>
            </a:r>
            <a:r>
              <a:rPr lang="en-US" sz="1050" b="1" dirty="0">
                <a:solidFill>
                  <a:schemeClr val="accent6"/>
                </a:solidFill>
                <a:latin typeface="Nunito" pitchFamily="2" charset="0"/>
                <a:sym typeface="Nunito"/>
              </a:rPr>
              <a:t>alpha</a:t>
            </a:r>
            <a:r>
              <a:rPr lang="en-US" sz="1050" dirty="0">
                <a:solidFill>
                  <a:schemeClr val="accent6"/>
                </a:solidFill>
                <a:latin typeface="Nunito" pitchFamily="2" charset="0"/>
                <a:sym typeface="Nunito"/>
              </a:rPr>
              <a:t> increases, the cost of nodes with higher depths becomes too high and they are pruned from the tree.</a:t>
            </a:r>
          </a:p>
        </p:txBody>
      </p:sp>
      <p:pic>
        <p:nvPicPr>
          <p:cNvPr id="4" name="Picture 3">
            <a:extLst>
              <a:ext uri="{FF2B5EF4-FFF2-40B4-BE49-F238E27FC236}">
                <a16:creationId xmlns:a16="http://schemas.microsoft.com/office/drawing/2014/main" id="{20CE7C9A-8E61-5D6C-C0B6-8EC361A90C3A}"/>
              </a:ext>
            </a:extLst>
          </p:cNvPr>
          <p:cNvPicPr>
            <a:picLocks noChangeAspect="1"/>
          </p:cNvPicPr>
          <p:nvPr/>
        </p:nvPicPr>
        <p:blipFill>
          <a:blip r:embed="rId3"/>
          <a:stretch>
            <a:fillRect/>
          </a:stretch>
        </p:blipFill>
        <p:spPr>
          <a:xfrm>
            <a:off x="131074" y="926395"/>
            <a:ext cx="3520740" cy="1809756"/>
          </a:xfrm>
          <a:prstGeom prst="rect">
            <a:avLst/>
          </a:prstGeom>
        </p:spPr>
      </p:pic>
      <p:pic>
        <p:nvPicPr>
          <p:cNvPr id="6" name="Picture 5">
            <a:extLst>
              <a:ext uri="{FF2B5EF4-FFF2-40B4-BE49-F238E27FC236}">
                <a16:creationId xmlns:a16="http://schemas.microsoft.com/office/drawing/2014/main" id="{E0C5F2C0-069E-4EE5-9E96-7A59DE2CCF38}"/>
              </a:ext>
            </a:extLst>
          </p:cNvPr>
          <p:cNvPicPr>
            <a:picLocks noChangeAspect="1"/>
          </p:cNvPicPr>
          <p:nvPr/>
        </p:nvPicPr>
        <p:blipFill>
          <a:blip r:embed="rId4"/>
          <a:stretch>
            <a:fillRect/>
          </a:stretch>
        </p:blipFill>
        <p:spPr>
          <a:xfrm>
            <a:off x="3674415" y="928149"/>
            <a:ext cx="5175117" cy="1770653"/>
          </a:xfrm>
          <a:prstGeom prst="rect">
            <a:avLst/>
          </a:prstGeom>
        </p:spPr>
      </p:pic>
      <p:pic>
        <p:nvPicPr>
          <p:cNvPr id="8" name="Picture 7">
            <a:extLst>
              <a:ext uri="{FF2B5EF4-FFF2-40B4-BE49-F238E27FC236}">
                <a16:creationId xmlns:a16="http://schemas.microsoft.com/office/drawing/2014/main" id="{60FF386C-40CB-644F-01FA-DBC578487E62}"/>
              </a:ext>
            </a:extLst>
          </p:cNvPr>
          <p:cNvPicPr>
            <a:picLocks noChangeAspect="1"/>
          </p:cNvPicPr>
          <p:nvPr/>
        </p:nvPicPr>
        <p:blipFill>
          <a:blip r:embed="rId5"/>
          <a:stretch>
            <a:fillRect/>
          </a:stretch>
        </p:blipFill>
        <p:spPr>
          <a:xfrm>
            <a:off x="131074" y="3074635"/>
            <a:ext cx="4440926" cy="1525564"/>
          </a:xfrm>
          <a:prstGeom prst="rect">
            <a:avLst/>
          </a:prstGeom>
        </p:spPr>
      </p:pic>
      <p:sp>
        <p:nvSpPr>
          <p:cNvPr id="9" name="TextBox 8">
            <a:extLst>
              <a:ext uri="{FF2B5EF4-FFF2-40B4-BE49-F238E27FC236}">
                <a16:creationId xmlns:a16="http://schemas.microsoft.com/office/drawing/2014/main" id="{B3F1A98A-A314-5CD2-8859-2A42FD73C491}"/>
              </a:ext>
            </a:extLst>
          </p:cNvPr>
          <p:cNvSpPr txBox="1"/>
          <p:nvPr/>
        </p:nvSpPr>
        <p:spPr>
          <a:xfrm>
            <a:off x="1441993" y="2690421"/>
            <a:ext cx="898902" cy="261610"/>
          </a:xfrm>
          <a:prstGeom prst="rect">
            <a:avLst/>
          </a:prstGeom>
          <a:noFill/>
        </p:spPr>
        <p:txBody>
          <a:bodyPr wrap="square" rtlCol="0">
            <a:spAutoFit/>
          </a:bodyPr>
          <a:lstStyle/>
          <a:p>
            <a:r>
              <a:rPr lang="en-US" sz="1050" b="1" dirty="0">
                <a:solidFill>
                  <a:schemeClr val="accent6"/>
                </a:solidFill>
              </a:rPr>
              <a:t>Figure A</a:t>
            </a:r>
          </a:p>
        </p:txBody>
      </p:sp>
      <p:sp>
        <p:nvSpPr>
          <p:cNvPr id="10" name="TextBox 9">
            <a:extLst>
              <a:ext uri="{FF2B5EF4-FFF2-40B4-BE49-F238E27FC236}">
                <a16:creationId xmlns:a16="http://schemas.microsoft.com/office/drawing/2014/main" id="{9BB77767-1585-61C8-8980-7C2BFB49104B}"/>
              </a:ext>
            </a:extLst>
          </p:cNvPr>
          <p:cNvSpPr txBox="1"/>
          <p:nvPr/>
        </p:nvSpPr>
        <p:spPr>
          <a:xfrm>
            <a:off x="1201769" y="4801243"/>
            <a:ext cx="898902" cy="261610"/>
          </a:xfrm>
          <a:prstGeom prst="rect">
            <a:avLst/>
          </a:prstGeom>
          <a:noFill/>
        </p:spPr>
        <p:txBody>
          <a:bodyPr wrap="square" rtlCol="0">
            <a:spAutoFit/>
          </a:bodyPr>
          <a:lstStyle/>
          <a:p>
            <a:r>
              <a:rPr lang="en-US" sz="1050" b="1" dirty="0">
                <a:solidFill>
                  <a:schemeClr val="accent6"/>
                </a:solidFill>
              </a:rPr>
              <a:t>Figure C</a:t>
            </a:r>
          </a:p>
        </p:txBody>
      </p:sp>
      <p:sp>
        <p:nvSpPr>
          <p:cNvPr id="11" name="TextBox 10">
            <a:extLst>
              <a:ext uri="{FF2B5EF4-FFF2-40B4-BE49-F238E27FC236}">
                <a16:creationId xmlns:a16="http://schemas.microsoft.com/office/drawing/2014/main" id="{197B3B36-3309-43D9-8FDC-D70A87A25DE4}"/>
              </a:ext>
            </a:extLst>
          </p:cNvPr>
          <p:cNvSpPr txBox="1"/>
          <p:nvPr/>
        </p:nvSpPr>
        <p:spPr>
          <a:xfrm>
            <a:off x="7749802" y="1259880"/>
            <a:ext cx="898902" cy="261610"/>
          </a:xfrm>
          <a:prstGeom prst="rect">
            <a:avLst/>
          </a:prstGeom>
          <a:noFill/>
        </p:spPr>
        <p:txBody>
          <a:bodyPr wrap="square" rtlCol="0">
            <a:spAutoFit/>
          </a:bodyPr>
          <a:lstStyle/>
          <a:p>
            <a:r>
              <a:rPr lang="en-US" sz="1050" b="1" dirty="0">
                <a:solidFill>
                  <a:schemeClr val="accent6"/>
                </a:solidFill>
              </a:rPr>
              <a:t>Figure B</a:t>
            </a:r>
          </a:p>
        </p:txBody>
      </p:sp>
    </p:spTree>
    <p:extLst>
      <p:ext uri="{BB962C8B-B14F-4D97-AF65-F5344CB8AC3E}">
        <p14:creationId xmlns:p14="http://schemas.microsoft.com/office/powerpoint/2010/main" val="82320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Post-Pruning (Cost Complexity Pruning)</a:t>
            </a:r>
            <a:endParaRPr sz="2350" dirty="0">
              <a:solidFill>
                <a:srgbClr val="0E39A9"/>
              </a:solidFill>
            </a:endParaRPr>
          </a:p>
        </p:txBody>
      </p:sp>
      <p:pic>
        <p:nvPicPr>
          <p:cNvPr id="3" name="Picture 2">
            <a:extLst>
              <a:ext uri="{FF2B5EF4-FFF2-40B4-BE49-F238E27FC236}">
                <a16:creationId xmlns:a16="http://schemas.microsoft.com/office/drawing/2014/main" id="{30F238B1-95B4-BC43-0E6A-4D2027504F21}"/>
              </a:ext>
            </a:extLst>
          </p:cNvPr>
          <p:cNvPicPr>
            <a:picLocks noChangeAspect="1"/>
          </p:cNvPicPr>
          <p:nvPr/>
        </p:nvPicPr>
        <p:blipFill>
          <a:blip r:embed="rId3"/>
          <a:stretch>
            <a:fillRect/>
          </a:stretch>
        </p:blipFill>
        <p:spPr>
          <a:xfrm>
            <a:off x="728420" y="977987"/>
            <a:ext cx="7260956" cy="2580339"/>
          </a:xfrm>
          <a:prstGeom prst="rect">
            <a:avLst/>
          </a:prstGeom>
        </p:spPr>
      </p:pic>
      <p:grpSp>
        <p:nvGrpSpPr>
          <p:cNvPr id="7" name="Group 6">
            <a:extLst>
              <a:ext uri="{FF2B5EF4-FFF2-40B4-BE49-F238E27FC236}">
                <a16:creationId xmlns:a16="http://schemas.microsoft.com/office/drawing/2014/main" id="{58E5A45C-3F4F-72E0-B203-A4E8A54FE213}"/>
              </a:ext>
            </a:extLst>
          </p:cNvPr>
          <p:cNvGrpSpPr/>
          <p:nvPr/>
        </p:nvGrpSpPr>
        <p:grpSpPr>
          <a:xfrm>
            <a:off x="1796192" y="3996236"/>
            <a:ext cx="5551616" cy="338554"/>
            <a:chOff x="659329" y="4065485"/>
            <a:chExt cx="5551616" cy="338554"/>
          </a:xfrm>
        </p:grpSpPr>
        <p:sp>
          <p:nvSpPr>
            <p:cNvPr id="5" name="TextBox 4">
              <a:extLst>
                <a:ext uri="{FF2B5EF4-FFF2-40B4-BE49-F238E27FC236}">
                  <a16:creationId xmlns:a16="http://schemas.microsoft.com/office/drawing/2014/main" id="{209FA760-8BC5-1CB0-661E-F7C09E4306D5}"/>
                </a:ext>
              </a:extLst>
            </p:cNvPr>
            <p:cNvSpPr txBox="1"/>
            <p:nvPr/>
          </p:nvSpPr>
          <p:spPr>
            <a:xfrm>
              <a:off x="2933055" y="4080873"/>
              <a:ext cx="3277890" cy="307777"/>
            </a:xfrm>
            <a:prstGeom prst="rect">
              <a:avLst/>
            </a:prstGeom>
            <a:noFill/>
          </p:spPr>
          <p:txBody>
            <a:bodyPr wrap="square">
              <a:spAutoFit/>
            </a:bodyPr>
            <a:lstStyle/>
            <a:p>
              <a:r>
                <a:rPr lang="en-US" b="1" dirty="0" err="1"/>
                <a:t>ccp_alpha</a:t>
              </a:r>
              <a:r>
                <a:rPr lang="en-US" b="1" dirty="0"/>
                <a:t>=0.0006209286209286216</a:t>
              </a:r>
            </a:p>
          </p:txBody>
        </p:sp>
        <p:sp>
          <p:nvSpPr>
            <p:cNvPr id="6" name="TextBox 5">
              <a:extLst>
                <a:ext uri="{FF2B5EF4-FFF2-40B4-BE49-F238E27FC236}">
                  <a16:creationId xmlns:a16="http://schemas.microsoft.com/office/drawing/2014/main" id="{D2F6BB96-4A14-62C9-2F73-8F6463B17AB0}"/>
                </a:ext>
              </a:extLst>
            </p:cNvPr>
            <p:cNvSpPr txBox="1"/>
            <p:nvPr/>
          </p:nvSpPr>
          <p:spPr>
            <a:xfrm>
              <a:off x="659329" y="4065485"/>
              <a:ext cx="2920780" cy="338554"/>
            </a:xfrm>
            <a:prstGeom prst="rect">
              <a:avLst/>
            </a:prstGeom>
            <a:noFill/>
          </p:spPr>
          <p:txBody>
            <a:bodyPr wrap="square" rtlCol="0">
              <a:spAutoFit/>
            </a:bodyPr>
            <a:lstStyle/>
            <a:p>
              <a:r>
                <a:rPr lang="en-US" sz="1600" b="1" dirty="0">
                  <a:solidFill>
                    <a:schemeClr val="accent6"/>
                  </a:solidFill>
                </a:rPr>
                <a:t>Best Fit Model is when </a:t>
              </a:r>
            </a:p>
          </p:txBody>
        </p:sp>
      </p:grpSp>
    </p:spTree>
    <p:extLst>
      <p:ext uri="{BB962C8B-B14F-4D97-AF65-F5344CB8AC3E}">
        <p14:creationId xmlns:p14="http://schemas.microsoft.com/office/powerpoint/2010/main" val="327551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Post-Pruning (Cost Complexity Pruning)</a:t>
            </a:r>
            <a:endParaRPr sz="2350" dirty="0">
              <a:solidFill>
                <a:srgbClr val="0E39A9"/>
              </a:solidFill>
            </a:endParaRPr>
          </a:p>
        </p:txBody>
      </p:sp>
      <p:pic>
        <p:nvPicPr>
          <p:cNvPr id="2" name="Picture 1">
            <a:extLst>
              <a:ext uri="{FF2B5EF4-FFF2-40B4-BE49-F238E27FC236}">
                <a16:creationId xmlns:a16="http://schemas.microsoft.com/office/drawing/2014/main" id="{1EE4267D-A864-D1C6-7F37-43F694F9F1D6}"/>
              </a:ext>
            </a:extLst>
          </p:cNvPr>
          <p:cNvPicPr>
            <a:picLocks noChangeAspect="1"/>
          </p:cNvPicPr>
          <p:nvPr/>
        </p:nvPicPr>
        <p:blipFill>
          <a:blip r:embed="rId3"/>
          <a:stretch>
            <a:fillRect/>
          </a:stretch>
        </p:blipFill>
        <p:spPr>
          <a:xfrm>
            <a:off x="2202595" y="1015999"/>
            <a:ext cx="3743970" cy="3720123"/>
          </a:xfrm>
          <a:prstGeom prst="rect">
            <a:avLst/>
          </a:prstGeom>
        </p:spPr>
      </p:pic>
    </p:spTree>
    <p:extLst>
      <p:ext uri="{BB962C8B-B14F-4D97-AF65-F5344CB8AC3E}">
        <p14:creationId xmlns:p14="http://schemas.microsoft.com/office/powerpoint/2010/main" val="885428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Model Performance Improvement: </a:t>
            </a:r>
            <a:br>
              <a:rPr lang="en" sz="2350" dirty="0">
                <a:solidFill>
                  <a:srgbClr val="0E39A9"/>
                </a:solidFill>
              </a:rPr>
            </a:br>
            <a:r>
              <a:rPr lang="en" sz="2350" dirty="0">
                <a:solidFill>
                  <a:srgbClr val="0E39A9"/>
                </a:solidFill>
              </a:rPr>
              <a:t>Decision Tree : Post-Pruning (Cost Complexity Pruning)</a:t>
            </a:r>
            <a:endParaRPr sz="2350" dirty="0">
              <a:solidFill>
                <a:srgbClr val="0E39A9"/>
              </a:solidFill>
            </a:endParaRPr>
          </a:p>
        </p:txBody>
      </p:sp>
      <p:grpSp>
        <p:nvGrpSpPr>
          <p:cNvPr id="20" name="Group 19">
            <a:extLst>
              <a:ext uri="{FF2B5EF4-FFF2-40B4-BE49-F238E27FC236}">
                <a16:creationId xmlns:a16="http://schemas.microsoft.com/office/drawing/2014/main" id="{86B88A83-7B63-3EF0-25CF-BFF07472EED6}"/>
              </a:ext>
            </a:extLst>
          </p:cNvPr>
          <p:cNvGrpSpPr/>
          <p:nvPr/>
        </p:nvGrpSpPr>
        <p:grpSpPr>
          <a:xfrm>
            <a:off x="3462673" y="978833"/>
            <a:ext cx="3017642" cy="2482140"/>
            <a:chOff x="4462850" y="1020477"/>
            <a:chExt cx="3101609" cy="2767062"/>
          </a:xfrm>
        </p:grpSpPr>
        <p:pic>
          <p:nvPicPr>
            <p:cNvPr id="13" name="Picture 12">
              <a:extLst>
                <a:ext uri="{FF2B5EF4-FFF2-40B4-BE49-F238E27FC236}">
                  <a16:creationId xmlns:a16="http://schemas.microsoft.com/office/drawing/2014/main" id="{30FEB623-6CAB-6FEB-03D4-07BC44583D07}"/>
                </a:ext>
              </a:extLst>
            </p:cNvPr>
            <p:cNvPicPr>
              <a:picLocks noChangeAspect="1"/>
            </p:cNvPicPr>
            <p:nvPr/>
          </p:nvPicPr>
          <p:blipFill>
            <a:blip r:embed="rId3"/>
            <a:stretch>
              <a:fillRect/>
            </a:stretch>
          </p:blipFill>
          <p:spPr>
            <a:xfrm>
              <a:off x="4498457" y="1020477"/>
              <a:ext cx="2766300" cy="2104065"/>
            </a:xfrm>
            <a:prstGeom prst="rect">
              <a:avLst/>
            </a:prstGeom>
          </p:spPr>
        </p:pic>
        <p:pic>
          <p:nvPicPr>
            <p:cNvPr id="15" name="Picture 14">
              <a:extLst>
                <a:ext uri="{FF2B5EF4-FFF2-40B4-BE49-F238E27FC236}">
                  <a16:creationId xmlns:a16="http://schemas.microsoft.com/office/drawing/2014/main" id="{E20A53B3-5CF8-928D-941B-45541386B31F}"/>
                </a:ext>
              </a:extLst>
            </p:cNvPr>
            <p:cNvPicPr>
              <a:picLocks noChangeAspect="1"/>
            </p:cNvPicPr>
            <p:nvPr/>
          </p:nvPicPr>
          <p:blipFill>
            <a:blip r:embed="rId4"/>
            <a:stretch>
              <a:fillRect/>
            </a:stretch>
          </p:blipFill>
          <p:spPr>
            <a:xfrm>
              <a:off x="4462850" y="3124542"/>
              <a:ext cx="3101609" cy="662997"/>
            </a:xfrm>
            <a:prstGeom prst="rect">
              <a:avLst/>
            </a:prstGeom>
          </p:spPr>
        </p:pic>
      </p:grpSp>
      <p:grpSp>
        <p:nvGrpSpPr>
          <p:cNvPr id="19" name="Group 18">
            <a:extLst>
              <a:ext uri="{FF2B5EF4-FFF2-40B4-BE49-F238E27FC236}">
                <a16:creationId xmlns:a16="http://schemas.microsoft.com/office/drawing/2014/main" id="{3ACB7631-0E55-06AD-47A5-3225A84936D8}"/>
              </a:ext>
            </a:extLst>
          </p:cNvPr>
          <p:cNvGrpSpPr/>
          <p:nvPr/>
        </p:nvGrpSpPr>
        <p:grpSpPr>
          <a:xfrm>
            <a:off x="313075" y="966233"/>
            <a:ext cx="3147333" cy="2552921"/>
            <a:chOff x="202550" y="1020477"/>
            <a:chExt cx="3147333" cy="2552921"/>
          </a:xfrm>
        </p:grpSpPr>
        <p:pic>
          <p:nvPicPr>
            <p:cNvPr id="11" name="Picture 10">
              <a:extLst>
                <a:ext uri="{FF2B5EF4-FFF2-40B4-BE49-F238E27FC236}">
                  <a16:creationId xmlns:a16="http://schemas.microsoft.com/office/drawing/2014/main" id="{0EA8D595-ADC5-2666-9DC1-207768B24BA0}"/>
                </a:ext>
              </a:extLst>
            </p:cNvPr>
            <p:cNvPicPr>
              <a:picLocks noChangeAspect="1"/>
            </p:cNvPicPr>
            <p:nvPr/>
          </p:nvPicPr>
          <p:blipFill>
            <a:blip r:embed="rId5"/>
            <a:stretch>
              <a:fillRect/>
            </a:stretch>
          </p:blipFill>
          <p:spPr>
            <a:xfrm>
              <a:off x="202550" y="1020477"/>
              <a:ext cx="2736960" cy="1928027"/>
            </a:xfrm>
            <a:prstGeom prst="rect">
              <a:avLst/>
            </a:prstGeom>
          </p:spPr>
        </p:pic>
        <p:pic>
          <p:nvPicPr>
            <p:cNvPr id="17" name="Picture 16">
              <a:extLst>
                <a:ext uri="{FF2B5EF4-FFF2-40B4-BE49-F238E27FC236}">
                  <a16:creationId xmlns:a16="http://schemas.microsoft.com/office/drawing/2014/main" id="{723BD015-352D-3120-1719-1769D3B3A473}"/>
                </a:ext>
              </a:extLst>
            </p:cNvPr>
            <p:cNvPicPr>
              <a:picLocks noChangeAspect="1"/>
            </p:cNvPicPr>
            <p:nvPr/>
          </p:nvPicPr>
          <p:blipFill>
            <a:blip r:embed="rId6"/>
            <a:stretch>
              <a:fillRect/>
            </a:stretch>
          </p:blipFill>
          <p:spPr>
            <a:xfrm>
              <a:off x="202550" y="2948504"/>
              <a:ext cx="3147333" cy="624894"/>
            </a:xfrm>
            <a:prstGeom prst="rect">
              <a:avLst/>
            </a:prstGeom>
          </p:spPr>
        </p:pic>
      </p:grpSp>
      <p:pic>
        <p:nvPicPr>
          <p:cNvPr id="16386" name="Picture 2">
            <a:extLst>
              <a:ext uri="{FF2B5EF4-FFF2-40B4-BE49-F238E27FC236}">
                <a16:creationId xmlns:a16="http://schemas.microsoft.com/office/drawing/2014/main" id="{9EFEC507-69D1-D93A-AB67-3B48B79FCE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433" y="1181749"/>
            <a:ext cx="2641131" cy="2227874"/>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270;p57">
            <a:extLst>
              <a:ext uri="{FF2B5EF4-FFF2-40B4-BE49-F238E27FC236}">
                <a16:creationId xmlns:a16="http://schemas.microsoft.com/office/drawing/2014/main" id="{A4406411-0FEA-8E64-5309-CD965D5A6B1A}"/>
              </a:ext>
            </a:extLst>
          </p:cNvPr>
          <p:cNvSpPr txBox="1"/>
          <p:nvPr/>
        </p:nvSpPr>
        <p:spPr>
          <a:xfrm>
            <a:off x="313074" y="3480354"/>
            <a:ext cx="8708490" cy="1543484"/>
          </a:xfrm>
          <a:prstGeom prst="rect">
            <a:avLst/>
          </a:prstGeom>
          <a:solidFill>
            <a:schemeClr val="accent6">
              <a:lumMod val="20000"/>
              <a:lumOff val="80000"/>
            </a:schemeClr>
          </a:solidFill>
          <a:ln>
            <a:noFill/>
          </a:ln>
        </p:spPr>
        <p:txBody>
          <a:bodyPr spcFirstLastPara="1" wrap="square" lIns="91425" tIns="91425" rIns="91425" bIns="0" anchor="t" anchorCtr="0">
            <a:spAutoFit/>
          </a:bodyPr>
          <a:lstStyle/>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Accuracy</a:t>
            </a:r>
            <a:r>
              <a:rPr lang="en-US" sz="1050" dirty="0">
                <a:solidFill>
                  <a:schemeClr val="dk1"/>
                </a:solidFill>
                <a:latin typeface="Nunito" pitchFamily="2" charset="0"/>
                <a:sym typeface="Nunito"/>
              </a:rPr>
              <a:t> for training set and testing set is now </a:t>
            </a:r>
            <a:r>
              <a:rPr lang="en-US" sz="1050" b="1" dirty="0">
                <a:solidFill>
                  <a:schemeClr val="dk1"/>
                </a:solidFill>
                <a:latin typeface="Nunito" pitchFamily="2" charset="0"/>
                <a:sym typeface="Nunito"/>
              </a:rPr>
              <a:t>0.993143 and 0.984 </a:t>
            </a:r>
            <a:r>
              <a:rPr lang="en-US" sz="1050" dirty="0">
                <a:solidFill>
                  <a:schemeClr val="dk1"/>
                </a:solidFill>
                <a:latin typeface="Nunito" pitchFamily="2" charset="0"/>
                <a:sym typeface="Nunito"/>
              </a:rPr>
              <a:t>respectively. Better than the prior model</a:t>
            </a:r>
          </a:p>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Recall</a:t>
            </a:r>
            <a:r>
              <a:rPr lang="en-US" sz="1050" dirty="0">
                <a:solidFill>
                  <a:schemeClr val="dk1"/>
                </a:solidFill>
                <a:latin typeface="Nunito" pitchFamily="2" charset="0"/>
                <a:sym typeface="Nunito"/>
              </a:rPr>
              <a:t> values for both train and test data set are at </a:t>
            </a:r>
            <a:r>
              <a:rPr lang="en-US" sz="1050" b="1" dirty="0">
                <a:solidFill>
                  <a:schemeClr val="dk1"/>
                </a:solidFill>
                <a:latin typeface="Nunito" pitchFamily="2" charset="0"/>
                <a:sym typeface="Nunito"/>
              </a:rPr>
              <a:t>0.963746  and 0.90604</a:t>
            </a:r>
          </a:p>
          <a:p>
            <a:pPr marL="231775" lvl="0" indent="-177800" algn="just">
              <a:lnSpc>
                <a:spcPct val="110000"/>
              </a:lnSpc>
              <a:spcAft>
                <a:spcPts val="600"/>
              </a:spcAft>
              <a:buSzPts val="1600"/>
              <a:buFont typeface="Wingdings" panose="05000000000000000000" pitchFamily="2" charset="2"/>
              <a:buChar char="§"/>
            </a:pPr>
            <a:r>
              <a:rPr lang="en-US" sz="1050" b="1" dirty="0">
                <a:solidFill>
                  <a:schemeClr val="dk1"/>
                </a:solidFill>
                <a:latin typeface="Nunito" pitchFamily="2" charset="0"/>
                <a:sym typeface="Nunito"/>
              </a:rPr>
              <a:t>F1 Score </a:t>
            </a:r>
            <a:r>
              <a:rPr lang="en-US" sz="1050" dirty="0">
                <a:solidFill>
                  <a:schemeClr val="dk1"/>
                </a:solidFill>
                <a:latin typeface="Nunito" pitchFamily="2" charset="0"/>
                <a:sym typeface="Nunito"/>
              </a:rPr>
              <a:t>is also optimized at 0.963746 and 0.918367 for train and test data </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The Feature Importance chart represented above indicates following key variables that contribute to predicting target in order of importance – </a:t>
            </a:r>
            <a:r>
              <a:rPr lang="en-US" sz="1050" dirty="0" err="1">
                <a:solidFill>
                  <a:schemeClr val="dk1"/>
                </a:solidFill>
                <a:latin typeface="Nunito" pitchFamily="2" charset="0"/>
                <a:sym typeface="Nunito"/>
              </a:rPr>
              <a:t>Education_UnderGraduate</a:t>
            </a:r>
            <a:r>
              <a:rPr lang="en-US" sz="1050" dirty="0">
                <a:solidFill>
                  <a:schemeClr val="dk1"/>
                </a:solidFill>
                <a:latin typeface="Nunito" pitchFamily="2" charset="0"/>
                <a:sym typeface="Nunito"/>
              </a:rPr>
              <a:t>, Income, Family, </a:t>
            </a:r>
            <a:r>
              <a:rPr lang="en-US" sz="1050" dirty="0" err="1">
                <a:solidFill>
                  <a:schemeClr val="dk1"/>
                </a:solidFill>
                <a:latin typeface="Nunito" pitchFamily="2" charset="0"/>
                <a:sym typeface="Nunito"/>
              </a:rPr>
              <a:t>CCAvg</a:t>
            </a:r>
            <a:r>
              <a:rPr lang="en-US" sz="1050" dirty="0">
                <a:solidFill>
                  <a:schemeClr val="dk1"/>
                </a:solidFill>
                <a:latin typeface="Nunito" pitchFamily="2" charset="0"/>
                <a:sym typeface="Nunito"/>
              </a:rPr>
              <a:t>, </a:t>
            </a:r>
            <a:r>
              <a:rPr lang="en-US" sz="1050" dirty="0" err="1">
                <a:solidFill>
                  <a:schemeClr val="dk1"/>
                </a:solidFill>
                <a:latin typeface="Nunito" pitchFamily="2" charset="0"/>
                <a:sym typeface="Nunito"/>
              </a:rPr>
              <a:t>CD_Account</a:t>
            </a:r>
            <a:r>
              <a:rPr lang="en-US" sz="1050" dirty="0">
                <a:solidFill>
                  <a:schemeClr val="dk1"/>
                </a:solidFill>
                <a:latin typeface="Nunito" pitchFamily="2" charset="0"/>
                <a:sym typeface="Nunito"/>
              </a:rPr>
              <a:t> and Age</a:t>
            </a:r>
          </a:p>
          <a:p>
            <a:pPr marL="231775" lvl="0" indent="-177800" algn="just">
              <a:lnSpc>
                <a:spcPct val="110000"/>
              </a:lnSpc>
              <a:spcAft>
                <a:spcPts val="600"/>
              </a:spcAft>
              <a:buSzPts val="1600"/>
              <a:buFont typeface="Wingdings" panose="05000000000000000000" pitchFamily="2" charset="2"/>
              <a:buChar char="§"/>
            </a:pPr>
            <a:r>
              <a:rPr lang="en-US" sz="1050" dirty="0">
                <a:solidFill>
                  <a:schemeClr val="dk1"/>
                </a:solidFill>
                <a:latin typeface="Nunito" pitchFamily="2" charset="0"/>
                <a:sym typeface="Nunito"/>
              </a:rPr>
              <a:t>These are the most optimized values </a:t>
            </a:r>
          </a:p>
        </p:txBody>
      </p:sp>
    </p:spTree>
    <p:extLst>
      <p:ext uri="{BB962C8B-B14F-4D97-AF65-F5344CB8AC3E}">
        <p14:creationId xmlns:p14="http://schemas.microsoft.com/office/powerpoint/2010/main" val="1423710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306" name="Google Shape;306;p62"/>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5" name="Group 4">
            <a:extLst>
              <a:ext uri="{FF2B5EF4-FFF2-40B4-BE49-F238E27FC236}">
                <a16:creationId xmlns:a16="http://schemas.microsoft.com/office/drawing/2014/main" id="{590A3620-2316-4D9B-D4E3-1EC4383098F0}"/>
              </a:ext>
            </a:extLst>
          </p:cNvPr>
          <p:cNvGrpSpPr/>
          <p:nvPr/>
        </p:nvGrpSpPr>
        <p:grpSpPr>
          <a:xfrm>
            <a:off x="4731628" y="763533"/>
            <a:ext cx="4333868" cy="1647843"/>
            <a:chOff x="4567245" y="947700"/>
            <a:chExt cx="4333868" cy="1647843"/>
          </a:xfrm>
          <a:solidFill>
            <a:schemeClr val="accent6">
              <a:lumMod val="20000"/>
              <a:lumOff val="80000"/>
            </a:schemeClr>
          </a:solidFill>
        </p:grpSpPr>
        <p:sp>
          <p:nvSpPr>
            <p:cNvPr id="7" name="Freeform: Shape 6">
              <a:extLst>
                <a:ext uri="{FF2B5EF4-FFF2-40B4-BE49-F238E27FC236}">
                  <a16:creationId xmlns:a16="http://schemas.microsoft.com/office/drawing/2014/main" id="{C631DFE6-5528-0D02-8BB3-018A8966269B}"/>
                </a:ext>
              </a:extLst>
            </p:cNvPr>
            <p:cNvSpPr/>
            <p:nvPr/>
          </p:nvSpPr>
          <p:spPr>
            <a:xfrm>
              <a:off x="4567245" y="947700"/>
              <a:ext cx="4333868" cy="588579"/>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err="1">
                  <a:sym typeface="Nunito"/>
                </a:rPr>
                <a:t>AllLife</a:t>
              </a:r>
              <a:r>
                <a:rPr lang="en-US" sz="1100" kern="1200" dirty="0">
                  <a:sym typeface="Nunito"/>
                </a:rPr>
                <a:t> Bank is a US bank with a growing customer base. Most of the customers are liability customers (depositors), while the number of borrowers is quite small.</a:t>
              </a:r>
            </a:p>
          </p:txBody>
        </p:sp>
        <p:sp>
          <p:nvSpPr>
            <p:cNvPr id="8" name="Freeform: Shape 7">
              <a:extLst>
                <a:ext uri="{FF2B5EF4-FFF2-40B4-BE49-F238E27FC236}">
                  <a16:creationId xmlns:a16="http://schemas.microsoft.com/office/drawing/2014/main" id="{681125DA-0E82-CFA8-3FD8-7CD3D84EAD1B}"/>
                </a:ext>
              </a:extLst>
            </p:cNvPr>
            <p:cNvSpPr/>
            <p:nvPr/>
          </p:nvSpPr>
          <p:spPr>
            <a:xfrm>
              <a:off x="4567245" y="1499817"/>
              <a:ext cx="4333868" cy="543608"/>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a:sym typeface="Nunito"/>
                </a:rPr>
                <a:t>The bank wants to expand its loan business and earn more through interest on loans. The management wants to explore ways to convert liability customers to personal loan customers.</a:t>
              </a:r>
            </a:p>
          </p:txBody>
        </p:sp>
        <p:sp>
          <p:nvSpPr>
            <p:cNvPr id="9" name="Freeform: Shape 8">
              <a:extLst>
                <a:ext uri="{FF2B5EF4-FFF2-40B4-BE49-F238E27FC236}">
                  <a16:creationId xmlns:a16="http://schemas.microsoft.com/office/drawing/2014/main" id="{B2CA201C-13BD-E402-72EF-195FB28AEB83}"/>
                </a:ext>
              </a:extLst>
            </p:cNvPr>
            <p:cNvSpPr/>
            <p:nvPr/>
          </p:nvSpPr>
          <p:spPr>
            <a:xfrm>
              <a:off x="4567245" y="2027425"/>
              <a:ext cx="4333868" cy="568118"/>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a:sym typeface="Nunito"/>
                </a:rPr>
                <a:t>A recent campaign showed that this is possible, and the bank is now looking for ways to improve its target marketing to increase the success rate.</a:t>
              </a:r>
            </a:p>
          </p:txBody>
        </p:sp>
      </p:grpSp>
      <p:sp>
        <p:nvSpPr>
          <p:cNvPr id="6" name="Freeform: Shape 5">
            <a:extLst>
              <a:ext uri="{FF2B5EF4-FFF2-40B4-BE49-F238E27FC236}">
                <a16:creationId xmlns:a16="http://schemas.microsoft.com/office/drawing/2014/main" id="{E72D8C36-CDDA-D6C5-A030-62D2D3136BCB}"/>
              </a:ext>
            </a:extLst>
          </p:cNvPr>
          <p:cNvSpPr/>
          <p:nvPr/>
        </p:nvSpPr>
        <p:spPr>
          <a:xfrm>
            <a:off x="4000893" y="1122145"/>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Business Context</a:t>
            </a:r>
          </a:p>
        </p:txBody>
      </p:sp>
      <p:grpSp>
        <p:nvGrpSpPr>
          <p:cNvPr id="2" name="Group 1">
            <a:extLst>
              <a:ext uri="{FF2B5EF4-FFF2-40B4-BE49-F238E27FC236}">
                <a16:creationId xmlns:a16="http://schemas.microsoft.com/office/drawing/2014/main" id="{332A6172-A834-0AA6-6B30-BDABE0EE5743}"/>
              </a:ext>
            </a:extLst>
          </p:cNvPr>
          <p:cNvGrpSpPr/>
          <p:nvPr/>
        </p:nvGrpSpPr>
        <p:grpSpPr>
          <a:xfrm>
            <a:off x="5002435" y="2774402"/>
            <a:ext cx="4055566" cy="2059356"/>
            <a:chOff x="5260973" y="2680343"/>
            <a:chExt cx="3813161" cy="2377194"/>
          </a:xfrm>
        </p:grpSpPr>
        <p:sp>
          <p:nvSpPr>
            <p:cNvPr id="11" name="Freeform: Shape 10">
              <a:extLst>
                <a:ext uri="{FF2B5EF4-FFF2-40B4-BE49-F238E27FC236}">
                  <a16:creationId xmlns:a16="http://schemas.microsoft.com/office/drawing/2014/main" id="{AE8AD003-9C20-7B92-E874-F67F7442491F}"/>
                </a:ext>
              </a:extLst>
            </p:cNvPr>
            <p:cNvSpPr/>
            <p:nvPr/>
          </p:nvSpPr>
          <p:spPr>
            <a:xfrm>
              <a:off x="5260973" y="2680343"/>
              <a:ext cx="3811570" cy="725346"/>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solidFill>
              <a:schemeClr val="accent6">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t" anchorCtr="0">
              <a:noAutofit/>
            </a:bodyPr>
            <a:lstStyle/>
            <a:p>
              <a:pPr marL="0" lvl="0" indent="0" algn="l" defTabSz="222250">
                <a:lnSpc>
                  <a:spcPct val="90000"/>
                </a:lnSpc>
                <a:spcBef>
                  <a:spcPct val="0"/>
                </a:spcBef>
                <a:spcAft>
                  <a:spcPct val="35000"/>
                </a:spcAft>
                <a:buNone/>
              </a:pPr>
              <a:r>
                <a:rPr lang="en-US" sz="1100" kern="1200" dirty="0">
                  <a:sym typeface="Nunito"/>
                </a:rPr>
                <a:t>The requirement is to build a model that will help the marketing department identify potential customers who have a higher probability of purchasing a personal loan.</a:t>
              </a:r>
            </a:p>
          </p:txBody>
        </p:sp>
        <p:sp>
          <p:nvSpPr>
            <p:cNvPr id="12" name="Freeform: Shape 11">
              <a:extLst>
                <a:ext uri="{FF2B5EF4-FFF2-40B4-BE49-F238E27FC236}">
                  <a16:creationId xmlns:a16="http://schemas.microsoft.com/office/drawing/2014/main" id="{1074E848-3873-48F2-5E27-2C1438F2C51A}"/>
                </a:ext>
              </a:extLst>
            </p:cNvPr>
            <p:cNvSpPr/>
            <p:nvPr/>
          </p:nvSpPr>
          <p:spPr>
            <a:xfrm>
              <a:off x="5262563" y="3405689"/>
              <a:ext cx="3811571" cy="1651848"/>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solidFill>
              <a:schemeClr val="accent6">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t" anchorCtr="0">
              <a:noAutofit/>
            </a:bodyPr>
            <a:lstStyle/>
            <a:p>
              <a:pPr lvl="0" algn="l" defTabSz="222250">
                <a:lnSpc>
                  <a:spcPct val="90000"/>
                </a:lnSpc>
                <a:spcBef>
                  <a:spcPct val="0"/>
                </a:spcBef>
                <a:spcAft>
                  <a:spcPts val="800"/>
                </a:spcAft>
              </a:pPr>
              <a:r>
                <a:rPr lang="en-US" sz="1100" kern="1200" dirty="0">
                  <a:sym typeface="Nunito"/>
                </a:rPr>
                <a:t>The specific objectives of the model are:</a:t>
              </a:r>
            </a:p>
            <a:p>
              <a:pPr marL="284163" lvl="0" indent="-171450" algn="l" defTabSz="222250">
                <a:lnSpc>
                  <a:spcPct val="90000"/>
                </a:lnSpc>
                <a:spcBef>
                  <a:spcPct val="0"/>
                </a:spcBef>
                <a:spcAft>
                  <a:spcPct val="35000"/>
                </a:spcAft>
                <a:buFont typeface="Wingdings" panose="05000000000000000000" pitchFamily="2" charset="2"/>
                <a:buChar char="§"/>
              </a:pPr>
              <a:r>
                <a:rPr lang="en-US" sz="1100" kern="1200" dirty="0">
                  <a:sym typeface="Nunito"/>
                </a:rPr>
                <a:t>Predict customer likelihood of purchasing a personal loan.</a:t>
              </a:r>
            </a:p>
            <a:p>
              <a:pPr marL="284163" lvl="0" indent="-171450" algn="l" defTabSz="222250">
                <a:lnSpc>
                  <a:spcPct val="90000"/>
                </a:lnSpc>
                <a:spcBef>
                  <a:spcPct val="0"/>
                </a:spcBef>
                <a:spcAft>
                  <a:spcPct val="35000"/>
                </a:spcAft>
                <a:buFont typeface="Wingdings" panose="05000000000000000000" pitchFamily="2" charset="2"/>
                <a:buChar char="§"/>
              </a:pPr>
              <a:r>
                <a:rPr lang="en-US" sz="1100" kern="1200" dirty="0">
                  <a:sym typeface="Nunito"/>
                </a:rPr>
                <a:t>Identify customer attributes that drive purchase decisions.</a:t>
              </a:r>
            </a:p>
            <a:p>
              <a:pPr marL="284163" lvl="0" indent="-171450" algn="l" defTabSz="222250">
                <a:lnSpc>
                  <a:spcPct val="90000"/>
                </a:lnSpc>
                <a:spcBef>
                  <a:spcPct val="0"/>
                </a:spcBef>
                <a:spcAft>
                  <a:spcPct val="35000"/>
                </a:spcAft>
                <a:buFont typeface="Wingdings" panose="05000000000000000000" pitchFamily="2" charset="2"/>
                <a:buChar char="§"/>
              </a:pPr>
              <a:r>
                <a:rPr lang="en-US" sz="1100" kern="1200" dirty="0">
                  <a:sym typeface="Nunito"/>
                </a:rPr>
                <a:t>Determine which customer segment to target with marketing campaigns.</a:t>
              </a:r>
            </a:p>
          </p:txBody>
        </p:sp>
      </p:grpSp>
      <p:sp>
        <p:nvSpPr>
          <p:cNvPr id="13" name="Freeform: Shape 12">
            <a:extLst>
              <a:ext uri="{FF2B5EF4-FFF2-40B4-BE49-F238E27FC236}">
                <a16:creationId xmlns:a16="http://schemas.microsoft.com/office/drawing/2014/main" id="{2B5E192F-3CB2-4ECD-4CDD-66874C3D0BC1}"/>
              </a:ext>
            </a:extLst>
          </p:cNvPr>
          <p:cNvSpPr/>
          <p:nvPr/>
        </p:nvSpPr>
        <p:spPr>
          <a:xfrm>
            <a:off x="4359843" y="3514031"/>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Problem Overview</a:t>
            </a:r>
          </a:p>
        </p:txBody>
      </p:sp>
      <p:sp>
        <p:nvSpPr>
          <p:cNvPr id="15" name="Freeform: Shape 14">
            <a:extLst>
              <a:ext uri="{FF2B5EF4-FFF2-40B4-BE49-F238E27FC236}">
                <a16:creationId xmlns:a16="http://schemas.microsoft.com/office/drawing/2014/main" id="{AC9C55ED-FCE8-A40A-0676-B2EE5BDBF321}"/>
              </a:ext>
            </a:extLst>
          </p:cNvPr>
          <p:cNvSpPr/>
          <p:nvPr/>
        </p:nvSpPr>
        <p:spPr>
          <a:xfrm>
            <a:off x="269292" y="763533"/>
            <a:ext cx="2548859" cy="4070225"/>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solidFill>
            <a:schemeClr val="accent6">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112713" indent="-112713" defTabSz="222250">
              <a:lnSpc>
                <a:spcPct val="90000"/>
              </a:lnSpc>
              <a:spcBef>
                <a:spcPct val="0"/>
              </a:spcBef>
              <a:spcAft>
                <a:spcPct val="35000"/>
              </a:spcAft>
              <a:buFont typeface="Wingdings" panose="05000000000000000000" pitchFamily="2" charset="2"/>
              <a:buChar char="§"/>
            </a:pPr>
            <a:r>
              <a:rPr lang="en-US" sz="1100" kern="1200" dirty="0">
                <a:sym typeface="Nunito"/>
              </a:rPr>
              <a:t>The model will be used to predict whether a liability customer will buy a personal loan, understand which customer attributes are most significant in driving purchases, and identify which segment of customers to target more.</a:t>
            </a:r>
          </a:p>
          <a:p>
            <a:pPr marL="112713" indent="-112713" defTabSz="222250">
              <a:lnSpc>
                <a:spcPct val="90000"/>
              </a:lnSpc>
              <a:spcBef>
                <a:spcPct val="0"/>
              </a:spcBef>
              <a:spcAft>
                <a:spcPct val="35000"/>
              </a:spcAft>
              <a:buFont typeface="Wingdings" panose="05000000000000000000" pitchFamily="2" charset="2"/>
              <a:buChar char="§"/>
            </a:pPr>
            <a:r>
              <a:rPr lang="en-US" sz="1100" kern="1200" dirty="0">
                <a:sym typeface="Nunito"/>
              </a:rPr>
              <a:t>The model will be built using a supervised learning algorithm, such as logistic regression or decision trees.</a:t>
            </a:r>
          </a:p>
          <a:p>
            <a:pPr marL="112713" indent="-112713" defTabSz="222250">
              <a:lnSpc>
                <a:spcPct val="90000"/>
              </a:lnSpc>
              <a:spcBef>
                <a:spcPct val="0"/>
              </a:spcBef>
              <a:spcAft>
                <a:spcPct val="35000"/>
              </a:spcAft>
              <a:buFont typeface="Wingdings" panose="05000000000000000000" pitchFamily="2" charset="2"/>
              <a:buChar char="§"/>
            </a:pPr>
            <a:r>
              <a:rPr lang="en-US" sz="1100" kern="1200" dirty="0">
                <a:sym typeface="Nunito"/>
              </a:rPr>
              <a:t>The data used to train the model will include customer demographics, financial information, and past purchase behavior.</a:t>
            </a:r>
          </a:p>
          <a:p>
            <a:pPr marL="112713" indent="-112713" defTabSz="222250">
              <a:lnSpc>
                <a:spcPct val="90000"/>
              </a:lnSpc>
              <a:spcBef>
                <a:spcPct val="0"/>
              </a:spcBef>
              <a:spcAft>
                <a:spcPct val="35000"/>
              </a:spcAft>
              <a:buFont typeface="Wingdings" panose="05000000000000000000" pitchFamily="2" charset="2"/>
              <a:buChar char="§"/>
            </a:pPr>
            <a:r>
              <a:rPr lang="en-US" sz="1100" kern="1200" dirty="0">
                <a:sym typeface="Nunito"/>
              </a:rPr>
              <a:t>Once the model is trained, it will be used to score potential customers. Customers with a high score will be more likely to purchase a personal loan.</a:t>
            </a:r>
          </a:p>
          <a:p>
            <a:pPr marL="112713" indent="-112713" defTabSz="222250">
              <a:lnSpc>
                <a:spcPct val="90000"/>
              </a:lnSpc>
              <a:spcBef>
                <a:spcPct val="0"/>
              </a:spcBef>
              <a:spcAft>
                <a:spcPct val="35000"/>
              </a:spcAft>
              <a:buFont typeface="Wingdings" panose="05000000000000000000" pitchFamily="2" charset="2"/>
              <a:buChar char="§"/>
            </a:pPr>
            <a:r>
              <a:rPr lang="en-US" sz="1100" kern="1200" dirty="0">
                <a:sym typeface="Nunito"/>
              </a:rPr>
              <a:t>The model will be a valuable tool for the marketing department, as it will help them to target their marketing campaigns more effectively.</a:t>
            </a:r>
          </a:p>
        </p:txBody>
      </p:sp>
      <p:sp>
        <p:nvSpPr>
          <p:cNvPr id="17" name="Freeform: Shape 16">
            <a:extLst>
              <a:ext uri="{FF2B5EF4-FFF2-40B4-BE49-F238E27FC236}">
                <a16:creationId xmlns:a16="http://schemas.microsoft.com/office/drawing/2014/main" id="{E5C96BE5-66FC-989C-E8B4-984252202D96}"/>
              </a:ext>
            </a:extLst>
          </p:cNvPr>
          <p:cNvSpPr/>
          <p:nvPr/>
        </p:nvSpPr>
        <p:spPr>
          <a:xfrm>
            <a:off x="2744386" y="3481634"/>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Solution Approach</a:t>
            </a:r>
          </a:p>
        </p:txBody>
      </p:sp>
      <p:pic>
        <p:nvPicPr>
          <p:cNvPr id="18" name="Picture 17">
            <a:extLst>
              <a:ext uri="{FF2B5EF4-FFF2-40B4-BE49-F238E27FC236}">
                <a16:creationId xmlns:a16="http://schemas.microsoft.com/office/drawing/2014/main" id="{1054791A-EAFA-376F-1C7D-F5AFE16CC1F1}"/>
              </a:ext>
            </a:extLst>
          </p:cNvPr>
          <p:cNvPicPr>
            <a:picLocks noChangeAspect="1"/>
          </p:cNvPicPr>
          <p:nvPr/>
        </p:nvPicPr>
        <p:blipFill>
          <a:blip r:embed="rId3"/>
          <a:stretch>
            <a:fillRect/>
          </a:stretch>
        </p:blipFill>
        <p:spPr>
          <a:xfrm>
            <a:off x="2894121" y="1568456"/>
            <a:ext cx="2108314" cy="2108314"/>
          </a:xfrm>
          <a:prstGeom prst="rect">
            <a:avLst/>
          </a:prstGeom>
        </p:spPr>
      </p:pic>
      <p:sp>
        <p:nvSpPr>
          <p:cNvPr id="20" name="Google Shape;230;p51">
            <a:extLst>
              <a:ext uri="{FF2B5EF4-FFF2-40B4-BE49-F238E27FC236}">
                <a16:creationId xmlns:a16="http://schemas.microsoft.com/office/drawing/2014/main" id="{A8940984-0861-AE07-A5A6-C6CDF4B60486}"/>
              </a:ext>
            </a:extLst>
          </p:cNvPr>
          <p:cNvSpPr txBox="1">
            <a:spLocks/>
          </p:cNvSpPr>
          <p:nvPr/>
        </p:nvSpPr>
        <p:spPr>
          <a:xfrm>
            <a:off x="202550" y="13687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2400">
                <a:solidFill>
                  <a:srgbClr val="0E39A9"/>
                </a:solidFill>
              </a:rPr>
              <a:t>Business Problem Overview and Solution Approach</a:t>
            </a:r>
            <a:endParaRPr lang="en-US" sz="2400" dirty="0">
              <a:solidFill>
                <a:srgbClr val="0E39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7"/>
          <p:cNvSpPr txBox="1">
            <a:spLocks noGrp="1"/>
          </p:cNvSpPr>
          <p:nvPr>
            <p:ph type="body" idx="1"/>
          </p:nvPr>
        </p:nvSpPr>
        <p:spPr>
          <a:xfrm>
            <a:off x="202550" y="494675"/>
            <a:ext cx="8629800" cy="307299"/>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200" dirty="0">
                <a:solidFill>
                  <a:srgbClr val="000000"/>
                </a:solidFill>
              </a:rPr>
              <a:t>Table below outlines the data dictionary</a:t>
            </a:r>
          </a:p>
          <a:p>
            <a:pPr marL="139700" lvl="0" indent="0" algn="l" rtl="0">
              <a:lnSpc>
                <a:spcPct val="115000"/>
              </a:lnSpc>
              <a:spcBef>
                <a:spcPts val="1000"/>
              </a:spcBef>
              <a:spcAft>
                <a:spcPts val="0"/>
              </a:spcAft>
              <a:buClr>
                <a:srgbClr val="000000"/>
              </a:buClr>
              <a:buSzPts val="1400"/>
              <a:buNone/>
            </a:pPr>
            <a:endParaRPr lang="en-US" sz="1200" dirty="0">
              <a:solidFill>
                <a:srgbClr val="000000"/>
              </a:solidFill>
            </a:endParaRPr>
          </a:p>
        </p:txBody>
      </p:sp>
      <p:graphicFrame>
        <p:nvGraphicFramePr>
          <p:cNvPr id="2" name="Table 2">
            <a:extLst>
              <a:ext uri="{FF2B5EF4-FFF2-40B4-BE49-F238E27FC236}">
                <a16:creationId xmlns:a16="http://schemas.microsoft.com/office/drawing/2014/main" id="{0652C7B1-FDBC-C273-D4E1-602CF0450787}"/>
              </a:ext>
            </a:extLst>
          </p:cNvPr>
          <p:cNvGraphicFramePr>
            <a:graphicFrameLocks noGrp="1"/>
          </p:cNvGraphicFramePr>
          <p:nvPr>
            <p:extLst>
              <p:ext uri="{D42A27DB-BD31-4B8C-83A1-F6EECF244321}">
                <p14:modId xmlns:p14="http://schemas.microsoft.com/office/powerpoint/2010/main" val="1540891186"/>
              </p:ext>
            </p:extLst>
          </p:nvPr>
        </p:nvGraphicFramePr>
        <p:xfrm>
          <a:off x="442391" y="1005447"/>
          <a:ext cx="6393124" cy="3962400"/>
        </p:xfrm>
        <a:graphic>
          <a:graphicData uri="http://schemas.openxmlformats.org/drawingml/2006/table">
            <a:tbl>
              <a:tblPr firstRow="1" bandRow="1">
                <a:tableStyleId>{2A488322-F2BA-4B5B-9748-0D474271808F}</a:tableStyleId>
              </a:tblPr>
              <a:tblGrid>
                <a:gridCol w="1089978">
                  <a:extLst>
                    <a:ext uri="{9D8B030D-6E8A-4147-A177-3AD203B41FA5}">
                      <a16:colId xmlns:a16="http://schemas.microsoft.com/office/drawing/2014/main" val="1759241758"/>
                    </a:ext>
                  </a:extLst>
                </a:gridCol>
                <a:gridCol w="5303146">
                  <a:extLst>
                    <a:ext uri="{9D8B030D-6E8A-4147-A177-3AD203B41FA5}">
                      <a16:colId xmlns:a16="http://schemas.microsoft.com/office/drawing/2014/main" val="117050690"/>
                    </a:ext>
                  </a:extLst>
                </a:gridCol>
              </a:tblGrid>
              <a:tr h="237744">
                <a:tc>
                  <a:txBody>
                    <a:bodyPr/>
                    <a:lstStyle/>
                    <a:p>
                      <a:r>
                        <a:rPr lang="en-US" sz="1000" dirty="0">
                          <a:latin typeface="+mn-lt"/>
                        </a:rPr>
                        <a:t>Variable</a:t>
                      </a:r>
                    </a:p>
                  </a:txBody>
                  <a:tcPr marL="45720" marR="45720"/>
                </a:tc>
                <a:tc>
                  <a:txBody>
                    <a:bodyPr/>
                    <a:lstStyle/>
                    <a:p>
                      <a:r>
                        <a:rPr lang="en-US" sz="1000" dirty="0">
                          <a:latin typeface="+mn-lt"/>
                        </a:rPr>
                        <a:t>Description</a:t>
                      </a:r>
                    </a:p>
                  </a:txBody>
                  <a:tcPr marL="45720" marR="45720"/>
                </a:tc>
                <a:extLst>
                  <a:ext uri="{0D108BD9-81ED-4DB2-BD59-A6C34878D82A}">
                    <a16:rowId xmlns:a16="http://schemas.microsoft.com/office/drawing/2014/main" val="1767117686"/>
                  </a:ext>
                </a:extLst>
              </a:tr>
              <a:tr h="237744">
                <a:tc>
                  <a:txBody>
                    <a:bodyPr/>
                    <a:lstStyle/>
                    <a:p>
                      <a:pPr algn="l" fontAlgn="b"/>
                      <a:r>
                        <a:rPr lang="en-US" sz="1000" b="0" u="none" strike="noStrike" dirty="0">
                          <a:solidFill>
                            <a:srgbClr val="000000"/>
                          </a:solidFill>
                          <a:effectLst/>
                          <a:latin typeface="+mn-lt"/>
                        </a:rPr>
                        <a:t>ID</a:t>
                      </a:r>
                      <a:endParaRPr lang="en-US" sz="1000" b="0" i="0" u="none" strike="noStrike" dirty="0">
                        <a:solidFill>
                          <a:srgbClr val="000000"/>
                        </a:solidFill>
                        <a:effectLst/>
                        <a:latin typeface="+mn-lt"/>
                      </a:endParaRPr>
                    </a:p>
                  </a:txBody>
                  <a:tcPr marL="45720" marR="45720"/>
                </a:tc>
                <a:tc>
                  <a:txBody>
                    <a:bodyPr/>
                    <a:lstStyle/>
                    <a:p>
                      <a:pPr algn="l" fontAlgn="b"/>
                      <a:r>
                        <a:rPr lang="en-US" sz="1000" b="0" u="none" strike="noStrike" dirty="0">
                          <a:solidFill>
                            <a:srgbClr val="000000"/>
                          </a:solidFill>
                          <a:effectLst/>
                          <a:latin typeface="+mn-lt"/>
                        </a:rPr>
                        <a:t>Customer ID</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2515512372"/>
                  </a:ext>
                </a:extLst>
              </a:tr>
              <a:tr h="237744">
                <a:tc>
                  <a:txBody>
                    <a:bodyPr/>
                    <a:lstStyle/>
                    <a:p>
                      <a:pPr algn="l" fontAlgn="b"/>
                      <a:r>
                        <a:rPr lang="en-US" sz="1000" b="0" u="none" strike="noStrike" dirty="0">
                          <a:solidFill>
                            <a:srgbClr val="000000"/>
                          </a:solidFill>
                          <a:effectLst/>
                          <a:latin typeface="+mn-lt"/>
                        </a:rPr>
                        <a:t>Age</a:t>
                      </a:r>
                      <a:endParaRPr lang="en-US" sz="1000" b="0" i="0" u="none" strike="noStrike" dirty="0">
                        <a:solidFill>
                          <a:srgbClr val="000000"/>
                        </a:solidFill>
                        <a:effectLst/>
                        <a:latin typeface="+mn-lt"/>
                      </a:endParaRPr>
                    </a:p>
                  </a:txBody>
                  <a:tcPr marL="45720" marR="45720"/>
                </a:tc>
                <a:tc>
                  <a:txBody>
                    <a:bodyPr/>
                    <a:lstStyle/>
                    <a:p>
                      <a:pPr algn="l" fontAlgn="b"/>
                      <a:r>
                        <a:rPr lang="en-US" sz="1000" b="0" u="none" strike="noStrike" dirty="0">
                          <a:solidFill>
                            <a:srgbClr val="000000"/>
                          </a:solidFill>
                          <a:effectLst/>
                          <a:latin typeface="+mn-lt"/>
                        </a:rPr>
                        <a:t>Customer’s age in completed years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3659809062"/>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Experience</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#years of professional experience</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2524940831"/>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Income</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Annual income of the customer (in thousand dollars)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2891947308"/>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ZIP Code</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Home Address ZIP code.</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3385145136"/>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Family</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the Family size of the customer</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1874383865"/>
                  </a:ext>
                </a:extLst>
              </a:tr>
              <a:tr h="237744">
                <a:tc>
                  <a:txBody>
                    <a:bodyPr/>
                    <a:lstStyle/>
                    <a:p>
                      <a:pPr algn="l" fontAlgn="b"/>
                      <a:r>
                        <a:rPr lang="en-US" sz="1000" b="0" i="0" u="none" strike="noStrike" cap="none" dirty="0" err="1">
                          <a:solidFill>
                            <a:schemeClr val="dk1"/>
                          </a:solidFill>
                          <a:effectLst/>
                          <a:latin typeface="+mn-lt"/>
                          <a:ea typeface="+mn-ea"/>
                          <a:cs typeface="+mn-cs"/>
                          <a:sym typeface="Arial"/>
                        </a:rPr>
                        <a:t>CCAvg</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Average spending on credit cards per month (in thousand dollars)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3684574835"/>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Education</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Education Level. 1: Undergrad; 2: Graduate;3: Advanced/Professional</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752758253"/>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Mortgage</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Value of house mortgage if any. (in thousand dollars)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2684964333"/>
                  </a:ext>
                </a:extLst>
              </a:tr>
              <a:tr h="237744">
                <a:tc>
                  <a:txBody>
                    <a:bodyPr/>
                    <a:lstStyle/>
                    <a:p>
                      <a:pPr algn="l" fontAlgn="b"/>
                      <a:r>
                        <a:rPr lang="en-US" sz="1000" b="0" i="0" u="none" strike="noStrike" cap="none" dirty="0" err="1">
                          <a:solidFill>
                            <a:schemeClr val="dk1"/>
                          </a:solidFill>
                          <a:effectLst/>
                          <a:latin typeface="+mn-lt"/>
                          <a:ea typeface="+mn-ea"/>
                          <a:cs typeface="+mn-cs"/>
                          <a:sym typeface="Arial"/>
                        </a:rPr>
                        <a:t>Personal_Loan</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Did this customer accept the personal loan offered in the last campaign? (0: No, 1: Yes)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3633612604"/>
                  </a:ext>
                </a:extLst>
              </a:tr>
              <a:tr h="237744">
                <a:tc>
                  <a:txBody>
                    <a:bodyPr/>
                    <a:lstStyle/>
                    <a:p>
                      <a:pPr algn="l" fontAlgn="b"/>
                      <a:r>
                        <a:rPr lang="en-US" sz="1000" b="0" i="0" u="none" strike="noStrike" cap="none" dirty="0" err="1">
                          <a:solidFill>
                            <a:schemeClr val="dk1"/>
                          </a:solidFill>
                          <a:effectLst/>
                          <a:latin typeface="+mn-lt"/>
                          <a:ea typeface="+mn-ea"/>
                          <a:cs typeface="+mn-cs"/>
                          <a:sym typeface="Arial"/>
                        </a:rPr>
                        <a:t>Securities_Account</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Does the customer have securities account with the bank? (0: No, 1: Yes)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4170843610"/>
                  </a:ext>
                </a:extLst>
              </a:tr>
              <a:tr h="237744">
                <a:tc>
                  <a:txBody>
                    <a:bodyPr/>
                    <a:lstStyle/>
                    <a:p>
                      <a:pPr algn="l" fontAlgn="b"/>
                      <a:r>
                        <a:rPr lang="en-US" sz="1000" b="0" i="0" u="none" strike="noStrike" cap="none" dirty="0" err="1">
                          <a:solidFill>
                            <a:schemeClr val="dk1"/>
                          </a:solidFill>
                          <a:effectLst/>
                          <a:latin typeface="+mn-lt"/>
                          <a:ea typeface="+mn-ea"/>
                          <a:cs typeface="+mn-cs"/>
                          <a:sym typeface="Arial"/>
                        </a:rPr>
                        <a:t>CD_Account</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Does the customer have a certificate of deposit (CD) account with the bank? (0: No, 1: Yes)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1735633364"/>
                  </a:ext>
                </a:extLst>
              </a:tr>
              <a:tr h="237744">
                <a:tc>
                  <a:txBody>
                    <a:bodyPr/>
                    <a:lstStyle/>
                    <a:p>
                      <a:pPr algn="l" fontAlgn="b"/>
                      <a:r>
                        <a:rPr lang="en-US" sz="1000" b="0" i="0" u="none" strike="noStrike" cap="none" dirty="0">
                          <a:solidFill>
                            <a:schemeClr val="dk1"/>
                          </a:solidFill>
                          <a:effectLst/>
                          <a:latin typeface="+mn-lt"/>
                          <a:ea typeface="+mn-ea"/>
                          <a:cs typeface="+mn-cs"/>
                          <a:sym typeface="Arial"/>
                        </a:rPr>
                        <a:t>Online</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Do customers use internet banking facilities? (0: No, 1: Yes)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3527087397"/>
                  </a:ext>
                </a:extLst>
              </a:tr>
              <a:tr h="237744">
                <a:tc>
                  <a:txBody>
                    <a:bodyPr/>
                    <a:lstStyle/>
                    <a:p>
                      <a:pPr algn="l" fontAlgn="b"/>
                      <a:r>
                        <a:rPr lang="en-US" sz="1000" b="0" i="0" u="none" strike="noStrike" cap="none" dirty="0" err="1">
                          <a:solidFill>
                            <a:schemeClr val="dk1"/>
                          </a:solidFill>
                          <a:effectLst/>
                          <a:latin typeface="+mn-lt"/>
                          <a:ea typeface="+mn-ea"/>
                          <a:cs typeface="+mn-cs"/>
                          <a:sym typeface="Arial"/>
                        </a:rPr>
                        <a:t>CreditCard</a:t>
                      </a:r>
                      <a:endParaRPr lang="en-US" sz="1000" b="0" i="0" u="none" strike="noStrike" dirty="0">
                        <a:solidFill>
                          <a:srgbClr val="000000"/>
                        </a:solidFill>
                        <a:effectLst/>
                        <a:latin typeface="+mn-lt"/>
                      </a:endParaRPr>
                    </a:p>
                  </a:txBody>
                  <a:tcPr marL="45720" marR="45720"/>
                </a:tc>
                <a:tc>
                  <a:txBody>
                    <a:bodyPr/>
                    <a:lstStyle/>
                    <a:p>
                      <a:pPr algn="l" fontAlgn="b"/>
                      <a:r>
                        <a:rPr lang="en-US" sz="1000" b="0" i="0" u="none" strike="noStrike" cap="none" dirty="0">
                          <a:solidFill>
                            <a:schemeClr val="dk1"/>
                          </a:solidFill>
                          <a:effectLst/>
                          <a:latin typeface="+mn-lt"/>
                          <a:ea typeface="+mn-ea"/>
                          <a:cs typeface="+mn-cs"/>
                          <a:sym typeface="Arial"/>
                        </a:rPr>
                        <a:t>Does the customer use a credit card issued by any other Bank (excluding All life Bank)? (0: No, 1: Yes)</a:t>
                      </a:r>
                      <a:endParaRPr lang="en-US" sz="1000" b="0" i="0" u="none" strike="noStrike" dirty="0">
                        <a:solidFill>
                          <a:srgbClr val="000000"/>
                        </a:solidFill>
                        <a:effectLst/>
                        <a:latin typeface="+mn-lt"/>
                      </a:endParaRPr>
                    </a:p>
                  </a:txBody>
                  <a:tcPr marL="45720" marR="45720"/>
                </a:tc>
                <a:extLst>
                  <a:ext uri="{0D108BD9-81ED-4DB2-BD59-A6C34878D82A}">
                    <a16:rowId xmlns:a16="http://schemas.microsoft.com/office/drawing/2014/main" val="1748726200"/>
                  </a:ext>
                </a:extLst>
              </a:tr>
            </a:tbl>
          </a:graphicData>
        </a:graphic>
      </p:graphicFrame>
      <p:sp>
        <p:nvSpPr>
          <p:cNvPr id="5" name="TextBox 4">
            <a:extLst>
              <a:ext uri="{FF2B5EF4-FFF2-40B4-BE49-F238E27FC236}">
                <a16:creationId xmlns:a16="http://schemas.microsoft.com/office/drawing/2014/main" id="{B22C4FB3-94FA-212C-296E-BD750F90CFF5}"/>
              </a:ext>
            </a:extLst>
          </p:cNvPr>
          <p:cNvSpPr txBox="1"/>
          <p:nvPr/>
        </p:nvSpPr>
        <p:spPr>
          <a:xfrm>
            <a:off x="7000406" y="1005447"/>
            <a:ext cx="2016177" cy="2580194"/>
          </a:xfrm>
          <a:prstGeom prst="rect">
            <a:avLst/>
          </a:prstGeom>
          <a:noFill/>
          <a:ln>
            <a:solidFill>
              <a:schemeClr val="tx1"/>
            </a:solidFill>
          </a:ln>
        </p:spPr>
        <p:txBody>
          <a:bodyPr wrap="square" rtlCol="0">
            <a:spAutoFit/>
          </a:bodyPr>
          <a:lstStyle/>
          <a:p>
            <a:pPr>
              <a:spcAft>
                <a:spcPts val="800"/>
              </a:spcAft>
            </a:pPr>
            <a:r>
              <a:rPr lang="en-US" sz="1200" b="1" dirty="0">
                <a:latin typeface="Nunito" pitchFamily="2" charset="0"/>
              </a:rPr>
              <a:t>Note:</a:t>
            </a:r>
          </a:p>
          <a:p>
            <a:pPr marL="285750" indent="-285750">
              <a:buFont typeface="Wingdings" panose="05000000000000000000" pitchFamily="2" charset="2"/>
              <a:buChar char="§"/>
            </a:pPr>
            <a:r>
              <a:rPr lang="en-US" sz="1100" dirty="0">
                <a:latin typeface="Nunito" pitchFamily="2" charset="0"/>
              </a:rPr>
              <a:t>The dataset provided included a total of 5000 rows (customer account details)</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dirty="0">
                <a:latin typeface="Nunito" pitchFamily="2" charset="0"/>
              </a:rPr>
              <a:t>A total of 14 data columns / variables are included</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dirty="0">
                <a:latin typeface="Nunito" pitchFamily="2" charset="0"/>
              </a:rPr>
              <a:t>All variables are of </a:t>
            </a:r>
            <a:r>
              <a:rPr lang="en-US" sz="1100" i="1" dirty="0">
                <a:latin typeface="Nunito" pitchFamily="2" charset="0"/>
              </a:rPr>
              <a:t>int</a:t>
            </a:r>
            <a:r>
              <a:rPr lang="en-US" sz="1100" dirty="0">
                <a:latin typeface="Nunito" pitchFamily="2" charset="0"/>
              </a:rPr>
              <a:t> datatype except for the attribute </a:t>
            </a:r>
            <a:r>
              <a:rPr lang="en-US" sz="1100" dirty="0" err="1">
                <a:latin typeface="Nunito" pitchFamily="2" charset="0"/>
              </a:rPr>
              <a:t>CCAvg</a:t>
            </a:r>
            <a:r>
              <a:rPr lang="en-US" sz="1100" dirty="0">
                <a:latin typeface="Nunito" pitchFamily="2" charset="0"/>
              </a:rPr>
              <a:t> which is of the type </a:t>
            </a:r>
            <a:r>
              <a:rPr lang="en-US" sz="1100" i="1" dirty="0">
                <a:latin typeface="Nunito" pitchFamily="2" charset="0"/>
              </a:rPr>
              <a:t>float</a:t>
            </a:r>
          </a:p>
        </p:txBody>
      </p:sp>
      <p:sp>
        <p:nvSpPr>
          <p:cNvPr id="6" name="Google Shape;230;p51">
            <a:extLst>
              <a:ext uri="{FF2B5EF4-FFF2-40B4-BE49-F238E27FC236}">
                <a16:creationId xmlns:a16="http://schemas.microsoft.com/office/drawing/2014/main" id="{E116CC1E-F5C2-3CB3-61F6-ECEB1106D4D2}"/>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Overview</a:t>
            </a:r>
            <a:endParaRPr sz="2400" dirty="0">
              <a:solidFill>
                <a:srgbClr val="0E39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a:t>
            </a:r>
            <a:endParaRPr dirty="0">
              <a:solidFill>
                <a:srgbClr val="000000"/>
              </a:solidFill>
            </a:endParaRPr>
          </a:p>
        </p:txBody>
      </p:sp>
      <p:sp>
        <p:nvSpPr>
          <p:cNvPr id="131" name="Google Shape;131;p27"/>
          <p:cNvSpPr txBox="1">
            <a:spLocks noGrp="1"/>
          </p:cNvSpPr>
          <p:nvPr>
            <p:ph type="body" idx="1"/>
          </p:nvPr>
        </p:nvSpPr>
        <p:spPr>
          <a:xfrm>
            <a:off x="202550" y="613149"/>
            <a:ext cx="8629800" cy="404693"/>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200" dirty="0">
                <a:solidFill>
                  <a:srgbClr val="000000"/>
                </a:solidFill>
              </a:rPr>
              <a:t>The statistical summary of the dataset for all data columns/variables is represented below. </a:t>
            </a:r>
          </a:p>
        </p:txBody>
      </p:sp>
      <p:sp>
        <p:nvSpPr>
          <p:cNvPr id="5" name="TextBox 4">
            <a:extLst>
              <a:ext uri="{FF2B5EF4-FFF2-40B4-BE49-F238E27FC236}">
                <a16:creationId xmlns:a16="http://schemas.microsoft.com/office/drawing/2014/main" id="{B22C4FB3-94FA-212C-296E-BD750F90CFF5}"/>
              </a:ext>
            </a:extLst>
          </p:cNvPr>
          <p:cNvSpPr txBox="1"/>
          <p:nvPr/>
        </p:nvSpPr>
        <p:spPr>
          <a:xfrm>
            <a:off x="6656522" y="1031081"/>
            <a:ext cx="2402445" cy="2564805"/>
          </a:xfrm>
          <a:prstGeom prst="rect">
            <a:avLst/>
          </a:prstGeom>
          <a:noFill/>
          <a:ln>
            <a:solidFill>
              <a:schemeClr val="tx1"/>
            </a:solidFill>
          </a:ln>
        </p:spPr>
        <p:txBody>
          <a:bodyPr wrap="square" rtlCol="0">
            <a:spAutoFit/>
          </a:bodyPr>
          <a:lstStyle/>
          <a:p>
            <a:pPr>
              <a:spcAft>
                <a:spcPts val="800"/>
              </a:spcAft>
            </a:pPr>
            <a:r>
              <a:rPr lang="en-US" sz="1100" b="1" dirty="0">
                <a:latin typeface="Nunito" pitchFamily="2" charset="0"/>
              </a:rPr>
              <a:t>Note:</a:t>
            </a:r>
          </a:p>
          <a:p>
            <a:pPr marL="285750" indent="-285750">
              <a:buFont typeface="Wingdings" panose="05000000000000000000" pitchFamily="2" charset="2"/>
              <a:buChar char="§"/>
            </a:pPr>
            <a:r>
              <a:rPr lang="en-US" sz="1100" dirty="0">
                <a:latin typeface="Nunito" pitchFamily="2" charset="0"/>
              </a:rPr>
              <a:t>Certain columns like </a:t>
            </a:r>
            <a:r>
              <a:rPr lang="en-US" sz="1100" b="1" i="1" dirty="0">
                <a:latin typeface="Nunito" pitchFamily="2" charset="0"/>
              </a:rPr>
              <a:t>Education</a:t>
            </a:r>
            <a:r>
              <a:rPr lang="en-US" sz="1100" dirty="0">
                <a:latin typeface="Nunito" pitchFamily="2" charset="0"/>
              </a:rPr>
              <a:t> are categorical columns but are represented as integers</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dirty="0" err="1">
                <a:latin typeface="Nunito" pitchFamily="2" charset="0"/>
              </a:rPr>
              <a:t>Certains</a:t>
            </a:r>
            <a:r>
              <a:rPr lang="en-US" sz="1100" dirty="0">
                <a:latin typeface="Nunito" pitchFamily="2" charset="0"/>
              </a:rPr>
              <a:t> columns like </a:t>
            </a:r>
            <a:r>
              <a:rPr lang="en-US" sz="1100" b="1" i="1" dirty="0">
                <a:latin typeface="Nunito" pitchFamily="2" charset="0"/>
              </a:rPr>
              <a:t>Online</a:t>
            </a:r>
            <a:r>
              <a:rPr lang="en-US" sz="1100" dirty="0">
                <a:latin typeface="Nunito" pitchFamily="2" charset="0"/>
              </a:rPr>
              <a:t> , </a:t>
            </a:r>
            <a:r>
              <a:rPr lang="en-US" sz="1100" b="1" i="1" dirty="0" err="1">
                <a:latin typeface="Nunito" pitchFamily="2" charset="0"/>
              </a:rPr>
              <a:t>CreditCard</a:t>
            </a:r>
            <a:r>
              <a:rPr lang="en-US" sz="1100" dirty="0">
                <a:latin typeface="Nunito" pitchFamily="2" charset="0"/>
              </a:rPr>
              <a:t> </a:t>
            </a:r>
            <a:r>
              <a:rPr lang="en-US" sz="1100" dirty="0" err="1">
                <a:latin typeface="Nunito" pitchFamily="2" charset="0"/>
              </a:rPr>
              <a:t>etc</a:t>
            </a:r>
            <a:r>
              <a:rPr lang="en-US" sz="1100" dirty="0">
                <a:latin typeface="Nunito" pitchFamily="2" charset="0"/>
              </a:rPr>
              <a:t> are Boolean values represented as 1 and 0</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b="1" i="1" dirty="0">
                <a:latin typeface="Nunito" pitchFamily="2" charset="0"/>
              </a:rPr>
              <a:t>Experience</a:t>
            </a:r>
            <a:r>
              <a:rPr lang="en-US" sz="1100" dirty="0">
                <a:latin typeface="Nunito" pitchFamily="2" charset="0"/>
              </a:rPr>
              <a:t> column has negative values which indicates </a:t>
            </a:r>
            <a:r>
              <a:rPr lang="en-US" sz="1100" dirty="0" err="1">
                <a:latin typeface="Nunito" pitchFamily="2" charset="0"/>
              </a:rPr>
              <a:t>errorneous</a:t>
            </a:r>
            <a:r>
              <a:rPr lang="en-US" sz="1100" dirty="0">
                <a:latin typeface="Nunito" pitchFamily="2" charset="0"/>
              </a:rPr>
              <a:t> data that will need to be corrected</a:t>
            </a:r>
          </a:p>
        </p:txBody>
      </p:sp>
      <p:pic>
        <p:nvPicPr>
          <p:cNvPr id="7" name="Picture 6">
            <a:extLst>
              <a:ext uri="{FF2B5EF4-FFF2-40B4-BE49-F238E27FC236}">
                <a16:creationId xmlns:a16="http://schemas.microsoft.com/office/drawing/2014/main" id="{22B67156-EA69-AD0C-F32C-6CFF0EFF288F}"/>
              </a:ext>
            </a:extLst>
          </p:cNvPr>
          <p:cNvPicPr>
            <a:picLocks noChangeAspect="1"/>
          </p:cNvPicPr>
          <p:nvPr/>
        </p:nvPicPr>
        <p:blipFill>
          <a:blip r:embed="rId3"/>
          <a:stretch>
            <a:fillRect/>
          </a:stretch>
        </p:blipFill>
        <p:spPr>
          <a:xfrm>
            <a:off x="498233" y="1031081"/>
            <a:ext cx="6051152" cy="3823140"/>
          </a:xfrm>
          <a:prstGeom prst="rect">
            <a:avLst/>
          </a:prstGeom>
        </p:spPr>
      </p:pic>
    </p:spTree>
    <p:extLst>
      <p:ext uri="{BB962C8B-B14F-4D97-AF65-F5344CB8AC3E}">
        <p14:creationId xmlns:p14="http://schemas.microsoft.com/office/powerpoint/2010/main" val="299694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a:t>
            </a:r>
            <a:endParaRPr sz="2400" dirty="0">
              <a:solidFill>
                <a:srgbClr val="0E39A9"/>
              </a:solidFill>
            </a:endParaRPr>
          </a:p>
        </p:txBody>
      </p:sp>
      <p:graphicFrame>
        <p:nvGraphicFramePr>
          <p:cNvPr id="2" name="Table 2">
            <a:extLst>
              <a:ext uri="{FF2B5EF4-FFF2-40B4-BE49-F238E27FC236}">
                <a16:creationId xmlns:a16="http://schemas.microsoft.com/office/drawing/2014/main" id="{9C0A29D8-3A06-982C-FDE9-A881541E1586}"/>
              </a:ext>
            </a:extLst>
          </p:cNvPr>
          <p:cNvGraphicFramePr>
            <a:graphicFrameLocks noGrp="1"/>
          </p:cNvGraphicFramePr>
          <p:nvPr>
            <p:extLst>
              <p:ext uri="{D42A27DB-BD31-4B8C-83A1-F6EECF244321}">
                <p14:modId xmlns:p14="http://schemas.microsoft.com/office/powerpoint/2010/main" val="1179217691"/>
              </p:ext>
            </p:extLst>
          </p:nvPr>
        </p:nvGraphicFramePr>
        <p:xfrm>
          <a:off x="311700" y="709579"/>
          <a:ext cx="8629749" cy="4196080"/>
        </p:xfrm>
        <a:graphic>
          <a:graphicData uri="http://schemas.openxmlformats.org/drawingml/2006/table">
            <a:tbl>
              <a:tblPr firstRow="1" bandRow="1">
                <a:tableStyleId>{93296810-A885-4BE3-A3E7-6D5BEEA58F35}</a:tableStyleId>
              </a:tblPr>
              <a:tblGrid>
                <a:gridCol w="2284763">
                  <a:extLst>
                    <a:ext uri="{9D8B030D-6E8A-4147-A177-3AD203B41FA5}">
                      <a16:colId xmlns:a16="http://schemas.microsoft.com/office/drawing/2014/main" val="1404610384"/>
                    </a:ext>
                  </a:extLst>
                </a:gridCol>
                <a:gridCol w="6344986">
                  <a:extLst>
                    <a:ext uri="{9D8B030D-6E8A-4147-A177-3AD203B41FA5}">
                      <a16:colId xmlns:a16="http://schemas.microsoft.com/office/drawing/2014/main" val="1285828260"/>
                    </a:ext>
                  </a:extLst>
                </a:gridCol>
              </a:tblGrid>
              <a:tr h="370840">
                <a:tc>
                  <a:txBody>
                    <a:bodyPr/>
                    <a:lstStyle/>
                    <a:p>
                      <a:r>
                        <a:rPr lang="en-US" sz="1200" dirty="0">
                          <a:latin typeface="Nunito" pitchFamily="2" charset="0"/>
                        </a:rPr>
                        <a:t>Preprocessing Checks</a:t>
                      </a:r>
                    </a:p>
                  </a:txBody>
                  <a:tcPr/>
                </a:tc>
                <a:tc>
                  <a:txBody>
                    <a:bodyPr/>
                    <a:lstStyle/>
                    <a:p>
                      <a:r>
                        <a:rPr lang="en-US" sz="1200" dirty="0">
                          <a:latin typeface="Nunito" pitchFamily="2" charset="0"/>
                        </a:rPr>
                        <a:t>Actions Taken</a:t>
                      </a:r>
                    </a:p>
                  </a:txBody>
                  <a:tcPr/>
                </a:tc>
                <a:extLst>
                  <a:ext uri="{0D108BD9-81ED-4DB2-BD59-A6C34878D82A}">
                    <a16:rowId xmlns:a16="http://schemas.microsoft.com/office/drawing/2014/main" val="1665987524"/>
                  </a:ext>
                </a:extLst>
              </a:tr>
              <a:tr h="370840">
                <a:tc>
                  <a:txBody>
                    <a:bodyPr/>
                    <a:lstStyle/>
                    <a:p>
                      <a:r>
                        <a:rPr lang="en-US" sz="1400" b="1" dirty="0">
                          <a:latin typeface="Nunito" pitchFamily="2" charset="0"/>
                        </a:rPr>
                        <a:t>Duplicate &amp; Missing Value Checks</a:t>
                      </a:r>
                    </a:p>
                  </a:txBody>
                  <a:tcPr/>
                </a:tc>
                <a:tc>
                  <a:txBody>
                    <a:bodyPr/>
                    <a:lstStyle/>
                    <a:p>
                      <a:pPr marL="171450" indent="-171450">
                        <a:buFont typeface="Wingdings" panose="05000000000000000000" pitchFamily="2" charset="2"/>
                        <a:buChar char="§"/>
                      </a:pPr>
                      <a:r>
                        <a:rPr lang="en-US" sz="1200" dirty="0">
                          <a:latin typeface="Nunito" pitchFamily="2" charset="0"/>
                        </a:rPr>
                        <a:t>No duplicates or missing values detected</a:t>
                      </a:r>
                    </a:p>
                  </a:txBody>
                  <a:tcPr/>
                </a:tc>
                <a:extLst>
                  <a:ext uri="{0D108BD9-81ED-4DB2-BD59-A6C34878D82A}">
                    <a16:rowId xmlns:a16="http://schemas.microsoft.com/office/drawing/2014/main" val="2539946153"/>
                  </a:ext>
                </a:extLst>
              </a:tr>
              <a:tr h="370840">
                <a:tc>
                  <a:txBody>
                    <a:bodyPr/>
                    <a:lstStyle/>
                    <a:p>
                      <a:r>
                        <a:rPr lang="en-US" sz="1400" b="1" dirty="0">
                          <a:latin typeface="Nunito" pitchFamily="2" charset="0"/>
                        </a:rPr>
                        <a:t>Anomalous Values</a:t>
                      </a:r>
                    </a:p>
                  </a:txBody>
                  <a:tcPr/>
                </a:tc>
                <a:tc>
                  <a:txBody>
                    <a:bodyPr/>
                    <a:lstStyle/>
                    <a:p>
                      <a:pPr marL="171450" indent="-171450">
                        <a:spcAft>
                          <a:spcPts val="600"/>
                        </a:spcAft>
                        <a:buFont typeface="Wingdings" panose="05000000000000000000" pitchFamily="2" charset="2"/>
                        <a:buChar char="§"/>
                      </a:pPr>
                      <a:r>
                        <a:rPr lang="en-US" sz="1200" b="1" i="1" dirty="0">
                          <a:latin typeface="Nunito" pitchFamily="2" charset="0"/>
                        </a:rPr>
                        <a:t>Experience</a:t>
                      </a:r>
                      <a:r>
                        <a:rPr lang="en-US" sz="1200" dirty="0">
                          <a:latin typeface="Nunito" pitchFamily="2" charset="0"/>
                        </a:rPr>
                        <a:t> variable had a few values that were negative. These negative values are assumed as data input errors and were corrected to be positive. </a:t>
                      </a:r>
                    </a:p>
                    <a:p>
                      <a:pPr marL="171450" indent="-171450">
                        <a:spcAft>
                          <a:spcPts val="600"/>
                        </a:spcAft>
                        <a:buFont typeface="Wingdings" panose="05000000000000000000" pitchFamily="2" charset="2"/>
                        <a:buChar char="§"/>
                      </a:pPr>
                      <a:r>
                        <a:rPr lang="en-US" sz="1200" b="1" i="1" dirty="0">
                          <a:latin typeface="Nunito" pitchFamily="2" charset="0"/>
                        </a:rPr>
                        <a:t>Education</a:t>
                      </a:r>
                      <a:r>
                        <a:rPr lang="en-US" sz="1200" dirty="0">
                          <a:latin typeface="Nunito" pitchFamily="2" charset="0"/>
                        </a:rPr>
                        <a:t> variable values were represented with meaningful category labels instead of numeric values</a:t>
                      </a:r>
                    </a:p>
                  </a:txBody>
                  <a:tcPr/>
                </a:tc>
                <a:extLst>
                  <a:ext uri="{0D108BD9-81ED-4DB2-BD59-A6C34878D82A}">
                    <a16:rowId xmlns:a16="http://schemas.microsoft.com/office/drawing/2014/main" val="171967443"/>
                  </a:ext>
                </a:extLst>
              </a:tr>
              <a:tr h="370840">
                <a:tc>
                  <a:txBody>
                    <a:bodyPr/>
                    <a:lstStyle/>
                    <a:p>
                      <a:r>
                        <a:rPr lang="en-US" sz="1400" b="1" dirty="0">
                          <a:latin typeface="Nunito" pitchFamily="2" charset="0"/>
                        </a:rPr>
                        <a:t>Feature Engineering</a:t>
                      </a:r>
                    </a:p>
                  </a:txBody>
                  <a:tcPr/>
                </a:tc>
                <a:tc>
                  <a:txBody>
                    <a:bodyPr/>
                    <a:lstStyle/>
                    <a:p>
                      <a:pPr marL="171450" indent="-171450">
                        <a:spcAft>
                          <a:spcPts val="600"/>
                        </a:spcAft>
                        <a:buFont typeface="Wingdings" panose="05000000000000000000" pitchFamily="2" charset="2"/>
                        <a:buChar char="§"/>
                      </a:pPr>
                      <a:r>
                        <a:rPr lang="en-US" sz="1200" b="1" dirty="0">
                          <a:latin typeface="Nunito" pitchFamily="2" charset="0"/>
                        </a:rPr>
                        <a:t>Zip Code </a:t>
                      </a:r>
                      <a:r>
                        <a:rPr lang="en-US" sz="1200" b="0" dirty="0">
                          <a:latin typeface="Nunito" pitchFamily="2" charset="0"/>
                        </a:rPr>
                        <a:t>variable </a:t>
                      </a:r>
                      <a:r>
                        <a:rPr lang="en-US" sz="1200" dirty="0">
                          <a:latin typeface="Nunito" pitchFamily="2" charset="0"/>
                        </a:rPr>
                        <a:t>had 467 unique values across 5000 customer records. </a:t>
                      </a:r>
                    </a:p>
                    <a:p>
                      <a:pPr marL="171450" indent="-171450">
                        <a:spcAft>
                          <a:spcPts val="600"/>
                        </a:spcAft>
                        <a:buFont typeface="Wingdings" panose="05000000000000000000" pitchFamily="2" charset="2"/>
                        <a:buChar char="§"/>
                      </a:pPr>
                      <a:r>
                        <a:rPr lang="en-US" sz="1200" dirty="0">
                          <a:latin typeface="Nunito" pitchFamily="2" charset="0"/>
                        </a:rPr>
                        <a:t>First two digits of ZIP Code were analyzed to be 7 unique values across the dataset</a:t>
                      </a:r>
                    </a:p>
                    <a:p>
                      <a:pPr marL="171450" indent="-171450">
                        <a:spcAft>
                          <a:spcPts val="600"/>
                        </a:spcAft>
                        <a:buFont typeface="Wingdings" panose="05000000000000000000" pitchFamily="2" charset="2"/>
                        <a:buChar char="§"/>
                      </a:pPr>
                      <a:r>
                        <a:rPr lang="en-US" sz="1200" dirty="0">
                          <a:latin typeface="Nunito" pitchFamily="2" charset="0"/>
                        </a:rPr>
                        <a:t>Using the first two digits, Zip Code can be considered a “Category” </a:t>
                      </a:r>
                    </a:p>
                    <a:p>
                      <a:pPr marL="171450" indent="-171450">
                        <a:spcAft>
                          <a:spcPts val="600"/>
                        </a:spcAft>
                        <a:buFont typeface="Wingdings" panose="05000000000000000000" pitchFamily="2" charset="2"/>
                        <a:buChar char="§"/>
                      </a:pPr>
                      <a:r>
                        <a:rPr lang="en-US" sz="1200" dirty="0">
                          <a:latin typeface="Nunito" pitchFamily="2" charset="0"/>
                        </a:rPr>
                        <a:t>Categorical features for following variables were encoded as “Category”</a:t>
                      </a:r>
                    </a:p>
                    <a:p>
                      <a:pPr marL="344488" lvl="5" indent="-171450">
                        <a:buFont typeface="Wingdings" panose="05000000000000000000" pitchFamily="2" charset="2"/>
                        <a:buChar char="ü"/>
                      </a:pPr>
                      <a:r>
                        <a:rPr lang="en-US" sz="1200" b="1" i="1" dirty="0">
                          <a:latin typeface="Nunito" pitchFamily="2" charset="0"/>
                        </a:rPr>
                        <a:t>Education</a:t>
                      </a:r>
                    </a:p>
                    <a:p>
                      <a:pPr marL="344488" lvl="5" indent="-171450">
                        <a:buFont typeface="Wingdings" panose="05000000000000000000" pitchFamily="2" charset="2"/>
                        <a:buChar char="ü"/>
                      </a:pPr>
                      <a:r>
                        <a:rPr lang="en-US" sz="1200" b="1" i="1" dirty="0" err="1">
                          <a:latin typeface="Nunito" pitchFamily="2" charset="0"/>
                        </a:rPr>
                        <a:t>Personal_Loan</a:t>
                      </a:r>
                      <a:endParaRPr lang="en-US" sz="1200" b="1" i="1" dirty="0">
                        <a:latin typeface="Nunito" pitchFamily="2" charset="0"/>
                      </a:endParaRPr>
                    </a:p>
                    <a:p>
                      <a:pPr marL="344488" lvl="5" indent="-171450">
                        <a:buFont typeface="Wingdings" panose="05000000000000000000" pitchFamily="2" charset="2"/>
                        <a:buChar char="ü"/>
                      </a:pPr>
                      <a:r>
                        <a:rPr lang="en-US" sz="1200" b="1" i="1" dirty="0" err="1">
                          <a:latin typeface="Nunito" pitchFamily="2" charset="0"/>
                        </a:rPr>
                        <a:t>Securities_Account</a:t>
                      </a:r>
                      <a:endParaRPr lang="en-US" sz="1200" b="1" i="1" dirty="0">
                        <a:latin typeface="Nunito" pitchFamily="2" charset="0"/>
                      </a:endParaRPr>
                    </a:p>
                    <a:p>
                      <a:pPr marL="344488" lvl="5" indent="-171450">
                        <a:buFont typeface="Wingdings" panose="05000000000000000000" pitchFamily="2" charset="2"/>
                        <a:buChar char="ü"/>
                      </a:pPr>
                      <a:r>
                        <a:rPr lang="en-US" sz="1200" b="1" i="1" dirty="0" err="1">
                          <a:latin typeface="Nunito" pitchFamily="2" charset="0"/>
                        </a:rPr>
                        <a:t>CD_Account</a:t>
                      </a:r>
                      <a:endParaRPr lang="en-US" sz="1200" b="1" i="1" dirty="0">
                        <a:latin typeface="Nunito" pitchFamily="2" charset="0"/>
                      </a:endParaRPr>
                    </a:p>
                    <a:p>
                      <a:pPr marL="344488" lvl="5" indent="-171450">
                        <a:buFont typeface="Wingdings" panose="05000000000000000000" pitchFamily="2" charset="2"/>
                        <a:buChar char="ü"/>
                      </a:pPr>
                      <a:r>
                        <a:rPr lang="en-US" sz="1200" b="1" i="1" dirty="0">
                          <a:latin typeface="Nunito" pitchFamily="2" charset="0"/>
                        </a:rPr>
                        <a:t>Online</a:t>
                      </a:r>
                    </a:p>
                    <a:p>
                      <a:pPr marL="344488" lvl="5" indent="-171450">
                        <a:buFont typeface="Wingdings" panose="05000000000000000000" pitchFamily="2" charset="2"/>
                        <a:buChar char="ü"/>
                      </a:pPr>
                      <a:r>
                        <a:rPr lang="en-US" sz="1200" b="1" i="1" dirty="0" err="1">
                          <a:latin typeface="Nunito" pitchFamily="2" charset="0"/>
                        </a:rPr>
                        <a:t>CreditCard</a:t>
                      </a:r>
                      <a:endParaRPr lang="en-US" sz="1200" b="1" i="1" dirty="0">
                        <a:latin typeface="Nunito" pitchFamily="2" charset="0"/>
                      </a:endParaRPr>
                    </a:p>
                    <a:p>
                      <a:pPr marL="344488" lvl="5" indent="-171450">
                        <a:buFont typeface="Wingdings" panose="05000000000000000000" pitchFamily="2" charset="2"/>
                        <a:buChar char="ü"/>
                      </a:pPr>
                      <a:r>
                        <a:rPr lang="en-US" sz="1200" b="1" i="1" dirty="0" err="1">
                          <a:latin typeface="Nunito" pitchFamily="2" charset="0"/>
                        </a:rPr>
                        <a:t>ZIPCode</a:t>
                      </a:r>
                      <a:endParaRPr lang="en-US" sz="1200" b="1" i="1" dirty="0">
                        <a:latin typeface="Nunito" pitchFamily="2" charset="0"/>
                      </a:endParaRPr>
                    </a:p>
                  </a:txBody>
                  <a:tcPr/>
                </a:tc>
                <a:extLst>
                  <a:ext uri="{0D108BD9-81ED-4DB2-BD59-A6C34878D82A}">
                    <a16:rowId xmlns:a16="http://schemas.microsoft.com/office/drawing/2014/main" val="36869998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a:t>
            </a:r>
            <a:endParaRPr sz="2400" dirty="0">
              <a:solidFill>
                <a:srgbClr val="0E39A9"/>
              </a:solidFill>
            </a:endParaRPr>
          </a:p>
        </p:txBody>
      </p:sp>
      <p:graphicFrame>
        <p:nvGraphicFramePr>
          <p:cNvPr id="2" name="Table 2">
            <a:extLst>
              <a:ext uri="{FF2B5EF4-FFF2-40B4-BE49-F238E27FC236}">
                <a16:creationId xmlns:a16="http://schemas.microsoft.com/office/drawing/2014/main" id="{9C0A29D8-3A06-982C-FDE9-A881541E1586}"/>
              </a:ext>
            </a:extLst>
          </p:cNvPr>
          <p:cNvGraphicFramePr>
            <a:graphicFrameLocks noGrp="1"/>
          </p:cNvGraphicFramePr>
          <p:nvPr>
            <p:extLst>
              <p:ext uri="{D42A27DB-BD31-4B8C-83A1-F6EECF244321}">
                <p14:modId xmlns:p14="http://schemas.microsoft.com/office/powerpoint/2010/main" val="1077705897"/>
              </p:ext>
            </p:extLst>
          </p:nvPr>
        </p:nvGraphicFramePr>
        <p:xfrm>
          <a:off x="326689" y="772670"/>
          <a:ext cx="8396461" cy="4099560"/>
        </p:xfrm>
        <a:graphic>
          <a:graphicData uri="http://schemas.openxmlformats.org/drawingml/2006/table">
            <a:tbl>
              <a:tblPr firstRow="1" bandRow="1">
                <a:tableStyleId>{93296810-A885-4BE3-A3E7-6D5BEEA58F35}</a:tableStyleId>
              </a:tblPr>
              <a:tblGrid>
                <a:gridCol w="1294839">
                  <a:extLst>
                    <a:ext uri="{9D8B030D-6E8A-4147-A177-3AD203B41FA5}">
                      <a16:colId xmlns:a16="http://schemas.microsoft.com/office/drawing/2014/main" val="1404610384"/>
                    </a:ext>
                  </a:extLst>
                </a:gridCol>
                <a:gridCol w="4037259">
                  <a:extLst>
                    <a:ext uri="{9D8B030D-6E8A-4147-A177-3AD203B41FA5}">
                      <a16:colId xmlns:a16="http://schemas.microsoft.com/office/drawing/2014/main" val="1285828260"/>
                    </a:ext>
                  </a:extLst>
                </a:gridCol>
                <a:gridCol w="3064363">
                  <a:extLst>
                    <a:ext uri="{9D8B030D-6E8A-4147-A177-3AD203B41FA5}">
                      <a16:colId xmlns:a16="http://schemas.microsoft.com/office/drawing/2014/main" val="948804496"/>
                    </a:ext>
                  </a:extLst>
                </a:gridCol>
              </a:tblGrid>
              <a:tr h="270950">
                <a:tc>
                  <a:txBody>
                    <a:bodyPr/>
                    <a:lstStyle/>
                    <a:p>
                      <a:r>
                        <a:rPr lang="en-US" sz="1200" dirty="0">
                          <a:latin typeface="Nunito" pitchFamily="2" charset="0"/>
                        </a:rPr>
                        <a:t>Preprocessing Checks</a:t>
                      </a:r>
                    </a:p>
                  </a:txBody>
                  <a:tcPr/>
                </a:tc>
                <a:tc>
                  <a:txBody>
                    <a:bodyPr/>
                    <a:lstStyle/>
                    <a:p>
                      <a:r>
                        <a:rPr lang="en-US" sz="1200" dirty="0">
                          <a:latin typeface="Nunito" pitchFamily="2" charset="0"/>
                        </a:rPr>
                        <a:t>Actions Taken</a:t>
                      </a:r>
                    </a:p>
                  </a:txBody>
                  <a:tcPr/>
                </a:tc>
                <a:tc>
                  <a:txBody>
                    <a:bodyPr/>
                    <a:lstStyle/>
                    <a:p>
                      <a:endParaRPr lang="en-US" sz="1200" dirty="0">
                        <a:latin typeface="Nunito" pitchFamily="2" charset="0"/>
                      </a:endParaRPr>
                    </a:p>
                  </a:txBody>
                  <a:tcPr/>
                </a:tc>
                <a:extLst>
                  <a:ext uri="{0D108BD9-81ED-4DB2-BD59-A6C34878D82A}">
                    <a16:rowId xmlns:a16="http://schemas.microsoft.com/office/drawing/2014/main" val="1665987524"/>
                  </a:ext>
                </a:extLst>
              </a:tr>
              <a:tr h="527110">
                <a:tc>
                  <a:txBody>
                    <a:bodyPr/>
                    <a:lstStyle/>
                    <a:p>
                      <a:r>
                        <a:rPr lang="en-US" sz="1400" b="1" dirty="0">
                          <a:latin typeface="Nunito" pitchFamily="2" charset="0"/>
                        </a:rPr>
                        <a:t>Outlier Checks</a:t>
                      </a:r>
                    </a:p>
                  </a:txBody>
                  <a:tcPr/>
                </a:tc>
                <a:tc>
                  <a:txBody>
                    <a:bodyPr/>
                    <a:lstStyle/>
                    <a:p>
                      <a:pPr marL="171450" indent="-171450">
                        <a:spcAft>
                          <a:spcPts val="600"/>
                        </a:spcAft>
                        <a:buFont typeface="Wingdings" panose="05000000000000000000" pitchFamily="2" charset="2"/>
                        <a:buChar char="§"/>
                      </a:pPr>
                      <a:r>
                        <a:rPr lang="en-US" sz="1200" dirty="0">
                          <a:latin typeface="Nunito" pitchFamily="2" charset="0"/>
                        </a:rPr>
                        <a:t>Q1, Q3 and IQR was calculated to identify the lower and upper bounds and outliers in the data</a:t>
                      </a:r>
                    </a:p>
                    <a:p>
                      <a:pPr marL="171450" indent="-171450">
                        <a:spcAft>
                          <a:spcPts val="600"/>
                        </a:spcAft>
                        <a:buFont typeface="Wingdings" panose="05000000000000000000" pitchFamily="2" charset="2"/>
                        <a:buChar char="§"/>
                      </a:pPr>
                      <a:r>
                        <a:rPr lang="en-US" sz="1200" dirty="0">
                          <a:latin typeface="Nunito" pitchFamily="2" charset="0"/>
                        </a:rPr>
                        <a:t>Table on the right summarizes the outliers for the numeric columns. As can be seen, there are no significant outliers</a:t>
                      </a:r>
                    </a:p>
                    <a:p>
                      <a:pPr marL="171450" indent="-171450">
                        <a:spcAft>
                          <a:spcPts val="600"/>
                        </a:spcAft>
                        <a:buFont typeface="Wingdings" panose="05000000000000000000" pitchFamily="2" charset="2"/>
                        <a:buChar char="§"/>
                      </a:pPr>
                      <a:endParaRPr lang="en-US" sz="1200" dirty="0">
                        <a:latin typeface="Nunito" pitchFamily="2" charset="0"/>
                      </a:endParaRPr>
                    </a:p>
                    <a:p>
                      <a:pPr marL="171450" indent="-171450">
                        <a:spcAft>
                          <a:spcPts val="600"/>
                        </a:spcAft>
                        <a:buFont typeface="Wingdings" panose="05000000000000000000" pitchFamily="2" charset="2"/>
                        <a:buChar char="§"/>
                      </a:pPr>
                      <a:endParaRPr lang="en-US" sz="1200" dirty="0">
                        <a:latin typeface="Nunito" pitchFamily="2" charset="0"/>
                      </a:endParaRPr>
                    </a:p>
                  </a:txBody>
                  <a:tcPr/>
                </a:tc>
                <a:tc>
                  <a:txBody>
                    <a:bodyPr/>
                    <a:lstStyle/>
                    <a:p>
                      <a:pPr marL="171450" indent="-171450">
                        <a:spcAft>
                          <a:spcPts val="600"/>
                        </a:spcAft>
                        <a:buFont typeface="Wingdings" panose="05000000000000000000" pitchFamily="2" charset="2"/>
                        <a:buChar char="§"/>
                      </a:pPr>
                      <a:endParaRPr lang="en-US" sz="1200" dirty="0">
                        <a:latin typeface="Nunito" pitchFamily="2" charset="0"/>
                      </a:endParaRPr>
                    </a:p>
                  </a:txBody>
                  <a:tcPr/>
                </a:tc>
                <a:extLst>
                  <a:ext uri="{0D108BD9-81ED-4DB2-BD59-A6C34878D82A}">
                    <a16:rowId xmlns:a16="http://schemas.microsoft.com/office/drawing/2014/main" val="2539946153"/>
                  </a:ext>
                </a:extLst>
              </a:tr>
              <a:tr h="410519">
                <a:tc>
                  <a:txBody>
                    <a:bodyPr/>
                    <a:lstStyle/>
                    <a:p>
                      <a:r>
                        <a:rPr lang="en-US" sz="1400" b="1" dirty="0">
                          <a:latin typeface="Nunito" pitchFamily="2" charset="0"/>
                        </a:rPr>
                        <a:t>Data Preparation for Modeling</a:t>
                      </a:r>
                    </a:p>
                  </a:txBody>
                  <a:tcPr/>
                </a:tc>
                <a:tc>
                  <a:txBody>
                    <a:bodyPr/>
                    <a:lstStyle/>
                    <a:p>
                      <a:pPr marL="171450" marR="0" indent="-171450" algn="l" rtl="0">
                        <a:lnSpc>
                          <a:spcPct val="100000"/>
                        </a:lnSpc>
                        <a:spcBef>
                          <a:spcPts val="0"/>
                        </a:spcBef>
                        <a:spcAft>
                          <a:spcPts val="600"/>
                        </a:spcAft>
                        <a:buClr>
                          <a:srgbClr val="000000"/>
                        </a:buClr>
                        <a:buFont typeface="Wingdings" panose="05000000000000000000" pitchFamily="2" charset="2"/>
                        <a:buChar char="§"/>
                      </a:pPr>
                      <a:r>
                        <a:rPr lang="en-US" sz="1200" b="0" i="0" u="none" strike="noStrike" cap="none" dirty="0">
                          <a:solidFill>
                            <a:schemeClr val="dk1"/>
                          </a:solidFill>
                          <a:latin typeface="Nunito" pitchFamily="2" charset="0"/>
                          <a:ea typeface="+mn-ea"/>
                          <a:cs typeface="+mn-cs"/>
                          <a:sym typeface="Arial"/>
                        </a:rPr>
                        <a:t>Before proceeding to build a model, we need to split the data into train, test and validation to be able to evaluate the model that we build on the training data</a:t>
                      </a:r>
                    </a:p>
                    <a:p>
                      <a:pPr marL="171450" marR="0" indent="-171450" algn="l" rtl="0">
                        <a:lnSpc>
                          <a:spcPct val="100000"/>
                        </a:lnSpc>
                        <a:spcBef>
                          <a:spcPts val="0"/>
                        </a:spcBef>
                        <a:spcAft>
                          <a:spcPts val="600"/>
                        </a:spcAft>
                        <a:buClr>
                          <a:srgbClr val="000000"/>
                        </a:buClr>
                        <a:buFont typeface="Wingdings" panose="05000000000000000000" pitchFamily="2" charset="2"/>
                        <a:buChar char="§"/>
                      </a:pPr>
                      <a:r>
                        <a:rPr lang="en-US" sz="1200" b="0" i="0" u="none" strike="noStrike" cap="none" dirty="0">
                          <a:solidFill>
                            <a:schemeClr val="dk1"/>
                          </a:solidFill>
                          <a:latin typeface="Nunito" pitchFamily="2" charset="0"/>
                          <a:ea typeface="+mn-ea"/>
                          <a:cs typeface="+mn-cs"/>
                          <a:sym typeface="Arial"/>
                        </a:rPr>
                        <a:t>Following steps were taken to prepare the data</a:t>
                      </a:r>
                    </a:p>
                    <a:p>
                      <a:pPr marL="344488" marR="0" lvl="0" indent="-1714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ü"/>
                        <a:tabLst/>
                        <a:defRPr/>
                      </a:pPr>
                      <a:r>
                        <a:rPr lang="en-US" sz="1200" b="0" i="0" u="none" strike="noStrike" cap="none" dirty="0">
                          <a:solidFill>
                            <a:schemeClr val="dk1"/>
                          </a:solidFill>
                          <a:latin typeface="Nunito" pitchFamily="2" charset="0"/>
                          <a:ea typeface="+mn-ea"/>
                          <a:cs typeface="+mn-cs"/>
                          <a:sym typeface="Arial"/>
                        </a:rPr>
                        <a:t>Separate independent and dependent variables</a:t>
                      </a:r>
                    </a:p>
                    <a:p>
                      <a:pPr marL="344488" marR="0" lvl="0" indent="-1714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ü"/>
                        <a:tabLst/>
                        <a:defRPr/>
                      </a:pPr>
                      <a:r>
                        <a:rPr lang="en-US" sz="1200" b="0" i="0" u="none" strike="noStrike" cap="none" dirty="0">
                          <a:solidFill>
                            <a:schemeClr val="dk1"/>
                          </a:solidFill>
                          <a:latin typeface="Nunito" pitchFamily="2" charset="0"/>
                          <a:ea typeface="+mn-ea"/>
                          <a:cs typeface="+mn-cs"/>
                          <a:sym typeface="Arial"/>
                        </a:rPr>
                        <a:t>Categorical features </a:t>
                      </a:r>
                      <a:r>
                        <a:rPr lang="en-US" sz="1200" b="0" i="0" u="none" strike="noStrike" cap="none" dirty="0" err="1">
                          <a:solidFill>
                            <a:schemeClr val="dk1"/>
                          </a:solidFill>
                          <a:latin typeface="Nunito" pitchFamily="2" charset="0"/>
                          <a:ea typeface="+mn-ea"/>
                          <a:cs typeface="+mn-cs"/>
                          <a:sym typeface="Arial"/>
                        </a:rPr>
                        <a:t>e.g</a:t>
                      </a:r>
                      <a:r>
                        <a:rPr lang="en-US" sz="1200" b="0" i="0" u="none" strike="noStrike" cap="none" dirty="0">
                          <a:solidFill>
                            <a:schemeClr val="dk1"/>
                          </a:solidFill>
                          <a:latin typeface="Nunito" pitchFamily="2" charset="0"/>
                          <a:ea typeface="+mn-ea"/>
                          <a:cs typeface="+mn-cs"/>
                          <a:sym typeface="Arial"/>
                        </a:rPr>
                        <a:t> Education and ZIP Code  are encoded in dummy variables </a:t>
                      </a:r>
                    </a:p>
                    <a:p>
                      <a:pPr marL="344488" marR="0" lvl="0" indent="-1714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ü"/>
                        <a:tabLst/>
                        <a:defRPr/>
                      </a:pPr>
                      <a:r>
                        <a:rPr lang="en-US" sz="1200" b="0" i="0" u="none" strike="noStrike" cap="none" dirty="0">
                          <a:solidFill>
                            <a:schemeClr val="dk1"/>
                          </a:solidFill>
                          <a:latin typeface="Nunito" pitchFamily="2" charset="0"/>
                          <a:ea typeface="+mn-ea"/>
                          <a:cs typeface="+mn-cs"/>
                          <a:sym typeface="Arial"/>
                        </a:rPr>
                        <a:t>Dataset is split into train and test data for model development</a:t>
                      </a:r>
                    </a:p>
                  </a:txBody>
                  <a:tcPr/>
                </a:tc>
                <a:tc>
                  <a:txBody>
                    <a:bodyPr/>
                    <a:lstStyle/>
                    <a:p>
                      <a:pPr marL="344488" marR="0" lvl="0" indent="-1714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ü"/>
                        <a:tabLst/>
                        <a:defRPr/>
                      </a:pPr>
                      <a:endParaRPr lang="en-US" sz="1200" b="0" i="0" u="none" strike="noStrike" cap="none" dirty="0">
                        <a:solidFill>
                          <a:schemeClr val="dk1"/>
                        </a:solidFill>
                        <a:latin typeface="Nunito" pitchFamily="2" charset="0"/>
                        <a:ea typeface="+mn-ea"/>
                        <a:cs typeface="+mn-cs"/>
                        <a:sym typeface="Arial"/>
                      </a:endParaRPr>
                    </a:p>
                  </a:txBody>
                  <a:tcPr/>
                </a:tc>
                <a:extLst>
                  <a:ext uri="{0D108BD9-81ED-4DB2-BD59-A6C34878D82A}">
                    <a16:rowId xmlns:a16="http://schemas.microsoft.com/office/drawing/2014/main" val="171967443"/>
                  </a:ext>
                </a:extLst>
              </a:tr>
            </a:tbl>
          </a:graphicData>
        </a:graphic>
      </p:graphicFrame>
      <p:graphicFrame>
        <p:nvGraphicFramePr>
          <p:cNvPr id="3" name="Table 3">
            <a:extLst>
              <a:ext uri="{FF2B5EF4-FFF2-40B4-BE49-F238E27FC236}">
                <a16:creationId xmlns:a16="http://schemas.microsoft.com/office/drawing/2014/main" id="{0E5D1FF0-E551-7413-F0F4-5586D01B5164}"/>
              </a:ext>
            </a:extLst>
          </p:cNvPr>
          <p:cNvGraphicFramePr>
            <a:graphicFrameLocks noGrp="1"/>
          </p:cNvGraphicFramePr>
          <p:nvPr>
            <p:extLst>
              <p:ext uri="{D42A27DB-BD31-4B8C-83A1-F6EECF244321}">
                <p14:modId xmlns:p14="http://schemas.microsoft.com/office/powerpoint/2010/main" val="2342020080"/>
              </p:ext>
            </p:extLst>
          </p:nvPr>
        </p:nvGraphicFramePr>
        <p:xfrm>
          <a:off x="5731051" y="1277915"/>
          <a:ext cx="2880794" cy="1493520"/>
        </p:xfrm>
        <a:graphic>
          <a:graphicData uri="http://schemas.openxmlformats.org/drawingml/2006/table">
            <a:tbl>
              <a:tblPr firstRow="1" bandRow="1">
                <a:tableStyleId>{E8B1032C-EA38-4F05-BA0D-38AFFFC7BED3}</a:tableStyleId>
              </a:tblPr>
              <a:tblGrid>
                <a:gridCol w="1149792">
                  <a:extLst>
                    <a:ext uri="{9D8B030D-6E8A-4147-A177-3AD203B41FA5}">
                      <a16:colId xmlns:a16="http://schemas.microsoft.com/office/drawing/2014/main" val="741755198"/>
                    </a:ext>
                  </a:extLst>
                </a:gridCol>
                <a:gridCol w="926835">
                  <a:extLst>
                    <a:ext uri="{9D8B030D-6E8A-4147-A177-3AD203B41FA5}">
                      <a16:colId xmlns:a16="http://schemas.microsoft.com/office/drawing/2014/main" val="2222403834"/>
                    </a:ext>
                  </a:extLst>
                </a:gridCol>
                <a:gridCol w="804167">
                  <a:extLst>
                    <a:ext uri="{9D8B030D-6E8A-4147-A177-3AD203B41FA5}">
                      <a16:colId xmlns:a16="http://schemas.microsoft.com/office/drawing/2014/main" val="4102908815"/>
                    </a:ext>
                  </a:extLst>
                </a:gridCol>
              </a:tblGrid>
              <a:tr h="0">
                <a:tc>
                  <a:txBody>
                    <a:bodyPr/>
                    <a:lstStyle/>
                    <a:p>
                      <a:pPr algn="ctr"/>
                      <a:r>
                        <a:rPr lang="en-US" sz="800" b="1" dirty="0">
                          <a:latin typeface="Nunito" pitchFamily="2" charset="0"/>
                        </a:rPr>
                        <a:t>Variable</a:t>
                      </a:r>
                    </a:p>
                  </a:txBody>
                  <a:tcPr marL="45720" marR="45720"/>
                </a:tc>
                <a:tc>
                  <a:txBody>
                    <a:bodyPr/>
                    <a:lstStyle/>
                    <a:p>
                      <a:pPr algn="ctr"/>
                      <a:r>
                        <a:rPr lang="en-US" sz="800" b="1" dirty="0">
                          <a:latin typeface="Nunito" pitchFamily="2" charset="0"/>
                        </a:rPr>
                        <a:t># of Outliers</a:t>
                      </a:r>
                    </a:p>
                  </a:txBody>
                  <a:tcPr marL="45720" marR="45720"/>
                </a:tc>
                <a:tc>
                  <a:txBody>
                    <a:bodyPr/>
                    <a:lstStyle/>
                    <a:p>
                      <a:pPr algn="ctr"/>
                      <a:r>
                        <a:rPr lang="en-US" sz="800" b="1" dirty="0">
                          <a:latin typeface="Nunito" pitchFamily="2" charset="0"/>
                        </a:rPr>
                        <a:t>% of Outliers</a:t>
                      </a:r>
                    </a:p>
                  </a:txBody>
                  <a:tcPr marL="45720" marR="45720"/>
                </a:tc>
                <a:extLst>
                  <a:ext uri="{0D108BD9-81ED-4DB2-BD59-A6C34878D82A}">
                    <a16:rowId xmlns:a16="http://schemas.microsoft.com/office/drawing/2014/main" val="1789316481"/>
                  </a:ext>
                </a:extLst>
              </a:tr>
              <a:tr h="0">
                <a:tc>
                  <a:txBody>
                    <a:bodyPr/>
                    <a:lstStyle/>
                    <a:p>
                      <a:r>
                        <a:rPr lang="en-US" sz="800" b="1" dirty="0">
                          <a:latin typeface="Nunito" pitchFamily="2" charset="0"/>
                        </a:rPr>
                        <a:t>Age</a:t>
                      </a:r>
                    </a:p>
                  </a:txBody>
                  <a:tcPr marL="45720" marR="45720"/>
                </a:tc>
                <a:tc>
                  <a:txBody>
                    <a:bodyPr/>
                    <a:lstStyle/>
                    <a:p>
                      <a:r>
                        <a:rPr lang="en-US" sz="800" b="1" dirty="0">
                          <a:latin typeface="Nunito" pitchFamily="2" charset="0"/>
                        </a:rPr>
                        <a:t>0</a:t>
                      </a:r>
                    </a:p>
                  </a:txBody>
                  <a:tcPr marL="45720" marR="45720"/>
                </a:tc>
                <a:tc>
                  <a:txBody>
                    <a:bodyPr/>
                    <a:lstStyle/>
                    <a:p>
                      <a:r>
                        <a:rPr lang="en-US" sz="800" b="1" dirty="0">
                          <a:latin typeface="Nunito" pitchFamily="2" charset="0"/>
                        </a:rPr>
                        <a:t>0</a:t>
                      </a:r>
                    </a:p>
                  </a:txBody>
                  <a:tcPr marL="45720" marR="45720"/>
                </a:tc>
                <a:extLst>
                  <a:ext uri="{0D108BD9-81ED-4DB2-BD59-A6C34878D82A}">
                    <a16:rowId xmlns:a16="http://schemas.microsoft.com/office/drawing/2014/main" val="3098512611"/>
                  </a:ext>
                </a:extLst>
              </a:tr>
              <a:tr h="0">
                <a:tc>
                  <a:txBody>
                    <a:bodyPr/>
                    <a:lstStyle/>
                    <a:p>
                      <a:r>
                        <a:rPr lang="en-US" sz="800" b="1" dirty="0">
                          <a:latin typeface="Nunito" pitchFamily="2" charset="0"/>
                        </a:rPr>
                        <a:t>Experience</a:t>
                      </a:r>
                    </a:p>
                  </a:txBody>
                  <a:tcPr marL="45720" marR="45720"/>
                </a:tc>
                <a:tc>
                  <a:txBody>
                    <a:bodyPr/>
                    <a:lstStyle/>
                    <a:p>
                      <a:r>
                        <a:rPr lang="en-US" sz="800" b="1" dirty="0">
                          <a:latin typeface="Nunito" pitchFamily="2" charset="0"/>
                        </a:rPr>
                        <a:t>0</a:t>
                      </a:r>
                    </a:p>
                  </a:txBody>
                  <a:tcPr marL="45720" marR="45720"/>
                </a:tc>
                <a:tc>
                  <a:txBody>
                    <a:bodyPr/>
                    <a:lstStyle/>
                    <a:p>
                      <a:r>
                        <a:rPr lang="en-US" sz="800" b="1" dirty="0">
                          <a:latin typeface="Nunito" pitchFamily="2" charset="0"/>
                        </a:rPr>
                        <a:t>0</a:t>
                      </a:r>
                    </a:p>
                  </a:txBody>
                  <a:tcPr marL="45720" marR="45720"/>
                </a:tc>
                <a:extLst>
                  <a:ext uri="{0D108BD9-81ED-4DB2-BD59-A6C34878D82A}">
                    <a16:rowId xmlns:a16="http://schemas.microsoft.com/office/drawing/2014/main" val="348095249"/>
                  </a:ext>
                </a:extLst>
              </a:tr>
              <a:tr h="0">
                <a:tc>
                  <a:txBody>
                    <a:bodyPr/>
                    <a:lstStyle/>
                    <a:p>
                      <a:r>
                        <a:rPr lang="en-US" sz="800" b="1" dirty="0">
                          <a:latin typeface="Nunito" pitchFamily="2" charset="0"/>
                        </a:rPr>
                        <a:t>Income</a:t>
                      </a:r>
                    </a:p>
                  </a:txBody>
                  <a:tcPr marL="45720" marR="45720"/>
                </a:tc>
                <a:tc>
                  <a:txBody>
                    <a:bodyPr/>
                    <a:lstStyle/>
                    <a:p>
                      <a:r>
                        <a:rPr lang="en-US" sz="800" b="1" dirty="0">
                          <a:latin typeface="Nunito" pitchFamily="2" charset="0"/>
                        </a:rPr>
                        <a:t>96</a:t>
                      </a:r>
                    </a:p>
                  </a:txBody>
                  <a:tcPr marL="45720" marR="45720"/>
                </a:tc>
                <a:tc>
                  <a:txBody>
                    <a:bodyPr/>
                    <a:lstStyle/>
                    <a:p>
                      <a:r>
                        <a:rPr lang="en-US" sz="800" b="1" dirty="0">
                          <a:latin typeface="Nunito" pitchFamily="2" charset="0"/>
                        </a:rPr>
                        <a:t>1.92</a:t>
                      </a:r>
                    </a:p>
                  </a:txBody>
                  <a:tcPr marL="45720" marR="45720"/>
                </a:tc>
                <a:extLst>
                  <a:ext uri="{0D108BD9-81ED-4DB2-BD59-A6C34878D82A}">
                    <a16:rowId xmlns:a16="http://schemas.microsoft.com/office/drawing/2014/main" val="1774142408"/>
                  </a:ext>
                </a:extLst>
              </a:tr>
              <a:tr h="0">
                <a:tc>
                  <a:txBody>
                    <a:bodyPr/>
                    <a:lstStyle/>
                    <a:p>
                      <a:r>
                        <a:rPr lang="en-US" sz="800" b="1" dirty="0">
                          <a:latin typeface="Nunito" pitchFamily="2" charset="0"/>
                        </a:rPr>
                        <a:t>Family</a:t>
                      </a:r>
                    </a:p>
                  </a:txBody>
                  <a:tcPr marL="45720" marR="45720"/>
                </a:tc>
                <a:tc>
                  <a:txBody>
                    <a:bodyPr/>
                    <a:lstStyle/>
                    <a:p>
                      <a:r>
                        <a:rPr lang="en-US" sz="800" b="1" dirty="0">
                          <a:latin typeface="Nunito" pitchFamily="2" charset="0"/>
                        </a:rPr>
                        <a:t>0</a:t>
                      </a:r>
                    </a:p>
                  </a:txBody>
                  <a:tcPr marL="45720" marR="45720"/>
                </a:tc>
                <a:tc>
                  <a:txBody>
                    <a:bodyPr/>
                    <a:lstStyle/>
                    <a:p>
                      <a:r>
                        <a:rPr lang="en-US" sz="800" b="1" dirty="0">
                          <a:latin typeface="Nunito" pitchFamily="2" charset="0"/>
                        </a:rPr>
                        <a:t>0</a:t>
                      </a:r>
                    </a:p>
                  </a:txBody>
                  <a:tcPr marL="45720" marR="45720"/>
                </a:tc>
                <a:extLst>
                  <a:ext uri="{0D108BD9-81ED-4DB2-BD59-A6C34878D82A}">
                    <a16:rowId xmlns:a16="http://schemas.microsoft.com/office/drawing/2014/main" val="2946111075"/>
                  </a:ext>
                </a:extLst>
              </a:tr>
              <a:tr h="0">
                <a:tc>
                  <a:txBody>
                    <a:bodyPr/>
                    <a:lstStyle/>
                    <a:p>
                      <a:r>
                        <a:rPr lang="en-US" sz="800" b="1" dirty="0" err="1">
                          <a:latin typeface="Nunito" pitchFamily="2" charset="0"/>
                        </a:rPr>
                        <a:t>CCAvg</a:t>
                      </a:r>
                      <a:endParaRPr lang="en-US" sz="800" b="1" dirty="0">
                        <a:latin typeface="Nunito" pitchFamily="2" charset="0"/>
                      </a:endParaRPr>
                    </a:p>
                  </a:txBody>
                  <a:tcPr marL="45720" marR="45720"/>
                </a:tc>
                <a:tc>
                  <a:txBody>
                    <a:bodyPr/>
                    <a:lstStyle/>
                    <a:p>
                      <a:r>
                        <a:rPr lang="en-US" sz="800" b="1" dirty="0">
                          <a:latin typeface="Nunito" pitchFamily="2" charset="0"/>
                        </a:rPr>
                        <a:t>324</a:t>
                      </a:r>
                    </a:p>
                  </a:txBody>
                  <a:tcPr marL="45720" marR="45720"/>
                </a:tc>
                <a:tc>
                  <a:txBody>
                    <a:bodyPr/>
                    <a:lstStyle/>
                    <a:p>
                      <a:r>
                        <a:rPr lang="en-US" sz="800" b="1" dirty="0">
                          <a:latin typeface="Nunito" pitchFamily="2" charset="0"/>
                        </a:rPr>
                        <a:t>6.48</a:t>
                      </a:r>
                    </a:p>
                  </a:txBody>
                  <a:tcPr marL="45720" marR="45720"/>
                </a:tc>
                <a:extLst>
                  <a:ext uri="{0D108BD9-81ED-4DB2-BD59-A6C34878D82A}">
                    <a16:rowId xmlns:a16="http://schemas.microsoft.com/office/drawing/2014/main" val="2046286013"/>
                  </a:ext>
                </a:extLst>
              </a:tr>
              <a:tr h="0">
                <a:tc>
                  <a:txBody>
                    <a:bodyPr/>
                    <a:lstStyle/>
                    <a:p>
                      <a:r>
                        <a:rPr lang="en-US" sz="800" b="1" dirty="0">
                          <a:latin typeface="Nunito" pitchFamily="2" charset="0"/>
                        </a:rPr>
                        <a:t>Mortgage</a:t>
                      </a:r>
                    </a:p>
                  </a:txBody>
                  <a:tcPr marL="45720" marR="45720"/>
                </a:tc>
                <a:tc>
                  <a:txBody>
                    <a:bodyPr/>
                    <a:lstStyle/>
                    <a:p>
                      <a:r>
                        <a:rPr lang="en-US" sz="800" b="1" dirty="0">
                          <a:latin typeface="Nunito" pitchFamily="2" charset="0"/>
                        </a:rPr>
                        <a:t>291</a:t>
                      </a:r>
                    </a:p>
                  </a:txBody>
                  <a:tcPr marL="45720" marR="45720"/>
                </a:tc>
                <a:tc>
                  <a:txBody>
                    <a:bodyPr/>
                    <a:lstStyle/>
                    <a:p>
                      <a:r>
                        <a:rPr lang="en-US" sz="800" b="1" dirty="0">
                          <a:latin typeface="Nunito" pitchFamily="2" charset="0"/>
                        </a:rPr>
                        <a:t>5.82</a:t>
                      </a:r>
                    </a:p>
                  </a:txBody>
                  <a:tcPr marL="45720" marR="45720"/>
                </a:tc>
                <a:extLst>
                  <a:ext uri="{0D108BD9-81ED-4DB2-BD59-A6C34878D82A}">
                    <a16:rowId xmlns:a16="http://schemas.microsoft.com/office/drawing/2014/main" val="1455642443"/>
                  </a:ext>
                </a:extLst>
              </a:tr>
            </a:tbl>
          </a:graphicData>
        </a:graphic>
      </p:graphicFrame>
      <p:graphicFrame>
        <p:nvGraphicFramePr>
          <p:cNvPr id="4" name="Table 3">
            <a:extLst>
              <a:ext uri="{FF2B5EF4-FFF2-40B4-BE49-F238E27FC236}">
                <a16:creationId xmlns:a16="http://schemas.microsoft.com/office/drawing/2014/main" id="{7B540D9E-4E81-1DAF-1F2E-A46F7161ABC9}"/>
              </a:ext>
            </a:extLst>
          </p:cNvPr>
          <p:cNvGraphicFramePr>
            <a:graphicFrameLocks noGrp="1"/>
          </p:cNvGraphicFramePr>
          <p:nvPr>
            <p:extLst>
              <p:ext uri="{D42A27DB-BD31-4B8C-83A1-F6EECF244321}">
                <p14:modId xmlns:p14="http://schemas.microsoft.com/office/powerpoint/2010/main" val="1801616965"/>
              </p:ext>
            </p:extLst>
          </p:nvPr>
        </p:nvGraphicFramePr>
        <p:xfrm>
          <a:off x="5753537" y="3152396"/>
          <a:ext cx="2880795" cy="1417320"/>
        </p:xfrm>
        <a:graphic>
          <a:graphicData uri="http://schemas.openxmlformats.org/drawingml/2006/table">
            <a:tbl>
              <a:tblPr firstRow="1" bandRow="1">
                <a:tableStyleId>{E8B1032C-EA38-4F05-BA0D-38AFFFC7BED3}</a:tableStyleId>
              </a:tblPr>
              <a:tblGrid>
                <a:gridCol w="1925636">
                  <a:extLst>
                    <a:ext uri="{9D8B030D-6E8A-4147-A177-3AD203B41FA5}">
                      <a16:colId xmlns:a16="http://schemas.microsoft.com/office/drawing/2014/main" val="741755198"/>
                    </a:ext>
                  </a:extLst>
                </a:gridCol>
                <a:gridCol w="955159">
                  <a:extLst>
                    <a:ext uri="{9D8B030D-6E8A-4147-A177-3AD203B41FA5}">
                      <a16:colId xmlns:a16="http://schemas.microsoft.com/office/drawing/2014/main" val="2222403834"/>
                    </a:ext>
                  </a:extLst>
                </a:gridCol>
              </a:tblGrid>
              <a:tr h="0">
                <a:tc>
                  <a:txBody>
                    <a:bodyPr/>
                    <a:lstStyle/>
                    <a:p>
                      <a:pPr algn="ctr"/>
                      <a:endParaRPr lang="en-US" sz="900" b="1" dirty="0">
                        <a:latin typeface="Nunito" pitchFamily="2" charset="0"/>
                      </a:endParaRPr>
                    </a:p>
                  </a:txBody>
                  <a:tcPr marL="45720" marR="45720"/>
                </a:tc>
                <a:tc>
                  <a:txBody>
                    <a:bodyPr/>
                    <a:lstStyle/>
                    <a:p>
                      <a:pPr algn="ctr"/>
                      <a:endParaRPr lang="en-US" sz="900" b="1" dirty="0">
                        <a:latin typeface="Nunito" pitchFamily="2" charset="0"/>
                      </a:endParaRPr>
                    </a:p>
                  </a:txBody>
                  <a:tcPr marL="45720" marR="45720"/>
                </a:tc>
                <a:extLst>
                  <a:ext uri="{0D108BD9-81ED-4DB2-BD59-A6C34878D82A}">
                    <a16:rowId xmlns:a16="http://schemas.microsoft.com/office/drawing/2014/main" val="1789316481"/>
                  </a:ext>
                </a:extLst>
              </a:tr>
              <a:tr h="0">
                <a:tc>
                  <a:txBody>
                    <a:bodyPr/>
                    <a:lstStyle/>
                    <a:p>
                      <a:r>
                        <a:rPr lang="en-US" sz="900" b="1" dirty="0">
                          <a:latin typeface="Nunito" pitchFamily="2" charset="0"/>
                        </a:rPr>
                        <a:t>Shape of “Train” data set</a:t>
                      </a:r>
                    </a:p>
                  </a:txBody>
                  <a:tcPr marL="45720" marR="45720"/>
                </a:tc>
                <a:tc>
                  <a:txBody>
                    <a:bodyPr/>
                    <a:lstStyle/>
                    <a:p>
                      <a:r>
                        <a:rPr lang="en-US" sz="900" b="1" dirty="0">
                          <a:latin typeface="Nunito" pitchFamily="2" charset="0"/>
                        </a:rPr>
                        <a:t>(3500, 17)</a:t>
                      </a:r>
                    </a:p>
                  </a:txBody>
                  <a:tcPr marL="45720" marR="45720"/>
                </a:tc>
                <a:extLst>
                  <a:ext uri="{0D108BD9-81ED-4DB2-BD59-A6C34878D82A}">
                    <a16:rowId xmlns:a16="http://schemas.microsoft.com/office/drawing/2014/main" val="3098512611"/>
                  </a:ext>
                </a:extLst>
              </a:tr>
              <a:tr h="0">
                <a:tc>
                  <a:txBody>
                    <a:bodyPr/>
                    <a:lstStyle/>
                    <a:p>
                      <a:r>
                        <a:rPr lang="en-US" sz="900" b="1" dirty="0">
                          <a:latin typeface="Nunito" pitchFamily="2" charset="0"/>
                        </a:rPr>
                        <a:t>Shape of “Test” data set</a:t>
                      </a:r>
                    </a:p>
                  </a:txBody>
                  <a:tcPr marL="45720" marR="45720"/>
                </a:tc>
                <a:tc>
                  <a:txBody>
                    <a:bodyPr/>
                    <a:lstStyle/>
                    <a:p>
                      <a:r>
                        <a:rPr lang="en-US" sz="900" b="1" dirty="0">
                          <a:latin typeface="Nunito" pitchFamily="2" charset="0"/>
                        </a:rPr>
                        <a:t>(1500, 17)</a:t>
                      </a:r>
                    </a:p>
                  </a:txBody>
                  <a:tcPr marL="45720" marR="45720"/>
                </a:tc>
                <a:extLst>
                  <a:ext uri="{0D108BD9-81ED-4DB2-BD59-A6C34878D82A}">
                    <a16:rowId xmlns:a16="http://schemas.microsoft.com/office/drawing/2014/main" val="348095249"/>
                  </a:ext>
                </a:extLst>
              </a:tr>
              <a:tr h="0">
                <a:tc>
                  <a:txBody>
                    <a:bodyPr/>
                    <a:lstStyle/>
                    <a:p>
                      <a:r>
                        <a:rPr lang="en-US" sz="900" b="1" dirty="0">
                          <a:latin typeface="Nunito" pitchFamily="2" charset="0"/>
                        </a:rPr>
                        <a:t>% of classes in “Train” data set</a:t>
                      </a:r>
                    </a:p>
                  </a:txBody>
                  <a:tcPr marL="45720" marR="45720"/>
                </a:tc>
                <a:tc>
                  <a:txBody>
                    <a:bodyPr/>
                    <a:lstStyle/>
                    <a:p>
                      <a:r>
                        <a:rPr lang="en-US" sz="900" b="1" dirty="0">
                          <a:latin typeface="Nunito" pitchFamily="2" charset="0"/>
                        </a:rPr>
                        <a:t>0:    90.54%   &amp;</a:t>
                      </a:r>
                    </a:p>
                    <a:p>
                      <a:r>
                        <a:rPr lang="en-US" sz="900" b="1" dirty="0">
                          <a:latin typeface="Nunito" pitchFamily="2" charset="0"/>
                        </a:rPr>
                        <a:t>1:    9.46%</a:t>
                      </a:r>
                    </a:p>
                  </a:txBody>
                  <a:tcPr marL="45720" marR="45720"/>
                </a:tc>
                <a:extLst>
                  <a:ext uri="{0D108BD9-81ED-4DB2-BD59-A6C34878D82A}">
                    <a16:rowId xmlns:a16="http://schemas.microsoft.com/office/drawing/2014/main" val="1774142408"/>
                  </a:ext>
                </a:extLst>
              </a:tr>
              <a:tr h="0">
                <a:tc>
                  <a:txBody>
                    <a:bodyPr/>
                    <a:lstStyle/>
                    <a:p>
                      <a:r>
                        <a:rPr lang="en-US" sz="900" b="1" dirty="0">
                          <a:latin typeface="Nunito" pitchFamily="2" charset="0"/>
                        </a:rPr>
                        <a:t>% of classes in “Test” data set</a:t>
                      </a:r>
                    </a:p>
                  </a:txBody>
                  <a:tcPr marL="45720" marR="45720"/>
                </a:tc>
                <a:tc>
                  <a:txBody>
                    <a:bodyPr/>
                    <a:lstStyle/>
                    <a:p>
                      <a:r>
                        <a:rPr lang="en-US" sz="900" b="1" dirty="0">
                          <a:latin typeface="Nunito" pitchFamily="2" charset="0"/>
                        </a:rPr>
                        <a:t>0:    90.07%   &amp;</a:t>
                      </a:r>
                    </a:p>
                    <a:p>
                      <a:r>
                        <a:rPr lang="en-US" sz="900" b="1" dirty="0">
                          <a:latin typeface="Nunito" pitchFamily="2" charset="0"/>
                        </a:rPr>
                        <a:t>1:    9.93%</a:t>
                      </a:r>
                    </a:p>
                  </a:txBody>
                  <a:tcPr marL="45720" marR="45720"/>
                </a:tc>
                <a:extLst>
                  <a:ext uri="{0D108BD9-81ED-4DB2-BD59-A6C34878D82A}">
                    <a16:rowId xmlns:a16="http://schemas.microsoft.com/office/drawing/2014/main" val="2946111075"/>
                  </a:ext>
                </a:extLst>
              </a:tr>
            </a:tbl>
          </a:graphicData>
        </a:graphic>
      </p:graphicFrame>
    </p:spTree>
    <p:extLst>
      <p:ext uri="{BB962C8B-B14F-4D97-AF65-F5344CB8AC3E}">
        <p14:creationId xmlns:p14="http://schemas.microsoft.com/office/powerpoint/2010/main" val="220777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Univariate Analysis</a:t>
            </a:r>
            <a:endParaRPr sz="2400" dirty="0">
              <a:solidFill>
                <a:srgbClr val="0E39A9"/>
              </a:solidFill>
            </a:endParaRPr>
          </a:p>
        </p:txBody>
      </p:sp>
      <p:grpSp>
        <p:nvGrpSpPr>
          <p:cNvPr id="3" name="Group 2">
            <a:extLst>
              <a:ext uri="{FF2B5EF4-FFF2-40B4-BE49-F238E27FC236}">
                <a16:creationId xmlns:a16="http://schemas.microsoft.com/office/drawing/2014/main" id="{067CA2B4-56DA-6D2A-BDF6-8481EEF1DC56}"/>
              </a:ext>
            </a:extLst>
          </p:cNvPr>
          <p:cNvGrpSpPr/>
          <p:nvPr/>
        </p:nvGrpSpPr>
        <p:grpSpPr>
          <a:xfrm>
            <a:off x="70814" y="877861"/>
            <a:ext cx="8871708" cy="2547264"/>
            <a:chOff x="70814" y="877861"/>
            <a:chExt cx="9189738" cy="2752350"/>
          </a:xfrm>
        </p:grpSpPr>
        <p:pic>
          <p:nvPicPr>
            <p:cNvPr id="1030" name="Picture 6">
              <a:extLst>
                <a:ext uri="{FF2B5EF4-FFF2-40B4-BE49-F238E27FC236}">
                  <a16:creationId xmlns:a16="http://schemas.microsoft.com/office/drawing/2014/main" id="{44BDC0DF-AE9B-E087-CB0B-841337FE4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4" y="877861"/>
              <a:ext cx="4594869" cy="2752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28EB6AC-11F5-B40A-DF6D-C1C490A86F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683" y="877861"/>
              <a:ext cx="4594869" cy="275235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81E6A904-5C40-FA30-0B0D-2F34B61F99CB}"/>
              </a:ext>
            </a:extLst>
          </p:cNvPr>
          <p:cNvSpPr txBox="1"/>
          <p:nvPr/>
        </p:nvSpPr>
        <p:spPr>
          <a:xfrm>
            <a:off x="966865" y="3425125"/>
            <a:ext cx="7465102" cy="116955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Nunito" pitchFamily="2" charset="0"/>
              </a:rPr>
              <a:t>Average age is about 45.33 years old. </a:t>
            </a:r>
          </a:p>
          <a:p>
            <a:pPr marL="285750" indent="-285750">
              <a:buFont typeface="Wingdings" panose="05000000000000000000" pitchFamily="2" charset="2"/>
              <a:buChar char="§"/>
            </a:pPr>
            <a:r>
              <a:rPr lang="en-US" dirty="0">
                <a:latin typeface="Nunito" pitchFamily="2" charset="0"/>
              </a:rPr>
              <a:t>The age distribution is uniform.</a:t>
            </a:r>
          </a:p>
          <a:p>
            <a:pPr marL="285750" indent="-285750">
              <a:buFont typeface="Wingdings" panose="05000000000000000000" pitchFamily="2" charset="2"/>
              <a:buChar char="§"/>
            </a:pPr>
            <a:r>
              <a:rPr lang="en-US" dirty="0">
                <a:latin typeface="Nunito" pitchFamily="2" charset="0"/>
              </a:rPr>
              <a:t>Average Experience is around 20.1 years. </a:t>
            </a:r>
          </a:p>
          <a:p>
            <a:pPr marL="285750" indent="-285750">
              <a:buFont typeface="Wingdings" panose="05000000000000000000" pitchFamily="2" charset="2"/>
              <a:buChar char="§"/>
            </a:pPr>
            <a:r>
              <a:rPr lang="en-US" dirty="0">
                <a:latin typeface="Nunito" pitchFamily="2" charset="0"/>
              </a:rPr>
              <a:t>Experience has a uniform distribution.</a:t>
            </a:r>
          </a:p>
          <a:p>
            <a:pPr marL="285750" indent="-285750">
              <a:buFont typeface="Wingdings" panose="05000000000000000000" pitchFamily="2" charset="2"/>
              <a:buChar char="§"/>
            </a:pPr>
            <a:r>
              <a:rPr lang="en-US" dirty="0">
                <a:latin typeface="Nunito" pitchFamily="2" charset="0"/>
              </a:rPr>
              <a:t>There are no outliers for both Age and Experience</a:t>
            </a:r>
          </a:p>
        </p:txBody>
      </p:sp>
    </p:spTree>
    <p:extLst>
      <p:ext uri="{BB962C8B-B14F-4D97-AF65-F5344CB8AC3E}">
        <p14:creationId xmlns:p14="http://schemas.microsoft.com/office/powerpoint/2010/main" val="11162086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2864</TotalTime>
  <Words>3218</Words>
  <Application>Microsoft Office PowerPoint</Application>
  <PresentationFormat>On-screen Show (16:9)</PresentationFormat>
  <Paragraphs>308</Paragraphs>
  <Slides>35</Slides>
  <Notes>35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Nunito SemiBold</vt:lpstr>
      <vt:lpstr>Nunito ExtraBold</vt:lpstr>
      <vt:lpstr>Calibri</vt:lpstr>
      <vt:lpstr>Nunito</vt:lpstr>
      <vt:lpstr>Wingdings</vt:lpstr>
      <vt:lpstr>Arial</vt:lpstr>
      <vt:lpstr>Century Gothic</vt:lpstr>
      <vt:lpstr>Simple Light</vt:lpstr>
      <vt:lpstr>Just Logo</vt:lpstr>
      <vt:lpstr>Just Logo</vt:lpstr>
      <vt:lpstr>PowerPoint Presentation</vt:lpstr>
      <vt:lpstr>Contents / Agenda</vt:lpstr>
      <vt:lpstr>Executive Summary</vt:lpstr>
      <vt:lpstr>PowerPoint Presentation</vt:lpstr>
      <vt:lpstr>Data Overview</vt:lpstr>
      <vt:lpstr>Data Overview</vt:lpstr>
      <vt:lpstr>Data Preprocessing </vt:lpstr>
      <vt:lpstr>Data Preprocessing </vt:lpstr>
      <vt:lpstr>EDA Results – Univariate Analysis</vt:lpstr>
      <vt:lpstr>EDA Results – Univariate Analysis</vt:lpstr>
      <vt:lpstr>EDA Results – Univariate Analysis</vt:lpstr>
      <vt:lpstr>EDA Results – Univariate Analysis</vt:lpstr>
      <vt:lpstr>EDA Results – Bivariate Analysis</vt:lpstr>
      <vt:lpstr>EDA Results – Bivariate Analysis</vt:lpstr>
      <vt:lpstr>EDA Results – Bivariate Analysis</vt:lpstr>
      <vt:lpstr>EDA Results – Bivariate Analysis</vt:lpstr>
      <vt:lpstr>EDA Results – Bivariate Analysis</vt:lpstr>
      <vt:lpstr>EDA Results – Bivariate Analysis</vt:lpstr>
      <vt:lpstr>EDA Results – Bivariate Analysis</vt:lpstr>
      <vt:lpstr>Model Performance Summary  - Logistic Regression: Model Evaluation Criteria</vt:lpstr>
      <vt:lpstr>Model Performance Summary – Logistic Regression</vt:lpstr>
      <vt:lpstr>Model Performance Summary – Decision Tree</vt:lpstr>
      <vt:lpstr>PowerPoint Presentation</vt:lpstr>
      <vt:lpstr>Model Building: Logistic Regression - Initial</vt:lpstr>
      <vt:lpstr>Model Performance Improvement:  Logistic Regression : ROC-AUC Threshold</vt:lpstr>
      <vt:lpstr>Model Performance Improvement:  Logistic Regression : Precision-Recall Curve Threshold</vt:lpstr>
      <vt:lpstr>Model Building: Decision Tree - Initial </vt:lpstr>
      <vt:lpstr>Model Building: Decision Tree - Initial </vt:lpstr>
      <vt:lpstr>Model Performance Improvement:  Decision Tree : Pre-Pruning</vt:lpstr>
      <vt:lpstr>Model Performance Improvement:  Decision Tree : Pre-Pruning</vt:lpstr>
      <vt:lpstr>Model Performance Improvement:  Decision Tree : Post-Pruning (Cost Complexity Pruning)</vt:lpstr>
      <vt:lpstr>Model Performance Improvement:  Decision Tree : Post-Pruning (Cost Complexity Pruning)</vt:lpstr>
      <vt:lpstr>Model Performance Improvement:  Decision Tree : Post-Pruning (Cost Complexity Pruning)</vt:lpstr>
      <vt:lpstr>Model Performance Improvement:  Decision Tree : Post-Pruning (Cost Complexity Pruning)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Pradhan</dc:creator>
  <cp:lastModifiedBy>Vaibhav Pradhan</cp:lastModifiedBy>
  <cp:revision>11</cp:revision>
  <dcterms:modified xsi:type="dcterms:W3CDTF">2023-07-23T06:39:36Z</dcterms:modified>
</cp:coreProperties>
</file>