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steps-of-forecast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057399"/>
          </a:xfrm>
        </p:spPr>
        <p:txBody>
          <a:bodyPr/>
          <a:lstStyle/>
          <a:p>
            <a:r>
              <a:rPr lang="en-US" dirty="0" smtClean="0"/>
              <a:t>HUMAN RESOURCE PLANNING</a:t>
            </a:r>
            <a:endParaRPr lang="en-US" dirty="0"/>
          </a:p>
        </p:txBody>
      </p:sp>
      <p:sp>
        <p:nvSpPr>
          <p:cNvPr id="3" name="Subtitle 2"/>
          <p:cNvSpPr>
            <a:spLocks noGrp="1"/>
          </p:cNvSpPr>
          <p:nvPr>
            <p:ph type="subTitle" idx="1"/>
          </p:nvPr>
        </p:nvSpPr>
        <p:spPr/>
        <p:txBody>
          <a:bodyPr>
            <a:normAutofit fontScale="92500" lnSpcReduction="10000"/>
          </a:bodyPr>
          <a:lstStyle/>
          <a:p>
            <a:r>
              <a:rPr lang="en-US" sz="2400" dirty="0">
                <a:latin typeface="Times New Roman" pitchFamily="18" charset="0"/>
                <a:cs typeface="Times New Roman" pitchFamily="18" charset="0"/>
              </a:rPr>
              <a:t>Human Resource Planning (HRP) is a strategic process that organizations use to ensure they have the right number of people with the right skills at the right time. It involves forecasting future human resource needs and planning how to meet those needs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92765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828800"/>
            <a:ext cx="6934200" cy="3970318"/>
          </a:xfrm>
          <a:prstGeom prst="rect">
            <a:avLst/>
          </a:prstGeom>
        </p:spPr>
        <p:txBody>
          <a:bodyPr wrap="square">
            <a:spAutoFit/>
          </a:bodyPr>
          <a:lstStyle/>
          <a:p>
            <a:pPr algn="just" fontAlgn="base"/>
            <a:r>
              <a:rPr lang="en-US" sz="2800" dirty="0">
                <a:latin typeface="Times New Roman" pitchFamily="18" charset="0"/>
                <a:cs typeface="Times New Roman" pitchFamily="18" charset="0"/>
              </a:rPr>
              <a:t>7. </a:t>
            </a:r>
            <a:r>
              <a:rPr lang="en-US" sz="2800" b="1" dirty="0">
                <a:solidFill>
                  <a:srgbClr val="0070C0"/>
                </a:solidFill>
                <a:latin typeface="Times New Roman" pitchFamily="18" charset="0"/>
                <a:cs typeface="Times New Roman" pitchFamily="18" charset="0"/>
              </a:rPr>
              <a:t>Implementation</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Put the action plans into practice. This may include hiring new employees, providing training programs, or restructuring existing teams.</a:t>
            </a:r>
          </a:p>
          <a:p>
            <a:pPr algn="just" fontAlgn="base"/>
            <a:r>
              <a:rPr lang="en-US" sz="2800" dirty="0">
                <a:latin typeface="Times New Roman" pitchFamily="18" charset="0"/>
                <a:cs typeface="Times New Roman" pitchFamily="18" charset="0"/>
              </a:rPr>
              <a:t>8. </a:t>
            </a:r>
            <a:r>
              <a:rPr lang="en-US" sz="2800" b="1" dirty="0">
                <a:solidFill>
                  <a:srgbClr val="0070C0"/>
                </a:solidFill>
                <a:latin typeface="Times New Roman" pitchFamily="18" charset="0"/>
                <a:cs typeface="Times New Roman" pitchFamily="18" charset="0"/>
              </a:rPr>
              <a:t>Monitoring and Evaluation</a:t>
            </a:r>
            <a:r>
              <a:rPr lang="en-US" sz="2800" dirty="0">
                <a:latin typeface="Times New Roman" pitchFamily="18" charset="0"/>
                <a:cs typeface="Times New Roman" pitchFamily="18" charset="0"/>
              </a:rPr>
              <a:t>: Continuously monitor the effectiveness of the human resource plans. Evaluate whether the </a:t>
            </a:r>
            <a:r>
              <a:rPr lang="en-US" sz="2800" dirty="0" err="1">
                <a:latin typeface="Times New Roman" pitchFamily="18" charset="0"/>
                <a:cs typeface="Times New Roman" pitchFamily="18" charset="0"/>
              </a:rPr>
              <a:t>organisation</a:t>
            </a:r>
            <a:r>
              <a:rPr lang="en-US" sz="2800" dirty="0">
                <a:latin typeface="Times New Roman" pitchFamily="18" charset="0"/>
                <a:cs typeface="Times New Roman" pitchFamily="18" charset="0"/>
              </a:rPr>
              <a:t> is achieving its goals and adjust the plans as necessary.</a:t>
            </a:r>
          </a:p>
        </p:txBody>
      </p:sp>
    </p:spTree>
    <p:extLst>
      <p:ext uri="{BB962C8B-B14F-4D97-AF65-F5344CB8AC3E}">
        <p14:creationId xmlns:p14="http://schemas.microsoft.com/office/powerpoint/2010/main" val="371314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5344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84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599"/>
            <a:ext cx="8839199" cy="640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06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8" y="457200"/>
            <a:ext cx="8794044"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9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9154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63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1"/>
            <a:ext cx="8610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2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68770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353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457200"/>
            <a:ext cx="8763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729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 y="165588"/>
            <a:ext cx="8392391" cy="63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19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381000" y="1400758"/>
            <a:ext cx="84275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FontTx/>
              <a:buChar char="•"/>
            </a:pPr>
            <a:r>
              <a:rPr lang="en-US" sz="3600" b="1" dirty="0">
                <a:solidFill>
                  <a:srgbClr val="FF0000"/>
                </a:solidFill>
              </a:rPr>
              <a:t>Internal Supply</a:t>
            </a:r>
            <a:r>
              <a:rPr lang="en-US" sz="3600" dirty="0" smtClean="0"/>
              <a:t>:</a:t>
            </a:r>
          </a:p>
          <a:p>
            <a:pPr lvl="0" fontAlgn="base">
              <a:spcBef>
                <a:spcPct val="0"/>
              </a:spcBef>
              <a:spcAft>
                <a:spcPct val="0"/>
              </a:spcAft>
            </a:pPr>
            <a:endParaRPr kumimoji="0" lang="en-US" sz="3600" b="0"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itchFamily="34" charset="0"/>
                <a:cs typeface="Arial" pitchFamily="34" charset="0"/>
              </a:rPr>
              <a:t>Current Employees:</a:t>
            </a:r>
            <a:r>
              <a:rPr kumimoji="0" lang="en-US" b="0" i="0" u="none" strike="noStrike" cap="none" normalizeH="0" baseline="0" dirty="0" smtClean="0">
                <a:ln>
                  <a:noFill/>
                </a:ln>
                <a:solidFill>
                  <a:schemeClr val="tx1"/>
                </a:solidFill>
                <a:effectLst/>
                <a:latin typeface="Arial" pitchFamily="34" charset="0"/>
                <a:cs typeface="Arial" pitchFamily="34" charset="0"/>
              </a:rPr>
              <a:t> Using existing employees to fill vacancies or new roles. This includes promotions, transfers, and internal job postings.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itchFamily="34" charset="0"/>
                <a:cs typeface="Arial" pitchFamily="34" charset="0"/>
              </a:rPr>
              <a:t>Succession Planning:</a:t>
            </a:r>
            <a:r>
              <a:rPr kumimoji="0" lang="en-US" b="0" i="0" u="none" strike="noStrike" cap="none" normalizeH="0" baseline="0" dirty="0" smtClean="0">
                <a:ln>
                  <a:noFill/>
                </a:ln>
                <a:solidFill>
                  <a:schemeClr val="tx1"/>
                </a:solidFill>
                <a:effectLst/>
                <a:latin typeface="Arial" pitchFamily="34" charset="0"/>
                <a:cs typeface="Arial" pitchFamily="34" charset="0"/>
              </a:rPr>
              <a:t> Preparing current employees to take on key positions in the future. This involves identifying high-potential employees and developing their skills for future roles.</a:t>
            </a:r>
          </a:p>
          <a:p>
            <a:pPr marL="0" marR="0" lvl="0" indent="0" algn="just" defTabSz="914400" rtl="0" eaLnBrk="0" fontAlgn="base" latinLnBrk="0" hangingPunct="0">
              <a:lnSpc>
                <a:spcPct val="2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779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1"/>
            <a:ext cx="86868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76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133600"/>
            <a:ext cx="7543800" cy="3908762"/>
          </a:xfrm>
          <a:prstGeom prst="rect">
            <a:avLst/>
          </a:prstGeom>
        </p:spPr>
        <p:txBody>
          <a:bodyPr wrap="square">
            <a:spAutoFit/>
          </a:bodyPr>
          <a:lstStyle/>
          <a:p>
            <a:r>
              <a:rPr lang="en-US" sz="2800" b="1" dirty="0">
                <a:solidFill>
                  <a:srgbClr val="FF0000"/>
                </a:solidFill>
                <a:latin typeface="Times New Roman" pitchFamily="18" charset="0"/>
                <a:cs typeface="Times New Roman" pitchFamily="18" charset="0"/>
              </a:rPr>
              <a:t>External Supply</a:t>
            </a:r>
            <a:r>
              <a:rPr lang="en-US" sz="2800" b="1" dirty="0" smtClean="0">
                <a:solidFill>
                  <a:srgbClr val="FF0000"/>
                </a:solidFill>
                <a:latin typeface="Times New Roman" pitchFamily="18" charset="0"/>
                <a:cs typeface="Times New Roman" pitchFamily="18" charset="0"/>
              </a:rPr>
              <a:t>:</a:t>
            </a:r>
          </a:p>
          <a:p>
            <a:endParaRPr lang="en-US" sz="2800" dirty="0">
              <a:solidFill>
                <a:srgbClr val="FF0000"/>
              </a:solidFill>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Recruitment:</a:t>
            </a:r>
            <a:r>
              <a:rPr lang="en-US" sz="2400" dirty="0">
                <a:latin typeface="Times New Roman" pitchFamily="18" charset="0"/>
                <a:cs typeface="Times New Roman" pitchFamily="18" charset="0"/>
              </a:rPr>
              <a:t> Attracting new candidates from outside the organization through job postings, career fairs, and recruiting agencies.</a:t>
            </a:r>
          </a:p>
          <a:p>
            <a:pPr algn="just"/>
            <a:r>
              <a:rPr lang="en-US" sz="2400" b="1" dirty="0">
                <a:latin typeface="Times New Roman" pitchFamily="18" charset="0"/>
                <a:cs typeface="Times New Roman" pitchFamily="18" charset="0"/>
              </a:rPr>
              <a:t>Talent Pools:</a:t>
            </a:r>
            <a:r>
              <a:rPr lang="en-US" sz="2400" dirty="0">
                <a:latin typeface="Times New Roman" pitchFamily="18" charset="0"/>
                <a:cs typeface="Times New Roman" pitchFamily="18" charset="0"/>
              </a:rPr>
              <a:t> Engaging with potential candidates who may not be immediately available but could be interested in future opportunities. This includes building relationships through networking or maintaining a database of potential candidates.</a:t>
            </a:r>
          </a:p>
        </p:txBody>
      </p:sp>
    </p:spTree>
    <p:extLst>
      <p:ext uri="{BB962C8B-B14F-4D97-AF65-F5344CB8AC3E}">
        <p14:creationId xmlns:p14="http://schemas.microsoft.com/office/powerpoint/2010/main" val="3359596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68" y="1600200"/>
            <a:ext cx="8147532" cy="2862322"/>
          </a:xfrm>
          <a:prstGeom prst="rect">
            <a:avLst/>
          </a:prstGeom>
        </p:spPr>
        <p:txBody>
          <a:bodyPr wrap="square">
            <a:spAutoFit/>
          </a:bodyPr>
          <a:lstStyle/>
          <a:p>
            <a:r>
              <a:rPr lang="en-US" sz="3600" b="1" dirty="0">
                <a:latin typeface="Times New Roman" pitchFamily="18" charset="0"/>
                <a:cs typeface="Times New Roman" pitchFamily="18" charset="0"/>
              </a:rPr>
              <a:t>Outsourcing:</a:t>
            </a:r>
            <a:endParaRPr lang="en-US" sz="3600" dirty="0">
              <a:latin typeface="Times New Roman" pitchFamily="18" charset="0"/>
              <a:cs typeface="Times New Roman" pitchFamily="18" charset="0"/>
            </a:endParaRPr>
          </a:p>
          <a:p>
            <a:pPr lvl="1"/>
            <a:r>
              <a:rPr lang="en-US" sz="3600" b="1" dirty="0">
                <a:latin typeface="Times New Roman" pitchFamily="18" charset="0"/>
                <a:cs typeface="Times New Roman" pitchFamily="18" charset="0"/>
              </a:rPr>
              <a:t>Third-Party Providers:</a:t>
            </a:r>
            <a:r>
              <a:rPr lang="en-US" sz="3600" dirty="0">
                <a:latin typeface="Times New Roman" pitchFamily="18" charset="0"/>
                <a:cs typeface="Times New Roman" pitchFamily="18" charset="0"/>
              </a:rPr>
              <a:t> Contracting external companies to handle certain functions or tasks, such as payroll, recruitment, or even entire HR services.</a:t>
            </a:r>
          </a:p>
        </p:txBody>
      </p:sp>
    </p:spTree>
    <p:extLst>
      <p:ext uri="{BB962C8B-B14F-4D97-AF65-F5344CB8AC3E}">
        <p14:creationId xmlns:p14="http://schemas.microsoft.com/office/powerpoint/2010/main" val="374957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447800"/>
            <a:ext cx="7010400" cy="3349956"/>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Each of these types of supply can help organizations meet their workforce needs, depending on their strategic goals, budget, and the nature of the work required. Effective human resource planning involves balancing these sources to ensure a steady supply of talent and addressing any gaps that may arise.</a:t>
            </a:r>
          </a:p>
        </p:txBody>
      </p:sp>
    </p:spTree>
    <p:extLst>
      <p:ext uri="{BB962C8B-B14F-4D97-AF65-F5344CB8AC3E}">
        <p14:creationId xmlns:p14="http://schemas.microsoft.com/office/powerpoint/2010/main" val="327656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60" y="330561"/>
            <a:ext cx="8894140" cy="6527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18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IMPORTANCE</a:t>
            </a:r>
            <a:endParaRPr lang="en-US" dirty="0">
              <a:solidFill>
                <a:srgbClr val="FF0000"/>
              </a:solidFill>
            </a:endParaRPr>
          </a:p>
        </p:txBody>
      </p:sp>
      <p:sp>
        <p:nvSpPr>
          <p:cNvPr id="3" name="Rectangle 1"/>
          <p:cNvSpPr>
            <a:spLocks noChangeArrowheads="1"/>
          </p:cNvSpPr>
          <p:nvPr/>
        </p:nvSpPr>
        <p:spPr bwMode="auto">
          <a:xfrm>
            <a:off x="152400" y="1071891"/>
            <a:ext cx="86868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Char char="•"/>
              <a:tabLst/>
            </a:pPr>
            <a:r>
              <a:rPr kumimoji="0" lang="en-US" sz="2000" b="1" i="0" u="none" strike="noStrike" cap="none" normalizeH="0" baseline="0" dirty="0" smtClean="0">
                <a:ln>
                  <a:noFill/>
                </a:ln>
                <a:solidFill>
                  <a:srgbClr val="0070C0"/>
                </a:solidFill>
                <a:effectLst/>
                <a:latin typeface="Times New Roman" pitchFamily="18" charset="0"/>
                <a:cs typeface="Times New Roman" pitchFamily="18" charset="0"/>
              </a:rPr>
              <a:t>Aligns Talent with Strategic Goals</a:t>
            </a:r>
            <a:r>
              <a:rPr kumimoji="0" lang="en-US" sz="2000" b="0" i="0" u="none" strike="noStrike" cap="none" normalizeH="0" baseline="0" dirty="0" smtClean="0">
                <a:ln>
                  <a:noFill/>
                </a:ln>
                <a:solidFill>
                  <a:srgbClr val="0070C0"/>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HRP ensures that the organization has the right number of people with the right skills in the right places at the right times to achieve its strategic objectives. This alignment helps drive organizational success and competitiveness.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1" i="0" u="none" strike="noStrike" cap="none" normalizeH="0" baseline="0" dirty="0" smtClean="0">
                <a:ln>
                  <a:noFill/>
                </a:ln>
                <a:solidFill>
                  <a:srgbClr val="0070C0"/>
                </a:solidFill>
                <a:effectLst/>
                <a:latin typeface="Times New Roman" pitchFamily="18" charset="0"/>
                <a:cs typeface="Times New Roman" pitchFamily="18" charset="0"/>
              </a:rPr>
              <a:t>Prevents Talent Shortages and Surpluses</a:t>
            </a:r>
            <a:r>
              <a:rPr kumimoji="0" lang="en-US" sz="2000" b="0" i="0" u="none" strike="noStrike" cap="none" normalizeH="0" baseline="0" dirty="0" smtClean="0">
                <a:ln>
                  <a:noFill/>
                </a:ln>
                <a:solidFill>
                  <a:srgbClr val="0070C0"/>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By forecasting future human resource needs, HRP helps prevent shortages or surpluses of staff. This is achieved through careful analysis of current workforce capabilities, anticipated changes in the business environment, and projected growth or downsizing.</a:t>
            </a:r>
          </a:p>
        </p:txBody>
      </p:sp>
    </p:spTree>
    <p:extLst>
      <p:ext uri="{BB962C8B-B14F-4D97-AF65-F5344CB8AC3E}">
        <p14:creationId xmlns:p14="http://schemas.microsoft.com/office/powerpoint/2010/main" val="371668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057400"/>
            <a:ext cx="7772400" cy="4724400"/>
          </a:xfrm>
        </p:spPr>
        <p:txBody>
          <a:bodyPr>
            <a:noAutofit/>
          </a:bodyPr>
          <a:lstStyle/>
          <a:p>
            <a:pPr>
              <a:lnSpc>
                <a:spcPct val="150000"/>
              </a:lnSpc>
            </a:pPr>
            <a:r>
              <a:rPr lang="en-US" sz="1800" b="0" dirty="0">
                <a:solidFill>
                  <a:srgbClr val="0070C0"/>
                </a:solidFill>
                <a:latin typeface="Times New Roman" pitchFamily="18" charset="0"/>
                <a:cs typeface="Times New Roman" pitchFamily="18" charset="0"/>
              </a:rPr>
              <a:t>Facilitates Recruitment and </a:t>
            </a:r>
            <a:r>
              <a:rPr lang="en-US" sz="1800" b="0" dirty="0" err="1" smtClean="0">
                <a:solidFill>
                  <a:srgbClr val="0070C0"/>
                </a:solidFill>
                <a:latin typeface="Times New Roman" pitchFamily="18" charset="0"/>
                <a:cs typeface="Times New Roman" pitchFamily="18" charset="0"/>
              </a:rPr>
              <a:t>Retention</a:t>
            </a:r>
            <a:r>
              <a:rPr lang="en-US" sz="1800" b="0" dirty="0" err="1" smtClean="0">
                <a:latin typeface="Times New Roman" pitchFamily="18" charset="0"/>
                <a:cs typeface="Times New Roman" pitchFamily="18" charset="0"/>
              </a:rPr>
              <a:t>:</a:t>
            </a:r>
            <a:r>
              <a:rPr lang="en-US" sz="1800" dirty="0" err="1">
                <a:latin typeface="Times New Roman" pitchFamily="18" charset="0"/>
                <a:cs typeface="Times New Roman" pitchFamily="18" charset="0"/>
              </a:rPr>
              <a:t>By</a:t>
            </a:r>
            <a:r>
              <a:rPr lang="en-US" sz="1800" dirty="0">
                <a:latin typeface="Times New Roman" pitchFamily="18" charset="0"/>
                <a:cs typeface="Times New Roman" pitchFamily="18" charset="0"/>
              </a:rPr>
              <a:t> understanding future needs, organizations can develop targeted recruitment campaigns and retention programs to keep valuable employees.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solidFill>
                  <a:srgbClr val="0070C0"/>
                </a:solidFill>
                <a:latin typeface="Times New Roman" pitchFamily="18" charset="0"/>
                <a:cs typeface="Times New Roman" pitchFamily="18" charset="0"/>
              </a:rPr>
              <a:t>Improves Employee Development and Succession Planning:</a:t>
            </a:r>
            <a:r>
              <a:rPr lang="en-US" sz="1800" dirty="0">
                <a:latin typeface="Times New Roman" pitchFamily="18" charset="0"/>
                <a:cs typeface="Times New Roman" pitchFamily="18" charset="0"/>
              </a:rPr>
              <a:t> HRP helps identify potential gaps in skills and competencies. This allows organizations to implement targeted training and development programs and to create succession plans for key positions, ensuring continuity and stability.</a:t>
            </a:r>
            <a:br>
              <a:rPr lang="en-US" sz="1800" dirty="0">
                <a:latin typeface="Times New Roman" pitchFamily="18" charset="0"/>
                <a:cs typeface="Times New Roman" pitchFamily="18" charset="0"/>
              </a:rPr>
            </a:br>
            <a:endParaRPr lang="en-US" sz="18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1981200" y="762000"/>
            <a:ext cx="6513513" cy="838199"/>
          </a:xfrm>
        </p:spPr>
        <p:txBody>
          <a:bodyPr>
            <a:normAutofit/>
          </a:bodyPr>
          <a:lstStyle/>
          <a:p>
            <a:r>
              <a:rPr lang="en-US" sz="2400" b="1" dirty="0" smtClean="0">
                <a:solidFill>
                  <a:srgbClr val="FF0000"/>
                </a:solidFill>
                <a:latin typeface="Times New Roman" pitchFamily="18" charset="0"/>
                <a:cs typeface="Times New Roman" pitchFamily="18" charset="0"/>
              </a:rPr>
              <a:t>IMPORTANCE</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3221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8113713" cy="4876800"/>
          </a:xfrm>
        </p:spPr>
        <p:txBody>
          <a:bodyPr>
            <a:normAutofit/>
          </a:bodyPr>
          <a:lstStyle/>
          <a:p>
            <a:pPr algn="just">
              <a:lnSpc>
                <a:spcPct val="150000"/>
              </a:lnSpc>
            </a:pPr>
            <a:r>
              <a:rPr lang="en-US" sz="2000" b="0" dirty="0">
                <a:solidFill>
                  <a:srgbClr val="0070C0"/>
                </a:solidFill>
                <a:latin typeface="Times New Roman" pitchFamily="18" charset="0"/>
                <a:cs typeface="Times New Roman" pitchFamily="18" charset="0"/>
              </a:rPr>
              <a:t>Informs Decision </a:t>
            </a:r>
            <a:r>
              <a:rPr lang="en-US" sz="2000" b="0" dirty="0" smtClean="0">
                <a:solidFill>
                  <a:srgbClr val="0070C0"/>
                </a:solidFill>
                <a:latin typeface="Times New Roman" pitchFamily="18" charset="0"/>
                <a:cs typeface="Times New Roman" pitchFamily="18" charset="0"/>
              </a:rPr>
              <a:t>Making:-</a:t>
            </a:r>
            <a:r>
              <a:rPr lang="en-US" sz="2000" b="0" dirty="0">
                <a:latin typeface="Times New Roman" pitchFamily="18" charset="0"/>
                <a:cs typeface="Times New Roman" pitchFamily="18" charset="0"/>
              </a:rPr>
              <a:t>This can include decisions about staffing, training, </a:t>
            </a:r>
            <a:r>
              <a:rPr lang="en-US" sz="2000" b="0" dirty="0" smtClean="0">
                <a:latin typeface="Times New Roman" pitchFamily="18" charset="0"/>
                <a:cs typeface="Times New Roman" pitchFamily="18" charset="0"/>
              </a:rPr>
              <a:t>compensation</a:t>
            </a:r>
            <a:r>
              <a:rPr lang="en-US" sz="2000" b="0" dirty="0">
                <a:latin typeface="Times New Roman" pitchFamily="18" charset="0"/>
                <a:cs typeface="Times New Roman" pitchFamily="18" charset="0"/>
              </a:rPr>
              <a:t>, and organizational structure</a:t>
            </a:r>
            <a:r>
              <a:rPr lang="en-US" sz="2000" b="0" dirty="0" smtClean="0">
                <a:latin typeface="Times New Roman" pitchFamily="18" charset="0"/>
                <a:cs typeface="Times New Roman" pitchFamily="18" charset="0"/>
              </a:rPr>
              <a:t>.</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a:r>
            <a:br>
              <a:rPr lang="en-US" sz="2000" b="0" dirty="0" smtClean="0">
                <a:latin typeface="Times New Roman" pitchFamily="18" charset="0"/>
                <a:cs typeface="Times New Roman" pitchFamily="18" charset="0"/>
              </a:rPr>
            </a:br>
            <a:r>
              <a:rPr lang="en-US" sz="2000" dirty="0" smtClean="0">
                <a:solidFill>
                  <a:srgbClr val="0070C0"/>
                </a:solidFill>
                <a:latin typeface="Times New Roman" pitchFamily="18" charset="0"/>
                <a:cs typeface="Times New Roman" pitchFamily="18" charset="0"/>
              </a:rPr>
              <a:t>Improves </a:t>
            </a:r>
            <a:r>
              <a:rPr lang="en-US" sz="2000" dirty="0">
                <a:solidFill>
                  <a:srgbClr val="0070C0"/>
                </a:solidFill>
                <a:latin typeface="Times New Roman" pitchFamily="18" charset="0"/>
                <a:cs typeface="Times New Roman" pitchFamily="18" charset="0"/>
              </a:rPr>
              <a:t>Financial Management</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By forecasting labor costs and aligning them with the budget, HRP helps manage financial resources effectively. This can lead to cost savings and more efficient use of resources.</a:t>
            </a:r>
            <a:br>
              <a:rPr lang="en-US" sz="2000" b="0" dirty="0">
                <a:latin typeface="Times New Roman" pitchFamily="18" charset="0"/>
                <a:cs typeface="Times New Roman" pitchFamily="18" charset="0"/>
              </a:rPr>
            </a:br>
            <a:endParaRPr lang="en-US" sz="2000" b="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539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600200"/>
            <a:ext cx="7772400" cy="4168775"/>
          </a:xfrm>
        </p:spPr>
        <p:txBody>
          <a:bodyPr/>
          <a:lstStyle/>
          <a:p>
            <a:endParaRPr lang="en-US" dirty="0"/>
          </a:p>
        </p:txBody>
      </p:sp>
      <p:sp>
        <p:nvSpPr>
          <p:cNvPr id="3" name="Text Placeholder 2"/>
          <p:cNvSpPr>
            <a:spLocks noGrp="1"/>
          </p:cNvSpPr>
          <p:nvPr>
            <p:ph type="body" idx="1"/>
          </p:nvPr>
        </p:nvSpPr>
        <p:spPr>
          <a:xfrm>
            <a:off x="722313" y="457199"/>
            <a:ext cx="7772400" cy="685801"/>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382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48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1"/>
            <a:ext cx="7772400" cy="4114799"/>
          </a:xfrm>
        </p:spPr>
        <p:txBody>
          <a:bodyPr>
            <a:normAutofit fontScale="90000"/>
          </a:bodyPr>
          <a:lstStyle/>
          <a:p>
            <a:pPr algn="just" fontAlgn="base">
              <a:lnSpc>
                <a:spcPct val="150000"/>
              </a:lnSpc>
            </a:pPr>
            <a:r>
              <a:rPr lang="en-US" sz="2200" dirty="0" smtClean="0">
                <a:solidFill>
                  <a:srgbClr val="0070C0"/>
                </a:solidFill>
              </a:rPr>
              <a:t>1.</a:t>
            </a:r>
            <a:r>
              <a:rPr lang="en-US" sz="2200" dirty="0">
                <a:solidFill>
                  <a:srgbClr val="0070C0"/>
                </a:solidFill>
              </a:rPr>
              <a:t> </a:t>
            </a:r>
            <a:r>
              <a:rPr lang="en-US" sz="2200" dirty="0">
                <a:solidFill>
                  <a:srgbClr val="0070C0"/>
                </a:solidFill>
                <a:latin typeface="Times New Roman" pitchFamily="18" charset="0"/>
                <a:cs typeface="Times New Roman" pitchFamily="18" charset="0"/>
              </a:rPr>
              <a:t>Environmental Scanning: Identify and analyze</a:t>
            </a:r>
            <a:r>
              <a:rPr lang="en-US" sz="1800" dirty="0">
                <a:latin typeface="Times New Roman" pitchFamily="18" charset="0"/>
                <a:cs typeface="Times New Roman" pitchFamily="18" charset="0"/>
              </a:rPr>
              <a:t> external factors that may affect the </a:t>
            </a:r>
            <a:r>
              <a:rPr lang="en-US" sz="1800" dirty="0" err="1">
                <a:latin typeface="Times New Roman" pitchFamily="18" charset="0"/>
                <a:cs typeface="Times New Roman" pitchFamily="18" charset="0"/>
              </a:rPr>
              <a:t>organisation’s</a:t>
            </a:r>
            <a:r>
              <a:rPr lang="en-US" sz="1800" dirty="0">
                <a:latin typeface="Times New Roman" pitchFamily="18" charset="0"/>
                <a:cs typeface="Times New Roman" pitchFamily="18" charset="0"/>
              </a:rPr>
              <a:t> human resource needs, such as economic trends, technological changes, and legislative requirements.</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2</a:t>
            </a:r>
            <a:r>
              <a:rPr lang="en-US" sz="1800" dirty="0">
                <a:latin typeface="Times New Roman" pitchFamily="18" charset="0"/>
                <a:cs typeface="Times New Roman" pitchFamily="18" charset="0"/>
              </a:rPr>
              <a:t>. </a:t>
            </a:r>
            <a:r>
              <a:rPr lang="en-US" sz="2200" dirty="0">
                <a:solidFill>
                  <a:srgbClr val="0070C0"/>
                </a:solidFill>
                <a:latin typeface="Times New Roman" pitchFamily="18" charset="0"/>
                <a:cs typeface="Times New Roman" pitchFamily="18" charset="0"/>
              </a:rPr>
              <a:t>Internal Analysis:</a:t>
            </a:r>
            <a:r>
              <a:rPr lang="en-US" sz="1800" dirty="0">
                <a:latin typeface="Times New Roman" pitchFamily="18" charset="0"/>
                <a:cs typeface="Times New Roman" pitchFamily="18" charset="0"/>
              </a:rPr>
              <a:t> Evaluate the current workforce, including skills, competencies, and demographics. Understand the strengths and weaknesses of the existing workforce.</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3" name="Text Placeholder 2"/>
          <p:cNvSpPr>
            <a:spLocks noGrp="1"/>
          </p:cNvSpPr>
          <p:nvPr>
            <p:ph type="body" idx="1"/>
          </p:nvPr>
        </p:nvSpPr>
        <p:spPr>
          <a:xfrm>
            <a:off x="1600199" y="685801"/>
            <a:ext cx="6894513" cy="1295399"/>
          </a:xfrm>
        </p:spPr>
        <p:txBody>
          <a:bodyPr>
            <a:normAutofit/>
          </a:bodyPr>
          <a:lstStyle/>
          <a:p>
            <a:pPr fontAlgn="base"/>
            <a:r>
              <a:rPr lang="en-US" sz="2400" b="1" dirty="0">
                <a:solidFill>
                  <a:srgbClr val="FF0000"/>
                </a:solidFill>
                <a:latin typeface="Times New Roman" pitchFamily="18" charset="0"/>
                <a:cs typeface="Times New Roman" pitchFamily="18" charset="0"/>
              </a:rPr>
              <a:t>Process of Human Resource Planning (HRP)</a:t>
            </a:r>
          </a:p>
          <a:p>
            <a:endParaRPr lang="en-US" dirty="0"/>
          </a:p>
        </p:txBody>
      </p:sp>
    </p:spTree>
    <p:extLst>
      <p:ext uri="{BB962C8B-B14F-4D97-AF65-F5344CB8AC3E}">
        <p14:creationId xmlns:p14="http://schemas.microsoft.com/office/powerpoint/2010/main" val="311906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51344"/>
            <a:ext cx="8001000" cy="5447645"/>
          </a:xfrm>
          <a:prstGeom prst="rect">
            <a:avLst/>
          </a:prstGeom>
        </p:spPr>
        <p:txBody>
          <a:bodyPr wrap="square">
            <a:spAutoFit/>
          </a:bodyPr>
          <a:lstStyle/>
          <a:p>
            <a:pPr fontAlgn="base"/>
            <a:r>
              <a:rPr lang="en-US" dirty="0"/>
              <a:t>3.</a:t>
            </a:r>
            <a:r>
              <a:rPr lang="en-US" sz="2400" dirty="0">
                <a:latin typeface="Times New Roman" pitchFamily="18" charset="0"/>
                <a:cs typeface="Times New Roman" pitchFamily="18" charset="0"/>
              </a:rPr>
              <a:t> </a:t>
            </a:r>
            <a:r>
              <a:rPr lang="en-US" sz="2400" b="1" u="sng" dirty="0">
                <a:solidFill>
                  <a:srgbClr val="0070C0"/>
                </a:solidFill>
                <a:latin typeface="Times New Roman" pitchFamily="18" charset="0"/>
                <a:cs typeface="Times New Roman" pitchFamily="18" charset="0"/>
                <a:hlinkClick r:id="rId2"/>
              </a:rPr>
              <a:t>Forecasting</a:t>
            </a:r>
            <a:r>
              <a:rPr lang="en-US" sz="2400" b="1" dirty="0">
                <a:solidFill>
                  <a:srgbClr val="0070C0"/>
                </a:solidFill>
                <a:latin typeface="Times New Roman" pitchFamily="18" charset="0"/>
                <a:cs typeface="Times New Roman" pitchFamily="18" charset="0"/>
              </a:rPr>
              <a:t> Future Demand</a:t>
            </a:r>
            <a:r>
              <a:rPr lang="en-US" sz="2400" dirty="0">
                <a:latin typeface="Times New Roman" pitchFamily="18" charset="0"/>
                <a:cs typeface="Times New Roman" pitchFamily="18" charset="0"/>
              </a:rPr>
              <a:t>: Project future demand for human resources based on </a:t>
            </a:r>
            <a:r>
              <a:rPr lang="en-US" sz="2400" dirty="0" err="1">
                <a:latin typeface="Times New Roman" pitchFamily="18" charset="0"/>
                <a:cs typeface="Times New Roman" pitchFamily="18" charset="0"/>
              </a:rPr>
              <a:t>organisational</a:t>
            </a:r>
            <a:r>
              <a:rPr lang="en-US" sz="2400" dirty="0">
                <a:latin typeface="Times New Roman" pitchFamily="18" charset="0"/>
                <a:cs typeface="Times New Roman" pitchFamily="18" charset="0"/>
              </a:rPr>
              <a:t> goals, growth plans, and changes in technology or markets.</a:t>
            </a:r>
          </a:p>
          <a:p>
            <a:pPr fontAlgn="base"/>
            <a:r>
              <a:rPr lang="en-US" sz="2400" dirty="0">
                <a:latin typeface="Times New Roman" pitchFamily="18" charset="0"/>
                <a:cs typeface="Times New Roman" pitchFamily="18" charset="0"/>
              </a:rPr>
              <a:t>4.</a:t>
            </a:r>
            <a:r>
              <a:rPr lang="en-US" sz="2400" b="1" dirty="0">
                <a:solidFill>
                  <a:srgbClr val="0070C0"/>
                </a:solidFill>
                <a:latin typeface="Times New Roman" pitchFamily="18" charset="0"/>
                <a:cs typeface="Times New Roman" pitchFamily="18" charset="0"/>
              </a:rPr>
              <a:t> Forecasting Future Supply</a:t>
            </a:r>
            <a:r>
              <a:rPr lang="en-US" sz="2400" dirty="0">
                <a:solidFill>
                  <a:srgbClr val="0070C0"/>
                </a:solidFill>
                <a:latin typeface="Times New Roman" pitchFamily="18" charset="0"/>
                <a:cs typeface="Times New Roman" pitchFamily="18" charset="0"/>
              </a:rPr>
              <a:t>: </a:t>
            </a:r>
            <a:r>
              <a:rPr lang="en-US" sz="2400" dirty="0">
                <a:latin typeface="Times New Roman" pitchFamily="18" charset="0"/>
                <a:cs typeface="Times New Roman" pitchFamily="18" charset="0"/>
              </a:rPr>
              <a:t>Assess the internal and external sources of human resources. Internal sources include current employees, while external sources may include recruitment strategies.</a:t>
            </a:r>
          </a:p>
          <a:p>
            <a:pPr fontAlgn="base"/>
            <a:r>
              <a:rPr lang="en-US" sz="2400" dirty="0">
                <a:latin typeface="Times New Roman" pitchFamily="18" charset="0"/>
                <a:cs typeface="Times New Roman" pitchFamily="18" charset="0"/>
              </a:rPr>
              <a:t>5.</a:t>
            </a:r>
            <a:r>
              <a:rPr lang="en-US" sz="2400" b="1" dirty="0">
                <a:solidFill>
                  <a:srgbClr val="0070C0"/>
                </a:solidFill>
                <a:latin typeface="Times New Roman" pitchFamily="18" charset="0"/>
                <a:cs typeface="Times New Roman" pitchFamily="18" charset="0"/>
              </a:rPr>
              <a:t> Identifying Gaps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Compare the forecasted demand and supply to identify potential gaps in the workforce. Identify potential areas of surplus or shortage.</a:t>
            </a:r>
          </a:p>
          <a:p>
            <a:pPr fontAlgn="base"/>
            <a:r>
              <a:rPr lang="en-US" sz="2400" dirty="0">
                <a:latin typeface="Times New Roman" pitchFamily="18" charset="0"/>
                <a:cs typeface="Times New Roman" pitchFamily="18" charset="0"/>
              </a:rPr>
              <a:t>6. </a:t>
            </a:r>
            <a:r>
              <a:rPr lang="en-US" sz="2400" b="1" dirty="0">
                <a:solidFill>
                  <a:srgbClr val="0070C0"/>
                </a:solidFill>
                <a:latin typeface="Times New Roman" pitchFamily="18" charset="0"/>
                <a:cs typeface="Times New Roman" pitchFamily="18" charset="0"/>
              </a:rPr>
              <a:t>Developing Action Plans:</a:t>
            </a:r>
            <a:r>
              <a:rPr lang="en-US" sz="2400" dirty="0">
                <a:latin typeface="Times New Roman" pitchFamily="18" charset="0"/>
                <a:cs typeface="Times New Roman" pitchFamily="18" charset="0"/>
              </a:rPr>
              <a:t> Devise strategies to address the identified gaps. This may involve recruitment, training, development, succession planning, or restructuring.</a:t>
            </a:r>
          </a:p>
          <a:p>
            <a:r>
              <a:rPr lang="en-US" dirty="0"/>
              <a:t/>
            </a:r>
            <a:br>
              <a:rPr lang="en-US" dirty="0"/>
            </a:br>
            <a:endParaRPr lang="en-US" dirty="0"/>
          </a:p>
        </p:txBody>
      </p:sp>
    </p:spTree>
    <p:extLst>
      <p:ext uri="{BB962C8B-B14F-4D97-AF65-F5344CB8AC3E}">
        <p14:creationId xmlns:p14="http://schemas.microsoft.com/office/powerpoint/2010/main" val="159713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4250</TotalTime>
  <Words>389</Words>
  <Application>Microsoft Office PowerPoint</Application>
  <PresentationFormat>On-screen Show (4:3)</PresentationFormat>
  <Paragraphs>29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HUMAN RESOURCE PLANNING</vt:lpstr>
      <vt:lpstr>PowerPoint Presentation</vt:lpstr>
      <vt:lpstr>PowerPoint Presentation</vt:lpstr>
      <vt:lpstr>IMPORTANCE</vt:lpstr>
      <vt:lpstr>Facilitates Recruitment and Retention:By understanding future needs, organizations can develop targeted recruitment campaigns and retention programs to keep valuable employees.  Improves Employee Development and Succession Planning: HRP helps identify potential gaps in skills and competencies. This allows organizations to implement targeted training and development programs and to create succession plans for key positions, ensuring continuity and stability. </vt:lpstr>
      <vt:lpstr>Informs Decision Making:-This can include decisions about staffing, training, compensation, and organizational structure.  Improves Financial Management: By forecasting labor costs and aligning them with the budget, HRP helps manage financial resources effectively. This can lead to cost savings and more efficient use of resources. </vt:lpstr>
      <vt:lpstr>PowerPoint Presentation</vt:lpstr>
      <vt:lpstr>1. Environmental Scanning: Identify and analyze external factors that may affect the organisation’s human resource needs, such as economic trends, technological changes, and legislative requirements.  2. Internal Analysis: Evaluate the current workforce, including skills, competencies, and demographics. Understand the strengths and weaknesses of the existing workforce.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PLANNING</dc:title>
  <dc:creator>ACER</dc:creator>
  <cp:lastModifiedBy>ACER</cp:lastModifiedBy>
  <cp:revision>30</cp:revision>
  <dcterms:created xsi:type="dcterms:W3CDTF">2006-08-16T00:00:00Z</dcterms:created>
  <dcterms:modified xsi:type="dcterms:W3CDTF">2024-08-06T04:38:43Z</dcterms:modified>
</cp:coreProperties>
</file>