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7" r:id="rId7"/>
    <p:sldId id="262" r:id="rId8"/>
    <p:sldId id="265"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Procurement</a:t>
            </a:r>
            <a:endParaRPr lang="en-US" dirty="0">
              <a:solidFill>
                <a:srgbClr val="FF0000"/>
              </a:solidFill>
            </a:endParaRPr>
          </a:p>
        </p:txBody>
      </p:sp>
      <p:sp>
        <p:nvSpPr>
          <p:cNvPr id="3" name="Content Placeholder 2"/>
          <p:cNvSpPr>
            <a:spLocks noGrp="1"/>
          </p:cNvSpPr>
          <p:nvPr>
            <p:ph idx="1"/>
          </p:nvPr>
        </p:nvSpPr>
        <p:spPr/>
        <p:txBody>
          <a:bodyPr/>
          <a:lstStyle/>
          <a:p>
            <a:r>
              <a:rPr lang="en-US" b="1" dirty="0"/>
              <a:t>Definition:</a:t>
            </a:r>
            <a:endParaRPr lang="en-US" dirty="0"/>
          </a:p>
          <a:p>
            <a:r>
              <a:rPr lang="en-US" dirty="0"/>
              <a:t>In HRM, procurement refers to the process of acquiring human resources, which involves recruiting and selecting employees who meet the organization's needs.</a:t>
            </a:r>
          </a:p>
          <a:p>
            <a:endParaRPr lang="en-US" dirty="0"/>
          </a:p>
        </p:txBody>
      </p:sp>
    </p:spTree>
    <p:extLst>
      <p:ext uri="{BB962C8B-B14F-4D97-AF65-F5344CB8AC3E}">
        <p14:creationId xmlns:p14="http://schemas.microsoft.com/office/powerpoint/2010/main" val="3387672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600200"/>
            <a:ext cx="7772400" cy="4572000"/>
          </a:xfrm>
        </p:spPr>
        <p:txBody>
          <a:bodyPr>
            <a:normAutofit fontScale="90000"/>
          </a:bodyPr>
          <a:lstStyle/>
          <a:p>
            <a:pPr>
              <a:lnSpc>
                <a:spcPct val="150000"/>
              </a:lnSpc>
            </a:pPr>
            <a:r>
              <a:rPr lang="en-US" sz="1300" dirty="0">
                <a:solidFill>
                  <a:srgbClr val="0070C0"/>
                </a:solidFill>
                <a:latin typeface="Times New Roman" pitchFamily="18" charset="0"/>
                <a:cs typeface="Times New Roman" pitchFamily="18" charset="0"/>
              </a:rPr>
              <a:t>Pre-Induction Preparation:</a:t>
            </a:r>
            <a:r>
              <a:rPr lang="en-US" sz="1300" dirty="0">
                <a:latin typeface="Times New Roman" pitchFamily="18" charset="0"/>
                <a:cs typeface="Times New Roman" pitchFamily="18" charset="0"/>
              </a:rPr>
              <a:t/>
            </a:r>
            <a:br>
              <a:rPr lang="en-US" sz="1300" dirty="0">
                <a:latin typeface="Times New Roman" pitchFamily="18" charset="0"/>
                <a:cs typeface="Times New Roman" pitchFamily="18" charset="0"/>
              </a:rPr>
            </a:br>
            <a:r>
              <a:rPr lang="en-US" sz="1300" dirty="0">
                <a:latin typeface="Times New Roman" pitchFamily="18" charset="0"/>
                <a:cs typeface="Times New Roman" pitchFamily="18" charset="0"/>
              </a:rPr>
              <a:t>Welcome Pack: Send new hires a</a:t>
            </a:r>
            <a:r>
              <a:rPr lang="en-US" sz="1300" dirty="0">
                <a:solidFill>
                  <a:srgbClr val="92D050"/>
                </a:solidFill>
                <a:latin typeface="Times New Roman" pitchFamily="18" charset="0"/>
                <a:cs typeface="Times New Roman" pitchFamily="18" charset="0"/>
              </a:rPr>
              <a:t> welcome pack containing essential information, company policies, </a:t>
            </a:r>
            <a:r>
              <a:rPr lang="en-US" sz="1300" dirty="0">
                <a:latin typeface="Times New Roman" pitchFamily="18" charset="0"/>
                <a:cs typeface="Times New Roman" pitchFamily="18" charset="0"/>
              </a:rPr>
              <a:t>and any necessary </a:t>
            </a:r>
            <a:r>
              <a:rPr lang="en-US" sz="1300" dirty="0">
                <a:solidFill>
                  <a:srgbClr val="92D050"/>
                </a:solidFill>
                <a:latin typeface="Times New Roman" pitchFamily="18" charset="0"/>
                <a:cs typeface="Times New Roman" pitchFamily="18" charset="0"/>
              </a:rPr>
              <a:t>paperwork</a:t>
            </a:r>
            <a:r>
              <a:rPr lang="en-US" sz="1300" dirty="0">
                <a:latin typeface="Times New Roman" pitchFamily="18" charset="0"/>
                <a:cs typeface="Times New Roman" pitchFamily="18" charset="0"/>
              </a:rPr>
              <a:t> before their start date.</a:t>
            </a:r>
            <a:br>
              <a:rPr lang="en-US" sz="1300" dirty="0">
                <a:latin typeface="Times New Roman" pitchFamily="18" charset="0"/>
                <a:cs typeface="Times New Roman" pitchFamily="18" charset="0"/>
              </a:rPr>
            </a:br>
            <a:r>
              <a:rPr lang="en-US" sz="1300" dirty="0">
                <a:latin typeface="Times New Roman" pitchFamily="18" charset="0"/>
                <a:cs typeface="Times New Roman" pitchFamily="18" charset="0"/>
              </a:rPr>
              <a:t>Workstation Setup: Ensure that their workspace, </a:t>
            </a:r>
            <a:r>
              <a:rPr lang="en-US" sz="1300" dirty="0">
                <a:solidFill>
                  <a:srgbClr val="92D050"/>
                </a:solidFill>
                <a:latin typeface="Times New Roman" pitchFamily="18" charset="0"/>
                <a:cs typeface="Times New Roman" pitchFamily="18" charset="0"/>
              </a:rPr>
              <a:t>computer, email, and other tools</a:t>
            </a:r>
            <a:r>
              <a:rPr lang="en-US" sz="1300" dirty="0">
                <a:latin typeface="Times New Roman" pitchFamily="18" charset="0"/>
                <a:cs typeface="Times New Roman" pitchFamily="18" charset="0"/>
              </a:rPr>
              <a:t> are ready for their first day.</a:t>
            </a:r>
            <a:br>
              <a:rPr lang="en-US" sz="1300" dirty="0">
                <a:latin typeface="Times New Roman" pitchFamily="18" charset="0"/>
                <a:cs typeface="Times New Roman" pitchFamily="18" charset="0"/>
              </a:rPr>
            </a:br>
            <a:r>
              <a:rPr lang="en-US" sz="1300" dirty="0">
                <a:latin typeface="Times New Roman" pitchFamily="18" charset="0"/>
                <a:cs typeface="Times New Roman" pitchFamily="18" charset="0"/>
              </a:rPr>
              <a:t>Schedule Planning: Develop a detailed induction schedule that includes training sessions, meetings, and introductions.</a:t>
            </a:r>
            <a:br>
              <a:rPr lang="en-US" sz="1300" dirty="0">
                <a:latin typeface="Times New Roman" pitchFamily="18" charset="0"/>
                <a:cs typeface="Times New Roman" pitchFamily="18" charset="0"/>
              </a:rPr>
            </a:br>
            <a:r>
              <a:rPr lang="en-US" sz="1300" dirty="0">
                <a:latin typeface="Times New Roman" pitchFamily="18" charset="0"/>
                <a:cs typeface="Times New Roman" pitchFamily="18" charset="0"/>
              </a:rPr>
              <a:t>Orientation:</a:t>
            </a:r>
            <a:br>
              <a:rPr lang="en-US" sz="1300" dirty="0">
                <a:latin typeface="Times New Roman" pitchFamily="18" charset="0"/>
                <a:cs typeface="Times New Roman" pitchFamily="18" charset="0"/>
              </a:rPr>
            </a:br>
            <a:r>
              <a:rPr lang="en-US" sz="1300" dirty="0">
                <a:solidFill>
                  <a:srgbClr val="0070C0"/>
                </a:solidFill>
                <a:latin typeface="Times New Roman" pitchFamily="18" charset="0"/>
                <a:cs typeface="Times New Roman" pitchFamily="18" charset="0"/>
              </a:rPr>
              <a:t>Introduction to the Company</a:t>
            </a:r>
            <a:r>
              <a:rPr lang="en-US" sz="1300" dirty="0">
                <a:latin typeface="Times New Roman" pitchFamily="18" charset="0"/>
                <a:cs typeface="Times New Roman" pitchFamily="18" charset="0"/>
              </a:rPr>
              <a:t>:</a:t>
            </a:r>
            <a:br>
              <a:rPr lang="en-US" sz="1300" dirty="0">
                <a:latin typeface="Times New Roman" pitchFamily="18" charset="0"/>
                <a:cs typeface="Times New Roman" pitchFamily="18" charset="0"/>
              </a:rPr>
            </a:br>
            <a:r>
              <a:rPr lang="en-US" sz="1300" dirty="0">
                <a:solidFill>
                  <a:srgbClr val="92D050"/>
                </a:solidFill>
                <a:latin typeface="Times New Roman" pitchFamily="18" charset="0"/>
                <a:cs typeface="Times New Roman" pitchFamily="18" charset="0"/>
              </a:rPr>
              <a:t>History and Mission: Provide an overview of the company's history, mission, values</a:t>
            </a:r>
            <a:r>
              <a:rPr lang="en-US" sz="1300" dirty="0">
                <a:latin typeface="Times New Roman" pitchFamily="18" charset="0"/>
                <a:cs typeface="Times New Roman" pitchFamily="18" charset="0"/>
              </a:rPr>
              <a:t>, and organizational structure.</a:t>
            </a:r>
            <a:br>
              <a:rPr lang="en-US" sz="1300" dirty="0">
                <a:latin typeface="Times New Roman" pitchFamily="18" charset="0"/>
                <a:cs typeface="Times New Roman" pitchFamily="18" charset="0"/>
              </a:rPr>
            </a:br>
            <a:r>
              <a:rPr lang="en-US" sz="1300" dirty="0">
                <a:latin typeface="Times New Roman" pitchFamily="18" charset="0"/>
                <a:cs typeface="Times New Roman" pitchFamily="18" charset="0"/>
              </a:rPr>
              <a:t>Company Policies: Review key policies and procedures, including code of conduct, health and safety, and compliance requirements.</a:t>
            </a:r>
            <a:br>
              <a:rPr lang="en-US" sz="1300" dirty="0">
                <a:latin typeface="Times New Roman" pitchFamily="18" charset="0"/>
                <a:cs typeface="Times New Roman" pitchFamily="18" charset="0"/>
              </a:rPr>
            </a:br>
            <a:r>
              <a:rPr lang="en-US" sz="1300" dirty="0">
                <a:solidFill>
                  <a:srgbClr val="0070C0"/>
                </a:solidFill>
                <a:latin typeface="Times New Roman" pitchFamily="18" charset="0"/>
                <a:cs typeface="Times New Roman" pitchFamily="18" charset="0"/>
              </a:rPr>
              <a:t>Tour of Facilities:</a:t>
            </a:r>
            <a:br>
              <a:rPr lang="en-US" sz="1300" dirty="0">
                <a:solidFill>
                  <a:srgbClr val="0070C0"/>
                </a:solidFill>
                <a:latin typeface="Times New Roman" pitchFamily="18" charset="0"/>
                <a:cs typeface="Times New Roman" pitchFamily="18" charset="0"/>
              </a:rPr>
            </a:br>
            <a:r>
              <a:rPr lang="en-US" sz="1300" dirty="0">
                <a:latin typeface="Times New Roman" pitchFamily="18" charset="0"/>
                <a:cs typeface="Times New Roman" pitchFamily="18" charset="0"/>
              </a:rPr>
              <a:t>Work Areas: Show new hires around the office or facility, including key areas like restrooms, break rooms, and emergency exits.</a:t>
            </a:r>
            <a:br>
              <a:rPr lang="en-US" sz="1300" dirty="0">
                <a:latin typeface="Times New Roman" pitchFamily="18" charset="0"/>
                <a:cs typeface="Times New Roman" pitchFamily="18" charset="0"/>
              </a:rPr>
            </a:br>
            <a:r>
              <a:rPr lang="en-US" sz="1300" dirty="0">
                <a:latin typeface="Times New Roman" pitchFamily="18" charset="0"/>
                <a:cs typeface="Times New Roman" pitchFamily="18" charset="0"/>
              </a:rPr>
              <a:t>Key Departments: Introduce them to various departments and explain their functions.</a:t>
            </a:r>
            <a:br>
              <a:rPr lang="en-US" sz="1300" dirty="0">
                <a:latin typeface="Times New Roman" pitchFamily="18" charset="0"/>
                <a:cs typeface="Times New Roman" pitchFamily="18" charset="0"/>
              </a:rPr>
            </a:br>
            <a:endParaRPr lang="en-US" sz="1300" dirty="0">
              <a:latin typeface="Times New Roman" pitchFamily="18" charset="0"/>
              <a:cs typeface="Times New Roman" pitchFamily="18" charset="0"/>
            </a:endParaRPr>
          </a:p>
        </p:txBody>
      </p:sp>
      <p:sp>
        <p:nvSpPr>
          <p:cNvPr id="3" name="Text Placeholder 2"/>
          <p:cNvSpPr>
            <a:spLocks noGrp="1"/>
          </p:cNvSpPr>
          <p:nvPr>
            <p:ph type="body" idx="1"/>
          </p:nvPr>
        </p:nvSpPr>
        <p:spPr>
          <a:xfrm>
            <a:off x="533400" y="228600"/>
            <a:ext cx="7772400" cy="1500187"/>
          </a:xfrm>
        </p:spPr>
        <p:txBody>
          <a:bodyPr/>
          <a:lstStyle/>
          <a:p>
            <a:r>
              <a:rPr lang="en-US" b="1" dirty="0"/>
              <a:t>Key Components of Induction</a:t>
            </a:r>
          </a:p>
          <a:p>
            <a:endParaRPr lang="en-US" dirty="0"/>
          </a:p>
        </p:txBody>
      </p:sp>
    </p:spTree>
    <p:extLst>
      <p:ext uri="{BB962C8B-B14F-4D97-AF65-F5344CB8AC3E}">
        <p14:creationId xmlns:p14="http://schemas.microsoft.com/office/powerpoint/2010/main" val="194787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2000" y="-68799"/>
            <a:ext cx="76200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25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By paying attention to these aspects, HR professionals can enhance the effectiveness of their placement processes, leading to better job fit, increased employee satisfaction, and overall organizational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21379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676400"/>
            <a:ext cx="8305800" cy="3293209"/>
          </a:xfrm>
          <a:prstGeom prst="rect">
            <a:avLst/>
          </a:prstGeom>
        </p:spPr>
        <p:txBody>
          <a:bodyPr wrap="square">
            <a:spAutoFit/>
          </a:bodyPr>
          <a:lstStyle/>
          <a:p>
            <a:r>
              <a:rPr lang="en-US" sz="2800" dirty="0">
                <a:solidFill>
                  <a:srgbClr val="FF0000"/>
                </a:solidFill>
              </a:rPr>
              <a:t>Key Components:</a:t>
            </a:r>
          </a:p>
          <a:p>
            <a:endParaRPr lang="en-US" b="1" dirty="0" smtClean="0"/>
          </a:p>
          <a:p>
            <a:r>
              <a:rPr lang="en-US" b="1" dirty="0" smtClean="0"/>
              <a:t>Workforce </a:t>
            </a:r>
            <a:r>
              <a:rPr lang="en-US" b="1" dirty="0"/>
              <a:t>Planning:</a:t>
            </a:r>
            <a:endParaRPr lang="en-US" dirty="0"/>
          </a:p>
          <a:p>
            <a:pPr lvl="1"/>
            <a:r>
              <a:rPr lang="en-US" b="1" dirty="0"/>
              <a:t>Analysis:</a:t>
            </a:r>
            <a:r>
              <a:rPr lang="en-US" dirty="0"/>
              <a:t> Assess current and future workforce needs based on organizational goals and strategies.</a:t>
            </a:r>
          </a:p>
          <a:p>
            <a:pPr lvl="1"/>
            <a:r>
              <a:rPr lang="en-US" b="1" dirty="0"/>
              <a:t>Forecasting:</a:t>
            </a:r>
            <a:r>
              <a:rPr lang="en-US" dirty="0"/>
              <a:t> Predict the number and types of employees required.</a:t>
            </a:r>
          </a:p>
          <a:p>
            <a:r>
              <a:rPr lang="en-US" b="1" dirty="0"/>
              <a:t>Recruitment:</a:t>
            </a:r>
            <a:endParaRPr lang="en-US" dirty="0"/>
          </a:p>
          <a:p>
            <a:pPr lvl="1"/>
            <a:r>
              <a:rPr lang="en-US" b="1" dirty="0"/>
              <a:t>Job Analysis:</a:t>
            </a:r>
            <a:r>
              <a:rPr lang="en-US" dirty="0"/>
              <a:t> Define job roles, responsibilities, and qualifications needed.</a:t>
            </a:r>
          </a:p>
          <a:p>
            <a:pPr lvl="1"/>
            <a:r>
              <a:rPr lang="en-US" b="1" dirty="0"/>
              <a:t>Sourcing:</a:t>
            </a:r>
            <a:r>
              <a:rPr lang="en-US" dirty="0"/>
              <a:t> Identify potential candidates through various channels (job boards, social media, recruitment agencies, etc.).</a:t>
            </a:r>
          </a:p>
          <a:p>
            <a:pPr lvl="1"/>
            <a:r>
              <a:rPr lang="en-US" b="1" dirty="0"/>
              <a:t>Advertising:</a:t>
            </a:r>
            <a:r>
              <a:rPr lang="en-US" dirty="0"/>
              <a:t> Create and publish job postings to attract candidates.</a:t>
            </a:r>
          </a:p>
        </p:txBody>
      </p:sp>
    </p:spTree>
    <p:extLst>
      <p:ext uri="{BB962C8B-B14F-4D97-AF65-F5344CB8AC3E}">
        <p14:creationId xmlns:p14="http://schemas.microsoft.com/office/powerpoint/2010/main" val="336511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508843"/>
            <a:ext cx="8915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70C0"/>
                </a:solidFill>
                <a:effectLst/>
                <a:latin typeface="Arial" charset="0"/>
                <a:cs typeface="Arial" charset="0"/>
              </a:rPr>
              <a:t>Selection</a:t>
            </a:r>
            <a:r>
              <a:rPr kumimoji="0" lang="en-US" sz="1800" b="1" i="0" u="none" strike="noStrike" cap="none" normalizeH="0" baseline="0" dirty="0" smtClean="0">
                <a:ln>
                  <a:noFill/>
                </a:ln>
                <a:solidFill>
                  <a:srgbClr val="00B0F0"/>
                </a:solidFill>
                <a:effectLst/>
                <a:latin typeface="Arial" charset="0"/>
                <a:cs typeface="Arial" charset="0"/>
              </a:rPr>
              <a:t>:</a:t>
            </a:r>
            <a:endParaRPr kumimoji="0" lang="en-US" sz="1800" b="0" i="0" u="none" strike="noStrike" cap="none" normalizeH="0" baseline="0" dirty="0" smtClean="0">
              <a:ln>
                <a:noFill/>
              </a:ln>
              <a:solidFill>
                <a:srgbClr val="00B0F0"/>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Screening:</a:t>
            </a:r>
            <a:r>
              <a:rPr kumimoji="0" lang="en-US" sz="1800" b="0" i="0" u="none" strike="noStrike" cap="none" normalizeH="0" baseline="0" dirty="0" smtClean="0">
                <a:ln>
                  <a:noFill/>
                </a:ln>
                <a:solidFill>
                  <a:schemeClr val="tx1"/>
                </a:solidFill>
                <a:effectLst/>
                <a:latin typeface="Arial" charset="0"/>
                <a:cs typeface="Arial" charset="0"/>
              </a:rPr>
              <a:t> Review resumes and applications to shortlist candidates.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Interviewing:</a:t>
            </a:r>
            <a:r>
              <a:rPr kumimoji="0" lang="en-US" sz="1800" b="0" i="0" u="none" strike="noStrike" cap="none" normalizeH="0" baseline="0" dirty="0" smtClean="0">
                <a:ln>
                  <a:noFill/>
                </a:ln>
                <a:solidFill>
                  <a:schemeClr val="tx1"/>
                </a:solidFill>
                <a:effectLst/>
                <a:latin typeface="Arial" charset="0"/>
                <a:cs typeface="Arial" charset="0"/>
              </a:rPr>
              <a:t> Conduct interviews to assess candidates' fit for the role and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Testing:</a:t>
            </a:r>
            <a:r>
              <a:rPr kumimoji="0" lang="en-US" sz="1800" b="0" i="0" u="none" strike="noStrike" cap="none" normalizeH="0" baseline="0" dirty="0" smtClean="0">
                <a:ln>
                  <a:noFill/>
                </a:ln>
                <a:solidFill>
                  <a:schemeClr val="tx1"/>
                </a:solidFill>
                <a:effectLst/>
                <a:latin typeface="Arial" charset="0"/>
                <a:cs typeface="Arial" charset="0"/>
              </a:rPr>
              <a:t> Use assessments or tests to evaluate skills and competencies.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Reference Checking:</a:t>
            </a:r>
            <a:r>
              <a:rPr kumimoji="0" lang="en-US" sz="1800" b="0" i="0" u="none" strike="noStrike" cap="none" normalizeH="0" baseline="0" dirty="0" smtClean="0">
                <a:ln>
                  <a:noFill/>
                </a:ln>
                <a:solidFill>
                  <a:schemeClr val="tx1"/>
                </a:solidFill>
                <a:effectLst/>
                <a:latin typeface="Arial" charset="0"/>
                <a:cs typeface="Arial" charset="0"/>
              </a:rPr>
              <a:t> Verify candidates' backgrounds and previous work experiences.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70C0"/>
                </a:solidFill>
                <a:effectLst/>
                <a:latin typeface="Arial" charset="0"/>
                <a:cs typeface="Arial" charset="0"/>
              </a:rPr>
              <a:t>Offer and Negotiation:</a:t>
            </a:r>
            <a:endParaRPr kumimoji="0" lang="en-US" sz="1800" b="0" i="0" u="none" strike="noStrike" cap="none" normalizeH="0" baseline="0" dirty="0" smtClean="0">
              <a:ln>
                <a:noFill/>
              </a:ln>
              <a:solidFill>
                <a:srgbClr val="0070C0"/>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Job Offer:</a:t>
            </a:r>
            <a:r>
              <a:rPr kumimoji="0" lang="en-US" sz="1800" b="0" i="0" u="none" strike="noStrike" cap="none" normalizeH="0" baseline="0" dirty="0" smtClean="0">
                <a:ln>
                  <a:noFill/>
                </a:ln>
                <a:solidFill>
                  <a:schemeClr val="tx1"/>
                </a:solidFill>
                <a:effectLst/>
                <a:latin typeface="Arial" charset="0"/>
                <a:cs typeface="Arial" charset="0"/>
              </a:rPr>
              <a:t> Extend an offer to the selected candidate, including details on salary, benefits, and other employment terms.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Negotiation:</a:t>
            </a:r>
            <a:r>
              <a:rPr kumimoji="0" lang="en-US" sz="1800" b="0" i="0" u="none" strike="noStrike" cap="none" normalizeH="0" baseline="0" dirty="0" smtClean="0">
                <a:ln>
                  <a:noFill/>
                </a:ln>
                <a:solidFill>
                  <a:schemeClr val="tx1"/>
                </a:solidFill>
                <a:effectLst/>
                <a:latin typeface="Arial" charset="0"/>
                <a:cs typeface="Arial" charset="0"/>
              </a:rPr>
              <a:t> Address any counter-offers or negotiation points before finalizing the employment agreement.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70C0"/>
                </a:solidFill>
                <a:effectLst/>
                <a:latin typeface="Arial" charset="0"/>
                <a:cs typeface="Arial" charset="0"/>
              </a:rPr>
              <a:t>Onboarding:</a:t>
            </a:r>
            <a:endParaRPr kumimoji="0" lang="en-US" sz="1800" b="0" i="0" u="none" strike="noStrike" cap="none" normalizeH="0" baseline="0" dirty="0" smtClean="0">
              <a:ln>
                <a:noFill/>
              </a:ln>
              <a:solidFill>
                <a:srgbClr val="0070C0"/>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Orientation:</a:t>
            </a:r>
            <a:r>
              <a:rPr kumimoji="0" lang="en-US" sz="1800" b="0" i="0" u="none" strike="noStrike" cap="none" normalizeH="0" baseline="0" dirty="0" smtClean="0">
                <a:ln>
                  <a:noFill/>
                </a:ln>
                <a:solidFill>
                  <a:schemeClr val="tx1"/>
                </a:solidFill>
                <a:effectLst/>
                <a:latin typeface="Arial" charset="0"/>
                <a:cs typeface="Arial" charset="0"/>
              </a:rPr>
              <a:t> Introduce new hires to the organization’s culture, policies, and procedures.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Training:</a:t>
            </a:r>
            <a:r>
              <a:rPr kumimoji="0" lang="en-US" sz="1800" b="0" i="0" u="none" strike="noStrike" cap="none" normalizeH="0" baseline="0" dirty="0" smtClean="0">
                <a:ln>
                  <a:noFill/>
                </a:ln>
                <a:solidFill>
                  <a:schemeClr val="tx1"/>
                </a:solidFill>
                <a:effectLst/>
                <a:latin typeface="Arial" charset="0"/>
                <a:cs typeface="Arial" charset="0"/>
              </a:rPr>
              <a:t> Provide initial training to equip new employees with the necessary skills and knowledge.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82660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8001000" cy="2862322"/>
          </a:xfrm>
          <a:prstGeom prst="rect">
            <a:avLst/>
          </a:prstGeom>
        </p:spPr>
        <p:txBody>
          <a:bodyPr wrap="square">
            <a:spAutoFit/>
          </a:bodyPr>
          <a:lstStyle/>
          <a:p>
            <a:r>
              <a:rPr lang="en-US" sz="3600" dirty="0">
                <a:solidFill>
                  <a:srgbClr val="FF0000"/>
                </a:solidFill>
              </a:rPr>
              <a:t>Benefits:</a:t>
            </a:r>
          </a:p>
          <a:p>
            <a:endParaRPr lang="en-US" dirty="0" smtClean="0"/>
          </a:p>
          <a:p>
            <a:endParaRPr lang="en-US" dirty="0"/>
          </a:p>
          <a:p>
            <a:pPr>
              <a:lnSpc>
                <a:spcPct val="200000"/>
              </a:lnSpc>
            </a:pPr>
            <a:r>
              <a:rPr lang="en-US" dirty="0" smtClean="0"/>
              <a:t>Ensures </a:t>
            </a:r>
            <a:r>
              <a:rPr lang="en-US" dirty="0"/>
              <a:t>that the organization attracts and hires the best talent to meet its needs.</a:t>
            </a:r>
          </a:p>
          <a:p>
            <a:pPr>
              <a:lnSpc>
                <a:spcPct val="200000"/>
              </a:lnSpc>
            </a:pPr>
            <a:r>
              <a:rPr lang="en-US" dirty="0"/>
              <a:t>Enhances organizational performance and productivity by aligning human resources with business goals.</a:t>
            </a:r>
          </a:p>
        </p:txBody>
      </p:sp>
    </p:spTree>
    <p:extLst>
      <p:ext uri="{BB962C8B-B14F-4D97-AF65-F5344CB8AC3E}">
        <p14:creationId xmlns:p14="http://schemas.microsoft.com/office/powerpoint/2010/main" val="202773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Placements</a:t>
            </a:r>
            <a:endParaRPr lang="en-US" b="1" dirty="0">
              <a:solidFill>
                <a:srgbClr val="FF0000"/>
              </a:solidFill>
            </a:endParaRPr>
          </a:p>
        </p:txBody>
      </p:sp>
      <p:sp>
        <p:nvSpPr>
          <p:cNvPr id="3" name="Content Placeholder 2"/>
          <p:cNvSpPr>
            <a:spLocks noGrp="1"/>
          </p:cNvSpPr>
          <p:nvPr>
            <p:ph idx="1"/>
          </p:nvPr>
        </p:nvSpPr>
        <p:spPr/>
        <p:txBody>
          <a:bodyPr/>
          <a:lstStyle/>
          <a:p>
            <a:r>
              <a:rPr lang="en-US" dirty="0"/>
              <a:t>Placement refers to the process of assigning newly hired or promoted employees to specific roles or positions within an organization. It ensures that employees are positioned where their skills and abilities are best utilized to meet organizational needs and personal career goals.</a:t>
            </a:r>
          </a:p>
          <a:p>
            <a:endParaRPr lang="en-US" dirty="0"/>
          </a:p>
        </p:txBody>
      </p:sp>
    </p:spTree>
    <p:extLst>
      <p:ext uri="{BB962C8B-B14F-4D97-AF65-F5344CB8AC3E}">
        <p14:creationId xmlns:p14="http://schemas.microsoft.com/office/powerpoint/2010/main" val="403494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OBJECTIVE OF PLACEMENTS</a:t>
            </a:r>
            <a:endParaRPr lang="en-US" b="1" dirty="0">
              <a:solidFill>
                <a:srgbClr val="FF0000"/>
              </a:solidFill>
            </a:endParaRPr>
          </a:p>
        </p:txBody>
      </p:sp>
      <p:sp>
        <p:nvSpPr>
          <p:cNvPr id="3" name="Content Placeholder 2"/>
          <p:cNvSpPr>
            <a:spLocks noGrp="1"/>
          </p:cNvSpPr>
          <p:nvPr>
            <p:ph idx="1"/>
          </p:nvPr>
        </p:nvSpPr>
        <p:spPr>
          <a:xfrm>
            <a:off x="457200" y="1600200"/>
            <a:ext cx="8229600" cy="5029200"/>
          </a:xfrm>
        </p:spPr>
        <p:txBody>
          <a:bodyPr/>
          <a:lstStyle/>
          <a:p>
            <a:endParaRPr lang="en-US" dirty="0"/>
          </a:p>
        </p:txBody>
      </p:sp>
      <p:sp>
        <p:nvSpPr>
          <p:cNvPr id="4" name="Rectangle 3"/>
          <p:cNvSpPr/>
          <p:nvPr/>
        </p:nvSpPr>
        <p:spPr>
          <a:xfrm>
            <a:off x="609600" y="2819400"/>
            <a:ext cx="7543800" cy="3970318"/>
          </a:xfrm>
          <a:prstGeom prst="rect">
            <a:avLst/>
          </a:prstGeom>
        </p:spPr>
        <p:txBody>
          <a:bodyPr wrap="square">
            <a:spAutoFit/>
          </a:bodyPr>
          <a:lstStyle/>
          <a:p>
            <a:pPr>
              <a:lnSpc>
                <a:spcPct val="200000"/>
              </a:lnSpc>
            </a:pPr>
            <a:r>
              <a:rPr lang="en-US" b="1" dirty="0"/>
              <a:t>Objective of Placement</a:t>
            </a:r>
          </a:p>
          <a:p>
            <a:pPr>
              <a:lnSpc>
                <a:spcPct val="200000"/>
              </a:lnSpc>
            </a:pPr>
            <a:r>
              <a:rPr lang="en-US" b="1" dirty="0"/>
              <a:t>Efficiency</a:t>
            </a:r>
            <a:r>
              <a:rPr lang="en-US" dirty="0"/>
              <a:t>: Ensures that the right person is placed in the right job to enhance productivity.</a:t>
            </a:r>
          </a:p>
          <a:p>
            <a:pPr>
              <a:lnSpc>
                <a:spcPct val="200000"/>
              </a:lnSpc>
            </a:pPr>
            <a:r>
              <a:rPr lang="en-US" b="1" dirty="0"/>
              <a:t>Employee Satisfaction</a:t>
            </a:r>
            <a:r>
              <a:rPr lang="en-US" dirty="0"/>
              <a:t>: Aligns employees' skills and interests with their roles to boost job satisfaction and retention.</a:t>
            </a:r>
          </a:p>
          <a:p>
            <a:pPr>
              <a:lnSpc>
                <a:spcPct val="200000"/>
              </a:lnSpc>
            </a:pPr>
            <a:r>
              <a:rPr lang="en-US" b="1" dirty="0"/>
              <a:t>Organizational Fit</a:t>
            </a:r>
            <a:r>
              <a:rPr lang="en-US" dirty="0"/>
              <a:t>: Matches candidates' values and work styles with the company culture and job expectations.</a:t>
            </a:r>
          </a:p>
        </p:txBody>
      </p:sp>
    </p:spTree>
    <p:extLst>
      <p:ext uri="{BB962C8B-B14F-4D97-AF65-F5344CB8AC3E}">
        <p14:creationId xmlns:p14="http://schemas.microsoft.com/office/powerpoint/2010/main" val="62182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1981200"/>
          </a:xfrm>
        </p:spPr>
        <p:txBody>
          <a:bodyPr/>
          <a:lstStyle/>
          <a:p>
            <a:r>
              <a:rPr lang="en-US" b="1" dirty="0" smtClean="0">
                <a:solidFill>
                  <a:srgbClr val="FF0000"/>
                </a:solidFill>
              </a:rPr>
              <a:t>Advantage of Proper Placement</a:t>
            </a:r>
            <a:endParaRPr lang="en-US" b="1" dirty="0">
              <a:solidFill>
                <a:srgbClr val="FF0000"/>
              </a:solidFill>
            </a:endParaRPr>
          </a:p>
        </p:txBody>
      </p:sp>
      <p:sp>
        <p:nvSpPr>
          <p:cNvPr id="3" name="Subtitle 2"/>
          <p:cNvSpPr>
            <a:spLocks noGrp="1"/>
          </p:cNvSpPr>
          <p:nvPr>
            <p:ph type="subTitle" idx="1"/>
          </p:nvPr>
        </p:nvSpPr>
        <p:spPr>
          <a:xfrm>
            <a:off x="1371600" y="2895600"/>
            <a:ext cx="6400800" cy="3657600"/>
          </a:xfrm>
        </p:spPr>
        <p:txBody>
          <a:bodyPr>
            <a:normAutofit fontScale="92500" lnSpcReduction="10000"/>
          </a:bodyPr>
          <a:lstStyle/>
          <a:p>
            <a:pPr marL="457200" indent="-457200">
              <a:buFont typeface="Arial" pitchFamily="34" charset="0"/>
              <a:buChar char="•"/>
            </a:pPr>
            <a:r>
              <a:rPr lang="en-US" dirty="0" smtClean="0"/>
              <a:t>Decrease employee turnover</a:t>
            </a:r>
          </a:p>
          <a:p>
            <a:pPr marL="457200" indent="-457200">
              <a:buFont typeface="Arial" pitchFamily="34" charset="0"/>
              <a:buChar char="•"/>
            </a:pPr>
            <a:r>
              <a:rPr lang="en-US" dirty="0" smtClean="0"/>
              <a:t>Decrease absenteeism</a:t>
            </a:r>
          </a:p>
          <a:p>
            <a:pPr marL="457200" indent="-457200">
              <a:buFont typeface="Arial" pitchFamily="34" charset="0"/>
              <a:buChar char="•"/>
            </a:pPr>
            <a:r>
              <a:rPr lang="en-US" dirty="0" smtClean="0"/>
              <a:t>Decrease accidental rates</a:t>
            </a:r>
          </a:p>
          <a:p>
            <a:pPr marL="457200" indent="-457200">
              <a:buFont typeface="Arial" pitchFamily="34" charset="0"/>
              <a:buChar char="•"/>
            </a:pPr>
            <a:r>
              <a:rPr lang="en-US" dirty="0" smtClean="0"/>
              <a:t>All superiors or managers can review all cases to find out the case of misplacement and they can assign such candidates some other more suitable job</a:t>
            </a:r>
          </a:p>
          <a:p>
            <a:endParaRPr lang="en-US" dirty="0"/>
          </a:p>
        </p:txBody>
      </p:sp>
    </p:spTree>
    <p:extLst>
      <p:ext uri="{BB962C8B-B14F-4D97-AF65-F5344CB8AC3E}">
        <p14:creationId xmlns:p14="http://schemas.microsoft.com/office/powerpoint/2010/main" val="286925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PLACEMENT PROCESS</a:t>
            </a:r>
            <a:endParaRPr lang="en-US" b="1"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b="1" dirty="0"/>
              <a:t>Placement Process</a:t>
            </a:r>
          </a:p>
          <a:p>
            <a:r>
              <a:rPr lang="en-US" b="1" dirty="0"/>
              <a:t>Job Analysis</a:t>
            </a:r>
            <a:r>
              <a:rPr lang="en-US" dirty="0"/>
              <a:t>: Understand the job requirements and responsibilities through job descriptions and specifications.</a:t>
            </a:r>
          </a:p>
          <a:p>
            <a:r>
              <a:rPr lang="en-US" b="1" dirty="0"/>
              <a:t>Selection</a:t>
            </a:r>
            <a:r>
              <a:rPr lang="en-US" dirty="0"/>
              <a:t>: Use various methods (interviews, tests, assessments) to evaluate candidates' suitability for the job.</a:t>
            </a:r>
          </a:p>
          <a:p>
            <a:r>
              <a:rPr lang="en-US" b="1" dirty="0"/>
              <a:t>Matching</a:t>
            </a:r>
            <a:r>
              <a:rPr lang="en-US" dirty="0"/>
              <a:t>: Align candidates’ skills, experiences, and career goals with job requirements.</a:t>
            </a:r>
          </a:p>
          <a:p>
            <a:r>
              <a:rPr lang="en-US" b="1" dirty="0"/>
              <a:t>Onboarding</a:t>
            </a:r>
            <a:r>
              <a:rPr lang="en-US" dirty="0"/>
              <a:t>: Integrate new hires into the organization through orientation programs and training.</a:t>
            </a:r>
          </a:p>
          <a:p>
            <a:endParaRPr lang="en-US" dirty="0"/>
          </a:p>
        </p:txBody>
      </p:sp>
    </p:spTree>
    <p:extLst>
      <p:ext uri="{BB962C8B-B14F-4D97-AF65-F5344CB8AC3E}">
        <p14:creationId xmlns:p14="http://schemas.microsoft.com/office/powerpoint/2010/main" val="3177295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33600"/>
            <a:ext cx="7772400" cy="3559175"/>
          </a:xfrm>
        </p:spPr>
        <p:txBody>
          <a:bodyPr>
            <a:normAutofit fontScale="90000"/>
          </a:bodyPr>
          <a:lstStyle/>
          <a:p>
            <a:pPr marL="285750" indent="-285750">
              <a:buFont typeface="Arial" pitchFamily="34" charset="0"/>
              <a:buChar char="•"/>
            </a:pPr>
            <a:r>
              <a:rPr lang="en-US" sz="1800" dirty="0" smtClean="0">
                <a:latin typeface="Times New Roman" pitchFamily="18" charset="0"/>
                <a:cs typeface="Times New Roman" pitchFamily="18" charset="0"/>
              </a:rPr>
              <a:t>Induction is the process of receiving and welcoming an employee when he first joins a company and giving him the basic information he needs in settling down quickly and happily to start work.</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The new employee is introduced to the job, the co-worker and organization</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The newcomer is explained hid duties and responsibilities, company policies and rules and other relevant information to get acquainted and accommodated with the organization.</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3" name="Text Placeholder 2"/>
          <p:cNvSpPr>
            <a:spLocks noGrp="1"/>
          </p:cNvSpPr>
          <p:nvPr>
            <p:ph type="body" idx="1"/>
          </p:nvPr>
        </p:nvSpPr>
        <p:spPr>
          <a:xfrm>
            <a:off x="2667000" y="609600"/>
            <a:ext cx="4343400" cy="1600200"/>
          </a:xfrm>
        </p:spPr>
        <p:txBody>
          <a:bodyPr>
            <a:normAutofit/>
          </a:bodyPr>
          <a:lstStyle/>
          <a:p>
            <a:r>
              <a:rPr lang="en-US" sz="3200" dirty="0" smtClean="0">
                <a:solidFill>
                  <a:srgbClr val="FF0000"/>
                </a:solidFill>
              </a:rPr>
              <a:t>Orientation/ Induction</a:t>
            </a:r>
            <a:endParaRPr lang="en-US" sz="3200" dirty="0">
              <a:solidFill>
                <a:srgbClr val="FF0000"/>
              </a:solidFill>
            </a:endParaRPr>
          </a:p>
        </p:txBody>
      </p:sp>
    </p:spTree>
    <p:extLst>
      <p:ext uri="{BB962C8B-B14F-4D97-AF65-F5344CB8AC3E}">
        <p14:creationId xmlns:p14="http://schemas.microsoft.com/office/powerpoint/2010/main" val="2742713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1151</TotalTime>
  <Words>552</Words>
  <Application>Microsoft Office PowerPoint</Application>
  <PresentationFormat>On-screen Show (4:3)</PresentationFormat>
  <Paragraphs>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Procurement</vt:lpstr>
      <vt:lpstr>PowerPoint Presentation</vt:lpstr>
      <vt:lpstr>PowerPoint Presentation</vt:lpstr>
      <vt:lpstr>PowerPoint Presentation</vt:lpstr>
      <vt:lpstr>Placements</vt:lpstr>
      <vt:lpstr>OBJECTIVE OF PLACEMENTS</vt:lpstr>
      <vt:lpstr>Advantage of Proper Placement</vt:lpstr>
      <vt:lpstr>PLACEMENT PROCESS</vt:lpstr>
      <vt:lpstr>Induction is the process of receiving and welcoming an employee when he first joins a company and giving him the basic information he needs in settling down quickly and happily to start work.  The new employee is introduced to the job, the co-worker and organization  The newcomer is explained hid duties and responsibilities, company policies and rules and other relevant information to get acquainted and accommodated with the organization. </vt:lpstr>
      <vt:lpstr>Pre-Induction Preparation: Welcome Pack: Send new hires a welcome pack containing essential information, company policies, and any necessary paperwork before their start date. Workstation Setup: Ensure that their workspace, computer, email, and other tools are ready for their first day. Schedule Planning: Develop a detailed induction schedule that includes training sessions, meetings, and introductions. Orientation: Introduction to the Company: History and Mission: Provide an overview of the company's history, mission, values, and organizational structure. Company Policies: Review key policies and procedures, including code of conduct, health and safety, and compliance requirements. Tour of Facilities: Work Areas: Show new hires around the office or facility, including key areas like restrooms, break rooms, and emergency exits. Key Departments: Introduce them to various departments and explain their functions.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15</cp:revision>
  <dcterms:created xsi:type="dcterms:W3CDTF">2006-08-16T00:00:00Z</dcterms:created>
  <dcterms:modified xsi:type="dcterms:W3CDTF">2024-07-30T04:59:39Z</dcterms:modified>
</cp:coreProperties>
</file>