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3"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04800"/>
            <a:ext cx="8748775"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1417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Registration of certain establishments (sec 7)</a:t>
            </a:r>
            <a:endParaRPr lang="en-US" b="1" dirty="0">
              <a:solidFill>
                <a:srgbClr val="FF0000"/>
              </a:solidFill>
            </a:endParaRPr>
          </a:p>
        </p:txBody>
      </p:sp>
      <p:sp>
        <p:nvSpPr>
          <p:cNvPr id="3" name="Content Placeholder 2"/>
          <p:cNvSpPr>
            <a:spLocks noGrp="1"/>
          </p:cNvSpPr>
          <p:nvPr>
            <p:ph idx="1"/>
          </p:nvPr>
        </p:nvSpPr>
        <p:spPr/>
        <p:txBody>
          <a:bodyPr/>
          <a:lstStyle/>
          <a:p>
            <a:pPr marL="0" indent="0" algn="just">
              <a:buNone/>
            </a:pPr>
            <a:r>
              <a:rPr lang="en-US" dirty="0" smtClean="0"/>
              <a:t>By every principal employer within specified time appropriate Government</a:t>
            </a:r>
          </a:p>
          <a:p>
            <a:pPr algn="just"/>
            <a:r>
              <a:rPr lang="en-US" dirty="0" smtClean="0"/>
              <a:t>If the application for registration is complete in all respects, the registering officer shall register the establishment and issue to the principal employer of the establishment a certificate of registration.</a:t>
            </a:r>
            <a:endParaRPr lang="en-US" dirty="0"/>
          </a:p>
        </p:txBody>
      </p:sp>
    </p:spTree>
    <p:extLst>
      <p:ext uri="{BB962C8B-B14F-4D97-AF65-F5344CB8AC3E}">
        <p14:creationId xmlns:p14="http://schemas.microsoft.com/office/powerpoint/2010/main" val="1710628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1706562"/>
          </a:xfrm>
        </p:spPr>
        <p:txBody>
          <a:bodyPr>
            <a:normAutofit/>
          </a:bodyPr>
          <a:lstStyle/>
          <a:p>
            <a:pPr algn="just"/>
            <a:r>
              <a:rPr lang="en-US" sz="2800" b="1" u="sng" dirty="0" smtClean="0">
                <a:solidFill>
                  <a:srgbClr val="0070C0"/>
                </a:solidFill>
                <a:latin typeface="Times New Roman" pitchFamily="18" charset="0"/>
                <a:cs typeface="Times New Roman" pitchFamily="18" charset="0"/>
              </a:rPr>
              <a:t>LICENSING OF CONTRACTORS</a:t>
            </a:r>
            <a:br>
              <a:rPr lang="en-US" sz="2800" b="1" u="sng" dirty="0" smtClean="0">
                <a:solidFill>
                  <a:srgbClr val="0070C0"/>
                </a:solidFill>
                <a:latin typeface="Times New Roman" pitchFamily="18" charset="0"/>
                <a:cs typeface="Times New Roman" pitchFamily="18" charset="0"/>
              </a:rPr>
            </a:br>
            <a:r>
              <a:rPr lang="en-US" sz="2800" b="1" u="sng" dirty="0" smtClean="0">
                <a:solidFill>
                  <a:srgbClr val="0070C0"/>
                </a:solidFill>
                <a:latin typeface="Times New Roman" pitchFamily="18" charset="0"/>
                <a:cs typeface="Times New Roman" pitchFamily="18" charset="0"/>
              </a:rPr>
              <a:t>Appointment of licensing officers (Sec 11)</a:t>
            </a:r>
            <a:endParaRPr lang="en-US" sz="2800" b="1" u="sng"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a:xfrm>
            <a:off x="304800" y="1828800"/>
            <a:ext cx="8382000" cy="4297363"/>
          </a:xfrm>
        </p:spPr>
        <p:txBody>
          <a:bodyPr/>
          <a:lstStyle/>
          <a:p>
            <a:pPr marL="0" indent="0">
              <a:buNone/>
            </a:pPr>
            <a:r>
              <a:rPr lang="en-US" dirty="0" smtClean="0"/>
              <a:t>The appropriate Government</a:t>
            </a:r>
          </a:p>
          <a:p>
            <a:r>
              <a:rPr lang="en-US" dirty="0" smtClean="0"/>
              <a:t>Appoint such </a:t>
            </a:r>
            <a:r>
              <a:rPr lang="en-US" dirty="0" err="1" smtClean="0"/>
              <a:t>prersons</a:t>
            </a:r>
            <a:r>
              <a:rPr lang="en-US" dirty="0" smtClean="0"/>
              <a:t>, being </a:t>
            </a:r>
            <a:r>
              <a:rPr lang="en-US" dirty="0" err="1" smtClean="0"/>
              <a:t>Gazatted</a:t>
            </a:r>
            <a:r>
              <a:rPr lang="en-US" dirty="0" smtClean="0"/>
              <a:t> Officers of Government, </a:t>
            </a:r>
            <a:r>
              <a:rPr lang="en-US" dirty="0" smtClean="0"/>
              <a:t>to </a:t>
            </a:r>
            <a:r>
              <a:rPr lang="en-US" dirty="0" smtClean="0"/>
              <a:t>be licensing officers and</a:t>
            </a:r>
          </a:p>
          <a:p>
            <a:r>
              <a:rPr lang="en-US" dirty="0" smtClean="0"/>
              <a:t>Define the limits, within which a licensing officer shall exercise the powers conferred on licensing officers by or under this Act.</a:t>
            </a:r>
          </a:p>
          <a:p>
            <a:r>
              <a:rPr lang="en-US" dirty="0" smtClean="0"/>
              <a:t>Grant </a:t>
            </a:r>
            <a:r>
              <a:rPr lang="en-US" dirty="0" smtClean="0"/>
              <a:t>License </a:t>
            </a:r>
            <a:r>
              <a:rPr lang="en-US" dirty="0" smtClean="0"/>
              <a:t>for first and renew (if applied) after investigation as prescribed format, fee,</a:t>
            </a:r>
          </a:p>
          <a:p>
            <a:endParaRPr lang="en-US" dirty="0"/>
          </a:p>
        </p:txBody>
      </p:sp>
    </p:spTree>
    <p:extLst>
      <p:ext uri="{BB962C8B-B14F-4D97-AF65-F5344CB8AC3E}">
        <p14:creationId xmlns:p14="http://schemas.microsoft.com/office/powerpoint/2010/main" val="1486429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2400" b="1" dirty="0" smtClean="0">
                <a:solidFill>
                  <a:srgbClr val="0070C0"/>
                </a:solidFill>
                <a:latin typeface="Times New Roman" pitchFamily="18" charset="0"/>
                <a:cs typeface="Times New Roman" pitchFamily="18" charset="0"/>
              </a:rPr>
              <a:t>WELFARE AND HEALTH OF CONTRACT LABOUR</a:t>
            </a:r>
            <a:endParaRPr lang="en-US" sz="2400" b="1"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marL="0" indent="0">
              <a:buNone/>
            </a:pPr>
            <a:r>
              <a:rPr lang="en-US" b="1" dirty="0">
                <a:solidFill>
                  <a:srgbClr val="FF0000"/>
                </a:solidFill>
              </a:rPr>
              <a:t> </a:t>
            </a:r>
            <a:r>
              <a:rPr lang="en-US" sz="2200" b="1" dirty="0" smtClean="0">
                <a:solidFill>
                  <a:srgbClr val="FF0000"/>
                </a:solidFill>
                <a:latin typeface="Times New Roman" pitchFamily="18" charset="0"/>
                <a:cs typeface="Times New Roman" pitchFamily="18" charset="0"/>
              </a:rPr>
              <a:t>Canteen (Sec 16)</a:t>
            </a:r>
          </a:p>
          <a:p>
            <a:r>
              <a:rPr lang="en-US" sz="2200" dirty="0" smtClean="0">
                <a:latin typeface="Times New Roman" pitchFamily="18" charset="0"/>
                <a:cs typeface="Times New Roman" pitchFamily="18" charset="0"/>
              </a:rPr>
              <a:t>Wherein contract </a:t>
            </a:r>
            <a:r>
              <a:rPr lang="en-US" sz="2200" dirty="0" err="1" smtClean="0">
                <a:latin typeface="Times New Roman" pitchFamily="18" charset="0"/>
                <a:cs typeface="Times New Roman" pitchFamily="18" charset="0"/>
              </a:rPr>
              <a:t>labour</a:t>
            </a:r>
            <a:r>
              <a:rPr lang="en-US" sz="2200" dirty="0" smtClean="0">
                <a:latin typeface="Times New Roman" pitchFamily="18" charset="0"/>
                <a:cs typeface="Times New Roman" pitchFamily="18" charset="0"/>
              </a:rPr>
              <a:t> numbering one hundred or more is ordinarily employed by a contractor, one or more canteens shall be provided and maintained by the contractor for the use of such contract </a:t>
            </a:r>
            <a:r>
              <a:rPr lang="en-US" sz="2200" dirty="0" err="1" smtClean="0">
                <a:latin typeface="Times New Roman" pitchFamily="18" charset="0"/>
                <a:cs typeface="Times New Roman" pitchFamily="18" charset="0"/>
              </a:rPr>
              <a:t>labour</a:t>
            </a:r>
            <a:r>
              <a:rPr lang="en-US" sz="2200" dirty="0" smtClean="0">
                <a:latin typeface="Times New Roman" pitchFamily="18" charset="0"/>
                <a:cs typeface="Times New Roman" pitchFamily="18" charset="0"/>
              </a:rPr>
              <a:t>.</a:t>
            </a:r>
          </a:p>
          <a:p>
            <a:pPr marL="0" indent="0">
              <a:buNone/>
            </a:pPr>
            <a:r>
              <a:rPr lang="en-US" sz="2200" b="1" dirty="0" smtClean="0">
                <a:solidFill>
                  <a:srgbClr val="FF0000"/>
                </a:solidFill>
                <a:latin typeface="Times New Roman" pitchFamily="18" charset="0"/>
                <a:cs typeface="Times New Roman" pitchFamily="18" charset="0"/>
              </a:rPr>
              <a:t> Rest –rooms (sec 17)</a:t>
            </a:r>
          </a:p>
          <a:p>
            <a:r>
              <a:rPr lang="en-US" sz="2200" dirty="0" smtClean="0">
                <a:latin typeface="Times New Roman" pitchFamily="18" charset="0"/>
                <a:cs typeface="Times New Roman" pitchFamily="18" charset="0"/>
              </a:rPr>
              <a:t>In every place </a:t>
            </a:r>
            <a:r>
              <a:rPr lang="en-US" sz="2200" dirty="0" err="1" smtClean="0">
                <a:latin typeface="Times New Roman" pitchFamily="18" charset="0"/>
                <a:cs typeface="Times New Roman" pitchFamily="18" charset="0"/>
              </a:rPr>
              <a:t>wherin</a:t>
            </a:r>
            <a:r>
              <a:rPr lang="en-US" sz="2200" dirty="0" smtClean="0">
                <a:latin typeface="Times New Roman" pitchFamily="18" charset="0"/>
                <a:cs typeface="Times New Roman" pitchFamily="18" charset="0"/>
              </a:rPr>
              <a:t> contract </a:t>
            </a:r>
            <a:r>
              <a:rPr lang="en-US" sz="2200" dirty="0" err="1" smtClean="0">
                <a:latin typeface="Times New Roman" pitchFamily="18" charset="0"/>
                <a:cs typeface="Times New Roman" pitchFamily="18" charset="0"/>
              </a:rPr>
              <a:t>labour</a:t>
            </a:r>
            <a:r>
              <a:rPr lang="en-US" sz="2200" dirty="0" smtClean="0">
                <a:latin typeface="Times New Roman" pitchFamily="18" charset="0"/>
                <a:cs typeface="Times New Roman" pitchFamily="18" charset="0"/>
              </a:rPr>
              <a:t> is required to halt at night in connection with the work of an establishment</a:t>
            </a:r>
          </a:p>
          <a:p>
            <a:r>
              <a:rPr lang="en-US" sz="2200" dirty="0" smtClean="0">
                <a:latin typeface="Times New Roman" pitchFamily="18" charset="0"/>
                <a:cs typeface="Times New Roman" pitchFamily="18" charset="0"/>
              </a:rPr>
              <a:t>There shall be provided and maintained by the contractor for the use of the contract </a:t>
            </a:r>
            <a:r>
              <a:rPr lang="en-US" sz="2200" dirty="0" err="1" smtClean="0">
                <a:latin typeface="Times New Roman" pitchFamily="18" charset="0"/>
                <a:cs typeface="Times New Roman" pitchFamily="18" charset="0"/>
              </a:rPr>
              <a:t>labour</a:t>
            </a:r>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Shall be sufficiently lighted and ventilated and shall be maintained in a clean and comfortable condition.</a:t>
            </a:r>
          </a:p>
          <a:p>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2437195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marL="0" indent="0" algn="just">
              <a:buNone/>
            </a:pPr>
            <a:r>
              <a:rPr lang="en-US" dirty="0" smtClean="0"/>
              <a:t> </a:t>
            </a:r>
            <a:r>
              <a:rPr lang="en-US" sz="3000" b="1" dirty="0" smtClean="0">
                <a:solidFill>
                  <a:srgbClr val="FF0000"/>
                </a:solidFill>
                <a:latin typeface="Times New Roman" pitchFamily="18" charset="0"/>
                <a:cs typeface="Times New Roman" pitchFamily="18" charset="0"/>
              </a:rPr>
              <a:t>Other Facilities (Section 18)</a:t>
            </a:r>
          </a:p>
          <a:p>
            <a:pPr marL="0" indent="0" algn="just">
              <a:buNone/>
            </a:pPr>
            <a:r>
              <a:rPr lang="en-US" sz="3000" dirty="0" smtClean="0">
                <a:solidFill>
                  <a:srgbClr val="00B050"/>
                </a:solidFill>
                <a:latin typeface="Times New Roman" pitchFamily="18" charset="0"/>
                <a:cs typeface="Times New Roman" pitchFamily="18" charset="0"/>
              </a:rPr>
              <a:t>It shall be the duty of every contractor employing contract </a:t>
            </a:r>
            <a:r>
              <a:rPr lang="en-US" sz="3000" dirty="0" err="1" smtClean="0">
                <a:solidFill>
                  <a:srgbClr val="00B050"/>
                </a:solidFill>
                <a:latin typeface="Times New Roman" pitchFamily="18" charset="0"/>
                <a:cs typeface="Times New Roman" pitchFamily="18" charset="0"/>
              </a:rPr>
              <a:t>labour</a:t>
            </a:r>
            <a:r>
              <a:rPr lang="en-US" sz="3000" dirty="0" smtClean="0">
                <a:solidFill>
                  <a:srgbClr val="00B050"/>
                </a:solidFill>
                <a:latin typeface="Times New Roman" pitchFamily="18" charset="0"/>
                <a:cs typeface="Times New Roman" pitchFamily="18" charset="0"/>
              </a:rPr>
              <a:t> in connection with the work of an establishment to provide and maintain-</a:t>
            </a:r>
          </a:p>
          <a:p>
            <a:pPr marL="514350" indent="-514350" algn="just">
              <a:buAutoNum type="alphaLcParenR"/>
            </a:pPr>
            <a:r>
              <a:rPr lang="en-US" sz="3000" dirty="0" smtClean="0">
                <a:solidFill>
                  <a:schemeClr val="accent2"/>
                </a:solidFill>
                <a:latin typeface="Times New Roman" pitchFamily="18" charset="0"/>
                <a:cs typeface="Times New Roman" pitchFamily="18" charset="0"/>
              </a:rPr>
              <a:t>A sufficient supply of wholesome drinking water for the Contract </a:t>
            </a:r>
            <a:r>
              <a:rPr lang="en-US" sz="3000" dirty="0" err="1" smtClean="0">
                <a:solidFill>
                  <a:schemeClr val="accent2"/>
                </a:solidFill>
                <a:latin typeface="Times New Roman" pitchFamily="18" charset="0"/>
                <a:cs typeface="Times New Roman" pitchFamily="18" charset="0"/>
              </a:rPr>
              <a:t>labour</a:t>
            </a:r>
            <a:r>
              <a:rPr lang="en-US" sz="3000" dirty="0" smtClean="0">
                <a:solidFill>
                  <a:schemeClr val="accent2"/>
                </a:solidFill>
                <a:latin typeface="Times New Roman" pitchFamily="18" charset="0"/>
                <a:cs typeface="Times New Roman" pitchFamily="18" charset="0"/>
              </a:rPr>
              <a:t> at convenient places;</a:t>
            </a:r>
          </a:p>
          <a:p>
            <a:pPr marL="514350" indent="-514350" algn="just">
              <a:buAutoNum type="alphaLcParenR"/>
            </a:pPr>
            <a:r>
              <a:rPr lang="en-US" sz="3000" dirty="0" smtClean="0">
                <a:solidFill>
                  <a:schemeClr val="accent2"/>
                </a:solidFill>
                <a:latin typeface="Times New Roman" pitchFamily="18" charset="0"/>
                <a:cs typeface="Times New Roman" pitchFamily="18" charset="0"/>
              </a:rPr>
              <a:t>A sufficient number of latrines and urinals of the prescribed types so situated as to be convenient and accessible to the contract </a:t>
            </a:r>
            <a:r>
              <a:rPr lang="en-US" sz="3000" dirty="0" err="1" smtClean="0">
                <a:solidFill>
                  <a:schemeClr val="accent2"/>
                </a:solidFill>
                <a:latin typeface="Times New Roman" pitchFamily="18" charset="0"/>
                <a:cs typeface="Times New Roman" pitchFamily="18" charset="0"/>
              </a:rPr>
              <a:t>labour</a:t>
            </a:r>
            <a:r>
              <a:rPr lang="en-US" sz="3000" dirty="0" smtClean="0">
                <a:solidFill>
                  <a:schemeClr val="accent2"/>
                </a:solidFill>
                <a:latin typeface="Times New Roman" pitchFamily="18" charset="0"/>
                <a:cs typeface="Times New Roman" pitchFamily="18" charset="0"/>
              </a:rPr>
              <a:t> in the establishment; and </a:t>
            </a:r>
          </a:p>
          <a:p>
            <a:pPr marL="514350" indent="-514350" algn="just">
              <a:buAutoNum type="alphaLcParenR"/>
            </a:pPr>
            <a:r>
              <a:rPr lang="en-US" sz="3000" dirty="0" smtClean="0">
                <a:solidFill>
                  <a:schemeClr val="accent2"/>
                </a:solidFill>
                <a:latin typeface="Times New Roman" pitchFamily="18" charset="0"/>
                <a:cs typeface="Times New Roman" pitchFamily="18" charset="0"/>
              </a:rPr>
              <a:t>Washing facilities,</a:t>
            </a:r>
          </a:p>
          <a:p>
            <a:pPr marL="0" indent="0">
              <a:buNone/>
            </a:pPr>
            <a:endParaRPr lang="en-US" dirty="0"/>
          </a:p>
        </p:txBody>
      </p:sp>
    </p:spTree>
    <p:extLst>
      <p:ext uri="{BB962C8B-B14F-4D97-AF65-F5344CB8AC3E}">
        <p14:creationId xmlns:p14="http://schemas.microsoft.com/office/powerpoint/2010/main" val="401503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20000"/>
          </a:bodyPr>
          <a:lstStyle/>
          <a:p>
            <a:pPr marL="0" indent="0" algn="just">
              <a:buNone/>
            </a:pPr>
            <a:r>
              <a:rPr lang="en-US" sz="3500" dirty="0" smtClean="0">
                <a:latin typeface="Times New Roman" pitchFamily="18" charset="0"/>
                <a:cs typeface="Times New Roman" pitchFamily="18" charset="0"/>
              </a:rPr>
              <a:t> </a:t>
            </a:r>
            <a:r>
              <a:rPr lang="en-US" sz="3500" b="1" dirty="0" smtClean="0">
                <a:solidFill>
                  <a:srgbClr val="FF0000"/>
                </a:solidFill>
                <a:latin typeface="Times New Roman" pitchFamily="18" charset="0"/>
                <a:cs typeface="Times New Roman" pitchFamily="18" charset="0"/>
              </a:rPr>
              <a:t>First aid facilities (Section 19)</a:t>
            </a:r>
          </a:p>
          <a:p>
            <a:pPr marL="0" indent="0" algn="just">
              <a:buNone/>
            </a:pPr>
            <a:r>
              <a:rPr lang="en-US" sz="3500" dirty="0" smtClean="0">
                <a:solidFill>
                  <a:schemeClr val="accent2"/>
                </a:solidFill>
                <a:latin typeface="Times New Roman" pitchFamily="18" charset="0"/>
                <a:cs typeface="Times New Roman" pitchFamily="18" charset="0"/>
              </a:rPr>
              <a:t>There shall be provided and maintained by the contractor accessible during all working hours a first -aid box equipped with the prescribed contents at every place where contract </a:t>
            </a:r>
            <a:r>
              <a:rPr lang="en-US" sz="3500" dirty="0" err="1" smtClean="0">
                <a:solidFill>
                  <a:schemeClr val="accent2"/>
                </a:solidFill>
                <a:latin typeface="Times New Roman" pitchFamily="18" charset="0"/>
                <a:cs typeface="Times New Roman" pitchFamily="18" charset="0"/>
              </a:rPr>
              <a:t>labour</a:t>
            </a:r>
            <a:r>
              <a:rPr lang="en-US" sz="3500" dirty="0" smtClean="0">
                <a:solidFill>
                  <a:schemeClr val="accent2"/>
                </a:solidFill>
                <a:latin typeface="Times New Roman" pitchFamily="18" charset="0"/>
                <a:cs typeface="Times New Roman" pitchFamily="18" charset="0"/>
              </a:rPr>
              <a:t> is employed by him</a:t>
            </a:r>
          </a:p>
          <a:p>
            <a:pPr marL="0" indent="0" algn="just">
              <a:buNone/>
            </a:pPr>
            <a:endParaRPr lang="en-US" sz="3500" dirty="0" smtClean="0">
              <a:latin typeface="Times New Roman" pitchFamily="18" charset="0"/>
              <a:cs typeface="Times New Roman" pitchFamily="18" charset="0"/>
            </a:endParaRPr>
          </a:p>
          <a:p>
            <a:pPr marL="0" indent="0" algn="just">
              <a:buNone/>
            </a:pPr>
            <a:r>
              <a:rPr lang="en-US" sz="3500" b="1" dirty="0" smtClean="0">
                <a:latin typeface="Times New Roman" pitchFamily="18" charset="0"/>
                <a:cs typeface="Times New Roman" pitchFamily="18" charset="0"/>
              </a:rPr>
              <a:t>(section 20)</a:t>
            </a:r>
            <a:r>
              <a:rPr lang="en-US" sz="3500" dirty="0" smtClean="0">
                <a:latin typeface="Times New Roman" pitchFamily="18" charset="0"/>
                <a:cs typeface="Times New Roman" pitchFamily="18" charset="0"/>
              </a:rPr>
              <a:t> </a:t>
            </a:r>
            <a:r>
              <a:rPr lang="en-US" sz="3500" dirty="0" smtClean="0">
                <a:solidFill>
                  <a:schemeClr val="accent2"/>
                </a:solidFill>
                <a:latin typeface="Times New Roman" pitchFamily="18" charset="0"/>
                <a:cs typeface="Times New Roman" pitchFamily="18" charset="0"/>
              </a:rPr>
              <a:t>All expenses incurred by the principal employer in providing the amenity may be recovered by the contractor either by deduction from any amount payable to the contractor under any contract or  as a debt payable by the contractor</a:t>
            </a:r>
          </a:p>
          <a:p>
            <a:pPr marL="0" indent="0">
              <a:buNone/>
            </a:pPr>
            <a:endParaRPr lang="en-US" dirty="0" smtClean="0"/>
          </a:p>
          <a:p>
            <a:endParaRPr lang="en-US" dirty="0"/>
          </a:p>
        </p:txBody>
      </p:sp>
    </p:spTree>
    <p:extLst>
      <p:ext uri="{BB962C8B-B14F-4D97-AF65-F5344CB8AC3E}">
        <p14:creationId xmlns:p14="http://schemas.microsoft.com/office/powerpoint/2010/main" val="2990852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6" y="228600"/>
            <a:ext cx="9157855" cy="6172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9352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04800"/>
            <a:ext cx="8334441" cy="6172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6108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382000" cy="6096000"/>
          </a:xfrm>
        </p:spPr>
        <p:txBody>
          <a:bodyPr/>
          <a:lstStyle/>
          <a:p>
            <a:pPr marL="0" indent="0">
              <a:buNone/>
            </a:pPr>
            <a:r>
              <a:rPr lang="en-US" sz="3600" dirty="0" smtClean="0"/>
              <a:t> </a:t>
            </a:r>
            <a:r>
              <a:rPr lang="en-US" sz="3600" b="1" dirty="0" smtClean="0">
                <a:solidFill>
                  <a:srgbClr val="0070C0"/>
                </a:solidFill>
              </a:rPr>
              <a:t>Penalties And Procedure</a:t>
            </a:r>
          </a:p>
          <a:p>
            <a:pPr marL="0" indent="0">
              <a:buNone/>
            </a:pPr>
            <a:r>
              <a:rPr lang="en-US" dirty="0" smtClean="0"/>
              <a:t> </a:t>
            </a:r>
            <a:r>
              <a:rPr lang="en-US" b="1" dirty="0" smtClean="0">
                <a:solidFill>
                  <a:schemeClr val="accent2"/>
                </a:solidFill>
              </a:rPr>
              <a:t>Obstructions (section 22)</a:t>
            </a:r>
          </a:p>
          <a:p>
            <a:pPr algn="just"/>
            <a:r>
              <a:rPr lang="en-US" dirty="0" smtClean="0">
                <a:solidFill>
                  <a:srgbClr val="00B050"/>
                </a:solidFill>
              </a:rPr>
              <a:t>Whoever obstructs an inspector in the discharge of his duties under this Act</a:t>
            </a:r>
          </a:p>
          <a:p>
            <a:pPr algn="just"/>
            <a:r>
              <a:rPr lang="en-US" dirty="0" smtClean="0">
                <a:solidFill>
                  <a:srgbClr val="00B050"/>
                </a:solidFill>
              </a:rPr>
              <a:t>Or whoever willfully refuse to produce on the demand of an inspector any register or other document kept in pursuance of this Act</a:t>
            </a:r>
          </a:p>
          <a:p>
            <a:pPr algn="just"/>
            <a:r>
              <a:rPr lang="en-US" dirty="0" smtClean="0">
                <a:solidFill>
                  <a:srgbClr val="7030A0"/>
                </a:solidFill>
              </a:rPr>
              <a:t>Shall be punishable with imprisonment for a term which may extend to three months, or with fine which may extend to five hundred rupees or with both.</a:t>
            </a:r>
          </a:p>
          <a:p>
            <a:pPr marL="0" indent="0">
              <a:buNone/>
            </a:pPr>
            <a:endParaRPr lang="en-US" dirty="0"/>
          </a:p>
        </p:txBody>
      </p:sp>
    </p:spTree>
    <p:extLst>
      <p:ext uri="{BB962C8B-B14F-4D97-AF65-F5344CB8AC3E}">
        <p14:creationId xmlns:p14="http://schemas.microsoft.com/office/powerpoint/2010/main" val="1627705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chemeClr val="accent2"/>
                </a:solidFill>
                <a:latin typeface="Times New Roman" pitchFamily="18" charset="0"/>
                <a:cs typeface="Times New Roman" pitchFamily="18" charset="0"/>
              </a:rPr>
              <a:t>Contravention of provisions regarding employment of contract </a:t>
            </a:r>
            <a:r>
              <a:rPr lang="en-US" sz="2800" b="1" dirty="0" err="1" smtClean="0">
                <a:solidFill>
                  <a:schemeClr val="accent2"/>
                </a:solidFill>
                <a:latin typeface="Times New Roman" pitchFamily="18" charset="0"/>
                <a:cs typeface="Times New Roman" pitchFamily="18" charset="0"/>
              </a:rPr>
              <a:t>labour</a:t>
            </a:r>
            <a:r>
              <a:rPr lang="en-US" sz="2800" b="1" dirty="0" smtClean="0">
                <a:solidFill>
                  <a:schemeClr val="accent2"/>
                </a:solidFill>
                <a:latin typeface="Times New Roman" pitchFamily="18" charset="0"/>
                <a:cs typeface="Times New Roman" pitchFamily="18" charset="0"/>
              </a:rPr>
              <a:t> (sec 23)</a:t>
            </a:r>
            <a:endParaRPr lang="en-US" sz="2800" b="1" dirty="0">
              <a:solidFill>
                <a:schemeClr val="accent2"/>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10000"/>
          </a:bodyPr>
          <a:lstStyle/>
          <a:p>
            <a:pPr algn="just"/>
            <a:r>
              <a:rPr lang="en-US" dirty="0" smtClean="0">
                <a:solidFill>
                  <a:srgbClr val="0070C0"/>
                </a:solidFill>
              </a:rPr>
              <a:t>Whoever contravenes any provision of this Act or any rules made thereunder prohibiting, restricting or regulating the </a:t>
            </a:r>
            <a:r>
              <a:rPr lang="en-US" dirty="0" smtClean="0">
                <a:solidFill>
                  <a:srgbClr val="0070C0"/>
                </a:solidFill>
              </a:rPr>
              <a:t>employment </a:t>
            </a:r>
            <a:r>
              <a:rPr lang="en-US" dirty="0" smtClean="0">
                <a:solidFill>
                  <a:srgbClr val="0070C0"/>
                </a:solidFill>
              </a:rPr>
              <a:t>of contract </a:t>
            </a:r>
            <a:r>
              <a:rPr lang="en-US" dirty="0" err="1" smtClean="0">
                <a:solidFill>
                  <a:srgbClr val="0070C0"/>
                </a:solidFill>
              </a:rPr>
              <a:t>labour</a:t>
            </a:r>
            <a:r>
              <a:rPr lang="en-US" dirty="0" smtClean="0">
                <a:solidFill>
                  <a:srgbClr val="0070C0"/>
                </a:solidFill>
              </a:rPr>
              <a:t>, or contravenes any condition of </a:t>
            </a:r>
            <a:r>
              <a:rPr lang="en-US" dirty="0" smtClean="0">
                <a:solidFill>
                  <a:srgbClr val="0070C0"/>
                </a:solidFill>
              </a:rPr>
              <a:t>license </a:t>
            </a:r>
            <a:r>
              <a:rPr lang="en-US" dirty="0" smtClean="0">
                <a:solidFill>
                  <a:srgbClr val="0070C0"/>
                </a:solidFill>
              </a:rPr>
              <a:t>granted under this Act,</a:t>
            </a:r>
          </a:p>
          <a:p>
            <a:pPr algn="just"/>
            <a:r>
              <a:rPr lang="en-US" dirty="0" smtClean="0">
                <a:solidFill>
                  <a:srgbClr val="0070C0"/>
                </a:solidFill>
              </a:rPr>
              <a:t>Shall be punishable with imprisonment for a term which may extend to three months, or with fine which may extend to </a:t>
            </a:r>
            <a:r>
              <a:rPr lang="en-US" dirty="0" smtClean="0">
                <a:solidFill>
                  <a:srgbClr val="FF0000"/>
                </a:solidFill>
              </a:rPr>
              <a:t>one thousand rupees</a:t>
            </a:r>
            <a:r>
              <a:rPr lang="en-US" dirty="0" smtClean="0">
                <a:solidFill>
                  <a:srgbClr val="0070C0"/>
                </a:solidFill>
              </a:rPr>
              <a:t> or with both.</a:t>
            </a:r>
          </a:p>
          <a:p>
            <a:pPr algn="just"/>
            <a:r>
              <a:rPr lang="en-US" dirty="0" smtClean="0">
                <a:solidFill>
                  <a:srgbClr val="0070C0"/>
                </a:solidFill>
              </a:rPr>
              <a:t>And in case of a continuing contravention with an additional fine which may extend to one hundred rupees for every day.</a:t>
            </a:r>
            <a:endParaRPr lang="en-US" dirty="0">
              <a:solidFill>
                <a:srgbClr val="0070C0"/>
              </a:solidFill>
            </a:endParaRPr>
          </a:p>
        </p:txBody>
      </p:sp>
    </p:spTree>
    <p:extLst>
      <p:ext uri="{BB962C8B-B14F-4D97-AF65-F5344CB8AC3E}">
        <p14:creationId xmlns:p14="http://schemas.microsoft.com/office/powerpoint/2010/main" val="2974582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114" y="228600"/>
            <a:ext cx="8702557"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820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81000"/>
            <a:ext cx="8305800" cy="6096000"/>
          </a:xfrm>
        </p:spPr>
        <p:txBody>
          <a:bodyPr>
            <a:normAutofit/>
          </a:bodyPr>
          <a:lstStyle/>
          <a:p>
            <a:pPr marL="457200" indent="-457200" algn="just">
              <a:buFont typeface="Arial" pitchFamily="34" charset="0"/>
              <a:buChar char="•"/>
            </a:pPr>
            <a:r>
              <a:rPr lang="en-US" sz="3600" dirty="0" smtClean="0">
                <a:solidFill>
                  <a:srgbClr val="0070C0"/>
                </a:solidFill>
                <a:latin typeface="Times New Roman" pitchFamily="18" charset="0"/>
                <a:cs typeface="Times New Roman" pitchFamily="18" charset="0"/>
              </a:rPr>
              <a:t>An Act to regulate the employment of contract </a:t>
            </a:r>
            <a:r>
              <a:rPr lang="en-US" sz="3600" dirty="0" err="1" smtClean="0">
                <a:solidFill>
                  <a:srgbClr val="0070C0"/>
                </a:solidFill>
                <a:latin typeface="Times New Roman" pitchFamily="18" charset="0"/>
                <a:cs typeface="Times New Roman" pitchFamily="18" charset="0"/>
              </a:rPr>
              <a:t>labour</a:t>
            </a:r>
            <a:r>
              <a:rPr lang="en-US" sz="3600" dirty="0" smtClean="0">
                <a:solidFill>
                  <a:srgbClr val="0070C0"/>
                </a:solidFill>
                <a:latin typeface="Times New Roman" pitchFamily="18" charset="0"/>
                <a:cs typeface="Times New Roman" pitchFamily="18" charset="0"/>
              </a:rPr>
              <a:t> in certain establishments</a:t>
            </a:r>
          </a:p>
          <a:p>
            <a:pPr marL="457200" indent="-457200" algn="just">
              <a:buFont typeface="Arial" pitchFamily="34" charset="0"/>
              <a:buChar char="•"/>
            </a:pPr>
            <a:r>
              <a:rPr lang="en-US" sz="3600" dirty="0" smtClean="0">
                <a:solidFill>
                  <a:srgbClr val="0070C0"/>
                </a:solidFill>
                <a:latin typeface="Times New Roman" pitchFamily="18" charset="0"/>
                <a:cs typeface="Times New Roman" pitchFamily="18" charset="0"/>
              </a:rPr>
              <a:t>It extends to the whole of India</a:t>
            </a:r>
          </a:p>
          <a:p>
            <a:pPr marL="457200" indent="-457200" algn="just">
              <a:buFont typeface="Arial" pitchFamily="34" charset="0"/>
              <a:buChar char="•"/>
            </a:pPr>
            <a:r>
              <a:rPr lang="en-US" sz="3600" dirty="0" smtClean="0">
                <a:solidFill>
                  <a:srgbClr val="0070C0"/>
                </a:solidFill>
                <a:latin typeface="Times New Roman" pitchFamily="18" charset="0"/>
                <a:cs typeface="Times New Roman" pitchFamily="18" charset="0"/>
              </a:rPr>
              <a:t>A workman shall be deemed to be employment as “Contract </a:t>
            </a:r>
            <a:r>
              <a:rPr lang="en-US" sz="3600" dirty="0" err="1" smtClean="0">
                <a:solidFill>
                  <a:srgbClr val="0070C0"/>
                </a:solidFill>
                <a:latin typeface="Times New Roman" pitchFamily="18" charset="0"/>
                <a:cs typeface="Times New Roman" pitchFamily="18" charset="0"/>
              </a:rPr>
              <a:t>Labour</a:t>
            </a:r>
            <a:r>
              <a:rPr lang="en-US" sz="3600" dirty="0" smtClean="0">
                <a:solidFill>
                  <a:srgbClr val="0070C0"/>
                </a:solidFill>
                <a:latin typeface="Times New Roman" pitchFamily="18" charset="0"/>
                <a:cs typeface="Times New Roman" pitchFamily="18" charset="0"/>
              </a:rPr>
              <a:t>” when he is hired in or in connection with such work by or through contractor, with or without the knowledge of principal employer</a:t>
            </a:r>
            <a:endParaRPr lang="en-US" sz="3600"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2628411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marL="0" indent="0">
              <a:buNone/>
            </a:pPr>
            <a:r>
              <a:rPr lang="en-US" b="1" dirty="0" smtClean="0">
                <a:latin typeface="Times New Roman" pitchFamily="18" charset="0"/>
                <a:cs typeface="Times New Roman" pitchFamily="18" charset="0"/>
              </a:rPr>
              <a:t>Registers and other records to be maintained.</a:t>
            </a:r>
          </a:p>
          <a:p>
            <a:pPr marL="0" indent="0">
              <a:buNone/>
            </a:pPr>
            <a:r>
              <a:rPr lang="en-US" dirty="0" smtClean="0">
                <a:solidFill>
                  <a:schemeClr val="accent2"/>
                </a:solidFill>
                <a:latin typeface="Times New Roman" pitchFamily="18" charset="0"/>
                <a:cs typeface="Times New Roman" pitchFamily="18" charset="0"/>
              </a:rPr>
              <a:t>Every principal employer and every contractor shall maintain such registers and record giving such particulars of</a:t>
            </a:r>
          </a:p>
          <a:p>
            <a:pPr algn="just"/>
            <a:r>
              <a:rPr lang="en-US" dirty="0" smtClean="0">
                <a:solidFill>
                  <a:srgbClr val="0070C0"/>
                </a:solidFill>
              </a:rPr>
              <a:t>Contract </a:t>
            </a:r>
            <a:r>
              <a:rPr lang="en-US" dirty="0" err="1" smtClean="0">
                <a:solidFill>
                  <a:srgbClr val="0070C0"/>
                </a:solidFill>
              </a:rPr>
              <a:t>labour</a:t>
            </a:r>
            <a:r>
              <a:rPr lang="en-US" dirty="0" smtClean="0">
                <a:solidFill>
                  <a:srgbClr val="0070C0"/>
                </a:solidFill>
              </a:rPr>
              <a:t> employed,</a:t>
            </a:r>
          </a:p>
          <a:p>
            <a:pPr algn="just"/>
            <a:r>
              <a:rPr lang="en-US" dirty="0" smtClean="0">
                <a:solidFill>
                  <a:srgbClr val="0070C0"/>
                </a:solidFill>
              </a:rPr>
              <a:t>The nature of work performed by the contract </a:t>
            </a:r>
            <a:r>
              <a:rPr lang="en-US" dirty="0" err="1" smtClean="0">
                <a:solidFill>
                  <a:srgbClr val="0070C0"/>
                </a:solidFill>
              </a:rPr>
              <a:t>labour</a:t>
            </a:r>
            <a:r>
              <a:rPr lang="en-US" dirty="0" smtClean="0">
                <a:solidFill>
                  <a:srgbClr val="0070C0"/>
                </a:solidFill>
              </a:rPr>
              <a:t>.</a:t>
            </a:r>
            <a:endParaRPr lang="en-US" dirty="0">
              <a:solidFill>
                <a:srgbClr val="0070C0"/>
              </a:solidFill>
            </a:endParaRPr>
          </a:p>
        </p:txBody>
      </p:sp>
    </p:spTree>
    <p:extLst>
      <p:ext uri="{BB962C8B-B14F-4D97-AF65-F5344CB8AC3E}">
        <p14:creationId xmlns:p14="http://schemas.microsoft.com/office/powerpoint/2010/main" val="28015855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 y="304800"/>
            <a:ext cx="9052560" cy="6324600"/>
          </a:xfrm>
          <a:solidFill>
            <a:srgbClr val="FFC000"/>
          </a:solidFill>
        </p:spPr>
        <p:txBody>
          <a:bodyPr/>
          <a:lstStyle/>
          <a:p>
            <a:pPr marL="0" indent="0">
              <a:buNone/>
            </a:pPr>
            <a:r>
              <a:rPr lang="en-US" dirty="0" smtClean="0">
                <a:effectLst>
                  <a:outerShdw blurRad="38100" dist="38100" dir="2700000" algn="tl">
                    <a:srgbClr val="000000">
                      <a:alpha val="43137"/>
                    </a:srgbClr>
                  </a:outerShdw>
                </a:effectLst>
              </a:rPr>
              <a:t>                              </a:t>
            </a:r>
          </a:p>
          <a:p>
            <a:pPr marL="0" indent="0">
              <a:buNone/>
            </a:pPr>
            <a:endParaRPr lang="en-US" dirty="0">
              <a:effectLst>
                <a:outerShdw blurRad="38100" dist="38100" dir="2700000" algn="tl">
                  <a:srgbClr val="000000">
                    <a:alpha val="43137"/>
                  </a:srgbClr>
                </a:outerShdw>
              </a:effectLst>
            </a:endParaRPr>
          </a:p>
          <a:p>
            <a:pPr marL="0" indent="0">
              <a:buNone/>
            </a:pPr>
            <a:endParaRPr lang="en-US" dirty="0" smtClean="0">
              <a:effectLst>
                <a:outerShdw blurRad="38100" dist="38100" dir="2700000" algn="tl">
                  <a:srgbClr val="000000">
                    <a:alpha val="43137"/>
                  </a:srgbClr>
                </a:outerShdw>
              </a:effectLst>
            </a:endParaRPr>
          </a:p>
          <a:p>
            <a:pPr marL="0" indent="0">
              <a:buNone/>
            </a:pPr>
            <a:endParaRPr lang="en-US" dirty="0">
              <a:effectLst>
                <a:outerShdw blurRad="38100" dist="38100" dir="2700000" algn="tl">
                  <a:srgbClr val="000000">
                    <a:alpha val="43137"/>
                  </a:srgbClr>
                </a:outerShdw>
              </a:effectLst>
            </a:endParaRPr>
          </a:p>
          <a:p>
            <a:pPr marL="0" indent="0" algn="just">
              <a:buNone/>
            </a:pPr>
            <a:r>
              <a:rPr lang="en-US" dirty="0" smtClean="0">
                <a:effectLst>
                  <a:outerShdw blurRad="38100" dist="38100" dir="2700000" algn="tl">
                    <a:srgbClr val="000000">
                      <a:alpha val="43137"/>
                    </a:srgbClr>
                  </a:outerShdw>
                </a:effectLst>
              </a:rPr>
              <a:t>                       </a:t>
            </a:r>
            <a:r>
              <a:rPr lang="en-US" sz="7200" dirty="0" smtClean="0">
                <a:solidFill>
                  <a:srgbClr val="FF0000"/>
                </a:solidFill>
              </a:rPr>
              <a:t>THANK YOU</a:t>
            </a:r>
            <a:endParaRPr lang="en-US" sz="7200" dirty="0">
              <a:solidFill>
                <a:srgbClr val="FF0000"/>
              </a:solidFill>
            </a:endParaRPr>
          </a:p>
        </p:txBody>
      </p:sp>
    </p:spTree>
    <p:extLst>
      <p:ext uri="{BB962C8B-B14F-4D97-AF65-F5344CB8AC3E}">
        <p14:creationId xmlns:p14="http://schemas.microsoft.com/office/powerpoint/2010/main" val="2130157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IT Applies (Section 1)</a:t>
            </a:r>
            <a:endParaRPr lang="en-US" b="1" dirty="0">
              <a:solidFill>
                <a:srgbClr val="FF0000"/>
              </a:solidFill>
            </a:endParaRPr>
          </a:p>
        </p:txBody>
      </p:sp>
      <p:sp>
        <p:nvSpPr>
          <p:cNvPr id="3" name="Content Placeholder 2"/>
          <p:cNvSpPr>
            <a:spLocks noGrp="1"/>
          </p:cNvSpPr>
          <p:nvPr>
            <p:ph idx="1"/>
          </p:nvPr>
        </p:nvSpPr>
        <p:spPr/>
        <p:txBody>
          <a:bodyPr/>
          <a:lstStyle/>
          <a:p>
            <a:pPr algn="just"/>
            <a:r>
              <a:rPr lang="en-US" dirty="0" smtClean="0">
                <a:solidFill>
                  <a:srgbClr val="0070C0"/>
                </a:solidFill>
              </a:rPr>
              <a:t>To every establishments in which 20 or more workmen are employed or were employed on any day of the preceding 12 months as contract </a:t>
            </a:r>
            <a:r>
              <a:rPr lang="en-US" dirty="0" err="1" smtClean="0">
                <a:solidFill>
                  <a:srgbClr val="0070C0"/>
                </a:solidFill>
              </a:rPr>
              <a:t>labour</a:t>
            </a:r>
            <a:r>
              <a:rPr lang="en-US" dirty="0" smtClean="0">
                <a:solidFill>
                  <a:srgbClr val="0070C0"/>
                </a:solidFill>
              </a:rPr>
              <a:t>;</a:t>
            </a:r>
          </a:p>
          <a:p>
            <a:pPr algn="just"/>
            <a:r>
              <a:rPr lang="en-US" dirty="0" smtClean="0">
                <a:solidFill>
                  <a:srgbClr val="0070C0"/>
                </a:solidFill>
              </a:rPr>
              <a:t>To every contractor who employees or who employed on any day of the preceding 12 months 20 0r more workmen</a:t>
            </a:r>
            <a:endParaRPr lang="en-US" dirty="0">
              <a:solidFill>
                <a:srgbClr val="0070C0"/>
              </a:solidFill>
            </a:endParaRPr>
          </a:p>
        </p:txBody>
      </p:sp>
    </p:spTree>
    <p:extLst>
      <p:ext uri="{BB962C8B-B14F-4D97-AF65-F5344CB8AC3E}">
        <p14:creationId xmlns:p14="http://schemas.microsoft.com/office/powerpoint/2010/main" val="1483174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505160"/>
            <a:ext cx="8796514" cy="6124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168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32" y="228600"/>
            <a:ext cx="8930567" cy="647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3875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44" y="381000"/>
            <a:ext cx="9004364"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4108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02" y="228600"/>
            <a:ext cx="8963297" cy="647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3253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400"/>
            <a:ext cx="8837195" cy="66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6951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697162"/>
          </a:xfrm>
        </p:spPr>
        <p:txBody>
          <a:bodyPr>
            <a:normAutofit/>
          </a:bodyPr>
          <a:lstStyle/>
          <a:p>
            <a:pPr algn="just"/>
            <a:r>
              <a:rPr lang="en-US" sz="3200" b="1" dirty="0" smtClean="0">
                <a:solidFill>
                  <a:srgbClr val="0070C0"/>
                </a:solidFill>
              </a:rPr>
              <a:t>REGISTRATION OF ESTABLISHMENTS EMPLOYING CONTRACT LABOURE</a:t>
            </a:r>
            <a:br>
              <a:rPr lang="en-US" sz="3200" b="1" dirty="0" smtClean="0">
                <a:solidFill>
                  <a:srgbClr val="0070C0"/>
                </a:solidFill>
              </a:rPr>
            </a:br>
            <a:r>
              <a:rPr lang="en-US" sz="3200" b="1" dirty="0" smtClean="0">
                <a:solidFill>
                  <a:srgbClr val="0070C0"/>
                </a:solidFill>
              </a:rPr>
              <a:t>Appointment of registering </a:t>
            </a:r>
            <a:r>
              <a:rPr lang="en-US" sz="3200" b="1" dirty="0" err="1" smtClean="0">
                <a:solidFill>
                  <a:srgbClr val="0070C0"/>
                </a:solidFill>
              </a:rPr>
              <a:t>officres</a:t>
            </a:r>
            <a:r>
              <a:rPr lang="en-US" sz="3200" b="1" dirty="0" smtClean="0">
                <a:solidFill>
                  <a:srgbClr val="0070C0"/>
                </a:solidFill>
              </a:rPr>
              <a:t> (sec 6)</a:t>
            </a:r>
            <a:br>
              <a:rPr lang="en-US" sz="3200" b="1" dirty="0" smtClean="0">
                <a:solidFill>
                  <a:srgbClr val="0070C0"/>
                </a:solidFill>
              </a:rPr>
            </a:br>
            <a:endParaRPr lang="en-US" sz="3200" b="1" dirty="0">
              <a:solidFill>
                <a:srgbClr val="0070C0"/>
              </a:solidFill>
            </a:endParaRPr>
          </a:p>
        </p:txBody>
      </p:sp>
      <p:sp>
        <p:nvSpPr>
          <p:cNvPr id="3" name="Content Placeholder 2"/>
          <p:cNvSpPr>
            <a:spLocks noGrp="1"/>
          </p:cNvSpPr>
          <p:nvPr>
            <p:ph idx="1"/>
          </p:nvPr>
        </p:nvSpPr>
        <p:spPr>
          <a:xfrm>
            <a:off x="457200" y="2286000"/>
            <a:ext cx="8229600" cy="3840163"/>
          </a:xfrm>
        </p:spPr>
        <p:txBody>
          <a:bodyPr/>
          <a:lstStyle/>
          <a:p>
            <a:pPr marL="0" indent="0">
              <a:buNone/>
            </a:pPr>
            <a:r>
              <a:rPr lang="en-US" dirty="0" smtClean="0"/>
              <a:t>The appropriate Government</a:t>
            </a:r>
          </a:p>
          <a:p>
            <a:pPr marL="514350" indent="-514350">
              <a:buAutoNum type="alphaLcParenR"/>
            </a:pPr>
            <a:r>
              <a:rPr lang="en-US" dirty="0" smtClean="0"/>
              <a:t>Appoint such persons, being </a:t>
            </a:r>
            <a:r>
              <a:rPr lang="en-US" dirty="0" err="1" smtClean="0"/>
              <a:t>Gazetted</a:t>
            </a:r>
            <a:r>
              <a:rPr lang="en-US" dirty="0" smtClean="0"/>
              <a:t> Officers of Government, to be registering officers, and</a:t>
            </a:r>
          </a:p>
          <a:p>
            <a:pPr marL="514350" indent="-514350">
              <a:buAutoNum type="alphaLcParenR"/>
            </a:pPr>
            <a:r>
              <a:rPr lang="en-US" dirty="0" smtClean="0"/>
              <a:t>Define the limits, within which a registering officer shall exercise the powers conferred on him or under this act.</a:t>
            </a:r>
          </a:p>
          <a:p>
            <a:endParaRPr lang="en-US" dirty="0"/>
          </a:p>
        </p:txBody>
      </p:sp>
    </p:spTree>
    <p:extLst>
      <p:ext uri="{BB962C8B-B14F-4D97-AF65-F5344CB8AC3E}">
        <p14:creationId xmlns:p14="http://schemas.microsoft.com/office/powerpoint/2010/main" val="30340808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4640</TotalTime>
  <Words>747</Words>
  <Application>Microsoft Office PowerPoint</Application>
  <PresentationFormat>On-screen Show (4:3)</PresentationFormat>
  <Paragraphs>53</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PowerPoint Presentation</vt:lpstr>
      <vt:lpstr>IT Applies (Section 1)</vt:lpstr>
      <vt:lpstr>PowerPoint Presentation</vt:lpstr>
      <vt:lpstr>PowerPoint Presentation</vt:lpstr>
      <vt:lpstr>PowerPoint Presentation</vt:lpstr>
      <vt:lpstr>PowerPoint Presentation</vt:lpstr>
      <vt:lpstr>PowerPoint Presentation</vt:lpstr>
      <vt:lpstr>REGISTRATION OF ESTABLISHMENTS EMPLOYING CONTRACT LABOURE Appointment of registering officres (sec 6) </vt:lpstr>
      <vt:lpstr>Registration of certain establishments (sec 7)</vt:lpstr>
      <vt:lpstr>LICENSING OF CONTRACTORS Appointment of licensing officers (Sec 11)</vt:lpstr>
      <vt:lpstr>WELFARE AND HEALTH OF CONTRACT LABOUR</vt:lpstr>
      <vt:lpstr>PowerPoint Presentation</vt:lpstr>
      <vt:lpstr>PowerPoint Presentation</vt:lpstr>
      <vt:lpstr>PowerPoint Presentation</vt:lpstr>
      <vt:lpstr>PowerPoint Presentation</vt:lpstr>
      <vt:lpstr>PowerPoint Presentation</vt:lpstr>
      <vt:lpstr>Contravention of provisions regarding employment of contract labour (sec 23)</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ACER</cp:lastModifiedBy>
  <cp:revision>42</cp:revision>
  <dcterms:created xsi:type="dcterms:W3CDTF">2006-08-16T00:00:00Z</dcterms:created>
  <dcterms:modified xsi:type="dcterms:W3CDTF">2024-08-13T03:55:47Z</dcterms:modified>
</cp:coreProperties>
</file>