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9" r:id="rId2"/>
    <p:sldId id="313" r:id="rId3"/>
    <p:sldId id="262" r:id="rId4"/>
    <p:sldId id="314" r:id="rId5"/>
    <p:sldId id="260" r:id="rId6"/>
    <p:sldId id="257" r:id="rId7"/>
    <p:sldId id="285" r:id="rId8"/>
    <p:sldId id="280" r:id="rId9"/>
    <p:sldId id="281" r:id="rId10"/>
    <p:sldId id="264" r:id="rId11"/>
    <p:sldId id="258" r:id="rId12"/>
    <p:sldId id="287" r:id="rId13"/>
    <p:sldId id="263" r:id="rId14"/>
    <p:sldId id="269" r:id="rId15"/>
    <p:sldId id="271" r:id="rId16"/>
    <p:sldId id="266" r:id="rId17"/>
    <p:sldId id="288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89" r:id="rId26"/>
    <p:sldId id="290" r:id="rId27"/>
    <p:sldId id="291" r:id="rId28"/>
    <p:sldId id="292" r:id="rId29"/>
    <p:sldId id="267" r:id="rId30"/>
    <p:sldId id="284" r:id="rId31"/>
    <p:sldId id="279" r:id="rId32"/>
    <p:sldId id="27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235F24-4EE4-4675-988F-929AB4E43BF2}">
          <p14:sldIdLst>
            <p14:sldId id="259"/>
            <p14:sldId id="313"/>
            <p14:sldId id="262"/>
            <p14:sldId id="314"/>
            <p14:sldId id="260"/>
            <p14:sldId id="257"/>
            <p14:sldId id="285"/>
            <p14:sldId id="280"/>
            <p14:sldId id="281"/>
            <p14:sldId id="264"/>
            <p14:sldId id="258"/>
            <p14:sldId id="287"/>
            <p14:sldId id="263"/>
            <p14:sldId id="269"/>
            <p14:sldId id="271"/>
            <p14:sldId id="266"/>
            <p14:sldId id="288"/>
            <p14:sldId id="270"/>
            <p14:sldId id="272"/>
            <p14:sldId id="273"/>
            <p14:sldId id="274"/>
            <p14:sldId id="275"/>
            <p14:sldId id="276"/>
            <p14:sldId id="277"/>
            <p14:sldId id="289"/>
            <p14:sldId id="290"/>
            <p14:sldId id="291"/>
            <p14:sldId id="292"/>
            <p14:sldId id="267"/>
            <p14:sldId id="284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376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60a3cf719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760a3cf719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87e7f3721d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87e7f3721d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C73A-E371-4567-AF93-DF276B30773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2315" y="132677"/>
            <a:ext cx="1853184" cy="1388995"/>
          </a:xfrm>
          <a:custGeom>
            <a:avLst/>
            <a:gdLst>
              <a:gd name="connsiteX0" fmla="*/ 694497 w 1388994"/>
              <a:gd name="connsiteY0" fmla="*/ 0 h 1388994"/>
              <a:gd name="connsiteX1" fmla="*/ 1388994 w 1388994"/>
              <a:gd name="connsiteY1" fmla="*/ 694497 h 1388994"/>
              <a:gd name="connsiteX2" fmla="*/ 694497 w 1388994"/>
              <a:gd name="connsiteY2" fmla="*/ 1388994 h 1388994"/>
              <a:gd name="connsiteX3" fmla="*/ 0 w 1388994"/>
              <a:gd name="connsiteY3" fmla="*/ 694497 h 1388994"/>
              <a:gd name="connsiteX4" fmla="*/ 694497 w 1388994"/>
              <a:gd name="connsiteY4" fmla="*/ 0 h 138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994" h="1388994">
                <a:moveTo>
                  <a:pt x="694497" y="0"/>
                </a:moveTo>
                <a:cubicBezTo>
                  <a:pt x="1078057" y="0"/>
                  <a:pt x="1388994" y="310937"/>
                  <a:pt x="1388994" y="694497"/>
                </a:cubicBezTo>
                <a:cubicBezTo>
                  <a:pt x="1388994" y="1078057"/>
                  <a:pt x="1078057" y="1388994"/>
                  <a:pt x="694497" y="1388994"/>
                </a:cubicBezTo>
                <a:cubicBezTo>
                  <a:pt x="310937" y="1388994"/>
                  <a:pt x="0" y="1078057"/>
                  <a:pt x="0" y="694497"/>
                </a:cubicBezTo>
                <a:cubicBezTo>
                  <a:pt x="0" y="310937"/>
                  <a:pt x="310937" y="0"/>
                  <a:pt x="69449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EB6C-B337-4DA9-9B5B-F3B2EDD63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/>
          <p:nvPr/>
        </p:nvSpPr>
        <p:spPr>
          <a:xfrm>
            <a:off x="10667267" y="1055"/>
            <a:ext cx="763007" cy="763007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824833" y="1878733"/>
            <a:ext cx="9223200" cy="42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06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600"/>
            </a:lvl1pPr>
            <a:lvl2pPr marL="1219200" lvl="1" indent="-406400" rtl="0"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2pPr>
            <a:lvl3pPr marL="1828800" lvl="2" indent="-406400" rtl="0"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3pPr>
            <a:lvl4pPr marL="2438400" lvl="3" indent="-406400" rtl="0"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/>
            </a:lvl4pPr>
            <a:lvl5pPr marL="3048000" lvl="4" indent="-406400" rtl="0"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5pPr>
            <a:lvl6pPr marL="3657600" lvl="5" indent="-406400" rtl="0"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6pPr>
            <a:lvl7pPr marL="4267200" lvl="6" indent="-406400" rtl="0"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/>
            </a:lvl7pPr>
            <a:lvl8pPr marL="4876800" lvl="7" indent="-406400" rtl="0"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8pPr>
            <a:lvl9pPr marL="5486400" lvl="8" indent="-406400" rtl="0">
              <a:spcBef>
                <a:spcPct val="4270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668800" cy="1525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11429033" y="-1267"/>
            <a:ext cx="759780" cy="765428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6" name="Google Shape;76;p4"/>
          <p:cNvSpPr/>
          <p:nvPr/>
        </p:nvSpPr>
        <p:spPr>
          <a:xfrm>
            <a:off x="11429017" y="764041"/>
            <a:ext cx="759780" cy="762993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7" name="Google Shape;77;p4"/>
          <p:cNvSpPr/>
          <p:nvPr/>
        </p:nvSpPr>
        <p:spPr>
          <a:xfrm>
            <a:off x="10668744" y="1525679"/>
            <a:ext cx="762899" cy="759780"/>
          </a:xfrm>
          <a:custGeom>
            <a:avLst/>
            <a:gdLst/>
            <a:ahLst/>
            <a:cxnLst/>
            <a:rect l="l" t="t" r="r" b="b"/>
            <a:pathLst>
              <a:path w="8073" h="8040" extrusionOk="0">
                <a:moveTo>
                  <a:pt x="0" y="0"/>
                </a:moveTo>
                <a:lnTo>
                  <a:pt x="0" y="8039"/>
                </a:lnTo>
                <a:lnTo>
                  <a:pt x="8073" y="8039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8" name="Google Shape;78;p4"/>
          <p:cNvSpPr/>
          <p:nvPr/>
        </p:nvSpPr>
        <p:spPr>
          <a:xfrm>
            <a:off x="10667500" y="762789"/>
            <a:ext cx="763007" cy="763100"/>
          </a:xfrm>
          <a:custGeom>
            <a:avLst/>
            <a:gdLst/>
            <a:ahLst/>
            <a:cxnLst/>
            <a:rect l="l" t="t" r="r" b="b"/>
            <a:pathLst>
              <a:path w="8073" h="8074" extrusionOk="0">
                <a:moveTo>
                  <a:pt x="0" y="1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9" name="Google Shape;79;p4"/>
          <p:cNvSpPr/>
          <p:nvPr/>
        </p:nvSpPr>
        <p:spPr>
          <a:xfrm>
            <a:off x="11429017" y="1524856"/>
            <a:ext cx="759780" cy="759780"/>
          </a:xfrm>
          <a:custGeom>
            <a:avLst/>
            <a:gdLst/>
            <a:ahLst/>
            <a:cxnLst/>
            <a:rect l="l" t="t" r="r" b="b"/>
            <a:pathLst>
              <a:path w="8040" h="8040" extrusionOk="0">
                <a:moveTo>
                  <a:pt x="1" y="0"/>
                </a:moveTo>
                <a:lnTo>
                  <a:pt x="1" y="8039"/>
                </a:lnTo>
                <a:lnTo>
                  <a:pt x="8040" y="8039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0" name="Google Shape;80;p4"/>
          <p:cNvSpPr/>
          <p:nvPr/>
        </p:nvSpPr>
        <p:spPr>
          <a:xfrm>
            <a:off x="11430273" y="4567867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1" name="Google Shape;81;p4"/>
          <p:cNvSpPr/>
          <p:nvPr/>
        </p:nvSpPr>
        <p:spPr>
          <a:xfrm rot="10800000">
            <a:off x="11429031" y="6091631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2" name="Google Shape;82;p4"/>
          <p:cNvSpPr/>
          <p:nvPr/>
        </p:nvSpPr>
        <p:spPr>
          <a:xfrm>
            <a:off x="11430523" y="3808543"/>
            <a:ext cx="760000" cy="7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3" name="Google Shape;83;p4"/>
          <p:cNvSpPr/>
          <p:nvPr/>
        </p:nvSpPr>
        <p:spPr>
          <a:xfrm>
            <a:off x="10666228" y="6091667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4" name="Google Shape;84;p4"/>
          <p:cNvSpPr/>
          <p:nvPr/>
        </p:nvSpPr>
        <p:spPr>
          <a:xfrm>
            <a:off x="11429017" y="2284844"/>
            <a:ext cx="762993" cy="762993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566651" y="4112115"/>
            <a:ext cx="2814400" cy="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65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1"/>
          </p:nvPr>
        </p:nvSpPr>
        <p:spPr>
          <a:xfrm>
            <a:off x="989851" y="4667365"/>
            <a:ext cx="1968000" cy="10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title" idx="2"/>
          </p:nvPr>
        </p:nvSpPr>
        <p:spPr>
          <a:xfrm>
            <a:off x="3315100" y="4112115"/>
            <a:ext cx="2814400" cy="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65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3"/>
          </p:nvPr>
        </p:nvSpPr>
        <p:spPr>
          <a:xfrm>
            <a:off x="3738300" y="4667365"/>
            <a:ext cx="1968000" cy="10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title" idx="4"/>
          </p:nvPr>
        </p:nvSpPr>
        <p:spPr>
          <a:xfrm>
            <a:off x="6063533" y="4112115"/>
            <a:ext cx="2814400" cy="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65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5"/>
          </p:nvPr>
        </p:nvSpPr>
        <p:spPr>
          <a:xfrm>
            <a:off x="6486733" y="4667365"/>
            <a:ext cx="1968000" cy="10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6"/>
          </p:nvPr>
        </p:nvSpPr>
        <p:spPr>
          <a:xfrm>
            <a:off x="8811216" y="4112115"/>
            <a:ext cx="2814400" cy="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65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subTitle" idx="7"/>
          </p:nvPr>
        </p:nvSpPr>
        <p:spPr>
          <a:xfrm>
            <a:off x="9234417" y="4667365"/>
            <a:ext cx="1968000" cy="10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8" hasCustomPrompt="1"/>
          </p:nvPr>
        </p:nvSpPr>
        <p:spPr>
          <a:xfrm>
            <a:off x="786825" y="3130197"/>
            <a:ext cx="23740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9335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9" hasCustomPrompt="1"/>
          </p:nvPr>
        </p:nvSpPr>
        <p:spPr>
          <a:xfrm>
            <a:off x="3535281" y="3130197"/>
            <a:ext cx="23740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9335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6"/>
          <p:cNvSpPr txBox="1">
            <a:spLocks noGrp="1"/>
          </p:cNvSpPr>
          <p:nvPr>
            <p:ph type="title" idx="13" hasCustomPrompt="1"/>
          </p:nvPr>
        </p:nvSpPr>
        <p:spPr>
          <a:xfrm>
            <a:off x="6283817" y="3130197"/>
            <a:ext cx="23740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933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6"/>
          <p:cNvSpPr txBox="1">
            <a:spLocks noGrp="1"/>
          </p:cNvSpPr>
          <p:nvPr>
            <p:ph type="title" idx="14" hasCustomPrompt="1"/>
          </p:nvPr>
        </p:nvSpPr>
        <p:spPr>
          <a:xfrm>
            <a:off x="9031409" y="3130197"/>
            <a:ext cx="23740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9335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6"/>
          <p:cNvSpPr/>
          <p:nvPr/>
        </p:nvSpPr>
        <p:spPr>
          <a:xfrm>
            <a:off x="23237484" y="3471500"/>
            <a:ext cx="5723767" cy="3635433"/>
          </a:xfrm>
          <a:custGeom>
            <a:avLst/>
            <a:gdLst/>
            <a:ahLst/>
            <a:cxnLst/>
            <a:rect l="l" t="t" r="r" b="b"/>
            <a:pathLst>
              <a:path w="171713" h="109063" extrusionOk="0">
                <a:moveTo>
                  <a:pt x="104963" y="0"/>
                </a:moveTo>
                <a:cubicBezTo>
                  <a:pt x="94846" y="0"/>
                  <a:pt x="84717" y="2175"/>
                  <a:pt x="75200" y="6766"/>
                </a:cubicBezTo>
                <a:cubicBezTo>
                  <a:pt x="53031" y="17470"/>
                  <a:pt x="35052" y="36055"/>
                  <a:pt x="18384" y="53760"/>
                </a:cubicBezTo>
                <a:cubicBezTo>
                  <a:pt x="10252" y="62404"/>
                  <a:pt x="0" y="71214"/>
                  <a:pt x="322" y="84323"/>
                </a:cubicBezTo>
                <a:cubicBezTo>
                  <a:pt x="643" y="97587"/>
                  <a:pt x="23241" y="99551"/>
                  <a:pt x="33374" y="101992"/>
                </a:cubicBezTo>
                <a:cubicBezTo>
                  <a:pt x="50596" y="106140"/>
                  <a:pt x="69232" y="109063"/>
                  <a:pt x="87686" y="109063"/>
                </a:cubicBezTo>
                <a:cubicBezTo>
                  <a:pt x="103447" y="109063"/>
                  <a:pt x="119075" y="106931"/>
                  <a:pt x="133577" y="101611"/>
                </a:cubicBezTo>
                <a:lnTo>
                  <a:pt x="134255" y="101361"/>
                </a:lnTo>
                <a:cubicBezTo>
                  <a:pt x="154198" y="93836"/>
                  <a:pt x="170867" y="77858"/>
                  <a:pt x="171331" y="55463"/>
                </a:cubicBezTo>
                <a:cubicBezTo>
                  <a:pt x="171712" y="36936"/>
                  <a:pt x="160782" y="21566"/>
                  <a:pt x="145364" y="11921"/>
                </a:cubicBezTo>
                <a:cubicBezTo>
                  <a:pt x="133031" y="4191"/>
                  <a:pt x="119008" y="0"/>
                  <a:pt x="104963" y="0"/>
                </a:cubicBezTo>
                <a:close/>
              </a:path>
            </a:pathLst>
          </a:custGeom>
          <a:solidFill>
            <a:srgbClr val="0291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3" name="Google Shape;273;p16"/>
          <p:cNvSpPr/>
          <p:nvPr/>
        </p:nvSpPr>
        <p:spPr>
          <a:xfrm>
            <a:off x="24410251" y="4238733"/>
            <a:ext cx="4043000" cy="2337633"/>
          </a:xfrm>
          <a:custGeom>
            <a:avLst/>
            <a:gdLst/>
            <a:ahLst/>
            <a:cxnLst/>
            <a:rect l="l" t="t" r="r" b="b"/>
            <a:pathLst>
              <a:path w="121290" h="70129" extrusionOk="0">
                <a:moveTo>
                  <a:pt x="71233" y="1"/>
                </a:moveTo>
                <a:cubicBezTo>
                  <a:pt x="59531" y="1"/>
                  <a:pt x="48529" y="4166"/>
                  <a:pt x="38255" y="12479"/>
                </a:cubicBezTo>
                <a:cubicBezTo>
                  <a:pt x="27063" y="21551"/>
                  <a:pt x="13228" y="34077"/>
                  <a:pt x="8097" y="48043"/>
                </a:cubicBezTo>
                <a:cubicBezTo>
                  <a:pt x="0" y="70129"/>
                  <a:pt x="33469" y="68069"/>
                  <a:pt x="46732" y="68438"/>
                </a:cubicBezTo>
                <a:cubicBezTo>
                  <a:pt x="48053" y="68474"/>
                  <a:pt x="49385" y="68493"/>
                  <a:pt x="50725" y="68493"/>
                </a:cubicBezTo>
                <a:cubicBezTo>
                  <a:pt x="70704" y="68493"/>
                  <a:pt x="92398" y="64259"/>
                  <a:pt x="105966" y="48626"/>
                </a:cubicBezTo>
                <a:cubicBezTo>
                  <a:pt x="121289" y="30957"/>
                  <a:pt x="111228" y="11074"/>
                  <a:pt x="91345" y="3799"/>
                </a:cubicBezTo>
                <a:cubicBezTo>
                  <a:pt x="85582" y="1692"/>
                  <a:pt x="79975" y="465"/>
                  <a:pt x="74510" y="108"/>
                </a:cubicBezTo>
                <a:cubicBezTo>
                  <a:pt x="73411" y="36"/>
                  <a:pt x="72319" y="1"/>
                  <a:pt x="71233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4" name="Google Shape;274;p16"/>
          <p:cNvSpPr/>
          <p:nvPr/>
        </p:nvSpPr>
        <p:spPr>
          <a:xfrm>
            <a:off x="23848284" y="5737200"/>
            <a:ext cx="395300" cy="380800"/>
          </a:xfrm>
          <a:custGeom>
            <a:avLst/>
            <a:gdLst/>
            <a:ahLst/>
            <a:cxnLst/>
            <a:rect l="l" t="t" r="r" b="b"/>
            <a:pathLst>
              <a:path w="11859" h="11424" extrusionOk="0">
                <a:moveTo>
                  <a:pt x="6156" y="2148"/>
                </a:moveTo>
                <a:cubicBezTo>
                  <a:pt x="8120" y="2148"/>
                  <a:pt x="9716" y="3744"/>
                  <a:pt x="9716" y="5708"/>
                </a:cubicBezTo>
                <a:cubicBezTo>
                  <a:pt x="9707" y="7851"/>
                  <a:pt x="7956" y="9268"/>
                  <a:pt x="6130" y="9268"/>
                </a:cubicBezTo>
                <a:cubicBezTo>
                  <a:pt x="5257" y="9268"/>
                  <a:pt x="4367" y="8944"/>
                  <a:pt x="3643" y="8220"/>
                </a:cubicBezTo>
                <a:cubicBezTo>
                  <a:pt x="1405" y="5982"/>
                  <a:pt x="2988" y="2148"/>
                  <a:pt x="6156" y="2148"/>
                </a:cubicBezTo>
                <a:close/>
                <a:moveTo>
                  <a:pt x="6155" y="1"/>
                </a:moveTo>
                <a:cubicBezTo>
                  <a:pt x="4670" y="1"/>
                  <a:pt x="3211" y="580"/>
                  <a:pt x="2119" y="1672"/>
                </a:cubicBezTo>
                <a:cubicBezTo>
                  <a:pt x="488" y="3303"/>
                  <a:pt x="0" y="5756"/>
                  <a:pt x="881" y="7887"/>
                </a:cubicBezTo>
                <a:cubicBezTo>
                  <a:pt x="1762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59" y="3398"/>
                  <a:pt x="10478" y="1315"/>
                  <a:pt x="8334" y="434"/>
                </a:cubicBezTo>
                <a:cubicBezTo>
                  <a:pt x="7629" y="142"/>
                  <a:pt x="6889" y="1"/>
                  <a:pt x="6155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5" name="Google Shape;275;p16"/>
          <p:cNvSpPr/>
          <p:nvPr/>
        </p:nvSpPr>
        <p:spPr>
          <a:xfrm>
            <a:off x="22746151" y="7463200"/>
            <a:ext cx="395300" cy="380800"/>
          </a:xfrm>
          <a:custGeom>
            <a:avLst/>
            <a:gdLst/>
            <a:ahLst/>
            <a:cxnLst/>
            <a:rect l="l" t="t" r="r" b="b"/>
            <a:pathLst>
              <a:path w="11859" h="11424" extrusionOk="0">
                <a:moveTo>
                  <a:pt x="6156" y="2148"/>
                </a:moveTo>
                <a:cubicBezTo>
                  <a:pt x="8120" y="2160"/>
                  <a:pt x="9704" y="3744"/>
                  <a:pt x="9704" y="5708"/>
                </a:cubicBezTo>
                <a:cubicBezTo>
                  <a:pt x="9704" y="7851"/>
                  <a:pt x="7955" y="9269"/>
                  <a:pt x="6130" y="9269"/>
                </a:cubicBezTo>
                <a:cubicBezTo>
                  <a:pt x="5257" y="9269"/>
                  <a:pt x="4368" y="8945"/>
                  <a:pt x="3644" y="8220"/>
                </a:cubicBezTo>
                <a:cubicBezTo>
                  <a:pt x="1393" y="5982"/>
                  <a:pt x="2989" y="2148"/>
                  <a:pt x="6156" y="2148"/>
                </a:cubicBezTo>
                <a:close/>
                <a:moveTo>
                  <a:pt x="6156" y="1"/>
                </a:moveTo>
                <a:cubicBezTo>
                  <a:pt x="4671" y="1"/>
                  <a:pt x="3211" y="580"/>
                  <a:pt x="2120" y="1672"/>
                </a:cubicBezTo>
                <a:cubicBezTo>
                  <a:pt x="489" y="3303"/>
                  <a:pt x="0" y="5756"/>
                  <a:pt x="881" y="7887"/>
                </a:cubicBezTo>
                <a:cubicBezTo>
                  <a:pt x="1762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59" y="3398"/>
                  <a:pt x="10478" y="1315"/>
                  <a:pt x="8335" y="434"/>
                </a:cubicBezTo>
                <a:cubicBezTo>
                  <a:pt x="7630" y="142"/>
                  <a:pt x="6890" y="1"/>
                  <a:pt x="615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6" name="Google Shape;276;p16"/>
          <p:cNvSpPr/>
          <p:nvPr/>
        </p:nvSpPr>
        <p:spPr>
          <a:xfrm>
            <a:off x="26945484" y="4883533"/>
            <a:ext cx="395700" cy="380767"/>
          </a:xfrm>
          <a:custGeom>
            <a:avLst/>
            <a:gdLst/>
            <a:ahLst/>
            <a:cxnLst/>
            <a:rect l="l" t="t" r="r" b="b"/>
            <a:pathLst>
              <a:path w="11871" h="11423" extrusionOk="0">
                <a:moveTo>
                  <a:pt x="6156" y="2148"/>
                </a:moveTo>
                <a:cubicBezTo>
                  <a:pt x="8120" y="2160"/>
                  <a:pt x="9704" y="3743"/>
                  <a:pt x="9716" y="5708"/>
                </a:cubicBezTo>
                <a:cubicBezTo>
                  <a:pt x="9716" y="7850"/>
                  <a:pt x="7961" y="9268"/>
                  <a:pt x="6133" y="9268"/>
                </a:cubicBezTo>
                <a:cubicBezTo>
                  <a:pt x="5259" y="9268"/>
                  <a:pt x="4368" y="8944"/>
                  <a:pt x="3644" y="8220"/>
                </a:cubicBezTo>
                <a:cubicBezTo>
                  <a:pt x="1405" y="5982"/>
                  <a:pt x="2989" y="2148"/>
                  <a:pt x="6156" y="2148"/>
                </a:cubicBezTo>
                <a:close/>
                <a:moveTo>
                  <a:pt x="6159" y="0"/>
                </a:moveTo>
                <a:cubicBezTo>
                  <a:pt x="4671" y="0"/>
                  <a:pt x="3211" y="580"/>
                  <a:pt x="2120" y="1672"/>
                </a:cubicBezTo>
                <a:cubicBezTo>
                  <a:pt x="489" y="3303"/>
                  <a:pt x="0" y="5755"/>
                  <a:pt x="881" y="7899"/>
                </a:cubicBezTo>
                <a:cubicBezTo>
                  <a:pt x="1763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71" y="3398"/>
                  <a:pt x="10478" y="1314"/>
                  <a:pt x="8347" y="433"/>
                </a:cubicBezTo>
                <a:cubicBezTo>
                  <a:pt x="7638" y="142"/>
                  <a:pt x="6895" y="0"/>
                  <a:pt x="6159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7" name="Google Shape;277;p16"/>
          <p:cNvSpPr/>
          <p:nvPr/>
        </p:nvSpPr>
        <p:spPr>
          <a:xfrm>
            <a:off x="25319884" y="4384700"/>
            <a:ext cx="880300" cy="847067"/>
          </a:xfrm>
          <a:custGeom>
            <a:avLst/>
            <a:gdLst/>
            <a:ahLst/>
            <a:cxnLst/>
            <a:rect l="l" t="t" r="r" b="b"/>
            <a:pathLst>
              <a:path w="26409" h="25412" extrusionOk="0">
                <a:moveTo>
                  <a:pt x="13704" y="3444"/>
                </a:moveTo>
                <a:cubicBezTo>
                  <a:pt x="18812" y="3456"/>
                  <a:pt x="22956" y="7588"/>
                  <a:pt x="22956" y="12708"/>
                </a:cubicBezTo>
                <a:cubicBezTo>
                  <a:pt x="22956" y="16446"/>
                  <a:pt x="20705" y="19816"/>
                  <a:pt x="17241" y="21256"/>
                </a:cubicBezTo>
                <a:cubicBezTo>
                  <a:pt x="16097" y="21729"/>
                  <a:pt x="14895" y="21960"/>
                  <a:pt x="13703" y="21960"/>
                </a:cubicBezTo>
                <a:cubicBezTo>
                  <a:pt x="11294" y="21960"/>
                  <a:pt x="8924" y="21020"/>
                  <a:pt x="7156" y="19244"/>
                </a:cubicBezTo>
                <a:cubicBezTo>
                  <a:pt x="4513" y="16601"/>
                  <a:pt x="3715" y="12612"/>
                  <a:pt x="5156" y="9159"/>
                </a:cubicBezTo>
                <a:cubicBezTo>
                  <a:pt x="6585" y="5695"/>
                  <a:pt x="9954" y="3444"/>
                  <a:pt x="13704" y="3444"/>
                </a:cubicBezTo>
                <a:close/>
                <a:moveTo>
                  <a:pt x="13706" y="1"/>
                </a:moveTo>
                <a:cubicBezTo>
                  <a:pt x="10403" y="1"/>
                  <a:pt x="7152" y="1290"/>
                  <a:pt x="4715" y="3718"/>
                </a:cubicBezTo>
                <a:cubicBezTo>
                  <a:pt x="1084" y="7350"/>
                  <a:pt x="0" y="12815"/>
                  <a:pt x="1965" y="17565"/>
                </a:cubicBezTo>
                <a:cubicBezTo>
                  <a:pt x="3929" y="22316"/>
                  <a:pt x="8561" y="25400"/>
                  <a:pt x="13704" y="25411"/>
                </a:cubicBezTo>
                <a:cubicBezTo>
                  <a:pt x="20717" y="25400"/>
                  <a:pt x="26397" y="19720"/>
                  <a:pt x="26408" y="12708"/>
                </a:cubicBezTo>
                <a:cubicBezTo>
                  <a:pt x="26408" y="7564"/>
                  <a:pt x="23313" y="2932"/>
                  <a:pt x="18562" y="968"/>
                </a:cubicBezTo>
                <a:cubicBezTo>
                  <a:pt x="16992" y="317"/>
                  <a:pt x="15343" y="1"/>
                  <a:pt x="1370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8" name="Google Shape;278;p16"/>
          <p:cNvSpPr/>
          <p:nvPr/>
        </p:nvSpPr>
        <p:spPr>
          <a:xfrm>
            <a:off x="27159784" y="2540033"/>
            <a:ext cx="880300" cy="847067"/>
          </a:xfrm>
          <a:custGeom>
            <a:avLst/>
            <a:gdLst/>
            <a:ahLst/>
            <a:cxnLst/>
            <a:rect l="l" t="t" r="r" b="b"/>
            <a:pathLst>
              <a:path w="26409" h="25412" extrusionOk="0">
                <a:moveTo>
                  <a:pt x="13675" y="3456"/>
                </a:moveTo>
                <a:cubicBezTo>
                  <a:pt x="13685" y="3456"/>
                  <a:pt x="13695" y="3456"/>
                  <a:pt x="13705" y="3456"/>
                </a:cubicBezTo>
                <a:cubicBezTo>
                  <a:pt x="18813" y="3456"/>
                  <a:pt x="22956" y="7600"/>
                  <a:pt x="22956" y="12707"/>
                </a:cubicBezTo>
                <a:cubicBezTo>
                  <a:pt x="22956" y="16446"/>
                  <a:pt x="20706" y="19827"/>
                  <a:pt x="17241" y="21256"/>
                </a:cubicBezTo>
                <a:cubicBezTo>
                  <a:pt x="16097" y="21734"/>
                  <a:pt x="14893" y="21965"/>
                  <a:pt x="13700" y="21965"/>
                </a:cubicBezTo>
                <a:cubicBezTo>
                  <a:pt x="11292" y="21965"/>
                  <a:pt x="8924" y="21023"/>
                  <a:pt x="7156" y="19256"/>
                </a:cubicBezTo>
                <a:cubicBezTo>
                  <a:pt x="4513" y="16601"/>
                  <a:pt x="3716" y="12624"/>
                  <a:pt x="5144" y="9159"/>
                </a:cubicBezTo>
                <a:cubicBezTo>
                  <a:pt x="6581" y="5716"/>
                  <a:pt x="9937" y="3456"/>
                  <a:pt x="13675" y="3456"/>
                </a:cubicBezTo>
                <a:close/>
                <a:moveTo>
                  <a:pt x="13699" y="1"/>
                </a:moveTo>
                <a:cubicBezTo>
                  <a:pt x="10392" y="1"/>
                  <a:pt x="7144" y="1290"/>
                  <a:pt x="4716" y="3718"/>
                </a:cubicBezTo>
                <a:cubicBezTo>
                  <a:pt x="1084" y="7361"/>
                  <a:pt x="1" y="12826"/>
                  <a:pt x="1965" y="17565"/>
                </a:cubicBezTo>
                <a:cubicBezTo>
                  <a:pt x="3930" y="22316"/>
                  <a:pt x="8561" y="25411"/>
                  <a:pt x="13705" y="25411"/>
                </a:cubicBezTo>
                <a:cubicBezTo>
                  <a:pt x="20718" y="25399"/>
                  <a:pt x="26397" y="19720"/>
                  <a:pt x="26409" y="12707"/>
                </a:cubicBezTo>
                <a:cubicBezTo>
                  <a:pt x="26409" y="7564"/>
                  <a:pt x="23313" y="2932"/>
                  <a:pt x="18563" y="968"/>
                </a:cubicBezTo>
                <a:cubicBezTo>
                  <a:pt x="16989" y="317"/>
                  <a:pt x="15337" y="1"/>
                  <a:pt x="13699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9" name="Google Shape;279;p16"/>
          <p:cNvSpPr/>
          <p:nvPr/>
        </p:nvSpPr>
        <p:spPr>
          <a:xfrm>
            <a:off x="25001984" y="7571700"/>
            <a:ext cx="1549033" cy="1549033"/>
          </a:xfrm>
          <a:custGeom>
            <a:avLst/>
            <a:gdLst/>
            <a:ahLst/>
            <a:cxnLst/>
            <a:rect l="l" t="t" r="r" b="b"/>
            <a:pathLst>
              <a:path w="46471" h="46471" extrusionOk="0">
                <a:moveTo>
                  <a:pt x="23241" y="8621"/>
                </a:moveTo>
                <a:cubicBezTo>
                  <a:pt x="31314" y="8633"/>
                  <a:pt x="37850" y="15169"/>
                  <a:pt x="37862" y="23242"/>
                </a:cubicBezTo>
                <a:cubicBezTo>
                  <a:pt x="37862" y="29147"/>
                  <a:pt x="34290" y="34481"/>
                  <a:pt x="28837" y="36743"/>
                </a:cubicBezTo>
                <a:cubicBezTo>
                  <a:pt x="27028" y="37492"/>
                  <a:pt x="25128" y="37856"/>
                  <a:pt x="23244" y="37856"/>
                </a:cubicBezTo>
                <a:cubicBezTo>
                  <a:pt x="19440" y="37856"/>
                  <a:pt x="15702" y="36371"/>
                  <a:pt x="12907" y="33576"/>
                </a:cubicBezTo>
                <a:cubicBezTo>
                  <a:pt x="8728" y="29397"/>
                  <a:pt x="7478" y="23111"/>
                  <a:pt x="9740" y="17646"/>
                </a:cubicBezTo>
                <a:cubicBezTo>
                  <a:pt x="12002" y="12181"/>
                  <a:pt x="17324" y="8621"/>
                  <a:pt x="23241" y="8621"/>
                </a:cubicBezTo>
                <a:close/>
                <a:moveTo>
                  <a:pt x="23241" y="1"/>
                </a:moveTo>
                <a:cubicBezTo>
                  <a:pt x="10418" y="1"/>
                  <a:pt x="0" y="10419"/>
                  <a:pt x="0" y="23242"/>
                </a:cubicBezTo>
                <a:cubicBezTo>
                  <a:pt x="0" y="36053"/>
                  <a:pt x="10430" y="46471"/>
                  <a:pt x="23241" y="46471"/>
                </a:cubicBezTo>
                <a:cubicBezTo>
                  <a:pt x="36053" y="46471"/>
                  <a:pt x="46471" y="36053"/>
                  <a:pt x="46471" y="23242"/>
                </a:cubicBezTo>
                <a:cubicBezTo>
                  <a:pt x="46471" y="10419"/>
                  <a:pt x="36053" y="1"/>
                  <a:pt x="2324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0" name="Google Shape;280;p16"/>
          <p:cNvSpPr/>
          <p:nvPr/>
        </p:nvSpPr>
        <p:spPr>
          <a:xfrm>
            <a:off x="19355251" y="7499067"/>
            <a:ext cx="127833" cy="109267"/>
          </a:xfrm>
          <a:custGeom>
            <a:avLst/>
            <a:gdLst/>
            <a:ahLst/>
            <a:cxnLst/>
            <a:rect l="l" t="t" r="r" b="b"/>
            <a:pathLst>
              <a:path w="3835" h="3278" extrusionOk="0">
                <a:moveTo>
                  <a:pt x="2191" y="1"/>
                </a:moveTo>
                <a:cubicBezTo>
                  <a:pt x="739" y="1"/>
                  <a:pt x="0" y="1763"/>
                  <a:pt x="1036" y="2799"/>
                </a:cubicBezTo>
                <a:cubicBezTo>
                  <a:pt x="1370" y="3129"/>
                  <a:pt x="1780" y="3277"/>
                  <a:pt x="2182" y="3277"/>
                </a:cubicBezTo>
                <a:cubicBezTo>
                  <a:pt x="3026" y="3277"/>
                  <a:pt x="3834" y="2624"/>
                  <a:pt x="3834" y="1632"/>
                </a:cubicBezTo>
                <a:cubicBezTo>
                  <a:pt x="3834" y="727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1" name="Google Shape;281;p16"/>
          <p:cNvSpPr/>
          <p:nvPr/>
        </p:nvSpPr>
        <p:spPr>
          <a:xfrm>
            <a:off x="26594251" y="5526600"/>
            <a:ext cx="127433" cy="109433"/>
          </a:xfrm>
          <a:custGeom>
            <a:avLst/>
            <a:gdLst/>
            <a:ahLst/>
            <a:cxnLst/>
            <a:rect l="l" t="t" r="r" b="b"/>
            <a:pathLst>
              <a:path w="3823" h="3283" extrusionOk="0">
                <a:moveTo>
                  <a:pt x="2191" y="1"/>
                </a:moveTo>
                <a:cubicBezTo>
                  <a:pt x="727" y="1"/>
                  <a:pt x="0" y="1763"/>
                  <a:pt x="1024" y="2799"/>
                </a:cubicBezTo>
                <a:cubicBezTo>
                  <a:pt x="1359" y="3133"/>
                  <a:pt x="1770" y="3283"/>
                  <a:pt x="2172" y="3283"/>
                </a:cubicBezTo>
                <a:cubicBezTo>
                  <a:pt x="3015" y="3283"/>
                  <a:pt x="3822" y="2627"/>
                  <a:pt x="3822" y="1644"/>
                </a:cubicBezTo>
                <a:cubicBezTo>
                  <a:pt x="3822" y="739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2" name="Google Shape;282;p16"/>
          <p:cNvSpPr/>
          <p:nvPr/>
        </p:nvSpPr>
        <p:spPr>
          <a:xfrm>
            <a:off x="27232017" y="6693433"/>
            <a:ext cx="127433" cy="109100"/>
          </a:xfrm>
          <a:custGeom>
            <a:avLst/>
            <a:gdLst/>
            <a:ahLst/>
            <a:cxnLst/>
            <a:rect l="l" t="t" r="r" b="b"/>
            <a:pathLst>
              <a:path w="3823" h="3273" extrusionOk="0">
                <a:moveTo>
                  <a:pt x="2191" y="0"/>
                </a:moveTo>
                <a:cubicBezTo>
                  <a:pt x="727" y="0"/>
                  <a:pt x="1" y="1762"/>
                  <a:pt x="1037" y="2786"/>
                </a:cubicBezTo>
                <a:cubicBezTo>
                  <a:pt x="1369" y="3122"/>
                  <a:pt x="1779" y="3273"/>
                  <a:pt x="2181" y="3273"/>
                </a:cubicBezTo>
                <a:cubicBezTo>
                  <a:pt x="3019" y="3273"/>
                  <a:pt x="3823" y="2620"/>
                  <a:pt x="3823" y="1631"/>
                </a:cubicBezTo>
                <a:cubicBezTo>
                  <a:pt x="3823" y="726"/>
                  <a:pt x="3096" y="0"/>
                  <a:pt x="2191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3" name="Google Shape;283;p16"/>
          <p:cNvSpPr/>
          <p:nvPr/>
        </p:nvSpPr>
        <p:spPr>
          <a:xfrm>
            <a:off x="24189584" y="3558100"/>
            <a:ext cx="127433" cy="109133"/>
          </a:xfrm>
          <a:custGeom>
            <a:avLst/>
            <a:gdLst/>
            <a:ahLst/>
            <a:cxnLst/>
            <a:rect l="l" t="t" r="r" b="b"/>
            <a:pathLst>
              <a:path w="3823" h="3274" extrusionOk="0">
                <a:moveTo>
                  <a:pt x="2191" y="1"/>
                </a:moveTo>
                <a:cubicBezTo>
                  <a:pt x="727" y="1"/>
                  <a:pt x="0" y="1763"/>
                  <a:pt x="1036" y="2787"/>
                </a:cubicBezTo>
                <a:cubicBezTo>
                  <a:pt x="1369" y="3123"/>
                  <a:pt x="1779" y="3274"/>
                  <a:pt x="2181" y="3274"/>
                </a:cubicBezTo>
                <a:cubicBezTo>
                  <a:pt x="3018" y="3274"/>
                  <a:pt x="3822" y="2621"/>
                  <a:pt x="3822" y="1632"/>
                </a:cubicBezTo>
                <a:cubicBezTo>
                  <a:pt x="3822" y="727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4" name="Google Shape;284;p16"/>
          <p:cNvSpPr/>
          <p:nvPr/>
        </p:nvSpPr>
        <p:spPr>
          <a:xfrm>
            <a:off x="26981184" y="3941900"/>
            <a:ext cx="127433" cy="109433"/>
          </a:xfrm>
          <a:custGeom>
            <a:avLst/>
            <a:gdLst/>
            <a:ahLst/>
            <a:cxnLst/>
            <a:rect l="l" t="t" r="r" b="b"/>
            <a:pathLst>
              <a:path w="3823" h="3283" extrusionOk="0">
                <a:moveTo>
                  <a:pt x="2192" y="0"/>
                </a:moveTo>
                <a:cubicBezTo>
                  <a:pt x="727" y="0"/>
                  <a:pt x="1" y="1762"/>
                  <a:pt x="1037" y="2798"/>
                </a:cubicBezTo>
                <a:cubicBezTo>
                  <a:pt x="1368" y="3133"/>
                  <a:pt x="1776" y="3282"/>
                  <a:pt x="2176" y="3282"/>
                </a:cubicBezTo>
                <a:cubicBezTo>
                  <a:pt x="3016" y="3282"/>
                  <a:pt x="3823" y="2626"/>
                  <a:pt x="3823" y="1643"/>
                </a:cubicBezTo>
                <a:cubicBezTo>
                  <a:pt x="3823" y="738"/>
                  <a:pt x="3097" y="0"/>
                  <a:pt x="2192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5" name="Google Shape;285;p16"/>
          <p:cNvSpPr/>
          <p:nvPr/>
        </p:nvSpPr>
        <p:spPr>
          <a:xfrm>
            <a:off x="22796951" y="6748200"/>
            <a:ext cx="109167" cy="108767"/>
          </a:xfrm>
          <a:custGeom>
            <a:avLst/>
            <a:gdLst/>
            <a:ahLst/>
            <a:cxnLst/>
            <a:rect l="l" t="t" r="r" b="b"/>
            <a:pathLst>
              <a:path w="3275" h="3263" extrusionOk="0">
                <a:moveTo>
                  <a:pt x="1632" y="0"/>
                </a:moveTo>
                <a:cubicBezTo>
                  <a:pt x="727" y="0"/>
                  <a:pt x="0" y="726"/>
                  <a:pt x="0" y="1631"/>
                </a:cubicBezTo>
                <a:cubicBezTo>
                  <a:pt x="0" y="2536"/>
                  <a:pt x="727" y="3262"/>
                  <a:pt x="1632" y="3262"/>
                </a:cubicBezTo>
                <a:cubicBezTo>
                  <a:pt x="2536" y="3262"/>
                  <a:pt x="3275" y="2536"/>
                  <a:pt x="3275" y="1631"/>
                </a:cubicBezTo>
                <a:cubicBezTo>
                  <a:pt x="3275" y="726"/>
                  <a:pt x="2536" y="0"/>
                  <a:pt x="1632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6" name="Google Shape;286;p16"/>
          <p:cNvSpPr/>
          <p:nvPr/>
        </p:nvSpPr>
        <p:spPr>
          <a:xfrm>
            <a:off x="24243951" y="7019267"/>
            <a:ext cx="127833" cy="109433"/>
          </a:xfrm>
          <a:custGeom>
            <a:avLst/>
            <a:gdLst/>
            <a:ahLst/>
            <a:cxnLst/>
            <a:rect l="l" t="t" r="r" b="b"/>
            <a:pathLst>
              <a:path w="3835" h="3283" extrusionOk="0">
                <a:moveTo>
                  <a:pt x="2191" y="0"/>
                </a:moveTo>
                <a:cubicBezTo>
                  <a:pt x="739" y="0"/>
                  <a:pt x="1" y="1762"/>
                  <a:pt x="1036" y="2798"/>
                </a:cubicBezTo>
                <a:cubicBezTo>
                  <a:pt x="1371" y="3133"/>
                  <a:pt x="1782" y="3282"/>
                  <a:pt x="2184" y="3282"/>
                </a:cubicBezTo>
                <a:cubicBezTo>
                  <a:pt x="3027" y="3282"/>
                  <a:pt x="3834" y="2626"/>
                  <a:pt x="3834" y="1643"/>
                </a:cubicBezTo>
                <a:cubicBezTo>
                  <a:pt x="3834" y="738"/>
                  <a:pt x="3096" y="0"/>
                  <a:pt x="2191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7" name="Google Shape;287;p16"/>
          <p:cNvSpPr/>
          <p:nvPr/>
        </p:nvSpPr>
        <p:spPr>
          <a:xfrm>
            <a:off x="22093684" y="6872800"/>
            <a:ext cx="52433" cy="45200"/>
          </a:xfrm>
          <a:custGeom>
            <a:avLst/>
            <a:gdLst/>
            <a:ahLst/>
            <a:cxnLst/>
            <a:rect l="l" t="t" r="r" b="b"/>
            <a:pathLst>
              <a:path w="1573" h="1356" extrusionOk="0">
                <a:moveTo>
                  <a:pt x="893" y="1"/>
                </a:moveTo>
                <a:cubicBezTo>
                  <a:pt x="298" y="1"/>
                  <a:pt x="0" y="727"/>
                  <a:pt x="417" y="1156"/>
                </a:cubicBezTo>
                <a:cubicBezTo>
                  <a:pt x="555" y="1294"/>
                  <a:pt x="724" y="1355"/>
                  <a:pt x="890" y="1355"/>
                </a:cubicBezTo>
                <a:cubicBezTo>
                  <a:pt x="1238" y="1355"/>
                  <a:pt x="1572" y="1083"/>
                  <a:pt x="1572" y="679"/>
                </a:cubicBezTo>
                <a:cubicBezTo>
                  <a:pt x="1572" y="310"/>
                  <a:pt x="1274" y="1"/>
                  <a:pt x="893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8" name="Google Shape;288;p16"/>
          <p:cNvSpPr/>
          <p:nvPr/>
        </p:nvSpPr>
        <p:spPr>
          <a:xfrm>
            <a:off x="21732117" y="5750433"/>
            <a:ext cx="52433" cy="44900"/>
          </a:xfrm>
          <a:custGeom>
            <a:avLst/>
            <a:gdLst/>
            <a:ahLst/>
            <a:cxnLst/>
            <a:rect l="l" t="t" r="r" b="b"/>
            <a:pathLst>
              <a:path w="1573" h="1347" extrusionOk="0">
                <a:moveTo>
                  <a:pt x="906" y="1"/>
                </a:moveTo>
                <a:cubicBezTo>
                  <a:pt x="299" y="1"/>
                  <a:pt x="1" y="727"/>
                  <a:pt x="430" y="1144"/>
                </a:cubicBezTo>
                <a:cubicBezTo>
                  <a:pt x="566" y="1284"/>
                  <a:pt x="735" y="1346"/>
                  <a:pt x="901" y="1346"/>
                </a:cubicBezTo>
                <a:cubicBezTo>
                  <a:pt x="1243" y="1346"/>
                  <a:pt x="1573" y="1080"/>
                  <a:pt x="1573" y="680"/>
                </a:cubicBezTo>
                <a:cubicBezTo>
                  <a:pt x="1573" y="299"/>
                  <a:pt x="1275" y="1"/>
                  <a:pt x="90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9" name="Google Shape;289;p16"/>
          <p:cNvSpPr/>
          <p:nvPr/>
        </p:nvSpPr>
        <p:spPr>
          <a:xfrm>
            <a:off x="24341584" y="4419733"/>
            <a:ext cx="52433" cy="44867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905" y="0"/>
                </a:moveTo>
                <a:cubicBezTo>
                  <a:pt x="298" y="0"/>
                  <a:pt x="0" y="727"/>
                  <a:pt x="429" y="1143"/>
                </a:cubicBezTo>
                <a:cubicBezTo>
                  <a:pt x="565" y="1283"/>
                  <a:pt x="733" y="1345"/>
                  <a:pt x="899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90" name="Google Shape;290;p16"/>
          <p:cNvSpPr/>
          <p:nvPr/>
        </p:nvSpPr>
        <p:spPr>
          <a:xfrm>
            <a:off x="25115884" y="4441967"/>
            <a:ext cx="52433" cy="45167"/>
          </a:xfrm>
          <a:custGeom>
            <a:avLst/>
            <a:gdLst/>
            <a:ahLst/>
            <a:cxnLst/>
            <a:rect l="l" t="t" r="r" b="b"/>
            <a:pathLst>
              <a:path w="1573" h="1355" extrusionOk="0">
                <a:moveTo>
                  <a:pt x="894" y="0"/>
                </a:moveTo>
                <a:cubicBezTo>
                  <a:pt x="298" y="0"/>
                  <a:pt x="1" y="726"/>
                  <a:pt x="417" y="1155"/>
                </a:cubicBezTo>
                <a:cubicBezTo>
                  <a:pt x="555" y="1293"/>
                  <a:pt x="724" y="1355"/>
                  <a:pt x="890" y="1355"/>
                </a:cubicBezTo>
                <a:cubicBezTo>
                  <a:pt x="1238" y="1355"/>
                  <a:pt x="1572" y="1082"/>
                  <a:pt x="1572" y="679"/>
                </a:cubicBezTo>
                <a:cubicBezTo>
                  <a:pt x="1572" y="310"/>
                  <a:pt x="1263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91" name="Google Shape;291;p16"/>
          <p:cNvSpPr/>
          <p:nvPr/>
        </p:nvSpPr>
        <p:spPr>
          <a:xfrm>
            <a:off x="25983451" y="5613533"/>
            <a:ext cx="52433" cy="44867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894" y="0"/>
                </a:moveTo>
                <a:cubicBezTo>
                  <a:pt x="298" y="0"/>
                  <a:pt x="1" y="727"/>
                  <a:pt x="417" y="1143"/>
                </a:cubicBezTo>
                <a:cubicBezTo>
                  <a:pt x="557" y="1283"/>
                  <a:pt x="728" y="1345"/>
                  <a:pt x="895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63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92" name="Google Shape;292;p16"/>
          <p:cNvSpPr/>
          <p:nvPr/>
        </p:nvSpPr>
        <p:spPr>
          <a:xfrm>
            <a:off x="27464584" y="6523167"/>
            <a:ext cx="52433" cy="44867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906" y="0"/>
                </a:moveTo>
                <a:cubicBezTo>
                  <a:pt x="298" y="0"/>
                  <a:pt x="1" y="727"/>
                  <a:pt x="429" y="1143"/>
                </a:cubicBezTo>
                <a:cubicBezTo>
                  <a:pt x="565" y="1283"/>
                  <a:pt x="733" y="1345"/>
                  <a:pt x="899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75" y="0"/>
                  <a:pt x="906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93" name="Google Shape;293;p16"/>
          <p:cNvSpPr/>
          <p:nvPr/>
        </p:nvSpPr>
        <p:spPr>
          <a:xfrm>
            <a:off x="26325284" y="6725567"/>
            <a:ext cx="52700" cy="44867"/>
          </a:xfrm>
          <a:custGeom>
            <a:avLst/>
            <a:gdLst/>
            <a:ahLst/>
            <a:cxnLst/>
            <a:rect l="l" t="t" r="r" b="b"/>
            <a:pathLst>
              <a:path w="1581" h="1346" extrusionOk="0">
                <a:moveTo>
                  <a:pt x="887" y="0"/>
                </a:moveTo>
                <a:cubicBezTo>
                  <a:pt x="302" y="0"/>
                  <a:pt x="0" y="718"/>
                  <a:pt x="426" y="1143"/>
                </a:cubicBezTo>
                <a:cubicBezTo>
                  <a:pt x="565" y="1283"/>
                  <a:pt x="736" y="1346"/>
                  <a:pt x="903" y="1346"/>
                </a:cubicBezTo>
                <a:cubicBezTo>
                  <a:pt x="1250" y="1346"/>
                  <a:pt x="1580" y="1077"/>
                  <a:pt x="1580" y="667"/>
                </a:cubicBezTo>
                <a:cubicBezTo>
                  <a:pt x="1580" y="298"/>
                  <a:pt x="1283" y="0"/>
                  <a:pt x="902" y="0"/>
                </a:cubicBezTo>
                <a:cubicBezTo>
                  <a:pt x="897" y="0"/>
                  <a:pt x="892" y="0"/>
                  <a:pt x="887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94" name="Google Shape;294;p16"/>
          <p:cNvSpPr/>
          <p:nvPr/>
        </p:nvSpPr>
        <p:spPr>
          <a:xfrm>
            <a:off x="23875651" y="7128400"/>
            <a:ext cx="52433" cy="45000"/>
          </a:xfrm>
          <a:custGeom>
            <a:avLst/>
            <a:gdLst/>
            <a:ahLst/>
            <a:cxnLst/>
            <a:rect l="l" t="t" r="r" b="b"/>
            <a:pathLst>
              <a:path w="1573" h="1350" extrusionOk="0">
                <a:moveTo>
                  <a:pt x="894" y="0"/>
                </a:moveTo>
                <a:cubicBezTo>
                  <a:pt x="298" y="0"/>
                  <a:pt x="1" y="727"/>
                  <a:pt x="417" y="1155"/>
                </a:cubicBezTo>
                <a:cubicBezTo>
                  <a:pt x="555" y="1289"/>
                  <a:pt x="724" y="1349"/>
                  <a:pt x="890" y="1349"/>
                </a:cubicBezTo>
                <a:cubicBezTo>
                  <a:pt x="1238" y="1349"/>
                  <a:pt x="1572" y="1083"/>
                  <a:pt x="1572" y="679"/>
                </a:cubicBezTo>
                <a:cubicBezTo>
                  <a:pt x="1572" y="310"/>
                  <a:pt x="1275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95" name="Google Shape;295;p16"/>
          <p:cNvSpPr/>
          <p:nvPr/>
        </p:nvSpPr>
        <p:spPr>
          <a:xfrm>
            <a:off x="23359717" y="7585600"/>
            <a:ext cx="52800" cy="45167"/>
          </a:xfrm>
          <a:custGeom>
            <a:avLst/>
            <a:gdLst/>
            <a:ahLst/>
            <a:cxnLst/>
            <a:rect l="l" t="t" r="r" b="b"/>
            <a:pathLst>
              <a:path w="1584" h="1355" extrusionOk="0">
                <a:moveTo>
                  <a:pt x="905" y="0"/>
                </a:moveTo>
                <a:cubicBezTo>
                  <a:pt x="310" y="0"/>
                  <a:pt x="0" y="727"/>
                  <a:pt x="429" y="1155"/>
                </a:cubicBezTo>
                <a:cubicBezTo>
                  <a:pt x="567" y="1293"/>
                  <a:pt x="736" y="1355"/>
                  <a:pt x="902" y="1355"/>
                </a:cubicBezTo>
                <a:cubicBezTo>
                  <a:pt x="1250" y="1355"/>
                  <a:pt x="1584" y="1082"/>
                  <a:pt x="1584" y="679"/>
                </a:cubicBezTo>
                <a:cubicBezTo>
                  <a:pt x="1584" y="310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96" name="Google Shape;296;p16"/>
          <p:cNvSpPr/>
          <p:nvPr/>
        </p:nvSpPr>
        <p:spPr>
          <a:xfrm>
            <a:off x="26280317" y="3133067"/>
            <a:ext cx="52833" cy="45267"/>
          </a:xfrm>
          <a:custGeom>
            <a:avLst/>
            <a:gdLst/>
            <a:ahLst/>
            <a:cxnLst/>
            <a:rect l="l" t="t" r="r" b="b"/>
            <a:pathLst>
              <a:path w="1585" h="1358" extrusionOk="0">
                <a:moveTo>
                  <a:pt x="905" y="0"/>
                </a:moveTo>
                <a:cubicBezTo>
                  <a:pt x="310" y="0"/>
                  <a:pt x="1" y="727"/>
                  <a:pt x="429" y="1155"/>
                </a:cubicBezTo>
                <a:cubicBezTo>
                  <a:pt x="569" y="1295"/>
                  <a:pt x="740" y="1357"/>
                  <a:pt x="907" y="1357"/>
                </a:cubicBezTo>
                <a:cubicBezTo>
                  <a:pt x="1254" y="1357"/>
                  <a:pt x="1584" y="1089"/>
                  <a:pt x="1584" y="679"/>
                </a:cubicBezTo>
                <a:cubicBezTo>
                  <a:pt x="1584" y="310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97" name="Google Shape;297;p16"/>
          <p:cNvSpPr txBox="1">
            <a:spLocks noGrp="1"/>
          </p:cNvSpPr>
          <p:nvPr>
            <p:ph type="title" idx="15"/>
          </p:nvPr>
        </p:nvSpPr>
        <p:spPr>
          <a:xfrm>
            <a:off x="2273533" y="0"/>
            <a:ext cx="7645200" cy="1525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6"/>
          <p:cNvSpPr/>
          <p:nvPr/>
        </p:nvSpPr>
        <p:spPr>
          <a:xfrm>
            <a:off x="950967" y="6477200"/>
            <a:ext cx="10290072" cy="3808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99" name="Google Shape;299;p16"/>
          <p:cNvSpPr/>
          <p:nvPr/>
        </p:nvSpPr>
        <p:spPr>
          <a:xfrm>
            <a:off x="762901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0" name="Google Shape;300;p16"/>
          <p:cNvSpPr/>
          <p:nvPr/>
        </p:nvSpPr>
        <p:spPr>
          <a:xfrm>
            <a:off x="10664003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1" name="Google Shape;301;p16"/>
          <p:cNvSpPr/>
          <p:nvPr/>
        </p:nvSpPr>
        <p:spPr>
          <a:xfrm>
            <a:off x="-7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2" name="Google Shape;302;p16"/>
          <p:cNvSpPr/>
          <p:nvPr/>
        </p:nvSpPr>
        <p:spPr>
          <a:xfrm>
            <a:off x="11426904" y="0"/>
            <a:ext cx="762899" cy="762899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3" name="Google Shape;303;p16"/>
          <p:cNvSpPr/>
          <p:nvPr/>
        </p:nvSpPr>
        <p:spPr>
          <a:xfrm>
            <a:off x="1516992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4" name="Google Shape;304;p16"/>
          <p:cNvSpPr/>
          <p:nvPr/>
        </p:nvSpPr>
        <p:spPr>
          <a:xfrm>
            <a:off x="9904025" y="0"/>
            <a:ext cx="759780" cy="762899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3/20/2023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3/20/2023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3/20/2023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3/20/2023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3/20/2023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3/20/2023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805" indent="-344805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65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205" indent="-34480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1005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605" indent="-34480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87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05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77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vaibhav-ghorpade-743477154/" TargetMode="External"/><Relationship Id="rId5" Type="http://schemas.openxmlformats.org/officeDocument/2006/relationships/hyperlink" Target="https://github.com/VaibhavGhorpade1999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mailto:vaibhav99ghorpade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/>
          <p:cNvSpPr txBox="1"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l="3"/>
          <a:stretch>
            <a:fillRect/>
          </a:stretch>
        </p:blipFill>
        <p:spPr>
          <a:xfrm>
            <a:off x="961843" y="9894"/>
            <a:ext cx="11202085" cy="6848104"/>
          </a:xfrm>
          <a:prstGeom prst="rect">
            <a:avLst/>
          </a:prstGeom>
        </p:spPr>
      </p:pic>
      <p:pic>
        <p:nvPicPr>
          <p:cNvPr id="27" name="Picture 2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" y="950595"/>
            <a:ext cx="12190095" cy="5906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48" y="803674"/>
            <a:ext cx="9962491" cy="14953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600" b="1" dirty="0">
                <a:solidFill>
                  <a:srgbClr val="FFC000"/>
                </a:solidFill>
              </a:rPr>
              <a:t>GAS TURBINE - Predicting Turbine </a:t>
            </a:r>
            <a:r>
              <a:rPr lang="en-US" sz="4600" b="1" dirty="0">
                <a:solidFill>
                  <a:srgbClr val="FFC000"/>
                </a:solidFill>
                <a:ea typeface="+mj-lt"/>
                <a:cs typeface="+mj-lt"/>
              </a:rPr>
              <a:t>Energy</a:t>
            </a:r>
            <a:r>
              <a:rPr lang="en-US" sz="4600" b="1" dirty="0">
                <a:solidFill>
                  <a:srgbClr val="FFC000"/>
                </a:solidFill>
              </a:rPr>
              <a:t> </a:t>
            </a:r>
            <a:r>
              <a:rPr lang="en-US" sz="4600" b="1" dirty="0">
                <a:solidFill>
                  <a:srgbClr val="FFC000"/>
                </a:solidFill>
                <a:ea typeface="+mj-lt"/>
                <a:cs typeface="+mj-lt"/>
              </a:rPr>
              <a:t>Yield </a:t>
            </a:r>
            <a:r>
              <a:rPr lang="en-US" sz="4600" b="1" dirty="0">
                <a:solidFill>
                  <a:srgbClr val="FFC000"/>
                </a:solidFill>
              </a:rPr>
              <a:t>(TEY)</a:t>
            </a:r>
            <a:endParaRPr lang="en-US" sz="4600" b="1" dirty="0">
              <a:solidFill>
                <a:srgbClr val="FFC000"/>
              </a:solidFill>
              <a:cs typeface="Arial" panose="020B0604020202020204"/>
            </a:endParaRPr>
          </a:p>
          <a:p>
            <a:pPr algn="ctr"/>
            <a:endParaRPr lang="en-US" sz="4600" b="1" dirty="0">
              <a:solidFill>
                <a:srgbClr val="FFC000"/>
              </a:solidFill>
              <a:cs typeface="Arial" panose="020B0604020202020204"/>
            </a:endParaRPr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87499" y="4780854"/>
            <a:ext cx="7132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dirty="0"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2772" y="3903980"/>
            <a:ext cx="7534441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2400" b="1" i="1" dirty="0">
                <a:solidFill>
                  <a:srgbClr val="FFC000"/>
                </a:solidFill>
                <a:cs typeface="Arial" panose="020B0604020202020204"/>
              </a:rPr>
              <a:t>PRESENTED BY </a:t>
            </a:r>
          </a:p>
          <a:p>
            <a:pPr algn="ctr"/>
            <a:endParaRPr lang="en-US" sz="2400" b="1" i="1" dirty="0">
              <a:solidFill>
                <a:srgbClr val="FFC000"/>
              </a:solidFill>
              <a:cs typeface="Arial" panose="020B0604020202020204"/>
            </a:endParaRPr>
          </a:p>
          <a:p>
            <a:pPr algn="ctr"/>
            <a:r>
              <a:rPr lang="en-US" sz="2400" b="1" i="1" dirty="0" smtClean="0">
                <a:solidFill>
                  <a:srgbClr val="FFC000"/>
                </a:solidFill>
                <a:cs typeface="Arial" panose="020B0604020202020204"/>
              </a:rPr>
              <a:t>Vaibhav Arvind Ghorpade</a:t>
            </a:r>
            <a:endParaRPr lang="en-US" sz="2400" b="1" dirty="0">
              <a:solidFill>
                <a:srgbClr val="FFC000"/>
              </a:solidFill>
              <a:cs typeface="Arial" panose="020B0604020202020204"/>
            </a:endParaRPr>
          </a:p>
          <a:p>
            <a:pPr algn="ctr"/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pPr algn="ctr"/>
            <a:r>
              <a:rPr lang="en-IN" altLang="en-US" sz="2000" b="1" dirty="0">
                <a:solidFill>
                  <a:srgbClr val="FFC000"/>
                </a:solidFill>
                <a:cs typeface="Arial" panose="020B0604020202020204"/>
              </a:rPr>
              <a:t>G</a:t>
            </a:r>
            <a:r>
              <a:rPr lang="en-IN" altLang="en-US" sz="2000" b="1" dirty="0" smtClean="0">
                <a:solidFill>
                  <a:srgbClr val="FFC000"/>
                </a:solidFill>
                <a:cs typeface="Arial" panose="020B0604020202020204"/>
              </a:rPr>
              <a:t>it-hub</a:t>
            </a:r>
            <a:r>
              <a:rPr lang="en-IN" altLang="en-US" sz="2000" b="1" dirty="0">
                <a:solidFill>
                  <a:srgbClr val="FFC000"/>
                </a:solidFill>
                <a:cs typeface="Arial" panose="020B0604020202020204"/>
              </a:rPr>
              <a:t>:- </a:t>
            </a:r>
            <a:r>
              <a:rPr lang="en-IN" altLang="en-US" sz="2000" b="1" dirty="0" smtClean="0">
                <a:solidFill>
                  <a:srgbClr val="FFC000"/>
                </a:solidFill>
                <a:cs typeface="Arial" panose="020B0604020202020204"/>
                <a:hlinkClick r:id="rId5"/>
              </a:rPr>
              <a:t>https://github.com/VaibhavGhorpade1999</a:t>
            </a:r>
            <a:endParaRPr lang="en-IN" alt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pPr algn="ctr"/>
            <a:r>
              <a:rPr lang="en-IN" altLang="en-US" sz="2000" b="1" dirty="0" err="1">
                <a:solidFill>
                  <a:srgbClr val="FFC000"/>
                </a:solidFill>
                <a:cs typeface="Arial" panose="020B0604020202020204"/>
              </a:rPr>
              <a:t>linkedin</a:t>
            </a:r>
            <a:r>
              <a:rPr lang="en-IN" altLang="en-US" sz="2000" b="1" dirty="0">
                <a:solidFill>
                  <a:srgbClr val="FFC000"/>
                </a:solidFill>
                <a:cs typeface="Arial" panose="020B0604020202020204"/>
              </a:rPr>
              <a:t>:- </a:t>
            </a:r>
            <a:r>
              <a:rPr lang="en-IN" altLang="en-US" sz="2000" b="1" dirty="0">
                <a:solidFill>
                  <a:srgbClr val="FFC000"/>
                </a:solidFill>
                <a:cs typeface="Arial" panose="020B0604020202020204"/>
                <a:hlinkClick r:id="rId6"/>
              </a:rPr>
              <a:t>https://www.linkedin.com/in/vaibhav-ghorpade-743477154/</a:t>
            </a:r>
            <a:endParaRPr lang="en-IN" altLang="en-US" sz="2000" b="1" dirty="0">
              <a:solidFill>
                <a:srgbClr val="FFC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14423" y="138355"/>
            <a:ext cx="2804179" cy="1077229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  <a:t>OUTLIERS</a:t>
            </a: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 smtClean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600" b="1" dirty="0">
                <a:solidFill>
                  <a:srgbClr val="FFC000"/>
                </a:solidFill>
                <a:cs typeface="Arial" panose="020B0604020202020204"/>
              </a:rPr>
              <a:t/>
            </a:r>
            <a:br>
              <a:rPr lang="en-US" sz="3600" b="1" dirty="0">
                <a:solidFill>
                  <a:srgbClr val="FFC000"/>
                </a:solidFill>
                <a:cs typeface="Arial" panose="020B0604020202020204"/>
              </a:rPr>
            </a:b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2" t="21464" r="54350" b="7655"/>
          <a:stretch>
            <a:fillRect/>
          </a:stretch>
        </p:blipFill>
        <p:spPr>
          <a:xfrm>
            <a:off x="1532586" y="682580"/>
            <a:ext cx="9221273" cy="617542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978" y="310398"/>
            <a:ext cx="7958331" cy="55964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cs typeface="Arial" panose="020B0604020202020204"/>
                <a:sym typeface="+mn-ea"/>
              </a:rPr>
              <a:t>UNIVARIATE ANALYSIS</a:t>
            </a:r>
            <a:r>
              <a:rPr lang="en-US" dirty="0">
                <a:solidFill>
                  <a:schemeClr val="accent4"/>
                </a:solidFill>
                <a:cs typeface="Arial" panose="020B0604020202020204"/>
                <a:sym typeface="+mn-ea"/>
              </a:rPr>
              <a:t> </a:t>
            </a:r>
            <a:r>
              <a:rPr lang="en-US" dirty="0">
                <a:cs typeface="Arial" panose="020B0604020202020204"/>
              </a:rPr>
              <a:t/>
            </a:r>
            <a:br>
              <a:rPr lang="en-US" dirty="0">
                <a:cs typeface="Arial" panose="020B0604020202020204"/>
              </a:rPr>
            </a:br>
            <a:endParaRPr lang="en-US" b="1">
              <a:solidFill>
                <a:srgbClr val="FFC000"/>
              </a:solidFill>
              <a:cs typeface="Arial" panose="020B0604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2568" y="1519823"/>
            <a:ext cx="10373893" cy="25533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Wingdings" panose="05000000000000000000"/>
              <a:buChar char="Ø"/>
            </a:pPr>
            <a:r>
              <a:rPr lang="en-US" sz="2000" dirty="0">
                <a:ea typeface="+mn-lt"/>
                <a:cs typeface="+mn-lt"/>
              </a:rPr>
              <a:t>Some of the features are normally distributed</a:t>
            </a:r>
          </a:p>
          <a:p>
            <a:pPr marL="342900" indent="-342900">
              <a:buFont typeface="Wingdings" panose="05000000000000000000"/>
              <a:buChar char="Ø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Wingdings" panose="05000000000000000000"/>
              <a:buChar char="Ø"/>
            </a:pPr>
            <a:r>
              <a:rPr lang="en-US" sz="2000" dirty="0">
                <a:ea typeface="+mn-lt"/>
                <a:cs typeface="+mn-lt"/>
              </a:rPr>
              <a:t>The features AH, CO, TIT and TAT exhibit the highest skew coefficients</a:t>
            </a:r>
          </a:p>
          <a:p>
            <a:pPr marL="342900" indent="-342900">
              <a:buFont typeface="Wingdings" panose="05000000000000000000"/>
              <a:buChar char="Ø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Wingdings" panose="05000000000000000000"/>
              <a:buChar char="Ø"/>
            </a:pPr>
            <a:r>
              <a:rPr lang="en-US" sz="2000" dirty="0">
                <a:ea typeface="+mn-lt"/>
                <a:cs typeface="+mn-lt"/>
              </a:rPr>
              <a:t>Distribution of CO and TIT and TAT seem to contain many outliers</a:t>
            </a:r>
          </a:p>
          <a:p>
            <a:pPr marL="342900" indent="-342900">
              <a:buFont typeface="Wingdings" panose="05000000000000000000"/>
              <a:buChar char="Ø"/>
            </a:pPr>
            <a:endParaRPr lang="en-US" sz="2000" dirty="0">
              <a:cs typeface="Arial" panose="020B0604020202020204"/>
            </a:endParaRPr>
          </a:p>
          <a:p>
            <a:pPr marL="342900" indent="-342900">
              <a:buFont typeface="Wingdings" panose="05000000000000000000"/>
              <a:buChar char="Ø"/>
            </a:pPr>
            <a:r>
              <a:rPr lang="en-US" sz="2000" dirty="0">
                <a:cs typeface="Arial" panose="020B0604020202020204"/>
              </a:rPr>
              <a:t>Distplots are used to visualize the skewness of the variables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5" y="849087"/>
            <a:ext cx="5040086" cy="299357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1" y="849086"/>
            <a:ext cx="4844142" cy="299357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315" y="3935654"/>
            <a:ext cx="5040086" cy="29130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571" y="3925468"/>
            <a:ext cx="4844142" cy="293338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30487" y="293675"/>
            <a:ext cx="2836166" cy="462415"/>
          </a:xfrm>
        </p:spPr>
        <p:txBody>
          <a:bodyPr>
            <a:normAutofit/>
          </a:bodyPr>
          <a:lstStyle/>
          <a:p>
            <a:pPr algn="ctr"/>
            <a:r>
              <a:rPr lang="en-IN" sz="2000" dirty="0" smtClean="0"/>
              <a:t>SCATTER PLOT</a:t>
            </a:r>
            <a:endParaRPr lang="en-IN" sz="2000" dirty="0"/>
          </a:p>
        </p:txBody>
      </p:sp>
      <p:sp>
        <p:nvSpPr>
          <p:cNvPr id="7" name="Text Box 6"/>
          <p:cNvSpPr txBox="1"/>
          <p:nvPr/>
        </p:nvSpPr>
        <p:spPr>
          <a:xfrm>
            <a:off x="1104900" y="203835"/>
            <a:ext cx="362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+mn-ea"/>
              </a:rPr>
              <a:t>BIVARIATE ANALYSIS :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230" y="1093826"/>
            <a:ext cx="6980560" cy="522588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3" y="1093826"/>
            <a:ext cx="3348717" cy="522514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2513" y="285904"/>
            <a:ext cx="9027658" cy="508753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/>
              <a:t>MULTIVARIATE ANALYSIS :  Heat-Map </a:t>
            </a:r>
            <a:endParaRPr lang="en-IN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8468" y="467907"/>
            <a:ext cx="521208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cs typeface="Arial" panose="020B0604020202020204"/>
              </a:rPr>
              <a:t>FEATURE IMPORTANCE IN DATASET</a:t>
            </a:r>
            <a:endParaRPr lang="en-US" sz="3200" dirty="0">
              <a:solidFill>
                <a:srgbClr val="FFC000"/>
              </a:solidFill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6796" y="1821132"/>
            <a:ext cx="10385775" cy="47078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>
                <a:cs typeface="Arial" panose="020B0604020202020204"/>
              </a:rPr>
              <a:t>As per </a:t>
            </a:r>
            <a:r>
              <a:rPr lang="en-US" sz="2000" dirty="0" err="1" smtClean="0">
                <a:cs typeface="Arial" panose="020B0604020202020204"/>
              </a:rPr>
              <a:t>Univariate</a:t>
            </a:r>
            <a:r>
              <a:rPr lang="en-US" sz="2000" dirty="0" smtClean="0">
                <a:cs typeface="Arial" panose="020B0604020202020204"/>
              </a:rPr>
              <a:t> and Bivariate analysis</a:t>
            </a:r>
            <a:r>
              <a:rPr lang="en-US" sz="2000" dirty="0">
                <a:cs typeface="Arial" panose="020B0604020202020204"/>
              </a:rPr>
              <a:t> </a:t>
            </a:r>
            <a:r>
              <a:rPr lang="en-US" sz="2000" i="1" dirty="0">
                <a:cs typeface="Arial" panose="020B0604020202020204"/>
              </a:rPr>
              <a:t>CDP, GTEP, TIT, TAT, AFDP, CO</a:t>
            </a:r>
            <a:r>
              <a:rPr lang="en-US" sz="2000" dirty="0">
                <a:cs typeface="Arial" panose="020B0604020202020204"/>
              </a:rPr>
              <a:t> these variable are very important to our prediction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Ø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>
                <a:cs typeface="Arial" panose="020B0604020202020204"/>
              </a:rPr>
              <a:t>In these variable there are many outliers which is directly impact our performance measure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Ø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>
                <a:cs typeface="Arial" panose="020B0604020202020204"/>
              </a:rPr>
              <a:t>Values of these features are highly correlated to our target columns, thus all values of features are required to get best accuracy</a:t>
            </a:r>
            <a:r>
              <a:rPr lang="en-IN" altLang="en-US" sz="2000" dirty="0">
                <a:cs typeface="Arial" panose="020B0604020202020204"/>
              </a:rPr>
              <a:t>,</a:t>
            </a:r>
            <a:r>
              <a:rPr lang="en-US" sz="2000" dirty="0">
                <a:cs typeface="Arial" panose="020B0604020202020204"/>
                <a:sym typeface="+mn-ea"/>
              </a:rPr>
              <a:t> So we do not require to handle outliers</a:t>
            </a:r>
            <a:endParaRPr lang="en-US" sz="2000" dirty="0">
              <a:ea typeface="+mn-lt"/>
              <a:cs typeface="+mn-lt"/>
            </a:endParaRPr>
          </a:p>
          <a:p>
            <a:pPr algn="l"/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000">
                <a:sym typeface="+mn-ea"/>
              </a:rPr>
              <a:t>X is </a:t>
            </a:r>
            <a:r>
              <a:rPr lang="en-US" sz="2000">
                <a:sym typeface="+mn-ea"/>
              </a:rPr>
              <a:t>independent columns</a:t>
            </a:r>
            <a:endParaRPr lang="en-US" sz="2000"/>
          </a:p>
          <a:p>
            <a:pPr algn="l"/>
            <a:r>
              <a:rPr lang="en-IN" altLang="en-US" sz="2000">
                <a:sym typeface="+mn-ea"/>
              </a:rPr>
              <a:t>X</a:t>
            </a:r>
            <a:r>
              <a:rPr lang="en-US" sz="2000">
                <a:sym typeface="+mn-ea"/>
              </a:rPr>
              <a:t>=df</a:t>
            </a:r>
            <a:r>
              <a:rPr lang="en-IN" altLang="en-US" sz="2000">
                <a:sym typeface="+mn-ea"/>
              </a:rPr>
              <a:t>[[‘</a:t>
            </a:r>
            <a:r>
              <a:rPr lang="en-US" sz="2000" i="1" dirty="0">
                <a:cs typeface="Arial" panose="020B0604020202020204"/>
                <a:sym typeface="+mn-ea"/>
              </a:rPr>
              <a:t>CDP</a:t>
            </a:r>
            <a:r>
              <a:rPr lang="en-IN" altLang="en-US" sz="2000" i="1" dirty="0">
                <a:cs typeface="Arial" panose="020B0604020202020204"/>
                <a:sym typeface="+mn-ea"/>
              </a:rPr>
              <a:t>’</a:t>
            </a:r>
            <a:r>
              <a:rPr lang="en-US" sz="2000" i="1" dirty="0">
                <a:cs typeface="Arial" panose="020B0604020202020204"/>
                <a:sym typeface="+mn-ea"/>
              </a:rPr>
              <a:t>, </a:t>
            </a:r>
            <a:r>
              <a:rPr lang="en-IN" altLang="en-US" sz="2000" i="1" dirty="0">
                <a:cs typeface="Arial" panose="020B0604020202020204"/>
                <a:sym typeface="+mn-ea"/>
              </a:rPr>
              <a:t>‘</a:t>
            </a:r>
            <a:r>
              <a:rPr lang="en-US" sz="2000" i="1" dirty="0">
                <a:cs typeface="Arial" panose="020B0604020202020204"/>
                <a:sym typeface="+mn-ea"/>
              </a:rPr>
              <a:t>GTEP</a:t>
            </a:r>
            <a:r>
              <a:rPr lang="en-IN" altLang="en-US" sz="2000" i="1" dirty="0">
                <a:cs typeface="Arial" panose="020B0604020202020204"/>
                <a:sym typeface="+mn-ea"/>
              </a:rPr>
              <a:t>’</a:t>
            </a:r>
            <a:r>
              <a:rPr lang="en-US" sz="2000" i="1" dirty="0">
                <a:cs typeface="Arial" panose="020B0604020202020204"/>
                <a:sym typeface="+mn-ea"/>
              </a:rPr>
              <a:t>, </a:t>
            </a:r>
            <a:r>
              <a:rPr lang="en-IN" altLang="en-US" sz="2000" i="1" dirty="0">
                <a:cs typeface="Arial" panose="020B0604020202020204"/>
                <a:sym typeface="+mn-ea"/>
              </a:rPr>
              <a:t>’</a:t>
            </a:r>
            <a:r>
              <a:rPr lang="en-US" sz="2000" i="1" dirty="0">
                <a:cs typeface="Arial" panose="020B0604020202020204"/>
                <a:sym typeface="+mn-ea"/>
              </a:rPr>
              <a:t>TIT</a:t>
            </a:r>
            <a:r>
              <a:rPr lang="en-IN" altLang="en-US" sz="2000" i="1" dirty="0">
                <a:cs typeface="Arial" panose="020B0604020202020204"/>
                <a:sym typeface="+mn-ea"/>
              </a:rPr>
              <a:t>’</a:t>
            </a:r>
            <a:r>
              <a:rPr lang="en-US" sz="2000" i="1" dirty="0">
                <a:cs typeface="Arial" panose="020B0604020202020204"/>
                <a:sym typeface="+mn-ea"/>
              </a:rPr>
              <a:t>, </a:t>
            </a:r>
            <a:r>
              <a:rPr lang="en-IN" altLang="en-US" sz="2000" i="1" dirty="0">
                <a:cs typeface="Arial" panose="020B0604020202020204"/>
                <a:sym typeface="+mn-ea"/>
              </a:rPr>
              <a:t>‘</a:t>
            </a:r>
            <a:r>
              <a:rPr lang="en-US" sz="2000" i="1" dirty="0">
                <a:cs typeface="Arial" panose="020B0604020202020204"/>
                <a:sym typeface="+mn-ea"/>
              </a:rPr>
              <a:t>TAT</a:t>
            </a:r>
            <a:r>
              <a:rPr lang="en-IN" altLang="en-US" sz="2000" i="1" dirty="0">
                <a:cs typeface="Arial" panose="020B0604020202020204"/>
                <a:sym typeface="+mn-ea"/>
              </a:rPr>
              <a:t>’</a:t>
            </a:r>
            <a:r>
              <a:rPr lang="en-US" sz="2000" i="1" dirty="0">
                <a:cs typeface="Arial" panose="020B0604020202020204"/>
                <a:sym typeface="+mn-ea"/>
              </a:rPr>
              <a:t>, </a:t>
            </a:r>
            <a:r>
              <a:rPr lang="en-IN" altLang="en-US" sz="2000" i="1" dirty="0">
                <a:cs typeface="Arial" panose="020B0604020202020204"/>
                <a:sym typeface="+mn-ea"/>
              </a:rPr>
              <a:t>‘</a:t>
            </a:r>
            <a:r>
              <a:rPr lang="en-US" sz="2000" i="1" dirty="0">
                <a:cs typeface="Arial" panose="020B0604020202020204"/>
                <a:sym typeface="+mn-ea"/>
              </a:rPr>
              <a:t>AFDP</a:t>
            </a:r>
            <a:r>
              <a:rPr lang="en-IN" altLang="en-US" sz="2000" i="1" dirty="0">
                <a:cs typeface="Arial" panose="020B0604020202020204"/>
                <a:sym typeface="+mn-ea"/>
              </a:rPr>
              <a:t>’</a:t>
            </a:r>
            <a:r>
              <a:rPr lang="en-US" sz="2000" i="1" dirty="0">
                <a:cs typeface="Arial" panose="020B0604020202020204"/>
                <a:sym typeface="+mn-ea"/>
              </a:rPr>
              <a:t>, </a:t>
            </a:r>
            <a:r>
              <a:rPr lang="en-IN" altLang="en-US" sz="2000" i="1" dirty="0">
                <a:cs typeface="Arial" panose="020B0604020202020204"/>
                <a:sym typeface="+mn-ea"/>
              </a:rPr>
              <a:t>‘</a:t>
            </a:r>
            <a:r>
              <a:rPr lang="en-US" sz="2000" i="1" dirty="0">
                <a:cs typeface="Arial" panose="020B0604020202020204"/>
                <a:sym typeface="+mn-ea"/>
              </a:rPr>
              <a:t>CO</a:t>
            </a:r>
            <a:r>
              <a:rPr lang="en-IN" altLang="en-US" sz="2000" i="1" dirty="0">
                <a:cs typeface="Arial" panose="020B0604020202020204"/>
                <a:sym typeface="+mn-ea"/>
              </a:rPr>
              <a:t>’</a:t>
            </a:r>
            <a:r>
              <a:rPr lang="en-IN" altLang="en-US" sz="2000">
                <a:sym typeface="+mn-ea"/>
              </a:rPr>
              <a:t>],axis=1]</a:t>
            </a:r>
            <a:endParaRPr lang="en-US" sz="2000"/>
          </a:p>
          <a:p>
            <a:pPr algn="l"/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>
                <a:sym typeface="+mn-ea"/>
              </a:rPr>
              <a:t>y</a:t>
            </a:r>
            <a:r>
              <a:rPr lang="en-IN" altLang="en-US" sz="2000">
                <a:sym typeface="+mn-ea"/>
              </a:rPr>
              <a:t> is </a:t>
            </a:r>
            <a:r>
              <a:rPr lang="en-US" sz="2000">
                <a:sym typeface="+mn-ea"/>
              </a:rPr>
              <a:t>Dependent columns(Traget columns)</a:t>
            </a:r>
            <a:endParaRPr lang="en-US" sz="2000"/>
          </a:p>
          <a:p>
            <a:pPr algn="l"/>
            <a:r>
              <a:rPr lang="en-US" sz="2000">
                <a:sym typeface="+mn-ea"/>
              </a:rPr>
              <a:t>y = df[['TEY']]</a:t>
            </a:r>
            <a:endParaRPr lang="en-US" sz="2000"/>
          </a:p>
          <a:p>
            <a:pPr algn="l"/>
            <a:endParaRPr lang="en-US" sz="2000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0338" y="148441"/>
            <a:ext cx="103513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cs typeface="Arial" panose="020B0604020202020204"/>
              </a:rPr>
              <a:t>STANDARDIZATION USING STANDARD SCALER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049655" y="1757045"/>
            <a:ext cx="1009269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For each feature, the Standard Scaler scales the values such that the mean is 0 and the standard deviation is 1(or the variance)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x_scaled=x-mean/std_dev</a:t>
            </a:r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Standard Scaler assumes that the distribution of the variable is normal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Thus, in case, the variables are not normally distributed, we either choose a different scaler or first, convert the variables to a normal distribution and then apply this scaler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8273" y="281790"/>
            <a:ext cx="770252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MACHINE LEARNING ALGORITHMS</a:t>
            </a:r>
            <a:endParaRPr lang="en-US" sz="3200" b="1" dirty="0">
              <a:solidFill>
                <a:srgbClr val="FFC000"/>
              </a:solidFill>
              <a:cs typeface="Arial" panose="020B0604020202020204"/>
            </a:endParaRPr>
          </a:p>
          <a:p>
            <a:pPr algn="l"/>
            <a:endParaRPr lang="en-US" sz="3200" b="1" dirty="0">
              <a:solidFill>
                <a:srgbClr val="FFC000"/>
              </a:solidFill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3431" y="1096749"/>
            <a:ext cx="9269673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cs typeface="Arial" panose="020B0604020202020204"/>
              </a:rPr>
              <a:t>SIMPLE REGRESSION                                            7.   BAGGING    </a:t>
            </a:r>
          </a:p>
          <a:p>
            <a:r>
              <a:rPr lang="en-US" dirty="0" smtClean="0">
                <a:cs typeface="Arial" panose="020B0604020202020204"/>
              </a:rPr>
              <a:t>                                           </a:t>
            </a:r>
          </a:p>
          <a:p>
            <a:endParaRPr lang="en-US" dirty="0">
              <a:cs typeface="Arial" panose="020B0604020202020204"/>
            </a:endParaRPr>
          </a:p>
          <a:p>
            <a:r>
              <a:rPr lang="en-US" dirty="0" smtClean="0">
                <a:cs typeface="Arial" panose="020B0604020202020204"/>
              </a:rPr>
              <a:t>2.   MULTIPLE REGRESSION                                       8.   PASTING</a:t>
            </a:r>
          </a:p>
          <a:p>
            <a:pPr marL="342900" indent="-342900">
              <a:buAutoNum type="arabicPeriod"/>
            </a:pPr>
            <a:endParaRPr lang="en-US" dirty="0"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r>
              <a:rPr lang="en-US" dirty="0" smtClean="0">
                <a:cs typeface="Arial" panose="020B0604020202020204"/>
              </a:rPr>
              <a:t>3.   DECISION </a:t>
            </a:r>
            <a:r>
              <a:rPr lang="en-US" dirty="0">
                <a:cs typeface="Arial" panose="020B0604020202020204"/>
              </a:rPr>
              <a:t>TREE </a:t>
            </a:r>
            <a:r>
              <a:rPr lang="en-US" dirty="0" smtClean="0">
                <a:cs typeface="Arial" panose="020B0604020202020204"/>
              </a:rPr>
              <a:t>REGRESSION                            9</a:t>
            </a:r>
            <a:r>
              <a:rPr lang="en-US" dirty="0">
                <a:cs typeface="Arial" panose="020B0604020202020204"/>
              </a:rPr>
              <a:t>. </a:t>
            </a:r>
            <a:r>
              <a:rPr lang="en-US" dirty="0" smtClean="0">
                <a:cs typeface="Arial" panose="020B0604020202020204"/>
              </a:rPr>
              <a:t>   ADABOOST</a:t>
            </a:r>
            <a:endParaRPr lang="en-US" dirty="0"/>
          </a:p>
          <a:p>
            <a:endParaRPr lang="en-US" dirty="0"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r>
              <a:rPr lang="en-US" dirty="0" smtClean="0">
                <a:cs typeface="Arial" panose="020B0604020202020204"/>
              </a:rPr>
              <a:t>4.   RANDOM </a:t>
            </a:r>
            <a:r>
              <a:rPr lang="en-US" dirty="0">
                <a:cs typeface="Arial" panose="020B0604020202020204"/>
              </a:rPr>
              <a:t>FOREST </a:t>
            </a:r>
            <a:r>
              <a:rPr lang="en-US" dirty="0" smtClean="0">
                <a:cs typeface="Arial" panose="020B0604020202020204"/>
              </a:rPr>
              <a:t>REGREESION                       10.   GRADIENT </a:t>
            </a:r>
            <a:r>
              <a:rPr lang="en-US" dirty="0">
                <a:cs typeface="Arial" panose="020B0604020202020204"/>
              </a:rPr>
              <a:t>BOOST </a:t>
            </a:r>
            <a:endParaRPr lang="en-US" dirty="0" smtClean="0">
              <a:cs typeface="Arial" panose="020B0604020202020204"/>
            </a:endParaRPr>
          </a:p>
          <a:p>
            <a:pPr marL="342900" indent="-342900">
              <a:buAutoNum type="arabicPeriod"/>
            </a:pPr>
            <a:endParaRPr lang="en-US" dirty="0"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r>
              <a:rPr lang="en-US" dirty="0" smtClean="0">
                <a:cs typeface="Arial" panose="020B0604020202020204"/>
              </a:rPr>
              <a:t>5.   SUPPORT </a:t>
            </a:r>
            <a:r>
              <a:rPr lang="en-US" dirty="0">
                <a:cs typeface="Arial" panose="020B0604020202020204"/>
              </a:rPr>
              <a:t>VECTOR </a:t>
            </a:r>
            <a:r>
              <a:rPr lang="en-US" dirty="0" smtClean="0">
                <a:cs typeface="Arial" panose="020B0604020202020204"/>
              </a:rPr>
              <a:t>REGRESSION                      11</a:t>
            </a:r>
            <a:r>
              <a:rPr lang="en-US" dirty="0">
                <a:cs typeface="Arial" panose="020B0604020202020204"/>
              </a:rPr>
              <a:t>. </a:t>
            </a:r>
            <a:r>
              <a:rPr lang="en-US" dirty="0" smtClean="0">
                <a:cs typeface="Arial" panose="020B0604020202020204"/>
              </a:rPr>
              <a:t>   XGBOOST</a:t>
            </a:r>
          </a:p>
          <a:p>
            <a:pPr marL="342900" indent="-342900">
              <a:buAutoNum type="arabicPeriod"/>
            </a:pPr>
            <a:endParaRPr lang="en-US" dirty="0"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r>
              <a:rPr lang="en-US" dirty="0" smtClean="0">
                <a:cs typeface="Arial" panose="020B0604020202020204"/>
              </a:rPr>
              <a:t>6.   K  </a:t>
            </a:r>
            <a:r>
              <a:rPr lang="en-US" dirty="0">
                <a:cs typeface="Arial" panose="020B0604020202020204"/>
              </a:rPr>
              <a:t>NEAREST </a:t>
            </a:r>
            <a:r>
              <a:rPr lang="en-US" dirty="0" smtClean="0">
                <a:cs typeface="Arial" panose="020B0604020202020204"/>
              </a:rPr>
              <a:t>NEIGHBOUR                             </a:t>
            </a:r>
          </a:p>
          <a:p>
            <a:pPr marL="342900" indent="-342900">
              <a:buAutoNum type="arabicPeriod"/>
            </a:pPr>
            <a:endParaRPr lang="en-US" dirty="0" smtClean="0">
              <a:cs typeface="Arial" panose="020B0604020202020204"/>
            </a:endParaRPr>
          </a:p>
          <a:p>
            <a:pPr marL="342900" indent="-342900">
              <a:buAutoNum type="arabicPeriod"/>
            </a:pPr>
            <a:endParaRPr lang="en-US" dirty="0">
              <a:cs typeface="Arial" panose="020B0604020202020204"/>
            </a:endParaRPr>
          </a:p>
          <a:p>
            <a:pPr marL="342900" indent="-342900">
              <a:buAutoNum type="arabicPeriod"/>
            </a:pPr>
            <a:endParaRPr lang="en-US" dirty="0"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022" y="653509"/>
            <a:ext cx="4903435" cy="1077229"/>
          </a:xfrm>
        </p:spPr>
        <p:txBody>
          <a:bodyPr/>
          <a:lstStyle/>
          <a:p>
            <a:r>
              <a:rPr lang="en-IN" b="1" dirty="0" smtClean="0">
                <a:solidFill>
                  <a:srgbClr val="FFC000"/>
                </a:solidFill>
              </a:rPr>
              <a:t>TRAIN TEST SPLIT</a:t>
            </a:r>
            <a:endParaRPr lang="en-IN" b="1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6" t="62158" r="7797" b="23443"/>
          <a:stretch>
            <a:fillRect/>
          </a:stretch>
        </p:blipFill>
        <p:spPr>
          <a:xfrm>
            <a:off x="1210614" y="2511380"/>
            <a:ext cx="9878095" cy="27432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1557" y="178129"/>
            <a:ext cx="48688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ea typeface="+mn-lt"/>
                <a:cs typeface="+mn-lt"/>
              </a:rPr>
              <a:t>SIMPLE REGRESSION</a:t>
            </a:r>
            <a:endParaRPr lang="en-US" sz="3200" b="1">
              <a:solidFill>
                <a:srgbClr val="FFC000"/>
              </a:solidFill>
              <a:cs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9402" y="1395351"/>
            <a:ext cx="5021284" cy="566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smtClean="0">
                <a:cs typeface="Arial" panose="020B0604020202020204"/>
              </a:rPr>
              <a:t>This Simple </a:t>
            </a:r>
            <a:r>
              <a:rPr lang="en-US" dirty="0">
                <a:cs typeface="Arial" panose="020B0604020202020204"/>
              </a:rPr>
              <a:t>Linear Regression Model is applied between input variable CDP (</a:t>
            </a:r>
            <a:r>
              <a:rPr lang="en-US" dirty="0">
                <a:ea typeface="+mn-lt"/>
                <a:cs typeface="+mn-lt"/>
              </a:rPr>
              <a:t>Compressor discharge pressure</a:t>
            </a:r>
            <a:r>
              <a:rPr lang="en-US" dirty="0">
                <a:cs typeface="Arial" panose="020B0604020202020204"/>
              </a:rPr>
              <a:t>) </a:t>
            </a:r>
            <a:r>
              <a:rPr lang="en-US" dirty="0">
                <a:ea typeface="+mn-lt"/>
                <a:cs typeface="+mn-lt"/>
              </a:rPr>
              <a:t>&amp;</a:t>
            </a:r>
            <a:r>
              <a:rPr lang="en-US" dirty="0">
                <a:cs typeface="Arial" panose="020B0604020202020204"/>
              </a:rPr>
              <a:t> target variable TEY (Turbine Energy Yield</a:t>
            </a:r>
            <a:r>
              <a:rPr lang="en-US" dirty="0" smtClean="0">
                <a:cs typeface="Arial" panose="020B0604020202020204"/>
              </a:rPr>
              <a:t>)</a:t>
            </a:r>
            <a:endParaRPr lang="en-US" dirty="0" smtClean="0">
              <a:ea typeface="+mn-lt"/>
              <a:cs typeface="+mn-lt"/>
            </a:endParaRPr>
          </a:p>
          <a:p>
            <a:pPr marL="285750" indent="-285750">
              <a:buFont typeface="Wingdings" panose="05000000000000000000"/>
              <a:buChar char="Ø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 panose="05000000000000000000"/>
              <a:buChar char="Ø"/>
            </a:pPr>
            <a:endParaRPr lang="en-US" dirty="0" smtClean="0">
              <a:ea typeface="+mn-lt"/>
              <a:cs typeface="+mn-lt"/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endParaRPr lang="en-US" dirty="0">
              <a:cs typeface="Arial" panose="020B0604020202020204"/>
            </a:endParaRPr>
          </a:p>
          <a:p>
            <a:r>
              <a:rPr lang="en-US" sz="2000" dirty="0" smtClean="0">
                <a:cs typeface="Arial" panose="020B0604020202020204"/>
              </a:rPr>
              <a:t>     </a:t>
            </a:r>
            <a:r>
              <a:rPr lang="en-US" sz="2000" dirty="0" smtClean="0">
                <a:solidFill>
                  <a:srgbClr val="FFC000"/>
                </a:solidFill>
                <a:cs typeface="Arial" panose="020B0604020202020204"/>
              </a:rPr>
              <a:t>PERFORMANCE </a:t>
            </a:r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 Result: 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0.9778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 Result: 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0.9771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endParaRPr lang="en-US" dirty="0">
              <a:solidFill>
                <a:srgbClr val="00B0F0"/>
              </a:solidFill>
              <a:cs typeface="Arial" panose="020B0604020202020204"/>
            </a:endParaRPr>
          </a:p>
          <a:p>
            <a:r>
              <a:rPr lang="en-US" i="1" dirty="0">
                <a:cs typeface="Arial" panose="020B0604020202020204"/>
              </a:rPr>
              <a:t>After cross validation</a:t>
            </a:r>
          </a:p>
          <a:p>
            <a:endParaRPr lang="en-US" i="1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0.9778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0.9771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endParaRPr lang="en-US" dirty="0">
              <a:cs typeface="Arial" panose="020B0604020202020204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14" y="1395400"/>
            <a:ext cx="4900550" cy="45026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0622" y="6165272"/>
            <a:ext cx="3146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Arial" panose="020B0604020202020204"/>
              </a:rPr>
              <a:t>Best Fit Line for CDP &amp; TEY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491" y="211777"/>
            <a:ext cx="523701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MULTIPLE REGRESSION</a:t>
            </a:r>
            <a:r>
              <a:rPr lang="en-US" sz="3200" b="1" dirty="0">
                <a:solidFill>
                  <a:srgbClr val="FFC000"/>
                </a:solidFill>
                <a:cs typeface="Arial" panose="020B0604020202020204"/>
              </a:rPr>
              <a:t>​</a:t>
            </a:r>
            <a:endParaRPr lang="en-US" sz="3200" b="1">
              <a:solidFill>
                <a:srgbClr val="FFC000"/>
              </a:solidFill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2487" y="1012372"/>
            <a:ext cx="9851570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Arial" panose="020B0604020202020204"/>
              </a:rPr>
              <a:t>In Multiple Regression we use more than on independent variables are used to predict the value of dependent variable.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cs typeface="Arial" panose="020B0604020202020204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Arial" panose="020B0604020202020204"/>
              </a:rPr>
              <a:t>Independent Variables :</a:t>
            </a:r>
            <a:r>
              <a:rPr lang="en-US" sz="2000" dirty="0">
                <a:cs typeface="Arial" panose="020B0604020202020204"/>
              </a:rPr>
              <a:t> </a:t>
            </a:r>
            <a:r>
              <a:rPr lang="en-US" sz="2000" dirty="0">
                <a:solidFill>
                  <a:srgbClr val="92D050"/>
                </a:solidFill>
                <a:ea typeface="+mn-lt"/>
                <a:cs typeface="+mn-lt"/>
              </a:rPr>
              <a:t>'CDP', 'GTEP','TIT', 'TAT', 'AFDP', 'CO', 'AT</a:t>
            </a:r>
            <a:r>
              <a:rPr lang="en-US" sz="2000" dirty="0" smtClean="0">
                <a:solidFill>
                  <a:srgbClr val="92D050"/>
                </a:solidFill>
                <a:ea typeface="+mn-lt"/>
                <a:cs typeface="+mn-lt"/>
              </a:rPr>
              <a:t>'.</a:t>
            </a:r>
          </a:p>
          <a:p>
            <a:endParaRPr lang="en-US" sz="2000" dirty="0" smtClean="0">
              <a:solidFill>
                <a:srgbClr val="92D050"/>
              </a:solidFill>
              <a:cs typeface="Arial" panose="020B0604020202020204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Arial" panose="020B0604020202020204"/>
              </a:rPr>
              <a:t>Dependent variable: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cs typeface="Arial" panose="020B0604020202020204"/>
              </a:rPr>
              <a:t>’TEY’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cs typeface="Arial" panose="020B0604020202020204"/>
            </a:endParaRPr>
          </a:p>
          <a:p>
            <a:endParaRPr lang="en-US" sz="2000" dirty="0">
              <a:cs typeface="Arial" panose="020B0604020202020204"/>
            </a:endParaRPr>
          </a:p>
          <a:p>
            <a:endParaRPr lang="en-US" sz="2000" dirty="0" smtClean="0">
              <a:cs typeface="Arial" panose="020B0604020202020204"/>
            </a:endParaRPr>
          </a:p>
          <a:p>
            <a:r>
              <a:rPr lang="en-US" sz="2000" dirty="0" smtClean="0">
                <a:solidFill>
                  <a:srgbClr val="FFC000"/>
                </a:solidFill>
                <a:cs typeface="Arial" panose="020B0604020202020204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endParaRPr lang="en-US" dirty="0">
              <a:latin typeface="Arial" panose="020B0604020202020204"/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latin typeface="Arial" panose="020B0604020202020204"/>
                <a:cs typeface="Arial" panose="020B0604020202020204"/>
              </a:rPr>
              <a:t>Train Result: r2_score: </a:t>
            </a:r>
            <a:r>
              <a:rPr lang="en-US" dirty="0">
                <a:solidFill>
                  <a:srgbClr val="92D050"/>
                </a:solidFill>
                <a:latin typeface="Arial" panose="020B0604020202020204"/>
                <a:cs typeface="Arial" panose="020B0604020202020204"/>
              </a:rPr>
              <a:t>0.995</a:t>
            </a: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latin typeface="Arial" panose="020B0604020202020204"/>
                <a:cs typeface="Arial" panose="020B0604020202020204"/>
              </a:rPr>
              <a:t>Test Result: r2_score: </a:t>
            </a:r>
            <a:r>
              <a:rPr lang="en-US" dirty="0">
                <a:solidFill>
                  <a:srgbClr val="92D050"/>
                </a:solidFill>
                <a:latin typeface="Arial" panose="020B0604020202020204"/>
                <a:cs typeface="Arial" panose="020B0604020202020204"/>
              </a:rPr>
              <a:t>0.995</a:t>
            </a:r>
          </a:p>
          <a:p>
            <a:endParaRPr lang="en-US" dirty="0">
              <a:solidFill>
                <a:srgbClr val="00B0F0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i="1" dirty="0">
                <a:latin typeface="Arial" panose="020B0604020202020204"/>
                <a:cs typeface="Arial" panose="020B0604020202020204"/>
              </a:rPr>
              <a:t>After cross validation</a:t>
            </a:r>
          </a:p>
          <a:p>
            <a:endParaRPr lang="en-US" i="1" dirty="0">
              <a:latin typeface="Arial" panose="020B0604020202020204"/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latin typeface="Arial" panose="020B0604020202020204"/>
                <a:cs typeface="Arial" panose="020B0604020202020204"/>
              </a:rPr>
              <a:t>Training r2_score: </a:t>
            </a:r>
            <a:r>
              <a:rPr lang="en-US" dirty="0">
                <a:solidFill>
                  <a:srgbClr val="92D050"/>
                </a:solidFill>
                <a:latin typeface="Arial" panose="020B0604020202020204"/>
                <a:cs typeface="Arial" panose="020B0604020202020204"/>
              </a:rPr>
              <a:t>	 0.995</a:t>
            </a: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latin typeface="Arial" panose="020B0604020202020204"/>
                <a:cs typeface="Arial" panose="020B0604020202020204"/>
              </a:rPr>
              <a:t>Testing r2_score: </a:t>
            </a:r>
            <a:r>
              <a:rPr lang="en-US" dirty="0">
                <a:solidFill>
                  <a:srgbClr val="00B0F0"/>
                </a:solidFill>
                <a:latin typeface="Arial" panose="020B0604020202020204"/>
                <a:cs typeface="Arial" panose="020B0604020202020204"/>
              </a:rPr>
              <a:t>	 </a:t>
            </a:r>
            <a:r>
              <a:rPr lang="en-US" dirty="0">
                <a:solidFill>
                  <a:srgbClr val="92D050"/>
                </a:solidFill>
                <a:latin typeface="Arial" panose="020B0604020202020204"/>
                <a:cs typeface="Arial" panose="020B0604020202020204"/>
              </a:rPr>
              <a:t>0.995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1"/>
          <p:cNvSpPr txBox="1">
            <a:spLocks noGrp="1"/>
          </p:cNvSpPr>
          <p:nvPr>
            <p:ph type="title"/>
          </p:nvPr>
        </p:nvSpPr>
        <p:spPr>
          <a:xfrm>
            <a:off x="2418080" y="292100"/>
            <a:ext cx="7958455" cy="12236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120000" tIns="360000" rIns="121900" bIns="0" anchor="ctr" anchorCtr="0">
            <a:noAutofit/>
          </a:bodyPr>
          <a:lstStyle/>
          <a:p>
            <a:pPr algn="ctr"/>
            <a:r>
              <a:rPr lang="en-IN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Ghorpade Vaibhav Arvind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65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Aspiring Data Scientist  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20140" y="1819910"/>
            <a:ext cx="2929890" cy="596265"/>
            <a:chOff x="487036" y="1913174"/>
            <a:chExt cx="2466140" cy="556075"/>
          </a:xfrm>
        </p:grpSpPr>
        <p:sp>
          <p:nvSpPr>
            <p:cNvPr id="11" name="TextBox 10"/>
            <p:cNvSpPr txBox="1"/>
            <p:nvPr/>
          </p:nvSpPr>
          <p:spPr>
            <a:xfrm>
              <a:off x="1107818" y="1992290"/>
              <a:ext cx="1845358" cy="429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87036" y="1913174"/>
              <a:ext cx="2283304" cy="556075"/>
              <a:chOff x="2005471" y="1845456"/>
              <a:chExt cx="2283304" cy="556075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2693213" y="2401531"/>
                <a:ext cx="1595562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2005471" y="1845456"/>
                <a:ext cx="505728" cy="505728"/>
                <a:chOff x="267481" y="1589486"/>
                <a:chExt cx="652064" cy="652064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267481" y="1589486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1865"/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387583" y="1723227"/>
                  <a:ext cx="411860" cy="384582"/>
                  <a:chOff x="2950305" y="3680063"/>
                  <a:chExt cx="2732405" cy="2551430"/>
                </a:xfrm>
                <a:solidFill>
                  <a:schemeClr val="bg1"/>
                </a:solidFill>
              </p:grpSpPr>
              <p:sp>
                <p:nvSpPr>
                  <p:cNvPr id="17" name="Freeform 461"/>
                  <p:cNvSpPr/>
                  <p:nvPr/>
                </p:nvSpPr>
                <p:spPr bwMode="auto">
                  <a:xfrm>
                    <a:off x="4767040" y="5953363"/>
                    <a:ext cx="146685" cy="278130"/>
                  </a:xfrm>
                  <a:custGeom>
                    <a:avLst/>
                    <a:gdLst>
                      <a:gd name="T0" fmla="*/ 251 w 343"/>
                      <a:gd name="T1" fmla="*/ 15 h 652"/>
                      <a:gd name="T2" fmla="*/ 122 w 343"/>
                      <a:gd name="T3" fmla="*/ 92 h 652"/>
                      <a:gd name="T4" fmla="*/ 15 w 343"/>
                      <a:gd name="T5" fmla="*/ 519 h 652"/>
                      <a:gd name="T6" fmla="*/ 93 w 343"/>
                      <a:gd name="T7" fmla="*/ 648 h 652"/>
                      <a:gd name="T8" fmla="*/ 118 w 343"/>
                      <a:gd name="T9" fmla="*/ 652 h 652"/>
                      <a:gd name="T10" fmla="*/ 222 w 343"/>
                      <a:gd name="T11" fmla="*/ 571 h 652"/>
                      <a:gd name="T12" fmla="*/ 328 w 343"/>
                      <a:gd name="T13" fmla="*/ 144 h 652"/>
                      <a:gd name="T14" fmla="*/ 251 w 343"/>
                      <a:gd name="T15" fmla="*/ 15 h 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3" h="652">
                        <a:moveTo>
                          <a:pt x="251" y="15"/>
                        </a:moveTo>
                        <a:cubicBezTo>
                          <a:pt x="194" y="0"/>
                          <a:pt x="136" y="35"/>
                          <a:pt x="122" y="92"/>
                        </a:cubicBezTo>
                        <a:lnTo>
                          <a:pt x="15" y="519"/>
                        </a:lnTo>
                        <a:cubicBezTo>
                          <a:pt x="0" y="576"/>
                          <a:pt x="35" y="634"/>
                          <a:pt x="93" y="648"/>
                        </a:cubicBezTo>
                        <a:cubicBezTo>
                          <a:pt x="101" y="651"/>
                          <a:pt x="110" y="652"/>
                          <a:pt x="118" y="652"/>
                        </a:cubicBezTo>
                        <a:cubicBezTo>
                          <a:pt x="166" y="652"/>
                          <a:pt x="210" y="619"/>
                          <a:pt x="222" y="571"/>
                        </a:cubicBezTo>
                        <a:lnTo>
                          <a:pt x="328" y="144"/>
                        </a:lnTo>
                        <a:cubicBezTo>
                          <a:pt x="343" y="87"/>
                          <a:pt x="308" y="29"/>
                          <a:pt x="251" y="15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1" rIns="91440" bIns="45721" numCol="1" anchor="t" anchorCtr="0" compatLnSpc="1"/>
                  <a:lstStyle/>
                  <a:p>
                    <a:endParaRPr lang="en-US" sz="1865"/>
                  </a:p>
                </p:txBody>
              </p:sp>
              <p:sp>
                <p:nvSpPr>
                  <p:cNvPr id="18" name="Freeform 462"/>
                  <p:cNvSpPr/>
                  <p:nvPr/>
                </p:nvSpPr>
                <p:spPr bwMode="auto">
                  <a:xfrm>
                    <a:off x="2950305" y="4363958"/>
                    <a:ext cx="1918970" cy="683260"/>
                  </a:xfrm>
                  <a:custGeom>
                    <a:avLst/>
                    <a:gdLst>
                      <a:gd name="T0" fmla="*/ 3200 w 4494"/>
                      <a:gd name="T1" fmla="*/ 1600 h 1600"/>
                      <a:gd name="T2" fmla="*/ 3241 w 4494"/>
                      <a:gd name="T3" fmla="*/ 1592 h 1600"/>
                      <a:gd name="T4" fmla="*/ 4414 w 4494"/>
                      <a:gd name="T5" fmla="*/ 1107 h 1600"/>
                      <a:gd name="T6" fmla="*/ 4472 w 4494"/>
                      <a:gd name="T7" fmla="*/ 967 h 1600"/>
                      <a:gd name="T8" fmla="*/ 4332 w 4494"/>
                      <a:gd name="T9" fmla="*/ 910 h 1600"/>
                      <a:gd name="T10" fmla="*/ 3200 w 4494"/>
                      <a:gd name="T11" fmla="*/ 1378 h 1600"/>
                      <a:gd name="T12" fmla="*/ 213 w 4494"/>
                      <a:gd name="T13" fmla="*/ 142 h 1600"/>
                      <a:gd name="T14" fmla="*/ 213 w 4494"/>
                      <a:gd name="T15" fmla="*/ 107 h 1600"/>
                      <a:gd name="T16" fmla="*/ 107 w 4494"/>
                      <a:gd name="T17" fmla="*/ 0 h 1600"/>
                      <a:gd name="T18" fmla="*/ 0 w 4494"/>
                      <a:gd name="T19" fmla="*/ 107 h 1600"/>
                      <a:gd name="T20" fmla="*/ 0 w 4494"/>
                      <a:gd name="T21" fmla="*/ 214 h 1600"/>
                      <a:gd name="T22" fmla="*/ 66 w 4494"/>
                      <a:gd name="T23" fmla="*/ 312 h 1600"/>
                      <a:gd name="T24" fmla="*/ 3159 w 4494"/>
                      <a:gd name="T25" fmla="*/ 1592 h 1600"/>
                      <a:gd name="T26" fmla="*/ 3200 w 4494"/>
                      <a:gd name="T27" fmla="*/ 1600 h 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494" h="1600">
                        <a:moveTo>
                          <a:pt x="3200" y="1600"/>
                        </a:moveTo>
                        <a:cubicBezTo>
                          <a:pt x="3214" y="1600"/>
                          <a:pt x="3228" y="1598"/>
                          <a:pt x="3241" y="1592"/>
                        </a:cubicBezTo>
                        <a:lnTo>
                          <a:pt x="4414" y="1107"/>
                        </a:lnTo>
                        <a:cubicBezTo>
                          <a:pt x="4468" y="1084"/>
                          <a:pt x="4494" y="1022"/>
                          <a:pt x="4472" y="967"/>
                        </a:cubicBezTo>
                        <a:cubicBezTo>
                          <a:pt x="4449" y="913"/>
                          <a:pt x="4387" y="887"/>
                          <a:pt x="4332" y="910"/>
                        </a:cubicBezTo>
                        <a:lnTo>
                          <a:pt x="3200" y="1378"/>
                        </a:lnTo>
                        <a:lnTo>
                          <a:pt x="213" y="142"/>
                        </a:lnTo>
                        <a:lnTo>
                          <a:pt x="213" y="107"/>
                        </a:lnTo>
                        <a:cubicBezTo>
                          <a:pt x="213" y="48"/>
                          <a:pt x="166" y="0"/>
                          <a:pt x="107" y="0"/>
                        </a:cubicBezTo>
                        <a:cubicBezTo>
                          <a:pt x="48" y="0"/>
                          <a:pt x="0" y="48"/>
                          <a:pt x="0" y="107"/>
                        </a:cubicBezTo>
                        <a:lnTo>
                          <a:pt x="0" y="214"/>
                        </a:lnTo>
                        <a:cubicBezTo>
                          <a:pt x="0" y="257"/>
                          <a:pt x="26" y="296"/>
                          <a:pt x="66" y="312"/>
                        </a:cubicBezTo>
                        <a:lnTo>
                          <a:pt x="3159" y="1592"/>
                        </a:lnTo>
                        <a:cubicBezTo>
                          <a:pt x="3172" y="1598"/>
                          <a:pt x="3186" y="1600"/>
                          <a:pt x="3200" y="160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1" rIns="91440" bIns="45721" numCol="1" anchor="t" anchorCtr="0" compatLnSpc="1"/>
                  <a:lstStyle/>
                  <a:p>
                    <a:endParaRPr lang="en-US" sz="1865"/>
                  </a:p>
                </p:txBody>
              </p:sp>
              <p:sp>
                <p:nvSpPr>
                  <p:cNvPr id="19" name="Freeform 463"/>
                  <p:cNvSpPr/>
                  <p:nvPr/>
                </p:nvSpPr>
                <p:spPr bwMode="auto">
                  <a:xfrm>
                    <a:off x="3405600" y="4819888"/>
                    <a:ext cx="1463675" cy="865505"/>
                  </a:xfrm>
                  <a:custGeom>
                    <a:avLst/>
                    <a:gdLst>
                      <a:gd name="T0" fmla="*/ 3402 w 3428"/>
                      <a:gd name="T1" fmla="*/ 1626 h 2027"/>
                      <a:gd name="T2" fmla="*/ 3259 w 3428"/>
                      <a:gd name="T3" fmla="*/ 1578 h 2027"/>
                      <a:gd name="T4" fmla="*/ 2240 w 3428"/>
                      <a:gd name="T5" fmla="*/ 1810 h 2027"/>
                      <a:gd name="T6" fmla="*/ 2240 w 3428"/>
                      <a:gd name="T7" fmla="*/ 853 h 2027"/>
                      <a:gd name="T8" fmla="*/ 2133 w 3428"/>
                      <a:gd name="T9" fmla="*/ 747 h 2027"/>
                      <a:gd name="T10" fmla="*/ 2026 w 3428"/>
                      <a:gd name="T11" fmla="*/ 853 h 2027"/>
                      <a:gd name="T12" fmla="*/ 2026 w 3428"/>
                      <a:gd name="T13" fmla="*/ 1809 h 2027"/>
                      <a:gd name="T14" fmla="*/ 213 w 3428"/>
                      <a:gd name="T15" fmla="*/ 831 h 2027"/>
                      <a:gd name="T16" fmla="*/ 213 w 3428"/>
                      <a:gd name="T17" fmla="*/ 107 h 2027"/>
                      <a:gd name="T18" fmla="*/ 106 w 3428"/>
                      <a:gd name="T19" fmla="*/ 0 h 2027"/>
                      <a:gd name="T20" fmla="*/ 0 w 3428"/>
                      <a:gd name="T21" fmla="*/ 107 h 2027"/>
                      <a:gd name="T22" fmla="*/ 0 w 3428"/>
                      <a:gd name="T23" fmla="*/ 853 h 2027"/>
                      <a:gd name="T24" fmla="*/ 7 w 3428"/>
                      <a:gd name="T25" fmla="*/ 893 h 2027"/>
                      <a:gd name="T26" fmla="*/ 2133 w 3428"/>
                      <a:gd name="T27" fmla="*/ 2027 h 2027"/>
                      <a:gd name="T28" fmla="*/ 3354 w 3428"/>
                      <a:gd name="T29" fmla="*/ 1769 h 2027"/>
                      <a:gd name="T30" fmla="*/ 3402 w 3428"/>
                      <a:gd name="T31" fmla="*/ 1626 h 20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428" h="2027">
                        <a:moveTo>
                          <a:pt x="3402" y="1626"/>
                        </a:moveTo>
                        <a:cubicBezTo>
                          <a:pt x="3376" y="1573"/>
                          <a:pt x="3312" y="1552"/>
                          <a:pt x="3259" y="1578"/>
                        </a:cubicBezTo>
                        <a:cubicBezTo>
                          <a:pt x="3057" y="1678"/>
                          <a:pt x="2718" y="1794"/>
                          <a:pt x="2240" y="1810"/>
                        </a:cubicBezTo>
                        <a:lnTo>
                          <a:pt x="2240" y="853"/>
                        </a:lnTo>
                        <a:cubicBezTo>
                          <a:pt x="2240" y="794"/>
                          <a:pt x="2192" y="747"/>
                          <a:pt x="2133" y="747"/>
                        </a:cubicBezTo>
                        <a:cubicBezTo>
                          <a:pt x="2074" y="747"/>
                          <a:pt x="2026" y="794"/>
                          <a:pt x="2026" y="853"/>
                        </a:cubicBezTo>
                        <a:lnTo>
                          <a:pt x="2026" y="1809"/>
                        </a:lnTo>
                        <a:cubicBezTo>
                          <a:pt x="702" y="1767"/>
                          <a:pt x="274" y="965"/>
                          <a:pt x="213" y="831"/>
                        </a:cubicBezTo>
                        <a:lnTo>
                          <a:pt x="213" y="107"/>
                        </a:lnTo>
                        <a:cubicBezTo>
                          <a:pt x="213" y="48"/>
                          <a:pt x="165" y="0"/>
                          <a:pt x="106" y="0"/>
                        </a:cubicBezTo>
                        <a:cubicBezTo>
                          <a:pt x="47" y="0"/>
                          <a:pt x="0" y="48"/>
                          <a:pt x="0" y="107"/>
                        </a:cubicBezTo>
                        <a:lnTo>
                          <a:pt x="0" y="853"/>
                        </a:lnTo>
                        <a:cubicBezTo>
                          <a:pt x="0" y="867"/>
                          <a:pt x="2" y="880"/>
                          <a:pt x="7" y="893"/>
                        </a:cubicBezTo>
                        <a:cubicBezTo>
                          <a:pt x="26" y="939"/>
                          <a:pt x="480" y="2027"/>
                          <a:pt x="2133" y="2027"/>
                        </a:cubicBezTo>
                        <a:cubicBezTo>
                          <a:pt x="2711" y="2027"/>
                          <a:pt x="3116" y="1886"/>
                          <a:pt x="3354" y="1769"/>
                        </a:cubicBezTo>
                        <a:cubicBezTo>
                          <a:pt x="3406" y="1743"/>
                          <a:pt x="3428" y="1679"/>
                          <a:pt x="3402" y="1626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1" rIns="91440" bIns="45721" numCol="1" anchor="t" anchorCtr="0" compatLnSpc="1"/>
                  <a:lstStyle/>
                  <a:p>
                    <a:endParaRPr lang="en-US" sz="1865"/>
                  </a:p>
                </p:txBody>
              </p:sp>
              <p:sp>
                <p:nvSpPr>
                  <p:cNvPr id="20" name="Freeform 464"/>
                  <p:cNvSpPr/>
                  <p:nvPr/>
                </p:nvSpPr>
                <p:spPr bwMode="auto">
                  <a:xfrm>
                    <a:off x="4953730" y="6003528"/>
                    <a:ext cx="91440" cy="227965"/>
                  </a:xfrm>
                  <a:custGeom>
                    <a:avLst/>
                    <a:gdLst>
                      <a:gd name="T0" fmla="*/ 107 w 214"/>
                      <a:gd name="T1" fmla="*/ 0 h 534"/>
                      <a:gd name="T2" fmla="*/ 0 w 214"/>
                      <a:gd name="T3" fmla="*/ 107 h 534"/>
                      <a:gd name="T4" fmla="*/ 0 w 214"/>
                      <a:gd name="T5" fmla="*/ 427 h 534"/>
                      <a:gd name="T6" fmla="*/ 107 w 214"/>
                      <a:gd name="T7" fmla="*/ 534 h 534"/>
                      <a:gd name="T8" fmla="*/ 214 w 214"/>
                      <a:gd name="T9" fmla="*/ 427 h 534"/>
                      <a:gd name="T10" fmla="*/ 214 w 214"/>
                      <a:gd name="T11" fmla="*/ 107 h 534"/>
                      <a:gd name="T12" fmla="*/ 107 w 214"/>
                      <a:gd name="T13" fmla="*/ 0 h 5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4" h="534">
                        <a:moveTo>
                          <a:pt x="107" y="0"/>
                        </a:moveTo>
                        <a:cubicBezTo>
                          <a:pt x="48" y="0"/>
                          <a:pt x="0" y="48"/>
                          <a:pt x="0" y="107"/>
                        </a:cubicBezTo>
                        <a:lnTo>
                          <a:pt x="0" y="427"/>
                        </a:lnTo>
                        <a:cubicBezTo>
                          <a:pt x="0" y="486"/>
                          <a:pt x="48" y="534"/>
                          <a:pt x="107" y="534"/>
                        </a:cubicBezTo>
                        <a:cubicBezTo>
                          <a:pt x="166" y="534"/>
                          <a:pt x="214" y="486"/>
                          <a:pt x="214" y="427"/>
                        </a:cubicBezTo>
                        <a:lnTo>
                          <a:pt x="214" y="107"/>
                        </a:lnTo>
                        <a:cubicBezTo>
                          <a:pt x="214" y="48"/>
                          <a:pt x="166" y="0"/>
                          <a:pt x="107" y="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1" rIns="91440" bIns="45721" numCol="1" anchor="t" anchorCtr="0" compatLnSpc="1"/>
                  <a:lstStyle/>
                  <a:p>
                    <a:endParaRPr lang="en-US" sz="1865"/>
                  </a:p>
                </p:txBody>
              </p:sp>
              <p:sp>
                <p:nvSpPr>
                  <p:cNvPr id="21" name="Freeform 465"/>
                  <p:cNvSpPr>
                    <a:spLocks noEditPoints="1"/>
                  </p:cNvSpPr>
                  <p:nvPr/>
                </p:nvSpPr>
                <p:spPr bwMode="auto">
                  <a:xfrm>
                    <a:off x="2950305" y="3680063"/>
                    <a:ext cx="2732405" cy="2278380"/>
                  </a:xfrm>
                  <a:custGeom>
                    <a:avLst/>
                    <a:gdLst>
                      <a:gd name="T0" fmla="*/ 6293 w 6400"/>
                      <a:gd name="T1" fmla="*/ 1602 h 5336"/>
                      <a:gd name="T2" fmla="*/ 6187 w 6400"/>
                      <a:gd name="T3" fmla="*/ 1709 h 5336"/>
                      <a:gd name="T4" fmla="*/ 6187 w 6400"/>
                      <a:gd name="T5" fmla="*/ 1744 h 5336"/>
                      <a:gd name="T6" fmla="*/ 4907 w 6400"/>
                      <a:gd name="T7" fmla="*/ 2271 h 5336"/>
                      <a:gd name="T8" fmla="*/ 4907 w 6400"/>
                      <a:gd name="T9" fmla="*/ 2078 h 5336"/>
                      <a:gd name="T10" fmla="*/ 6334 w 6400"/>
                      <a:gd name="T11" fmla="*/ 1488 h 5336"/>
                      <a:gd name="T12" fmla="*/ 6400 w 6400"/>
                      <a:gd name="T13" fmla="*/ 1389 h 5336"/>
                      <a:gd name="T14" fmla="*/ 6334 w 6400"/>
                      <a:gd name="T15" fmla="*/ 1290 h 5336"/>
                      <a:gd name="T16" fmla="*/ 3241 w 6400"/>
                      <a:gd name="T17" fmla="*/ 10 h 5336"/>
                      <a:gd name="T18" fmla="*/ 3159 w 6400"/>
                      <a:gd name="T19" fmla="*/ 10 h 5336"/>
                      <a:gd name="T20" fmla="*/ 66 w 6400"/>
                      <a:gd name="T21" fmla="*/ 1290 h 5336"/>
                      <a:gd name="T22" fmla="*/ 0 w 6400"/>
                      <a:gd name="T23" fmla="*/ 1389 h 5336"/>
                      <a:gd name="T24" fmla="*/ 66 w 6400"/>
                      <a:gd name="T25" fmla="*/ 1488 h 5336"/>
                      <a:gd name="T26" fmla="*/ 3159 w 6400"/>
                      <a:gd name="T27" fmla="*/ 2768 h 5336"/>
                      <a:gd name="T28" fmla="*/ 3200 w 6400"/>
                      <a:gd name="T29" fmla="*/ 2776 h 5336"/>
                      <a:gd name="T30" fmla="*/ 3241 w 6400"/>
                      <a:gd name="T31" fmla="*/ 2768 h 5336"/>
                      <a:gd name="T32" fmla="*/ 4359 w 6400"/>
                      <a:gd name="T33" fmla="*/ 2305 h 5336"/>
                      <a:gd name="T34" fmla="*/ 4417 w 6400"/>
                      <a:gd name="T35" fmla="*/ 2165 h 5336"/>
                      <a:gd name="T36" fmla="*/ 4278 w 6400"/>
                      <a:gd name="T37" fmla="*/ 2108 h 5336"/>
                      <a:gd name="T38" fmla="*/ 3200 w 6400"/>
                      <a:gd name="T39" fmla="*/ 2554 h 5336"/>
                      <a:gd name="T40" fmla="*/ 386 w 6400"/>
                      <a:gd name="T41" fmla="*/ 1389 h 5336"/>
                      <a:gd name="T42" fmla="*/ 3200 w 6400"/>
                      <a:gd name="T43" fmla="*/ 224 h 5336"/>
                      <a:gd name="T44" fmla="*/ 6014 w 6400"/>
                      <a:gd name="T45" fmla="*/ 1389 h 5336"/>
                      <a:gd name="T46" fmla="*/ 4790 w 6400"/>
                      <a:gd name="T47" fmla="*/ 1896 h 5336"/>
                      <a:gd name="T48" fmla="*/ 3617 w 6400"/>
                      <a:gd name="T49" fmla="*/ 1458 h 5336"/>
                      <a:gd name="T50" fmla="*/ 3627 w 6400"/>
                      <a:gd name="T51" fmla="*/ 1389 h 5336"/>
                      <a:gd name="T52" fmla="*/ 3200 w 6400"/>
                      <a:gd name="T53" fmla="*/ 1069 h 5336"/>
                      <a:gd name="T54" fmla="*/ 2773 w 6400"/>
                      <a:gd name="T55" fmla="*/ 1389 h 5336"/>
                      <a:gd name="T56" fmla="*/ 3200 w 6400"/>
                      <a:gd name="T57" fmla="*/ 1709 h 5336"/>
                      <a:gd name="T58" fmla="*/ 3476 w 6400"/>
                      <a:gd name="T59" fmla="*/ 1633 h 5336"/>
                      <a:gd name="T60" fmla="*/ 4693 w 6400"/>
                      <a:gd name="T61" fmla="*/ 2087 h 5336"/>
                      <a:gd name="T62" fmla="*/ 4693 w 6400"/>
                      <a:gd name="T63" fmla="*/ 2429 h 5336"/>
                      <a:gd name="T64" fmla="*/ 4693 w 6400"/>
                      <a:gd name="T65" fmla="*/ 2429 h 5336"/>
                      <a:gd name="T66" fmla="*/ 4693 w 6400"/>
                      <a:gd name="T67" fmla="*/ 4715 h 5336"/>
                      <a:gd name="T68" fmla="*/ 4480 w 6400"/>
                      <a:gd name="T69" fmla="*/ 5016 h 5336"/>
                      <a:gd name="T70" fmla="*/ 4800 w 6400"/>
                      <a:gd name="T71" fmla="*/ 5336 h 5336"/>
                      <a:gd name="T72" fmla="*/ 5120 w 6400"/>
                      <a:gd name="T73" fmla="*/ 5016 h 5336"/>
                      <a:gd name="T74" fmla="*/ 4907 w 6400"/>
                      <a:gd name="T75" fmla="*/ 4715 h 5336"/>
                      <a:gd name="T76" fmla="*/ 4907 w 6400"/>
                      <a:gd name="T77" fmla="*/ 4110 h 5336"/>
                      <a:gd name="T78" fmla="*/ 5327 w 6400"/>
                      <a:gd name="T79" fmla="*/ 3557 h 5336"/>
                      <a:gd name="T80" fmla="*/ 5333 w 6400"/>
                      <a:gd name="T81" fmla="*/ 3522 h 5336"/>
                      <a:gd name="T82" fmla="*/ 5333 w 6400"/>
                      <a:gd name="T83" fmla="*/ 2776 h 5336"/>
                      <a:gd name="T84" fmla="*/ 5227 w 6400"/>
                      <a:gd name="T85" fmla="*/ 2669 h 5336"/>
                      <a:gd name="T86" fmla="*/ 5120 w 6400"/>
                      <a:gd name="T87" fmla="*/ 2776 h 5336"/>
                      <a:gd name="T88" fmla="*/ 5120 w 6400"/>
                      <a:gd name="T89" fmla="*/ 3503 h 5336"/>
                      <a:gd name="T90" fmla="*/ 4907 w 6400"/>
                      <a:gd name="T91" fmla="*/ 3825 h 5336"/>
                      <a:gd name="T92" fmla="*/ 4907 w 6400"/>
                      <a:gd name="T93" fmla="*/ 2502 h 5336"/>
                      <a:gd name="T94" fmla="*/ 6334 w 6400"/>
                      <a:gd name="T95" fmla="*/ 1914 h 5336"/>
                      <a:gd name="T96" fmla="*/ 6400 w 6400"/>
                      <a:gd name="T97" fmla="*/ 1816 h 5336"/>
                      <a:gd name="T98" fmla="*/ 6400 w 6400"/>
                      <a:gd name="T99" fmla="*/ 1709 h 5336"/>
                      <a:gd name="T100" fmla="*/ 6293 w 6400"/>
                      <a:gd name="T101" fmla="*/ 1602 h 5336"/>
                      <a:gd name="T102" fmla="*/ 3200 w 6400"/>
                      <a:gd name="T103" fmla="*/ 1496 h 5336"/>
                      <a:gd name="T104" fmla="*/ 2987 w 6400"/>
                      <a:gd name="T105" fmla="*/ 1389 h 5336"/>
                      <a:gd name="T106" fmla="*/ 3200 w 6400"/>
                      <a:gd name="T107" fmla="*/ 1282 h 5336"/>
                      <a:gd name="T108" fmla="*/ 3413 w 6400"/>
                      <a:gd name="T109" fmla="*/ 1389 h 5336"/>
                      <a:gd name="T110" fmla="*/ 3200 w 6400"/>
                      <a:gd name="T111" fmla="*/ 1496 h 5336"/>
                      <a:gd name="T112" fmla="*/ 4800 w 6400"/>
                      <a:gd name="T113" fmla="*/ 5122 h 5336"/>
                      <a:gd name="T114" fmla="*/ 4693 w 6400"/>
                      <a:gd name="T115" fmla="*/ 5016 h 5336"/>
                      <a:gd name="T116" fmla="*/ 4800 w 6400"/>
                      <a:gd name="T117" fmla="*/ 4909 h 5336"/>
                      <a:gd name="T118" fmla="*/ 4907 w 6400"/>
                      <a:gd name="T119" fmla="*/ 5016 h 5336"/>
                      <a:gd name="T120" fmla="*/ 4800 w 6400"/>
                      <a:gd name="T121" fmla="*/ 5122 h 5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6400" h="5336">
                        <a:moveTo>
                          <a:pt x="6293" y="1602"/>
                        </a:moveTo>
                        <a:cubicBezTo>
                          <a:pt x="6234" y="1602"/>
                          <a:pt x="6187" y="1650"/>
                          <a:pt x="6187" y="1709"/>
                        </a:cubicBezTo>
                        <a:lnTo>
                          <a:pt x="6187" y="1744"/>
                        </a:lnTo>
                        <a:lnTo>
                          <a:pt x="4907" y="2271"/>
                        </a:lnTo>
                        <a:lnTo>
                          <a:pt x="4907" y="2078"/>
                        </a:lnTo>
                        <a:lnTo>
                          <a:pt x="6334" y="1488"/>
                        </a:lnTo>
                        <a:cubicBezTo>
                          <a:pt x="6374" y="1471"/>
                          <a:pt x="6400" y="1432"/>
                          <a:pt x="6400" y="1389"/>
                        </a:cubicBezTo>
                        <a:cubicBezTo>
                          <a:pt x="6400" y="1346"/>
                          <a:pt x="6374" y="1307"/>
                          <a:pt x="6334" y="1290"/>
                        </a:cubicBezTo>
                        <a:lnTo>
                          <a:pt x="3241" y="10"/>
                        </a:lnTo>
                        <a:cubicBezTo>
                          <a:pt x="3215" y="0"/>
                          <a:pt x="3185" y="0"/>
                          <a:pt x="3159" y="10"/>
                        </a:cubicBezTo>
                        <a:lnTo>
                          <a:pt x="66" y="1290"/>
                        </a:lnTo>
                        <a:cubicBezTo>
                          <a:pt x="26" y="1307"/>
                          <a:pt x="0" y="1346"/>
                          <a:pt x="0" y="1389"/>
                        </a:cubicBezTo>
                        <a:cubicBezTo>
                          <a:pt x="0" y="1432"/>
                          <a:pt x="26" y="1471"/>
                          <a:pt x="66" y="1488"/>
                        </a:cubicBezTo>
                        <a:lnTo>
                          <a:pt x="3159" y="2768"/>
                        </a:lnTo>
                        <a:cubicBezTo>
                          <a:pt x="3172" y="2773"/>
                          <a:pt x="3186" y="2776"/>
                          <a:pt x="3200" y="2776"/>
                        </a:cubicBezTo>
                        <a:cubicBezTo>
                          <a:pt x="3214" y="2776"/>
                          <a:pt x="3228" y="2773"/>
                          <a:pt x="3241" y="2768"/>
                        </a:cubicBezTo>
                        <a:lnTo>
                          <a:pt x="4359" y="2305"/>
                        </a:lnTo>
                        <a:cubicBezTo>
                          <a:pt x="4414" y="2282"/>
                          <a:pt x="4440" y="2220"/>
                          <a:pt x="4417" y="2165"/>
                        </a:cubicBezTo>
                        <a:cubicBezTo>
                          <a:pt x="4395" y="2111"/>
                          <a:pt x="4332" y="2085"/>
                          <a:pt x="4278" y="2108"/>
                        </a:cubicBezTo>
                        <a:lnTo>
                          <a:pt x="3200" y="2554"/>
                        </a:lnTo>
                        <a:lnTo>
                          <a:pt x="386" y="1389"/>
                        </a:lnTo>
                        <a:lnTo>
                          <a:pt x="3200" y="224"/>
                        </a:lnTo>
                        <a:lnTo>
                          <a:pt x="6014" y="1389"/>
                        </a:lnTo>
                        <a:lnTo>
                          <a:pt x="4790" y="1896"/>
                        </a:lnTo>
                        <a:lnTo>
                          <a:pt x="3617" y="1458"/>
                        </a:lnTo>
                        <a:cubicBezTo>
                          <a:pt x="3623" y="1436"/>
                          <a:pt x="3627" y="1413"/>
                          <a:pt x="3627" y="1389"/>
                        </a:cubicBezTo>
                        <a:cubicBezTo>
                          <a:pt x="3627" y="1210"/>
                          <a:pt x="3439" y="1069"/>
                          <a:pt x="3200" y="1069"/>
                        </a:cubicBezTo>
                        <a:cubicBezTo>
                          <a:pt x="2961" y="1069"/>
                          <a:pt x="2773" y="1210"/>
                          <a:pt x="2773" y="1389"/>
                        </a:cubicBezTo>
                        <a:cubicBezTo>
                          <a:pt x="2773" y="1568"/>
                          <a:pt x="2961" y="1709"/>
                          <a:pt x="3200" y="1709"/>
                        </a:cubicBezTo>
                        <a:cubicBezTo>
                          <a:pt x="3307" y="1709"/>
                          <a:pt x="3402" y="1680"/>
                          <a:pt x="3476" y="1633"/>
                        </a:cubicBezTo>
                        <a:lnTo>
                          <a:pt x="4693" y="2087"/>
                        </a:lnTo>
                        <a:lnTo>
                          <a:pt x="4693" y="2429"/>
                        </a:lnTo>
                        <a:lnTo>
                          <a:pt x="4693" y="2429"/>
                        </a:lnTo>
                        <a:lnTo>
                          <a:pt x="4693" y="4715"/>
                        </a:lnTo>
                        <a:cubicBezTo>
                          <a:pt x="4570" y="4760"/>
                          <a:pt x="4480" y="4877"/>
                          <a:pt x="4480" y="5016"/>
                        </a:cubicBezTo>
                        <a:cubicBezTo>
                          <a:pt x="4480" y="5192"/>
                          <a:pt x="4624" y="5336"/>
                          <a:pt x="4800" y="5336"/>
                        </a:cubicBezTo>
                        <a:cubicBezTo>
                          <a:pt x="4976" y="5336"/>
                          <a:pt x="5120" y="5192"/>
                          <a:pt x="5120" y="5016"/>
                        </a:cubicBezTo>
                        <a:cubicBezTo>
                          <a:pt x="5120" y="4877"/>
                          <a:pt x="5031" y="4760"/>
                          <a:pt x="4907" y="4715"/>
                        </a:cubicBezTo>
                        <a:lnTo>
                          <a:pt x="4907" y="4110"/>
                        </a:lnTo>
                        <a:cubicBezTo>
                          <a:pt x="5213" y="3879"/>
                          <a:pt x="5323" y="3571"/>
                          <a:pt x="5327" y="3557"/>
                        </a:cubicBezTo>
                        <a:cubicBezTo>
                          <a:pt x="5331" y="3546"/>
                          <a:pt x="5333" y="3534"/>
                          <a:pt x="5333" y="3522"/>
                        </a:cubicBezTo>
                        <a:lnTo>
                          <a:pt x="5333" y="2776"/>
                        </a:lnTo>
                        <a:cubicBezTo>
                          <a:pt x="5333" y="2717"/>
                          <a:pt x="5286" y="2669"/>
                          <a:pt x="5227" y="2669"/>
                        </a:cubicBezTo>
                        <a:cubicBezTo>
                          <a:pt x="5168" y="2669"/>
                          <a:pt x="5120" y="2717"/>
                          <a:pt x="5120" y="2776"/>
                        </a:cubicBezTo>
                        <a:lnTo>
                          <a:pt x="5120" y="3503"/>
                        </a:lnTo>
                        <a:cubicBezTo>
                          <a:pt x="5102" y="3548"/>
                          <a:pt x="5037" y="3687"/>
                          <a:pt x="4907" y="3825"/>
                        </a:cubicBezTo>
                        <a:lnTo>
                          <a:pt x="4907" y="2502"/>
                        </a:lnTo>
                        <a:lnTo>
                          <a:pt x="6334" y="1914"/>
                        </a:lnTo>
                        <a:cubicBezTo>
                          <a:pt x="6374" y="1898"/>
                          <a:pt x="6400" y="1859"/>
                          <a:pt x="6400" y="1816"/>
                        </a:cubicBezTo>
                        <a:lnTo>
                          <a:pt x="6400" y="1709"/>
                        </a:lnTo>
                        <a:cubicBezTo>
                          <a:pt x="6400" y="1650"/>
                          <a:pt x="6352" y="1602"/>
                          <a:pt x="6293" y="1602"/>
                        </a:cubicBezTo>
                        <a:close/>
                        <a:moveTo>
                          <a:pt x="3200" y="1496"/>
                        </a:moveTo>
                        <a:cubicBezTo>
                          <a:pt x="3070" y="1496"/>
                          <a:pt x="2987" y="1433"/>
                          <a:pt x="2987" y="1389"/>
                        </a:cubicBezTo>
                        <a:cubicBezTo>
                          <a:pt x="2987" y="1345"/>
                          <a:pt x="3070" y="1282"/>
                          <a:pt x="3200" y="1282"/>
                        </a:cubicBezTo>
                        <a:cubicBezTo>
                          <a:pt x="3330" y="1282"/>
                          <a:pt x="3413" y="1345"/>
                          <a:pt x="3413" y="1389"/>
                        </a:cubicBezTo>
                        <a:cubicBezTo>
                          <a:pt x="3413" y="1433"/>
                          <a:pt x="3330" y="1496"/>
                          <a:pt x="3200" y="1496"/>
                        </a:cubicBezTo>
                        <a:close/>
                        <a:moveTo>
                          <a:pt x="4800" y="5122"/>
                        </a:moveTo>
                        <a:cubicBezTo>
                          <a:pt x="4741" y="5122"/>
                          <a:pt x="4693" y="5074"/>
                          <a:pt x="4693" y="5016"/>
                        </a:cubicBezTo>
                        <a:cubicBezTo>
                          <a:pt x="4693" y="4957"/>
                          <a:pt x="4741" y="4909"/>
                          <a:pt x="4800" y="4909"/>
                        </a:cubicBezTo>
                        <a:cubicBezTo>
                          <a:pt x="4859" y="4909"/>
                          <a:pt x="4907" y="4957"/>
                          <a:pt x="4907" y="5016"/>
                        </a:cubicBezTo>
                        <a:cubicBezTo>
                          <a:pt x="4907" y="5074"/>
                          <a:pt x="4859" y="5122"/>
                          <a:pt x="4800" y="512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1" rIns="91440" bIns="45721" numCol="1" anchor="t" anchorCtr="0" compatLnSpc="1"/>
                  <a:lstStyle/>
                  <a:p>
                    <a:endParaRPr lang="en-US" sz="1865"/>
                  </a:p>
                </p:txBody>
              </p:sp>
              <p:sp>
                <p:nvSpPr>
                  <p:cNvPr id="22" name="Freeform 466"/>
                  <p:cNvSpPr/>
                  <p:nvPr/>
                </p:nvSpPr>
                <p:spPr bwMode="auto">
                  <a:xfrm>
                    <a:off x="5085810" y="5953363"/>
                    <a:ext cx="146050" cy="278130"/>
                  </a:xfrm>
                  <a:custGeom>
                    <a:avLst/>
                    <a:gdLst>
                      <a:gd name="T0" fmla="*/ 221 w 342"/>
                      <a:gd name="T1" fmla="*/ 92 h 652"/>
                      <a:gd name="T2" fmla="*/ 92 w 342"/>
                      <a:gd name="T3" fmla="*/ 15 h 652"/>
                      <a:gd name="T4" fmla="*/ 15 w 342"/>
                      <a:gd name="T5" fmla="*/ 144 h 652"/>
                      <a:gd name="T6" fmla="*/ 121 w 342"/>
                      <a:gd name="T7" fmla="*/ 571 h 652"/>
                      <a:gd name="T8" fmla="*/ 225 w 342"/>
                      <a:gd name="T9" fmla="*/ 652 h 652"/>
                      <a:gd name="T10" fmla="*/ 250 w 342"/>
                      <a:gd name="T11" fmla="*/ 648 h 652"/>
                      <a:gd name="T12" fmla="*/ 328 w 342"/>
                      <a:gd name="T13" fmla="*/ 519 h 652"/>
                      <a:gd name="T14" fmla="*/ 221 w 342"/>
                      <a:gd name="T15" fmla="*/ 92 h 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2" h="652">
                        <a:moveTo>
                          <a:pt x="221" y="92"/>
                        </a:moveTo>
                        <a:cubicBezTo>
                          <a:pt x="207" y="35"/>
                          <a:pt x="149" y="0"/>
                          <a:pt x="92" y="15"/>
                        </a:cubicBezTo>
                        <a:cubicBezTo>
                          <a:pt x="35" y="29"/>
                          <a:pt x="0" y="87"/>
                          <a:pt x="15" y="144"/>
                        </a:cubicBezTo>
                        <a:lnTo>
                          <a:pt x="121" y="571"/>
                        </a:lnTo>
                        <a:cubicBezTo>
                          <a:pt x="133" y="619"/>
                          <a:pt x="177" y="652"/>
                          <a:pt x="225" y="652"/>
                        </a:cubicBezTo>
                        <a:cubicBezTo>
                          <a:pt x="233" y="652"/>
                          <a:pt x="242" y="651"/>
                          <a:pt x="250" y="648"/>
                        </a:cubicBezTo>
                        <a:cubicBezTo>
                          <a:pt x="308" y="634"/>
                          <a:pt x="342" y="576"/>
                          <a:pt x="328" y="519"/>
                        </a:cubicBezTo>
                        <a:lnTo>
                          <a:pt x="221" y="92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1" rIns="91440" bIns="45721" numCol="1" anchor="t" anchorCtr="0" compatLnSpc="1"/>
                  <a:lstStyle/>
                  <a:p>
                    <a:endParaRPr lang="en-US" sz="1865"/>
                  </a:p>
                </p:txBody>
              </p:sp>
            </p:grpSp>
          </p:grpSp>
        </p:grpSp>
      </p:grpSp>
      <p:sp>
        <p:nvSpPr>
          <p:cNvPr id="23" name="TextBox 22"/>
          <p:cNvSpPr txBox="1"/>
          <p:nvPr/>
        </p:nvSpPr>
        <p:spPr>
          <a:xfrm>
            <a:off x="993774" y="2486660"/>
            <a:ext cx="3675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1500" b="1" dirty="0"/>
              <a:t>Mechanical Engineering</a:t>
            </a:r>
            <a:r>
              <a:rPr lang="en-IN" altLang="en-US" sz="1600" b="1" dirty="0"/>
              <a:t> </a:t>
            </a:r>
            <a:r>
              <a:rPr lang="en-IN" altLang="en-US" sz="1000" b="1" dirty="0"/>
              <a:t>(</a:t>
            </a:r>
            <a:r>
              <a:rPr lang="en-IN" altLang="en-US" sz="1000" b="1" dirty="0" smtClean="0"/>
              <a:t>2017-2021)</a:t>
            </a:r>
            <a:endParaRPr lang="en-US" sz="1600" b="1" dirty="0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400" b="1" dirty="0"/>
              <a:t>     </a:t>
            </a:r>
            <a:r>
              <a:rPr lang="en-US" altLang="en-US" sz="1400" b="1" dirty="0" err="1" smtClean="0"/>
              <a:t>Sinhgad</a:t>
            </a:r>
            <a:r>
              <a:rPr lang="en-US" altLang="en-US" sz="1400" b="1" dirty="0" smtClean="0"/>
              <a:t> College of </a:t>
            </a:r>
            <a:r>
              <a:rPr lang="en-US" altLang="en-US" sz="1400" b="1" dirty="0" err="1" smtClean="0"/>
              <a:t>Engineering,Pune</a:t>
            </a:r>
            <a:r>
              <a:rPr lang="en-IN" altLang="en-US" sz="1400" b="1" dirty="0" smtClean="0"/>
              <a:t>              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1500" b="1" dirty="0"/>
              <a:t>PG program in Data Analyst </a:t>
            </a:r>
            <a:r>
              <a:rPr lang="en-IN" altLang="en-US" sz="1500" b="1" dirty="0"/>
              <a:t>a</a:t>
            </a:r>
            <a:r>
              <a:rPr lang="en-US" sz="1500" b="1" dirty="0"/>
              <a:t>nd MachineLearning</a:t>
            </a:r>
            <a:r>
              <a:rPr lang="en-IN" altLang="en-US" sz="1500" b="1" dirty="0"/>
              <a:t> (2022),</a:t>
            </a:r>
            <a:endParaRPr lang="en-US" sz="1500" b="1" dirty="0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400" b="1" dirty="0"/>
              <a:t>     </a:t>
            </a:r>
            <a:r>
              <a:rPr lang="en-IN" altLang="en-US" sz="1400" b="1" dirty="0" smtClean="0"/>
              <a:t> </a:t>
            </a:r>
            <a:r>
              <a:rPr lang="en-US" sz="1400" b="1" dirty="0" err="1" smtClean="0"/>
              <a:t>Imarticus</a:t>
            </a:r>
            <a:r>
              <a:rPr lang="en-US" sz="1400" b="1" dirty="0" smtClean="0"/>
              <a:t> </a:t>
            </a:r>
            <a:r>
              <a:rPr lang="en-US" sz="1400" b="1" dirty="0"/>
              <a:t>Learning,Pune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867910" y="1735455"/>
            <a:ext cx="2548890" cy="572135"/>
            <a:chOff x="8733915" y="1913174"/>
            <a:chExt cx="2170480" cy="533577"/>
          </a:xfrm>
        </p:grpSpPr>
        <p:sp>
          <p:nvSpPr>
            <p:cNvPr id="29" name="TextBox 28"/>
            <p:cNvSpPr txBox="1"/>
            <p:nvPr/>
          </p:nvSpPr>
          <p:spPr>
            <a:xfrm>
              <a:off x="9379275" y="1992290"/>
              <a:ext cx="1525120" cy="429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Skills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8733915" y="1913174"/>
              <a:ext cx="1861052" cy="533577"/>
              <a:chOff x="8464011" y="1821239"/>
              <a:chExt cx="1861052" cy="533577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9207644" y="2354816"/>
                <a:ext cx="1117419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8464011" y="1821239"/>
                <a:ext cx="505728" cy="505728"/>
                <a:chOff x="8390843" y="1748071"/>
                <a:chExt cx="652064" cy="652064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8390843" y="1748071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1865"/>
                </a:p>
              </p:txBody>
            </p:sp>
            <p:sp>
              <p:nvSpPr>
                <p:cNvPr id="34" name="Freeform 132"/>
                <p:cNvSpPr/>
                <p:nvPr/>
              </p:nvSpPr>
              <p:spPr>
                <a:xfrm rot="11026833">
                  <a:off x="8537871" y="1894764"/>
                  <a:ext cx="358008" cy="358678"/>
                </a:xfrm>
                <a:custGeom>
                  <a:avLst/>
                  <a:gdLst>
                    <a:gd name="connsiteX0" fmla="*/ 3124430 w 10769935"/>
                    <a:gd name="connsiteY0" fmla="*/ 10784582 h 10790084"/>
                    <a:gd name="connsiteX1" fmla="*/ 2621169 w 10769935"/>
                    <a:gd name="connsiteY1" fmla="*/ 10767220 h 10790084"/>
                    <a:gd name="connsiteX2" fmla="*/ 2383507 w 10769935"/>
                    <a:gd name="connsiteY2" fmla="*/ 10722573 h 10790084"/>
                    <a:gd name="connsiteX3" fmla="*/ 3532037 w 10769935"/>
                    <a:gd name="connsiteY3" fmla="*/ 9491082 h 10790084"/>
                    <a:gd name="connsiteX4" fmla="*/ 3401694 w 10769935"/>
                    <a:gd name="connsiteY4" fmla="*/ 7959805 h 10790084"/>
                    <a:gd name="connsiteX5" fmla="*/ 1987591 w 10769935"/>
                    <a:gd name="connsiteY5" fmla="*/ 7700206 h 10790084"/>
                    <a:gd name="connsiteX6" fmla="*/ 747407 w 10769935"/>
                    <a:gd name="connsiteY6" fmla="*/ 8981079 h 10790084"/>
                    <a:gd name="connsiteX7" fmla="*/ 613823 w 10769935"/>
                    <a:gd name="connsiteY7" fmla="*/ 9118055 h 10790084"/>
                    <a:gd name="connsiteX8" fmla="*/ 563330 w 10769935"/>
                    <a:gd name="connsiteY8" fmla="*/ 8964484 h 10790084"/>
                    <a:gd name="connsiteX9" fmla="*/ 479898 w 10769935"/>
                    <a:gd name="connsiteY9" fmla="*/ 8467883 h 10790084"/>
                    <a:gd name="connsiteX10" fmla="*/ 2796597 w 10769935"/>
                    <a:gd name="connsiteY10" fmla="*/ 5823352 h 10790084"/>
                    <a:gd name="connsiteX11" fmla="*/ 3775046 w 10769935"/>
                    <a:gd name="connsiteY11" fmla="*/ 5954487 h 10790084"/>
                    <a:gd name="connsiteX12" fmla="*/ 3942810 w 10769935"/>
                    <a:gd name="connsiteY12" fmla="*/ 6022067 h 10790084"/>
                    <a:gd name="connsiteX13" fmla="*/ 4545618 w 10769935"/>
                    <a:gd name="connsiteY13" fmla="*/ 5391929 h 10790084"/>
                    <a:gd name="connsiteX14" fmla="*/ 3178637 w 10769935"/>
                    <a:gd name="connsiteY14" fmla="*/ 4216902 h 10790084"/>
                    <a:gd name="connsiteX15" fmla="*/ 2961579 w 10769935"/>
                    <a:gd name="connsiteY15" fmla="*/ 4479415 h 10790084"/>
                    <a:gd name="connsiteX16" fmla="*/ 2686965 w 10769935"/>
                    <a:gd name="connsiteY16" fmla="*/ 4624905 h 10790084"/>
                    <a:gd name="connsiteX17" fmla="*/ 2389906 w 10769935"/>
                    <a:gd name="connsiteY17" fmla="*/ 4533600 h 10790084"/>
                    <a:gd name="connsiteX18" fmla="*/ 2258910 w 10769935"/>
                    <a:gd name="connsiteY18" fmla="*/ 4425287 h 10790084"/>
                    <a:gd name="connsiteX19" fmla="*/ 2158937 w 10769935"/>
                    <a:gd name="connsiteY19" fmla="*/ 3921936 h 10790084"/>
                    <a:gd name="connsiteX20" fmla="*/ 2203746 w 10769935"/>
                    <a:gd name="connsiteY20" fmla="*/ 3855073 h 10790084"/>
                    <a:gd name="connsiteX21" fmla="*/ 99346 w 10769935"/>
                    <a:gd name="connsiteY21" fmla="*/ 1890643 h 10790084"/>
                    <a:gd name="connsiteX22" fmla="*/ 84138 w 10769935"/>
                    <a:gd name="connsiteY22" fmla="*/ 1448570 h 10790084"/>
                    <a:gd name="connsiteX23" fmla="*/ 937843 w 10769935"/>
                    <a:gd name="connsiteY23" fmla="*/ 534036 h 10790084"/>
                    <a:gd name="connsiteX24" fmla="*/ 1379917 w 10769935"/>
                    <a:gd name="connsiteY24" fmla="*/ 518828 h 10790084"/>
                    <a:gd name="connsiteX25" fmla="*/ 3401942 w 10769935"/>
                    <a:gd name="connsiteY25" fmla="*/ 2406363 h 10790084"/>
                    <a:gd name="connsiteX26" fmla="*/ 3457372 w 10769935"/>
                    <a:gd name="connsiteY26" fmla="*/ 2351592 h 10790084"/>
                    <a:gd name="connsiteX27" fmla="*/ 3970540 w 10769935"/>
                    <a:gd name="connsiteY27" fmla="*/ 2355216 h 10790084"/>
                    <a:gd name="connsiteX28" fmla="*/ 4101537 w 10769935"/>
                    <a:gd name="connsiteY28" fmla="*/ 2463531 h 10790084"/>
                    <a:gd name="connsiteX29" fmla="*/ 4155722 w 10769935"/>
                    <a:gd name="connsiteY29" fmla="*/ 3035203 h 10790084"/>
                    <a:gd name="connsiteX30" fmla="*/ 3880487 w 10769935"/>
                    <a:gd name="connsiteY30" fmla="*/ 3368076 h 10790084"/>
                    <a:gd name="connsiteX31" fmla="*/ 5299575 w 10769935"/>
                    <a:gd name="connsiteY31" fmla="*/ 4603790 h 10790084"/>
                    <a:gd name="connsiteX32" fmla="*/ 6062602 w 10769935"/>
                    <a:gd name="connsiteY32" fmla="*/ 3806170 h 10790084"/>
                    <a:gd name="connsiteX33" fmla="*/ 5980492 w 10769935"/>
                    <a:gd name="connsiteY33" fmla="*/ 3671012 h 10790084"/>
                    <a:gd name="connsiteX34" fmla="*/ 5680442 w 10769935"/>
                    <a:gd name="connsiteY34" fmla="*/ 2486025 h 10790084"/>
                    <a:gd name="connsiteX35" fmla="*/ 8166468 w 10769935"/>
                    <a:gd name="connsiteY35" fmla="*/ 0 h 10790084"/>
                    <a:gd name="connsiteX36" fmla="*/ 8667488 w 10769935"/>
                    <a:gd name="connsiteY36" fmla="*/ 50507 h 10790084"/>
                    <a:gd name="connsiteX37" fmla="*/ 8901689 w 10769935"/>
                    <a:gd name="connsiteY37" fmla="*/ 110727 h 10790084"/>
                    <a:gd name="connsiteX38" fmla="*/ 7674461 w 10769935"/>
                    <a:gd name="connsiteY38" fmla="*/ 1263810 h 10790084"/>
                    <a:gd name="connsiteX39" fmla="*/ 7703554 w 10769935"/>
                    <a:gd name="connsiteY39" fmla="*/ 2800349 h 10790084"/>
                    <a:gd name="connsiteX40" fmla="*/ 9097463 w 10769935"/>
                    <a:gd name="connsiteY40" fmla="*/ 3152622 h 10790084"/>
                    <a:gd name="connsiteX41" fmla="*/ 10419403 w 10769935"/>
                    <a:gd name="connsiteY41" fmla="*/ 1956308 h 10790084"/>
                    <a:gd name="connsiteX42" fmla="*/ 10561728 w 10769935"/>
                    <a:gd name="connsiteY42" fmla="*/ 1828438 h 10790084"/>
                    <a:gd name="connsiteX43" fmla="*/ 10601985 w 10769935"/>
                    <a:gd name="connsiteY43" fmla="*/ 1985004 h 10790084"/>
                    <a:gd name="connsiteX44" fmla="*/ 10652492 w 10769935"/>
                    <a:gd name="connsiteY44" fmla="*/ 2486025 h 10790084"/>
                    <a:gd name="connsiteX45" fmla="*/ 8420649 w 10769935"/>
                    <a:gd name="connsiteY45" fmla="*/ 4959215 h 10790084"/>
                    <a:gd name="connsiteX46" fmla="*/ 8166469 w 10769935"/>
                    <a:gd name="connsiteY46" fmla="*/ 4972050 h 10790084"/>
                    <a:gd name="connsiteX47" fmla="*/ 7427200 w 10769935"/>
                    <a:gd name="connsiteY47" fmla="*/ 4860283 h 10790084"/>
                    <a:gd name="connsiteX48" fmla="*/ 7251224 w 10769935"/>
                    <a:gd name="connsiteY48" fmla="*/ 4795876 h 10790084"/>
                    <a:gd name="connsiteX49" fmla="*/ 6464544 w 10769935"/>
                    <a:gd name="connsiteY49" fmla="*/ 5618223 h 10790084"/>
                    <a:gd name="connsiteX50" fmla="*/ 8674119 w 10769935"/>
                    <a:gd name="connsiteY50" fmla="*/ 7542279 h 10790084"/>
                    <a:gd name="connsiteX51" fmla="*/ 10769935 w 10769935"/>
                    <a:gd name="connsiteY51" fmla="*/ 9821181 h 10790084"/>
                    <a:gd name="connsiteX52" fmla="*/ 10423761 w 10769935"/>
                    <a:gd name="connsiteY52" fmla="*/ 10216341 h 10790084"/>
                    <a:gd name="connsiteX53" fmla="*/ 7988373 w 10769935"/>
                    <a:gd name="connsiteY53" fmla="*/ 8351245 h 10790084"/>
                    <a:gd name="connsiteX54" fmla="*/ 5717438 w 10769935"/>
                    <a:gd name="connsiteY54" fmla="*/ 6399200 h 10790084"/>
                    <a:gd name="connsiteX55" fmla="*/ 5101021 w 10769935"/>
                    <a:gd name="connsiteY55" fmla="*/ 7043564 h 10790084"/>
                    <a:gd name="connsiteX56" fmla="*/ 5182386 w 10769935"/>
                    <a:gd name="connsiteY56" fmla="*/ 7187364 h 10790084"/>
                    <a:gd name="connsiteX57" fmla="*/ 5441129 w 10769935"/>
                    <a:gd name="connsiteY57" fmla="*/ 8140052 h 10790084"/>
                    <a:gd name="connsiteX58" fmla="*/ 3124430 w 10769935"/>
                    <a:gd name="connsiteY58" fmla="*/ 10784582 h 10790084"/>
                    <a:gd name="connsiteX0-1" fmla="*/ 3124430 w 10769935"/>
                    <a:gd name="connsiteY0-2" fmla="*/ 10784582 h 10790084"/>
                    <a:gd name="connsiteX1-3" fmla="*/ 2621169 w 10769935"/>
                    <a:gd name="connsiteY1-4" fmla="*/ 10767220 h 10790084"/>
                    <a:gd name="connsiteX2-5" fmla="*/ 2383507 w 10769935"/>
                    <a:gd name="connsiteY2-6" fmla="*/ 10722573 h 10790084"/>
                    <a:gd name="connsiteX3-7" fmla="*/ 3532037 w 10769935"/>
                    <a:gd name="connsiteY3-8" fmla="*/ 9491082 h 10790084"/>
                    <a:gd name="connsiteX4-9" fmla="*/ 3401694 w 10769935"/>
                    <a:gd name="connsiteY4-10" fmla="*/ 7959805 h 10790084"/>
                    <a:gd name="connsiteX5-11" fmla="*/ 1987591 w 10769935"/>
                    <a:gd name="connsiteY5-12" fmla="*/ 7700206 h 10790084"/>
                    <a:gd name="connsiteX6-13" fmla="*/ 747407 w 10769935"/>
                    <a:gd name="connsiteY6-14" fmla="*/ 8981079 h 10790084"/>
                    <a:gd name="connsiteX7-15" fmla="*/ 613823 w 10769935"/>
                    <a:gd name="connsiteY7-16" fmla="*/ 9118055 h 10790084"/>
                    <a:gd name="connsiteX8-17" fmla="*/ 563330 w 10769935"/>
                    <a:gd name="connsiteY8-18" fmla="*/ 8964484 h 10790084"/>
                    <a:gd name="connsiteX9-19" fmla="*/ 479898 w 10769935"/>
                    <a:gd name="connsiteY9-20" fmla="*/ 8467883 h 10790084"/>
                    <a:gd name="connsiteX10-21" fmla="*/ 2796597 w 10769935"/>
                    <a:gd name="connsiteY10-22" fmla="*/ 5823352 h 10790084"/>
                    <a:gd name="connsiteX11-23" fmla="*/ 3775046 w 10769935"/>
                    <a:gd name="connsiteY11-24" fmla="*/ 5954487 h 10790084"/>
                    <a:gd name="connsiteX12-25" fmla="*/ 3942810 w 10769935"/>
                    <a:gd name="connsiteY12-26" fmla="*/ 6022067 h 10790084"/>
                    <a:gd name="connsiteX13-27" fmla="*/ 4545618 w 10769935"/>
                    <a:gd name="connsiteY13-28" fmla="*/ 5391929 h 10790084"/>
                    <a:gd name="connsiteX14-29" fmla="*/ 3178637 w 10769935"/>
                    <a:gd name="connsiteY14-30" fmla="*/ 4216902 h 10790084"/>
                    <a:gd name="connsiteX15-31" fmla="*/ 2961579 w 10769935"/>
                    <a:gd name="connsiteY15-32" fmla="*/ 4479415 h 10790084"/>
                    <a:gd name="connsiteX16-33" fmla="*/ 2686965 w 10769935"/>
                    <a:gd name="connsiteY16-34" fmla="*/ 4624905 h 10790084"/>
                    <a:gd name="connsiteX17-35" fmla="*/ 2389906 w 10769935"/>
                    <a:gd name="connsiteY17-36" fmla="*/ 4533600 h 10790084"/>
                    <a:gd name="connsiteX18-37" fmla="*/ 2258910 w 10769935"/>
                    <a:gd name="connsiteY18-38" fmla="*/ 4425287 h 10790084"/>
                    <a:gd name="connsiteX19-39" fmla="*/ 2158937 w 10769935"/>
                    <a:gd name="connsiteY19-40" fmla="*/ 3921936 h 10790084"/>
                    <a:gd name="connsiteX20-41" fmla="*/ 2203746 w 10769935"/>
                    <a:gd name="connsiteY20-42" fmla="*/ 3855073 h 10790084"/>
                    <a:gd name="connsiteX21-43" fmla="*/ 99346 w 10769935"/>
                    <a:gd name="connsiteY21-44" fmla="*/ 1890643 h 10790084"/>
                    <a:gd name="connsiteX22-45" fmla="*/ 84138 w 10769935"/>
                    <a:gd name="connsiteY22-46" fmla="*/ 1448570 h 10790084"/>
                    <a:gd name="connsiteX23-47" fmla="*/ 937843 w 10769935"/>
                    <a:gd name="connsiteY23-48" fmla="*/ 534036 h 10790084"/>
                    <a:gd name="connsiteX24-49" fmla="*/ 1379917 w 10769935"/>
                    <a:gd name="connsiteY24-50" fmla="*/ 518828 h 10790084"/>
                    <a:gd name="connsiteX25-51" fmla="*/ 3401942 w 10769935"/>
                    <a:gd name="connsiteY25-52" fmla="*/ 2406363 h 10790084"/>
                    <a:gd name="connsiteX26-53" fmla="*/ 3457372 w 10769935"/>
                    <a:gd name="connsiteY26-54" fmla="*/ 2351592 h 10790084"/>
                    <a:gd name="connsiteX27-55" fmla="*/ 3970540 w 10769935"/>
                    <a:gd name="connsiteY27-56" fmla="*/ 2355216 h 10790084"/>
                    <a:gd name="connsiteX28-57" fmla="*/ 4101537 w 10769935"/>
                    <a:gd name="connsiteY28-58" fmla="*/ 2463531 h 10790084"/>
                    <a:gd name="connsiteX29-59" fmla="*/ 4155722 w 10769935"/>
                    <a:gd name="connsiteY29-60" fmla="*/ 3035203 h 10790084"/>
                    <a:gd name="connsiteX30-61" fmla="*/ 3880487 w 10769935"/>
                    <a:gd name="connsiteY30-62" fmla="*/ 3368076 h 10790084"/>
                    <a:gd name="connsiteX31-63" fmla="*/ 5299575 w 10769935"/>
                    <a:gd name="connsiteY31-64" fmla="*/ 4603790 h 10790084"/>
                    <a:gd name="connsiteX32-65" fmla="*/ 6062602 w 10769935"/>
                    <a:gd name="connsiteY32-66" fmla="*/ 3806170 h 10790084"/>
                    <a:gd name="connsiteX33-67" fmla="*/ 5980492 w 10769935"/>
                    <a:gd name="connsiteY33-68" fmla="*/ 3671012 h 10790084"/>
                    <a:gd name="connsiteX34-69" fmla="*/ 5680442 w 10769935"/>
                    <a:gd name="connsiteY34-70" fmla="*/ 2486025 h 10790084"/>
                    <a:gd name="connsiteX35-71" fmla="*/ 8166468 w 10769935"/>
                    <a:gd name="connsiteY35-72" fmla="*/ 0 h 10790084"/>
                    <a:gd name="connsiteX36-73" fmla="*/ 8667488 w 10769935"/>
                    <a:gd name="connsiteY36-74" fmla="*/ 50507 h 10790084"/>
                    <a:gd name="connsiteX37-75" fmla="*/ 8901689 w 10769935"/>
                    <a:gd name="connsiteY37-76" fmla="*/ 110727 h 10790084"/>
                    <a:gd name="connsiteX38-77" fmla="*/ 7674461 w 10769935"/>
                    <a:gd name="connsiteY38-78" fmla="*/ 1263810 h 10790084"/>
                    <a:gd name="connsiteX39-79" fmla="*/ 7703554 w 10769935"/>
                    <a:gd name="connsiteY39-80" fmla="*/ 2800349 h 10790084"/>
                    <a:gd name="connsiteX40-81" fmla="*/ 9097463 w 10769935"/>
                    <a:gd name="connsiteY40-82" fmla="*/ 3152622 h 10790084"/>
                    <a:gd name="connsiteX41-83" fmla="*/ 10419403 w 10769935"/>
                    <a:gd name="connsiteY41-84" fmla="*/ 1956308 h 10790084"/>
                    <a:gd name="connsiteX42-85" fmla="*/ 10561728 w 10769935"/>
                    <a:gd name="connsiteY42-86" fmla="*/ 1828438 h 10790084"/>
                    <a:gd name="connsiteX43-87" fmla="*/ 10601985 w 10769935"/>
                    <a:gd name="connsiteY43-88" fmla="*/ 1985004 h 10790084"/>
                    <a:gd name="connsiteX44-89" fmla="*/ 10652492 w 10769935"/>
                    <a:gd name="connsiteY44-90" fmla="*/ 2486025 h 10790084"/>
                    <a:gd name="connsiteX45-91" fmla="*/ 8420649 w 10769935"/>
                    <a:gd name="connsiteY45-92" fmla="*/ 4959215 h 10790084"/>
                    <a:gd name="connsiteX46-93" fmla="*/ 8166469 w 10769935"/>
                    <a:gd name="connsiteY46-94" fmla="*/ 4972050 h 10790084"/>
                    <a:gd name="connsiteX47-95" fmla="*/ 7427200 w 10769935"/>
                    <a:gd name="connsiteY47-96" fmla="*/ 4860283 h 10790084"/>
                    <a:gd name="connsiteX48-97" fmla="*/ 7251224 w 10769935"/>
                    <a:gd name="connsiteY48-98" fmla="*/ 4795876 h 10790084"/>
                    <a:gd name="connsiteX49-99" fmla="*/ 6464544 w 10769935"/>
                    <a:gd name="connsiteY49-100" fmla="*/ 5618223 h 10790084"/>
                    <a:gd name="connsiteX50-101" fmla="*/ 8674119 w 10769935"/>
                    <a:gd name="connsiteY50-102" fmla="*/ 7542279 h 10790084"/>
                    <a:gd name="connsiteX51-103" fmla="*/ 10769935 w 10769935"/>
                    <a:gd name="connsiteY51-104" fmla="*/ 9821181 h 10790084"/>
                    <a:gd name="connsiteX52-105" fmla="*/ 10423761 w 10769935"/>
                    <a:gd name="connsiteY52-106" fmla="*/ 10216341 h 10790084"/>
                    <a:gd name="connsiteX53-107" fmla="*/ 7988373 w 10769935"/>
                    <a:gd name="connsiteY53-108" fmla="*/ 8351245 h 10790084"/>
                    <a:gd name="connsiteX54-109" fmla="*/ 5717438 w 10769935"/>
                    <a:gd name="connsiteY54-110" fmla="*/ 6399200 h 10790084"/>
                    <a:gd name="connsiteX55-111" fmla="*/ 5101021 w 10769935"/>
                    <a:gd name="connsiteY55-112" fmla="*/ 7043564 h 10790084"/>
                    <a:gd name="connsiteX56-113" fmla="*/ 5182386 w 10769935"/>
                    <a:gd name="connsiteY56-114" fmla="*/ 7187364 h 10790084"/>
                    <a:gd name="connsiteX57-115" fmla="*/ 5441129 w 10769935"/>
                    <a:gd name="connsiteY57-116" fmla="*/ 8140052 h 10790084"/>
                    <a:gd name="connsiteX58-117" fmla="*/ 3124430 w 10769935"/>
                    <a:gd name="connsiteY58-118" fmla="*/ 10784582 h 10790084"/>
                    <a:gd name="connsiteX0-119" fmla="*/ 3124430 w 10769935"/>
                    <a:gd name="connsiteY0-120" fmla="*/ 10784582 h 10790084"/>
                    <a:gd name="connsiteX1-121" fmla="*/ 2621169 w 10769935"/>
                    <a:gd name="connsiteY1-122" fmla="*/ 10767220 h 10790084"/>
                    <a:gd name="connsiteX2-123" fmla="*/ 2383507 w 10769935"/>
                    <a:gd name="connsiteY2-124" fmla="*/ 10722573 h 10790084"/>
                    <a:gd name="connsiteX3-125" fmla="*/ 3532037 w 10769935"/>
                    <a:gd name="connsiteY3-126" fmla="*/ 9491082 h 10790084"/>
                    <a:gd name="connsiteX4-127" fmla="*/ 3401694 w 10769935"/>
                    <a:gd name="connsiteY4-128" fmla="*/ 7959805 h 10790084"/>
                    <a:gd name="connsiteX5-129" fmla="*/ 1987591 w 10769935"/>
                    <a:gd name="connsiteY5-130" fmla="*/ 7700206 h 10790084"/>
                    <a:gd name="connsiteX6-131" fmla="*/ 747407 w 10769935"/>
                    <a:gd name="connsiteY6-132" fmla="*/ 8981079 h 10790084"/>
                    <a:gd name="connsiteX7-133" fmla="*/ 613823 w 10769935"/>
                    <a:gd name="connsiteY7-134" fmla="*/ 9118055 h 10790084"/>
                    <a:gd name="connsiteX8-135" fmla="*/ 563330 w 10769935"/>
                    <a:gd name="connsiteY8-136" fmla="*/ 8964484 h 10790084"/>
                    <a:gd name="connsiteX9-137" fmla="*/ 479898 w 10769935"/>
                    <a:gd name="connsiteY9-138" fmla="*/ 8467883 h 10790084"/>
                    <a:gd name="connsiteX10-139" fmla="*/ 2796597 w 10769935"/>
                    <a:gd name="connsiteY10-140" fmla="*/ 5823352 h 10790084"/>
                    <a:gd name="connsiteX11-141" fmla="*/ 3775046 w 10769935"/>
                    <a:gd name="connsiteY11-142" fmla="*/ 5954487 h 10790084"/>
                    <a:gd name="connsiteX12-143" fmla="*/ 3942810 w 10769935"/>
                    <a:gd name="connsiteY12-144" fmla="*/ 6022067 h 10790084"/>
                    <a:gd name="connsiteX13-145" fmla="*/ 4545618 w 10769935"/>
                    <a:gd name="connsiteY13-146" fmla="*/ 5391929 h 10790084"/>
                    <a:gd name="connsiteX14-147" fmla="*/ 3178637 w 10769935"/>
                    <a:gd name="connsiteY14-148" fmla="*/ 4216902 h 10790084"/>
                    <a:gd name="connsiteX15-149" fmla="*/ 2961579 w 10769935"/>
                    <a:gd name="connsiteY15-150" fmla="*/ 4479415 h 10790084"/>
                    <a:gd name="connsiteX16-151" fmla="*/ 2686965 w 10769935"/>
                    <a:gd name="connsiteY16-152" fmla="*/ 4624905 h 10790084"/>
                    <a:gd name="connsiteX17-153" fmla="*/ 2389906 w 10769935"/>
                    <a:gd name="connsiteY17-154" fmla="*/ 4533600 h 10790084"/>
                    <a:gd name="connsiteX18-155" fmla="*/ 2258910 w 10769935"/>
                    <a:gd name="connsiteY18-156" fmla="*/ 4425287 h 10790084"/>
                    <a:gd name="connsiteX19-157" fmla="*/ 2158937 w 10769935"/>
                    <a:gd name="connsiteY19-158" fmla="*/ 3921936 h 10790084"/>
                    <a:gd name="connsiteX20-159" fmla="*/ 2203746 w 10769935"/>
                    <a:gd name="connsiteY20-160" fmla="*/ 3855073 h 10790084"/>
                    <a:gd name="connsiteX21-161" fmla="*/ 99346 w 10769935"/>
                    <a:gd name="connsiteY21-162" fmla="*/ 1890643 h 10790084"/>
                    <a:gd name="connsiteX22-163" fmla="*/ 84138 w 10769935"/>
                    <a:gd name="connsiteY22-164" fmla="*/ 1448570 h 10790084"/>
                    <a:gd name="connsiteX23-165" fmla="*/ 937843 w 10769935"/>
                    <a:gd name="connsiteY23-166" fmla="*/ 534036 h 10790084"/>
                    <a:gd name="connsiteX24-167" fmla="*/ 1379917 w 10769935"/>
                    <a:gd name="connsiteY24-168" fmla="*/ 518828 h 10790084"/>
                    <a:gd name="connsiteX25-169" fmla="*/ 3401942 w 10769935"/>
                    <a:gd name="connsiteY25-170" fmla="*/ 2406363 h 10790084"/>
                    <a:gd name="connsiteX26-171" fmla="*/ 3457372 w 10769935"/>
                    <a:gd name="connsiteY26-172" fmla="*/ 2351592 h 10790084"/>
                    <a:gd name="connsiteX27-173" fmla="*/ 3970540 w 10769935"/>
                    <a:gd name="connsiteY27-174" fmla="*/ 2355216 h 10790084"/>
                    <a:gd name="connsiteX28-175" fmla="*/ 4101537 w 10769935"/>
                    <a:gd name="connsiteY28-176" fmla="*/ 2463531 h 10790084"/>
                    <a:gd name="connsiteX29-177" fmla="*/ 4155722 w 10769935"/>
                    <a:gd name="connsiteY29-178" fmla="*/ 3035203 h 10790084"/>
                    <a:gd name="connsiteX30-179" fmla="*/ 3880487 w 10769935"/>
                    <a:gd name="connsiteY30-180" fmla="*/ 3368076 h 10790084"/>
                    <a:gd name="connsiteX31-181" fmla="*/ 5299575 w 10769935"/>
                    <a:gd name="connsiteY31-182" fmla="*/ 4603790 h 10790084"/>
                    <a:gd name="connsiteX32-183" fmla="*/ 6062602 w 10769935"/>
                    <a:gd name="connsiteY32-184" fmla="*/ 3806170 h 10790084"/>
                    <a:gd name="connsiteX33-185" fmla="*/ 5980492 w 10769935"/>
                    <a:gd name="connsiteY33-186" fmla="*/ 3671012 h 10790084"/>
                    <a:gd name="connsiteX34-187" fmla="*/ 5680442 w 10769935"/>
                    <a:gd name="connsiteY34-188" fmla="*/ 2486025 h 10790084"/>
                    <a:gd name="connsiteX35-189" fmla="*/ 8166468 w 10769935"/>
                    <a:gd name="connsiteY35-190" fmla="*/ 0 h 10790084"/>
                    <a:gd name="connsiteX36-191" fmla="*/ 8667488 w 10769935"/>
                    <a:gd name="connsiteY36-192" fmla="*/ 50507 h 10790084"/>
                    <a:gd name="connsiteX37-193" fmla="*/ 8901689 w 10769935"/>
                    <a:gd name="connsiteY37-194" fmla="*/ 110727 h 10790084"/>
                    <a:gd name="connsiteX38-195" fmla="*/ 7674461 w 10769935"/>
                    <a:gd name="connsiteY38-196" fmla="*/ 1263810 h 10790084"/>
                    <a:gd name="connsiteX39-197" fmla="*/ 7703554 w 10769935"/>
                    <a:gd name="connsiteY39-198" fmla="*/ 2800349 h 10790084"/>
                    <a:gd name="connsiteX40-199" fmla="*/ 9097463 w 10769935"/>
                    <a:gd name="connsiteY40-200" fmla="*/ 3152622 h 10790084"/>
                    <a:gd name="connsiteX41-201" fmla="*/ 10419403 w 10769935"/>
                    <a:gd name="connsiteY41-202" fmla="*/ 1956308 h 10790084"/>
                    <a:gd name="connsiteX42-203" fmla="*/ 10561728 w 10769935"/>
                    <a:gd name="connsiteY42-204" fmla="*/ 1828438 h 10790084"/>
                    <a:gd name="connsiteX43-205" fmla="*/ 10601985 w 10769935"/>
                    <a:gd name="connsiteY43-206" fmla="*/ 1985004 h 10790084"/>
                    <a:gd name="connsiteX44-207" fmla="*/ 10652492 w 10769935"/>
                    <a:gd name="connsiteY44-208" fmla="*/ 2486025 h 10790084"/>
                    <a:gd name="connsiteX45-209" fmla="*/ 8420649 w 10769935"/>
                    <a:gd name="connsiteY45-210" fmla="*/ 4959215 h 10790084"/>
                    <a:gd name="connsiteX46-211" fmla="*/ 8166469 w 10769935"/>
                    <a:gd name="connsiteY46-212" fmla="*/ 4972050 h 10790084"/>
                    <a:gd name="connsiteX47-213" fmla="*/ 7427200 w 10769935"/>
                    <a:gd name="connsiteY47-214" fmla="*/ 4860283 h 10790084"/>
                    <a:gd name="connsiteX48-215" fmla="*/ 7251224 w 10769935"/>
                    <a:gd name="connsiteY48-216" fmla="*/ 4795876 h 10790084"/>
                    <a:gd name="connsiteX49-217" fmla="*/ 6464544 w 10769935"/>
                    <a:gd name="connsiteY49-218" fmla="*/ 5618223 h 10790084"/>
                    <a:gd name="connsiteX50-219" fmla="*/ 8674119 w 10769935"/>
                    <a:gd name="connsiteY50-220" fmla="*/ 7542279 h 10790084"/>
                    <a:gd name="connsiteX51-221" fmla="*/ 10769935 w 10769935"/>
                    <a:gd name="connsiteY51-222" fmla="*/ 9821181 h 10790084"/>
                    <a:gd name="connsiteX52-223" fmla="*/ 10367989 w 10769935"/>
                    <a:gd name="connsiteY52-224" fmla="*/ 10239118 h 10790084"/>
                    <a:gd name="connsiteX53-225" fmla="*/ 7988373 w 10769935"/>
                    <a:gd name="connsiteY53-226" fmla="*/ 8351245 h 10790084"/>
                    <a:gd name="connsiteX54-227" fmla="*/ 5717438 w 10769935"/>
                    <a:gd name="connsiteY54-228" fmla="*/ 6399200 h 10790084"/>
                    <a:gd name="connsiteX55-229" fmla="*/ 5101021 w 10769935"/>
                    <a:gd name="connsiteY55-230" fmla="*/ 7043564 h 10790084"/>
                    <a:gd name="connsiteX56-231" fmla="*/ 5182386 w 10769935"/>
                    <a:gd name="connsiteY56-232" fmla="*/ 7187364 h 10790084"/>
                    <a:gd name="connsiteX57-233" fmla="*/ 5441129 w 10769935"/>
                    <a:gd name="connsiteY57-234" fmla="*/ 8140052 h 10790084"/>
                    <a:gd name="connsiteX58-235" fmla="*/ 3124430 w 10769935"/>
                    <a:gd name="connsiteY58-236" fmla="*/ 10784582 h 1079008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43" y="connsiteY21-44"/>
                    </a:cxn>
                    <a:cxn ang="0">
                      <a:pos x="connsiteX22-45" y="connsiteY22-46"/>
                    </a:cxn>
                    <a:cxn ang="0">
                      <a:pos x="connsiteX23-47" y="connsiteY23-48"/>
                    </a:cxn>
                    <a:cxn ang="0">
                      <a:pos x="connsiteX24-49" y="connsiteY24-50"/>
                    </a:cxn>
                    <a:cxn ang="0">
                      <a:pos x="connsiteX25-51" y="connsiteY25-52"/>
                    </a:cxn>
                    <a:cxn ang="0">
                      <a:pos x="connsiteX26-53" y="connsiteY26-54"/>
                    </a:cxn>
                    <a:cxn ang="0">
                      <a:pos x="connsiteX27-55" y="connsiteY27-56"/>
                    </a:cxn>
                    <a:cxn ang="0">
                      <a:pos x="connsiteX28-57" y="connsiteY28-58"/>
                    </a:cxn>
                    <a:cxn ang="0">
                      <a:pos x="connsiteX29-59" y="connsiteY29-60"/>
                    </a:cxn>
                    <a:cxn ang="0">
                      <a:pos x="connsiteX30-61" y="connsiteY30-62"/>
                    </a:cxn>
                    <a:cxn ang="0">
                      <a:pos x="connsiteX31-63" y="connsiteY31-64"/>
                    </a:cxn>
                    <a:cxn ang="0">
                      <a:pos x="connsiteX32-65" y="connsiteY32-66"/>
                    </a:cxn>
                    <a:cxn ang="0">
                      <a:pos x="connsiteX33-67" y="connsiteY33-68"/>
                    </a:cxn>
                    <a:cxn ang="0">
                      <a:pos x="connsiteX34-69" y="connsiteY34-70"/>
                    </a:cxn>
                    <a:cxn ang="0">
                      <a:pos x="connsiteX35-71" y="connsiteY35-72"/>
                    </a:cxn>
                    <a:cxn ang="0">
                      <a:pos x="connsiteX36-73" y="connsiteY36-74"/>
                    </a:cxn>
                    <a:cxn ang="0">
                      <a:pos x="connsiteX37-75" y="connsiteY37-76"/>
                    </a:cxn>
                    <a:cxn ang="0">
                      <a:pos x="connsiteX38-77" y="connsiteY38-78"/>
                    </a:cxn>
                    <a:cxn ang="0">
                      <a:pos x="connsiteX39-79" y="connsiteY39-80"/>
                    </a:cxn>
                    <a:cxn ang="0">
                      <a:pos x="connsiteX40-81" y="connsiteY40-82"/>
                    </a:cxn>
                    <a:cxn ang="0">
                      <a:pos x="connsiteX41-83" y="connsiteY41-84"/>
                    </a:cxn>
                    <a:cxn ang="0">
                      <a:pos x="connsiteX42-85" y="connsiteY42-86"/>
                    </a:cxn>
                    <a:cxn ang="0">
                      <a:pos x="connsiteX43-87" y="connsiteY43-88"/>
                    </a:cxn>
                    <a:cxn ang="0">
                      <a:pos x="connsiteX44-89" y="connsiteY44-90"/>
                    </a:cxn>
                    <a:cxn ang="0">
                      <a:pos x="connsiteX45-91" y="connsiteY45-92"/>
                    </a:cxn>
                    <a:cxn ang="0">
                      <a:pos x="connsiteX46-93" y="connsiteY46-94"/>
                    </a:cxn>
                    <a:cxn ang="0">
                      <a:pos x="connsiteX47-95" y="connsiteY47-96"/>
                    </a:cxn>
                    <a:cxn ang="0">
                      <a:pos x="connsiteX48-97" y="connsiteY48-98"/>
                    </a:cxn>
                    <a:cxn ang="0">
                      <a:pos x="connsiteX49-99" y="connsiteY49-100"/>
                    </a:cxn>
                    <a:cxn ang="0">
                      <a:pos x="connsiteX50-101" y="connsiteY50-102"/>
                    </a:cxn>
                    <a:cxn ang="0">
                      <a:pos x="connsiteX51-103" y="connsiteY51-104"/>
                    </a:cxn>
                    <a:cxn ang="0">
                      <a:pos x="connsiteX52-105" y="connsiteY52-106"/>
                    </a:cxn>
                    <a:cxn ang="0">
                      <a:pos x="connsiteX53-107" y="connsiteY53-108"/>
                    </a:cxn>
                    <a:cxn ang="0">
                      <a:pos x="connsiteX54-109" y="connsiteY54-110"/>
                    </a:cxn>
                    <a:cxn ang="0">
                      <a:pos x="connsiteX55-111" y="connsiteY55-112"/>
                    </a:cxn>
                    <a:cxn ang="0">
                      <a:pos x="connsiteX56-113" y="connsiteY56-114"/>
                    </a:cxn>
                    <a:cxn ang="0">
                      <a:pos x="connsiteX57-115" y="connsiteY57-116"/>
                    </a:cxn>
                    <a:cxn ang="0">
                      <a:pos x="connsiteX58-117" y="connsiteY58-118"/>
                    </a:cxn>
                  </a:cxnLst>
                  <a:rect l="l" t="t" r="r" b="b"/>
                  <a:pathLst>
                    <a:path w="10769935" h="10790084">
                      <a:moveTo>
                        <a:pt x="3124430" y="10784582"/>
                      </a:moveTo>
                      <a:cubicBezTo>
                        <a:pt x="2953178" y="10795898"/>
                        <a:pt x="2784834" y="10789593"/>
                        <a:pt x="2621169" y="10767220"/>
                      </a:cubicBezTo>
                      <a:lnTo>
                        <a:pt x="2383507" y="10722573"/>
                      </a:lnTo>
                      <a:lnTo>
                        <a:pt x="3532037" y="9491082"/>
                      </a:lnTo>
                      <a:lnTo>
                        <a:pt x="3401694" y="7959805"/>
                      </a:lnTo>
                      <a:lnTo>
                        <a:pt x="1987591" y="7700206"/>
                      </a:lnTo>
                      <a:cubicBezTo>
                        <a:pt x="1594254" y="8110737"/>
                        <a:pt x="1174173" y="8543170"/>
                        <a:pt x="747407" y="8981079"/>
                      </a:cubicBezTo>
                      <a:lnTo>
                        <a:pt x="613823" y="9118055"/>
                      </a:lnTo>
                      <a:lnTo>
                        <a:pt x="563330" y="8964484"/>
                      </a:lnTo>
                      <a:cubicBezTo>
                        <a:pt x="519615" y="8805186"/>
                        <a:pt x="491214" y="8639134"/>
                        <a:pt x="479898" y="8467883"/>
                      </a:cubicBezTo>
                      <a:cubicBezTo>
                        <a:pt x="389369" y="7097877"/>
                        <a:pt x="1426590" y="5913881"/>
                        <a:pt x="2796597" y="5823352"/>
                      </a:cubicBezTo>
                      <a:cubicBezTo>
                        <a:pt x="3139098" y="5800720"/>
                        <a:pt x="3469974" y="5848572"/>
                        <a:pt x="3775046" y="5954487"/>
                      </a:cubicBezTo>
                      <a:lnTo>
                        <a:pt x="3942810" y="6022067"/>
                      </a:lnTo>
                      <a:lnTo>
                        <a:pt x="4545618" y="5391929"/>
                      </a:lnTo>
                      <a:lnTo>
                        <a:pt x="3178637" y="4216902"/>
                      </a:lnTo>
                      <a:lnTo>
                        <a:pt x="2961579" y="4479415"/>
                      </a:lnTo>
                      <a:cubicBezTo>
                        <a:pt x="2890128" y="4565828"/>
                        <a:pt x="2790418" y="4615100"/>
                        <a:pt x="2686965" y="4624905"/>
                      </a:cubicBezTo>
                      <a:cubicBezTo>
                        <a:pt x="2583511" y="4634709"/>
                        <a:pt x="2476320" y="4605050"/>
                        <a:pt x="2389906" y="4533600"/>
                      </a:cubicBezTo>
                      <a:lnTo>
                        <a:pt x="2258910" y="4425287"/>
                      </a:lnTo>
                      <a:cubicBezTo>
                        <a:pt x="2107687" y="4300248"/>
                        <a:pt x="2070211" y="4088658"/>
                        <a:pt x="2158937" y="3921936"/>
                      </a:cubicBezTo>
                      <a:lnTo>
                        <a:pt x="2203746" y="3855073"/>
                      </a:lnTo>
                      <a:lnTo>
                        <a:pt x="99346" y="1890643"/>
                      </a:lnTo>
                      <a:cubicBezTo>
                        <a:pt x="-26929" y="1772767"/>
                        <a:pt x="-33738" y="1574845"/>
                        <a:pt x="84138" y="1448570"/>
                      </a:cubicBezTo>
                      <a:lnTo>
                        <a:pt x="937843" y="534036"/>
                      </a:lnTo>
                      <a:cubicBezTo>
                        <a:pt x="1055719" y="407761"/>
                        <a:pt x="1253642" y="400952"/>
                        <a:pt x="1379917" y="518828"/>
                      </a:cubicBezTo>
                      <a:lnTo>
                        <a:pt x="3401942" y="2406363"/>
                      </a:lnTo>
                      <a:lnTo>
                        <a:pt x="3457372" y="2351592"/>
                      </a:lnTo>
                      <a:cubicBezTo>
                        <a:pt x="3604456" y="2233123"/>
                        <a:pt x="3819318" y="2230179"/>
                        <a:pt x="3970540" y="2355216"/>
                      </a:cubicBezTo>
                      <a:lnTo>
                        <a:pt x="4101537" y="2463531"/>
                      </a:lnTo>
                      <a:cubicBezTo>
                        <a:pt x="4274362" y="2606431"/>
                        <a:pt x="4298622" y="2862378"/>
                        <a:pt x="4155722" y="3035203"/>
                      </a:cubicBezTo>
                      <a:lnTo>
                        <a:pt x="3880487" y="3368076"/>
                      </a:lnTo>
                      <a:lnTo>
                        <a:pt x="5299575" y="4603790"/>
                      </a:lnTo>
                      <a:lnTo>
                        <a:pt x="6062602" y="3806170"/>
                      </a:lnTo>
                      <a:lnTo>
                        <a:pt x="5980492" y="3671012"/>
                      </a:lnTo>
                      <a:cubicBezTo>
                        <a:pt x="5789136" y="3318759"/>
                        <a:pt x="5680442" y="2915086"/>
                        <a:pt x="5680442" y="2486025"/>
                      </a:cubicBezTo>
                      <a:cubicBezTo>
                        <a:pt x="5680442" y="1113031"/>
                        <a:pt x="6793473" y="0"/>
                        <a:pt x="8166468" y="0"/>
                      </a:cubicBezTo>
                      <a:cubicBezTo>
                        <a:pt x="8338092" y="0"/>
                        <a:pt x="8505654" y="17391"/>
                        <a:pt x="8667488" y="50507"/>
                      </a:cubicBezTo>
                      <a:lnTo>
                        <a:pt x="8901689" y="110727"/>
                      </a:lnTo>
                      <a:lnTo>
                        <a:pt x="7674461" y="1263810"/>
                      </a:lnTo>
                      <a:lnTo>
                        <a:pt x="7703554" y="2800349"/>
                      </a:lnTo>
                      <a:lnTo>
                        <a:pt x="9097463" y="3152622"/>
                      </a:lnTo>
                      <a:lnTo>
                        <a:pt x="10419403" y="1956308"/>
                      </a:lnTo>
                      <a:lnTo>
                        <a:pt x="10561728" y="1828438"/>
                      </a:lnTo>
                      <a:lnTo>
                        <a:pt x="10601985" y="1985004"/>
                      </a:lnTo>
                      <a:cubicBezTo>
                        <a:pt x="10635101" y="2146838"/>
                        <a:pt x="10652492" y="2314401"/>
                        <a:pt x="10652492" y="2486025"/>
                      </a:cubicBezTo>
                      <a:cubicBezTo>
                        <a:pt x="10652493" y="3773207"/>
                        <a:pt x="9674242" y="4831906"/>
                        <a:pt x="8420649" y="4959215"/>
                      </a:cubicBezTo>
                      <a:cubicBezTo>
                        <a:pt x="8337076" y="4967702"/>
                        <a:pt x="8252279" y="4972050"/>
                        <a:pt x="8166469" y="4972050"/>
                      </a:cubicBezTo>
                      <a:cubicBezTo>
                        <a:pt x="7909031" y="4972050"/>
                        <a:pt x="7660734" y="4932920"/>
                        <a:pt x="7427200" y="4860283"/>
                      </a:cubicBezTo>
                      <a:lnTo>
                        <a:pt x="7251224" y="4795876"/>
                      </a:lnTo>
                      <a:lnTo>
                        <a:pt x="6464544" y="5618223"/>
                      </a:lnTo>
                      <a:lnTo>
                        <a:pt x="8674119" y="7542279"/>
                      </a:lnTo>
                      <a:cubicBezTo>
                        <a:pt x="9908187" y="8171073"/>
                        <a:pt x="10374294" y="8879249"/>
                        <a:pt x="10769935" y="9821181"/>
                      </a:cubicBezTo>
                      <a:lnTo>
                        <a:pt x="10367989" y="10239118"/>
                      </a:lnTo>
                      <a:cubicBezTo>
                        <a:pt x="9519786" y="10024316"/>
                        <a:pt x="8420491" y="9347616"/>
                        <a:pt x="7988373" y="8351245"/>
                      </a:cubicBezTo>
                      <a:lnTo>
                        <a:pt x="5717438" y="6399200"/>
                      </a:lnTo>
                      <a:lnTo>
                        <a:pt x="5101021" y="7043564"/>
                      </a:lnTo>
                      <a:lnTo>
                        <a:pt x="5182386" y="7187364"/>
                      </a:lnTo>
                      <a:cubicBezTo>
                        <a:pt x="5327522" y="7475846"/>
                        <a:pt x="5418496" y="7797550"/>
                        <a:pt x="5441129" y="8140052"/>
                      </a:cubicBezTo>
                      <a:cubicBezTo>
                        <a:pt x="5531657" y="9510057"/>
                        <a:pt x="4494436" y="10694053"/>
                        <a:pt x="3124430" y="1078458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865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5422287" y="2346960"/>
            <a:ext cx="2017373" cy="1828800"/>
            <a:chOff x="9438183" y="2381645"/>
            <a:chExt cx="1677054" cy="1651530"/>
          </a:xfrm>
        </p:grpSpPr>
        <p:grpSp>
          <p:nvGrpSpPr>
            <p:cNvPr id="36" name="Group 35"/>
            <p:cNvGrpSpPr/>
            <p:nvPr/>
          </p:nvGrpSpPr>
          <p:grpSpPr>
            <a:xfrm>
              <a:off x="9526525" y="2381645"/>
              <a:ext cx="1507454" cy="1651530"/>
              <a:chOff x="9526525" y="2381645"/>
              <a:chExt cx="1507454" cy="165153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583345" y="2596147"/>
                <a:ext cx="1077804" cy="1077804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65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0110819" y="3015468"/>
                <a:ext cx="923160" cy="92316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65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9626478" y="2381645"/>
                <a:ext cx="700091" cy="700091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65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9526525" y="3412959"/>
                <a:ext cx="620216" cy="620216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65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0374136" y="2507881"/>
                <a:ext cx="574027" cy="574027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65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9438183" y="3569178"/>
              <a:ext cx="796905" cy="212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935" dirty="0">
                  <a:latin typeface="Arial" panose="020B0604020202020204" pitchFamily="34" charset="0"/>
                  <a:cs typeface="Arial" panose="020B0604020202020204" pitchFamily="34" charset="0"/>
                </a:rPr>
                <a:t>Excel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703160" y="2444167"/>
              <a:ext cx="699943" cy="212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935" dirty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346055" y="2557940"/>
              <a:ext cx="677983" cy="212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935" dirty="0">
                  <a:latin typeface="Arial" panose="020B0604020202020204" pitchFamily="34" charset="0"/>
                  <a:cs typeface="Arial" panose="020B0604020202020204" pitchFamily="34" charset="0"/>
                </a:rPr>
                <a:t>Statistics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703186" y="2950381"/>
              <a:ext cx="838117" cy="212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5" dirty="0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280964" y="3378206"/>
              <a:ext cx="834273" cy="212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5" dirty="0">
                  <a:latin typeface="Arial" panose="020B0604020202020204" pitchFamily="34" charset="0"/>
                  <a:cs typeface="Arial" panose="020B0604020202020204" pitchFamily="34" charset="0"/>
                </a:rPr>
                <a:t>Pandas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062729" y="1750201"/>
            <a:ext cx="2127250" cy="530559"/>
            <a:chOff x="7408893" y="2144690"/>
            <a:chExt cx="2145539" cy="494861"/>
          </a:xfrm>
        </p:grpSpPr>
        <p:sp>
          <p:nvSpPr>
            <p:cNvPr id="48" name="TextBox 47"/>
            <p:cNvSpPr txBox="1"/>
            <p:nvPr/>
          </p:nvSpPr>
          <p:spPr>
            <a:xfrm>
              <a:off x="7422983" y="2144690"/>
              <a:ext cx="2131449" cy="429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7408893" y="2639551"/>
              <a:ext cx="108379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780655" y="4106545"/>
            <a:ext cx="2745105" cy="669925"/>
            <a:chOff x="8733915" y="4251483"/>
            <a:chExt cx="2729546" cy="624762"/>
          </a:xfrm>
        </p:grpSpPr>
        <p:sp>
          <p:nvSpPr>
            <p:cNvPr id="61" name="TextBox 60"/>
            <p:cNvSpPr txBox="1"/>
            <p:nvPr/>
          </p:nvSpPr>
          <p:spPr>
            <a:xfrm>
              <a:off x="9379275" y="4368858"/>
              <a:ext cx="2084186" cy="429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Languages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8733915" y="4251483"/>
              <a:ext cx="2498332" cy="624762"/>
              <a:chOff x="8387063" y="4251483"/>
              <a:chExt cx="2498332" cy="624762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V="1">
                <a:off x="9183351" y="4866444"/>
                <a:ext cx="1702044" cy="980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/>
              <p:cNvGrpSpPr/>
              <p:nvPr/>
            </p:nvGrpSpPr>
            <p:grpSpPr>
              <a:xfrm>
                <a:off x="8387063" y="4251483"/>
                <a:ext cx="505728" cy="505728"/>
                <a:chOff x="8387063" y="4251483"/>
                <a:chExt cx="505728" cy="505728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8387063" y="4251483"/>
                  <a:ext cx="505728" cy="50572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1865"/>
                </a:p>
              </p:txBody>
            </p:sp>
            <p:sp>
              <p:nvSpPr>
                <p:cNvPr id="66" name="Freeform 177"/>
                <p:cNvSpPr/>
                <p:nvPr/>
              </p:nvSpPr>
              <p:spPr>
                <a:xfrm>
                  <a:off x="8480613" y="4350055"/>
                  <a:ext cx="318628" cy="308584"/>
                </a:xfrm>
                <a:custGeom>
                  <a:avLst/>
                  <a:gdLst>
                    <a:gd name="connsiteX0" fmla="*/ 965229 w 1340055"/>
                    <a:gd name="connsiteY0" fmla="*/ 441348 h 1297809"/>
                    <a:gd name="connsiteX1" fmla="*/ 863629 w 1340055"/>
                    <a:gd name="connsiteY1" fmla="*/ 542948 h 1297809"/>
                    <a:gd name="connsiteX2" fmla="*/ 965229 w 1340055"/>
                    <a:gd name="connsiteY2" fmla="*/ 644548 h 1297809"/>
                    <a:gd name="connsiteX3" fmla="*/ 1066829 w 1340055"/>
                    <a:gd name="connsiteY3" fmla="*/ 542948 h 1297809"/>
                    <a:gd name="connsiteX4" fmla="*/ 965229 w 1340055"/>
                    <a:gd name="connsiteY4" fmla="*/ 441348 h 1297809"/>
                    <a:gd name="connsiteX5" fmla="*/ 669954 w 1340055"/>
                    <a:gd name="connsiteY5" fmla="*/ 441348 h 1297809"/>
                    <a:gd name="connsiteX6" fmla="*/ 568354 w 1340055"/>
                    <a:gd name="connsiteY6" fmla="*/ 542948 h 1297809"/>
                    <a:gd name="connsiteX7" fmla="*/ 669954 w 1340055"/>
                    <a:gd name="connsiteY7" fmla="*/ 644548 h 1297809"/>
                    <a:gd name="connsiteX8" fmla="*/ 771554 w 1340055"/>
                    <a:gd name="connsiteY8" fmla="*/ 542948 h 1297809"/>
                    <a:gd name="connsiteX9" fmla="*/ 669954 w 1340055"/>
                    <a:gd name="connsiteY9" fmla="*/ 441348 h 1297809"/>
                    <a:gd name="connsiteX10" fmla="*/ 374679 w 1340055"/>
                    <a:gd name="connsiteY10" fmla="*/ 441348 h 1297809"/>
                    <a:gd name="connsiteX11" fmla="*/ 273079 w 1340055"/>
                    <a:gd name="connsiteY11" fmla="*/ 542948 h 1297809"/>
                    <a:gd name="connsiteX12" fmla="*/ 374679 w 1340055"/>
                    <a:gd name="connsiteY12" fmla="*/ 644548 h 1297809"/>
                    <a:gd name="connsiteX13" fmla="*/ 476279 w 1340055"/>
                    <a:gd name="connsiteY13" fmla="*/ 542948 h 1297809"/>
                    <a:gd name="connsiteX14" fmla="*/ 374679 w 1340055"/>
                    <a:gd name="connsiteY14" fmla="*/ 441348 h 1297809"/>
                    <a:gd name="connsiteX15" fmla="*/ 638043 w 1340055"/>
                    <a:gd name="connsiteY15" fmla="*/ 624 h 1297809"/>
                    <a:gd name="connsiteX16" fmla="*/ 950944 w 1340055"/>
                    <a:gd name="connsiteY16" fmla="*/ 50089 h 1297809"/>
                    <a:gd name="connsiteX17" fmla="*/ 1260272 w 1340055"/>
                    <a:gd name="connsiteY17" fmla="*/ 799643 h 1297809"/>
                    <a:gd name="connsiteX18" fmla="*/ 505859 w 1340055"/>
                    <a:gd name="connsiteY18" fmla="*/ 1069334 h 1297809"/>
                    <a:gd name="connsiteX19" fmla="*/ 232078 w 1340055"/>
                    <a:gd name="connsiteY19" fmla="*/ 1297809 h 1297809"/>
                    <a:gd name="connsiteX20" fmla="*/ 274494 w 1340055"/>
                    <a:gd name="connsiteY20" fmla="*/ 981187 h 1297809"/>
                    <a:gd name="connsiteX21" fmla="*/ 170119 w 1340055"/>
                    <a:gd name="connsiteY21" fmla="*/ 181454 h 1297809"/>
                    <a:gd name="connsiteX22" fmla="*/ 638043 w 1340055"/>
                    <a:gd name="connsiteY22" fmla="*/ 624 h 1297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340055" h="1297809">
                      <a:moveTo>
                        <a:pt x="965229" y="441348"/>
                      </a:moveTo>
                      <a:cubicBezTo>
                        <a:pt x="909117" y="441348"/>
                        <a:pt x="863629" y="486836"/>
                        <a:pt x="863629" y="542948"/>
                      </a:cubicBezTo>
                      <a:cubicBezTo>
                        <a:pt x="863629" y="599060"/>
                        <a:pt x="909117" y="644548"/>
                        <a:pt x="965229" y="644548"/>
                      </a:cubicBezTo>
                      <a:cubicBezTo>
                        <a:pt x="1021341" y="644548"/>
                        <a:pt x="1066829" y="599060"/>
                        <a:pt x="1066829" y="542948"/>
                      </a:cubicBezTo>
                      <a:cubicBezTo>
                        <a:pt x="1066829" y="486836"/>
                        <a:pt x="1021341" y="441348"/>
                        <a:pt x="965229" y="441348"/>
                      </a:cubicBezTo>
                      <a:close/>
                      <a:moveTo>
                        <a:pt x="669954" y="441348"/>
                      </a:moveTo>
                      <a:cubicBezTo>
                        <a:pt x="613842" y="441348"/>
                        <a:pt x="568354" y="486836"/>
                        <a:pt x="568354" y="542948"/>
                      </a:cubicBezTo>
                      <a:cubicBezTo>
                        <a:pt x="568354" y="599060"/>
                        <a:pt x="613842" y="644548"/>
                        <a:pt x="669954" y="644548"/>
                      </a:cubicBezTo>
                      <a:cubicBezTo>
                        <a:pt x="726066" y="644548"/>
                        <a:pt x="771554" y="599060"/>
                        <a:pt x="771554" y="542948"/>
                      </a:cubicBezTo>
                      <a:cubicBezTo>
                        <a:pt x="771554" y="486836"/>
                        <a:pt x="726066" y="441348"/>
                        <a:pt x="669954" y="441348"/>
                      </a:cubicBezTo>
                      <a:close/>
                      <a:moveTo>
                        <a:pt x="374679" y="441348"/>
                      </a:moveTo>
                      <a:cubicBezTo>
                        <a:pt x="318567" y="441348"/>
                        <a:pt x="273079" y="486836"/>
                        <a:pt x="273079" y="542948"/>
                      </a:cubicBezTo>
                      <a:cubicBezTo>
                        <a:pt x="273079" y="599060"/>
                        <a:pt x="318567" y="644548"/>
                        <a:pt x="374679" y="644548"/>
                      </a:cubicBezTo>
                      <a:cubicBezTo>
                        <a:pt x="430791" y="644548"/>
                        <a:pt x="476279" y="599060"/>
                        <a:pt x="476279" y="542948"/>
                      </a:cubicBezTo>
                      <a:cubicBezTo>
                        <a:pt x="476279" y="486836"/>
                        <a:pt x="430791" y="441348"/>
                        <a:pt x="374679" y="441348"/>
                      </a:cubicBezTo>
                      <a:close/>
                      <a:moveTo>
                        <a:pt x="638043" y="624"/>
                      </a:moveTo>
                      <a:cubicBezTo>
                        <a:pt x="743308" y="-3471"/>
                        <a:pt x="850597" y="12515"/>
                        <a:pt x="950944" y="50089"/>
                      </a:cubicBezTo>
                      <a:cubicBezTo>
                        <a:pt x="1301069" y="181194"/>
                        <a:pt x="1442626" y="524212"/>
                        <a:pt x="1260272" y="799643"/>
                      </a:cubicBezTo>
                      <a:cubicBezTo>
                        <a:pt x="1114933" y="1019166"/>
                        <a:pt x="803896" y="1130357"/>
                        <a:pt x="505859" y="1069334"/>
                      </a:cubicBezTo>
                      <a:lnTo>
                        <a:pt x="232078" y="1297809"/>
                      </a:lnTo>
                      <a:lnTo>
                        <a:pt x="274494" y="981187"/>
                      </a:lnTo>
                      <a:cubicBezTo>
                        <a:pt x="-44886" y="791897"/>
                        <a:pt x="-93332" y="420703"/>
                        <a:pt x="170119" y="181454"/>
                      </a:cubicBezTo>
                      <a:cubicBezTo>
                        <a:pt x="292787" y="70055"/>
                        <a:pt x="462602" y="7450"/>
                        <a:pt x="638043" y="6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5"/>
                </a:p>
              </p:txBody>
            </p:sp>
          </p:grpSp>
        </p:grpSp>
      </p:grpSp>
      <p:grpSp>
        <p:nvGrpSpPr>
          <p:cNvPr id="67" name="Group 66"/>
          <p:cNvGrpSpPr/>
          <p:nvPr/>
        </p:nvGrpSpPr>
        <p:grpSpPr>
          <a:xfrm>
            <a:off x="7811770" y="5052060"/>
            <a:ext cx="3367405" cy="1591313"/>
            <a:chOff x="6856546" y="5065340"/>
            <a:chExt cx="2160454" cy="1193661"/>
          </a:xfrm>
        </p:grpSpPr>
        <p:grpSp>
          <p:nvGrpSpPr>
            <p:cNvPr id="68" name="Group 67"/>
            <p:cNvGrpSpPr/>
            <p:nvPr/>
          </p:nvGrpSpPr>
          <p:grpSpPr>
            <a:xfrm>
              <a:off x="6856546" y="5065340"/>
              <a:ext cx="2160454" cy="276266"/>
              <a:chOff x="6856546" y="5065340"/>
              <a:chExt cx="2160454" cy="276266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7007962" y="5065340"/>
                <a:ext cx="802513" cy="276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English</a:t>
                </a: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6856546" y="5138747"/>
                <a:ext cx="160963" cy="160963"/>
                <a:chOff x="7043126" y="4625111"/>
                <a:chExt cx="476862" cy="476862"/>
              </a:xfrm>
            </p:grpSpPr>
            <p:sp>
              <p:nvSpPr>
                <p:cNvPr id="90" name="Freeform 170"/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65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865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7810437" y="5160677"/>
                <a:ext cx="1206563" cy="113360"/>
                <a:chOff x="2782050" y="4766344"/>
                <a:chExt cx="3001660" cy="817824"/>
              </a:xfrm>
            </p:grpSpPr>
            <p:sp>
              <p:nvSpPr>
                <p:cNvPr id="88" name="Hexagon 87"/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86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Hexagon 82"/>
                <p:cNvSpPr/>
                <p:nvPr/>
              </p:nvSpPr>
              <p:spPr>
                <a:xfrm rot="10800000" flipV="1">
                  <a:off x="2782050" y="4766344"/>
                  <a:ext cx="2172033" cy="817824"/>
                </a:xfrm>
                <a:custGeom>
                  <a:avLst/>
                  <a:gdLst>
                    <a:gd name="connsiteX0" fmla="*/ 0 w 2060342"/>
                    <a:gd name="connsiteY0" fmla="*/ 101807 h 203614"/>
                    <a:gd name="connsiteX1" fmla="*/ 50904 w 2060342"/>
                    <a:gd name="connsiteY1" fmla="*/ 0 h 203614"/>
                    <a:gd name="connsiteX2" fmla="*/ 2009439 w 2060342"/>
                    <a:gd name="connsiteY2" fmla="*/ 0 h 203614"/>
                    <a:gd name="connsiteX3" fmla="*/ 2060342 w 2060342"/>
                    <a:gd name="connsiteY3" fmla="*/ 101807 h 203614"/>
                    <a:gd name="connsiteX4" fmla="*/ 2009439 w 2060342"/>
                    <a:gd name="connsiteY4" fmla="*/ 203614 h 203614"/>
                    <a:gd name="connsiteX5" fmla="*/ 50904 w 2060342"/>
                    <a:gd name="connsiteY5" fmla="*/ 203614 h 203614"/>
                    <a:gd name="connsiteX6" fmla="*/ 0 w 2060342"/>
                    <a:gd name="connsiteY6" fmla="*/ 101807 h 203614"/>
                    <a:gd name="connsiteX0-1" fmla="*/ 0 w 2009439"/>
                    <a:gd name="connsiteY0-2" fmla="*/ 101807 h 203614"/>
                    <a:gd name="connsiteX1-3" fmla="*/ 50904 w 2009439"/>
                    <a:gd name="connsiteY1-4" fmla="*/ 0 h 203614"/>
                    <a:gd name="connsiteX2-5" fmla="*/ 2009439 w 2009439"/>
                    <a:gd name="connsiteY2-6" fmla="*/ 0 h 203614"/>
                    <a:gd name="connsiteX3-7" fmla="*/ 2009439 w 2009439"/>
                    <a:gd name="connsiteY3-8" fmla="*/ 203614 h 203614"/>
                    <a:gd name="connsiteX4-9" fmla="*/ 50904 w 2009439"/>
                    <a:gd name="connsiteY4-10" fmla="*/ 203614 h 203614"/>
                    <a:gd name="connsiteX5-11" fmla="*/ 0 w 2009439"/>
                    <a:gd name="connsiteY5-12" fmla="*/ 101807 h 203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2009439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2009439" y="0"/>
                      </a:lnTo>
                      <a:lnTo>
                        <a:pt x="2009439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865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6873480" y="5494031"/>
              <a:ext cx="2143520" cy="276266"/>
              <a:chOff x="6873480" y="5420210"/>
              <a:chExt cx="2143520" cy="276266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6873480" y="5477423"/>
                <a:ext cx="160963" cy="160963"/>
                <a:chOff x="7093294" y="4522102"/>
                <a:chExt cx="476862" cy="476862"/>
              </a:xfrm>
            </p:grpSpPr>
            <p:sp>
              <p:nvSpPr>
                <p:cNvPr id="83" name="Freeform 162"/>
                <p:cNvSpPr/>
                <p:nvPr/>
              </p:nvSpPr>
              <p:spPr>
                <a:xfrm>
                  <a:off x="7151451" y="4605975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65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7093294" y="4522102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865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7054431" y="5420210"/>
                <a:ext cx="880324" cy="276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Marathi</a:t>
                </a:r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7797442" y="5534123"/>
                <a:ext cx="1219558" cy="117102"/>
                <a:chOff x="2749721" y="4766344"/>
                <a:chExt cx="3033989" cy="844817"/>
              </a:xfrm>
            </p:grpSpPr>
            <p:sp>
              <p:nvSpPr>
                <p:cNvPr id="81" name="Hexagon 80"/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86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Hexagon 78"/>
                <p:cNvSpPr/>
                <p:nvPr/>
              </p:nvSpPr>
              <p:spPr>
                <a:xfrm rot="10800000" flipV="1">
                  <a:off x="2749721" y="4766344"/>
                  <a:ext cx="2582321" cy="844817"/>
                </a:xfrm>
                <a:custGeom>
                  <a:avLst/>
                  <a:gdLst>
                    <a:gd name="connsiteX0" fmla="*/ 0 w 2992074"/>
                    <a:gd name="connsiteY0" fmla="*/ 101807 h 203614"/>
                    <a:gd name="connsiteX1" fmla="*/ 50904 w 2992074"/>
                    <a:gd name="connsiteY1" fmla="*/ 0 h 203614"/>
                    <a:gd name="connsiteX2" fmla="*/ 2941171 w 2992074"/>
                    <a:gd name="connsiteY2" fmla="*/ 0 h 203614"/>
                    <a:gd name="connsiteX3" fmla="*/ 2992074 w 2992074"/>
                    <a:gd name="connsiteY3" fmla="*/ 101807 h 203614"/>
                    <a:gd name="connsiteX4" fmla="*/ 2941171 w 2992074"/>
                    <a:gd name="connsiteY4" fmla="*/ 203614 h 203614"/>
                    <a:gd name="connsiteX5" fmla="*/ 50904 w 2992074"/>
                    <a:gd name="connsiteY5" fmla="*/ 203614 h 203614"/>
                    <a:gd name="connsiteX6" fmla="*/ 0 w 2992074"/>
                    <a:gd name="connsiteY6" fmla="*/ 101807 h 203614"/>
                    <a:gd name="connsiteX0-1" fmla="*/ 0 w 2941171"/>
                    <a:gd name="connsiteY0-2" fmla="*/ 101807 h 203614"/>
                    <a:gd name="connsiteX1-3" fmla="*/ 50904 w 2941171"/>
                    <a:gd name="connsiteY1-4" fmla="*/ 0 h 203614"/>
                    <a:gd name="connsiteX2-5" fmla="*/ 2941171 w 2941171"/>
                    <a:gd name="connsiteY2-6" fmla="*/ 0 h 203614"/>
                    <a:gd name="connsiteX3-7" fmla="*/ 2941171 w 2941171"/>
                    <a:gd name="connsiteY3-8" fmla="*/ 203614 h 203614"/>
                    <a:gd name="connsiteX4-9" fmla="*/ 50904 w 2941171"/>
                    <a:gd name="connsiteY4-10" fmla="*/ 203614 h 203614"/>
                    <a:gd name="connsiteX5-11" fmla="*/ 0 w 2941171"/>
                    <a:gd name="connsiteY5-12" fmla="*/ 101807 h 203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2941171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2941171" y="0"/>
                      </a:lnTo>
                      <a:lnTo>
                        <a:pt x="2941171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865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70" name="Group 69"/>
            <p:cNvGrpSpPr/>
            <p:nvPr/>
          </p:nvGrpSpPr>
          <p:grpSpPr>
            <a:xfrm>
              <a:off x="6856546" y="5975114"/>
              <a:ext cx="2160454" cy="283887"/>
              <a:chOff x="6856546" y="5827473"/>
              <a:chExt cx="2160454" cy="28388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921284" y="5827473"/>
                <a:ext cx="888941" cy="283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IN" altLang="en-US" sz="1865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Hindi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6856546" y="5885640"/>
                <a:ext cx="160963" cy="160963"/>
                <a:chOff x="7043126" y="4625111"/>
                <a:chExt cx="476862" cy="476862"/>
              </a:xfrm>
            </p:grpSpPr>
            <p:sp>
              <p:nvSpPr>
                <p:cNvPr id="76" name="Freeform 166"/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65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r>
                    <a:rPr lang="en-IN" altLang="en-US" sz="1865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7797440" y="5911997"/>
                <a:ext cx="1219560" cy="112408"/>
                <a:chOff x="2749717" y="4798282"/>
                <a:chExt cx="3033993" cy="810952"/>
              </a:xfrm>
            </p:grpSpPr>
            <p:sp>
              <p:nvSpPr>
                <p:cNvPr id="74" name="Hexagon 73"/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86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Hexagon 74"/>
                <p:cNvSpPr/>
                <p:nvPr/>
              </p:nvSpPr>
              <p:spPr>
                <a:xfrm rot="10800000" flipV="1">
                  <a:off x="2749717" y="4812027"/>
                  <a:ext cx="1939840" cy="797207"/>
                </a:xfrm>
                <a:custGeom>
                  <a:avLst/>
                  <a:gdLst>
                    <a:gd name="connsiteX0" fmla="*/ 0 w 1742842"/>
                    <a:gd name="connsiteY0" fmla="*/ 101807 h 203614"/>
                    <a:gd name="connsiteX1" fmla="*/ 50904 w 1742842"/>
                    <a:gd name="connsiteY1" fmla="*/ 0 h 203614"/>
                    <a:gd name="connsiteX2" fmla="*/ 1691939 w 1742842"/>
                    <a:gd name="connsiteY2" fmla="*/ 0 h 203614"/>
                    <a:gd name="connsiteX3" fmla="*/ 1742842 w 1742842"/>
                    <a:gd name="connsiteY3" fmla="*/ 101807 h 203614"/>
                    <a:gd name="connsiteX4" fmla="*/ 1691939 w 1742842"/>
                    <a:gd name="connsiteY4" fmla="*/ 203614 h 203614"/>
                    <a:gd name="connsiteX5" fmla="*/ 50904 w 1742842"/>
                    <a:gd name="connsiteY5" fmla="*/ 203614 h 203614"/>
                    <a:gd name="connsiteX6" fmla="*/ 0 w 1742842"/>
                    <a:gd name="connsiteY6" fmla="*/ 101807 h 203614"/>
                    <a:gd name="connsiteX0-1" fmla="*/ 0 w 1691939"/>
                    <a:gd name="connsiteY0-2" fmla="*/ 101807 h 203614"/>
                    <a:gd name="connsiteX1-3" fmla="*/ 50904 w 1691939"/>
                    <a:gd name="connsiteY1-4" fmla="*/ 0 h 203614"/>
                    <a:gd name="connsiteX2-5" fmla="*/ 1691939 w 1691939"/>
                    <a:gd name="connsiteY2-6" fmla="*/ 0 h 203614"/>
                    <a:gd name="connsiteX3-7" fmla="*/ 1691939 w 1691939"/>
                    <a:gd name="connsiteY3-8" fmla="*/ 203614 h 203614"/>
                    <a:gd name="connsiteX4-9" fmla="*/ 50904 w 1691939"/>
                    <a:gd name="connsiteY4-10" fmla="*/ 203614 h 203614"/>
                    <a:gd name="connsiteX5-11" fmla="*/ 0 w 1691939"/>
                    <a:gd name="connsiteY5-12" fmla="*/ 101807 h 203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1691939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1691939" y="0"/>
                      </a:lnTo>
                      <a:lnTo>
                        <a:pt x="1691939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865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04" name="Group 103"/>
          <p:cNvGrpSpPr/>
          <p:nvPr/>
        </p:nvGrpSpPr>
        <p:grpSpPr>
          <a:xfrm>
            <a:off x="1120140" y="4131945"/>
            <a:ext cx="3312795" cy="633730"/>
            <a:chOff x="487036" y="3463923"/>
            <a:chExt cx="3599094" cy="590850"/>
          </a:xfrm>
        </p:grpSpPr>
        <p:sp>
          <p:nvSpPr>
            <p:cNvPr id="105" name="TextBox 104"/>
            <p:cNvSpPr txBox="1"/>
            <p:nvPr/>
          </p:nvSpPr>
          <p:spPr>
            <a:xfrm>
              <a:off x="1107813" y="3576810"/>
              <a:ext cx="2978317" cy="42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Work Experience</a:t>
              </a: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487036" y="3463923"/>
              <a:ext cx="3599094" cy="590850"/>
              <a:chOff x="1916313" y="3362325"/>
              <a:chExt cx="3599094" cy="590850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 flipV="1">
                <a:off x="2693918" y="3934518"/>
                <a:ext cx="2821489" cy="18657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" name="Group 107"/>
              <p:cNvGrpSpPr/>
              <p:nvPr/>
            </p:nvGrpSpPr>
            <p:grpSpPr>
              <a:xfrm>
                <a:off x="1916313" y="3362325"/>
                <a:ext cx="505728" cy="505728"/>
                <a:chOff x="598211" y="2976267"/>
                <a:chExt cx="652064" cy="652064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598211" y="2976267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1865"/>
                </a:p>
              </p:txBody>
            </p:sp>
            <p:grpSp>
              <p:nvGrpSpPr>
                <p:cNvPr id="110" name="Group 109"/>
                <p:cNvGrpSpPr/>
                <p:nvPr/>
              </p:nvGrpSpPr>
              <p:grpSpPr>
                <a:xfrm>
                  <a:off x="710923" y="3088695"/>
                  <a:ext cx="426640" cy="427208"/>
                  <a:chOff x="4775201" y="2857500"/>
                  <a:chExt cx="1190625" cy="1192213"/>
                </a:xfrm>
                <a:solidFill>
                  <a:schemeClr val="bg1"/>
                </a:solidFill>
              </p:grpSpPr>
              <p:sp>
                <p:nvSpPr>
                  <p:cNvPr id="111" name="Freeform 470"/>
                  <p:cNvSpPr>
                    <a:spLocks noEditPoints="1"/>
                  </p:cNvSpPr>
                  <p:nvPr/>
                </p:nvSpPr>
                <p:spPr bwMode="auto">
                  <a:xfrm>
                    <a:off x="4775201" y="3252788"/>
                    <a:ext cx="795338" cy="796925"/>
                  </a:xfrm>
                  <a:custGeom>
                    <a:avLst/>
                    <a:gdLst>
                      <a:gd name="T0" fmla="*/ 3935 w 4300"/>
                      <a:gd name="T1" fmla="*/ 2358 h 4300"/>
                      <a:gd name="T2" fmla="*/ 4141 w 4300"/>
                      <a:gd name="T3" fmla="*/ 1821 h 4300"/>
                      <a:gd name="T4" fmla="*/ 4250 w 4300"/>
                      <a:gd name="T5" fmla="*/ 1488 h 4300"/>
                      <a:gd name="T6" fmla="*/ 3790 w 4300"/>
                      <a:gd name="T7" fmla="*/ 975 h 4300"/>
                      <a:gd name="T8" fmla="*/ 3265 w 4300"/>
                      <a:gd name="T9" fmla="*/ 741 h 4300"/>
                      <a:gd name="T10" fmla="*/ 3167 w 4300"/>
                      <a:gd name="T11" fmla="*/ 197 h 4300"/>
                      <a:gd name="T12" fmla="*/ 2479 w 4300"/>
                      <a:gd name="T13" fmla="*/ 159 h 4300"/>
                      <a:gd name="T14" fmla="*/ 1942 w 4300"/>
                      <a:gd name="T15" fmla="*/ 365 h 4300"/>
                      <a:gd name="T16" fmla="*/ 1488 w 4300"/>
                      <a:gd name="T17" fmla="*/ 50 h 4300"/>
                      <a:gd name="T18" fmla="*/ 975 w 4300"/>
                      <a:gd name="T19" fmla="*/ 510 h 4300"/>
                      <a:gd name="T20" fmla="*/ 741 w 4300"/>
                      <a:gd name="T21" fmla="*/ 1035 h 4300"/>
                      <a:gd name="T22" fmla="*/ 197 w 4300"/>
                      <a:gd name="T23" fmla="*/ 1133 h 4300"/>
                      <a:gd name="T24" fmla="*/ 159 w 4300"/>
                      <a:gd name="T25" fmla="*/ 1821 h 4300"/>
                      <a:gd name="T26" fmla="*/ 365 w 4300"/>
                      <a:gd name="T27" fmla="*/ 2358 h 4300"/>
                      <a:gd name="T28" fmla="*/ 50 w 4300"/>
                      <a:gd name="T29" fmla="*/ 2812 h 4300"/>
                      <a:gd name="T30" fmla="*/ 510 w 4300"/>
                      <a:gd name="T31" fmla="*/ 3325 h 4300"/>
                      <a:gd name="T32" fmla="*/ 1035 w 4300"/>
                      <a:gd name="T33" fmla="*/ 3560 h 4300"/>
                      <a:gd name="T34" fmla="*/ 1133 w 4300"/>
                      <a:gd name="T35" fmla="*/ 4103 h 4300"/>
                      <a:gd name="T36" fmla="*/ 1590 w 4300"/>
                      <a:gd name="T37" fmla="*/ 4270 h 4300"/>
                      <a:gd name="T38" fmla="*/ 1942 w 4300"/>
                      <a:gd name="T39" fmla="*/ 3935 h 4300"/>
                      <a:gd name="T40" fmla="*/ 2479 w 4300"/>
                      <a:gd name="T41" fmla="*/ 4141 h 4300"/>
                      <a:gd name="T42" fmla="*/ 3167 w 4300"/>
                      <a:gd name="T43" fmla="*/ 4103 h 4300"/>
                      <a:gd name="T44" fmla="*/ 3265 w 4300"/>
                      <a:gd name="T45" fmla="*/ 3560 h 4300"/>
                      <a:gd name="T46" fmla="*/ 3790 w 4300"/>
                      <a:gd name="T47" fmla="*/ 3325 h 4300"/>
                      <a:gd name="T48" fmla="*/ 4250 w 4300"/>
                      <a:gd name="T49" fmla="*/ 2812 h 4300"/>
                      <a:gd name="T50" fmla="*/ 3844 w 4300"/>
                      <a:gd name="T51" fmla="*/ 3043 h 4300"/>
                      <a:gd name="T52" fmla="*/ 3341 w 4300"/>
                      <a:gd name="T53" fmla="*/ 3079 h 4300"/>
                      <a:gd name="T54" fmla="*/ 2985 w 4300"/>
                      <a:gd name="T55" fmla="*/ 3623 h 4300"/>
                      <a:gd name="T56" fmla="*/ 2716 w 4300"/>
                      <a:gd name="T57" fmla="*/ 3979 h 4300"/>
                      <a:gd name="T58" fmla="*/ 2335 w 4300"/>
                      <a:gd name="T59" fmla="*/ 3649 h 4300"/>
                      <a:gd name="T60" fmla="*/ 1699 w 4300"/>
                      <a:gd name="T61" fmla="*/ 3782 h 4300"/>
                      <a:gd name="T62" fmla="*/ 1257 w 4300"/>
                      <a:gd name="T63" fmla="*/ 3844 h 4300"/>
                      <a:gd name="T64" fmla="*/ 1221 w 4300"/>
                      <a:gd name="T65" fmla="*/ 3341 h 4300"/>
                      <a:gd name="T66" fmla="*/ 677 w 4300"/>
                      <a:gd name="T67" fmla="*/ 2985 h 4300"/>
                      <a:gd name="T68" fmla="*/ 321 w 4300"/>
                      <a:gd name="T69" fmla="*/ 2716 h 4300"/>
                      <a:gd name="T70" fmla="*/ 651 w 4300"/>
                      <a:gd name="T71" fmla="*/ 2335 h 4300"/>
                      <a:gd name="T72" fmla="*/ 518 w 4300"/>
                      <a:gd name="T73" fmla="*/ 1699 h 4300"/>
                      <a:gd name="T74" fmla="*/ 456 w 4300"/>
                      <a:gd name="T75" fmla="*/ 1257 h 4300"/>
                      <a:gd name="T76" fmla="*/ 959 w 4300"/>
                      <a:gd name="T77" fmla="*/ 1221 h 4300"/>
                      <a:gd name="T78" fmla="*/ 1315 w 4300"/>
                      <a:gd name="T79" fmla="*/ 677 h 4300"/>
                      <a:gd name="T80" fmla="*/ 1584 w 4300"/>
                      <a:gd name="T81" fmla="*/ 321 h 4300"/>
                      <a:gd name="T82" fmla="*/ 1965 w 4300"/>
                      <a:gd name="T83" fmla="*/ 651 h 4300"/>
                      <a:gd name="T84" fmla="*/ 2601 w 4300"/>
                      <a:gd name="T85" fmla="*/ 518 h 4300"/>
                      <a:gd name="T86" fmla="*/ 3043 w 4300"/>
                      <a:gd name="T87" fmla="*/ 456 h 4300"/>
                      <a:gd name="T88" fmla="*/ 3079 w 4300"/>
                      <a:gd name="T89" fmla="*/ 959 h 4300"/>
                      <a:gd name="T90" fmla="*/ 3623 w 4300"/>
                      <a:gd name="T91" fmla="*/ 1315 h 4300"/>
                      <a:gd name="T92" fmla="*/ 3979 w 4300"/>
                      <a:gd name="T93" fmla="*/ 1584 h 4300"/>
                      <a:gd name="T94" fmla="*/ 3649 w 4300"/>
                      <a:gd name="T95" fmla="*/ 1964 h 4300"/>
                      <a:gd name="T96" fmla="*/ 3782 w 4300"/>
                      <a:gd name="T97" fmla="*/ 2601 h 4300"/>
                      <a:gd name="T98" fmla="*/ 3844 w 4300"/>
                      <a:gd name="T99" fmla="*/ 3043 h 4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4300" h="4300">
                        <a:moveTo>
                          <a:pt x="4141" y="2479"/>
                        </a:moveTo>
                        <a:cubicBezTo>
                          <a:pt x="4073" y="2439"/>
                          <a:pt x="4004" y="2398"/>
                          <a:pt x="3935" y="2358"/>
                        </a:cubicBezTo>
                        <a:cubicBezTo>
                          <a:pt x="3951" y="2220"/>
                          <a:pt x="3951" y="2080"/>
                          <a:pt x="3935" y="1942"/>
                        </a:cubicBezTo>
                        <a:cubicBezTo>
                          <a:pt x="4005" y="1902"/>
                          <a:pt x="4074" y="1861"/>
                          <a:pt x="4141" y="1821"/>
                        </a:cubicBezTo>
                        <a:cubicBezTo>
                          <a:pt x="4253" y="1753"/>
                          <a:pt x="4300" y="1610"/>
                          <a:pt x="4250" y="1488"/>
                        </a:cubicBezTo>
                        <a:lnTo>
                          <a:pt x="4250" y="1488"/>
                        </a:lnTo>
                        <a:lnTo>
                          <a:pt x="4103" y="1133"/>
                        </a:lnTo>
                        <a:cubicBezTo>
                          <a:pt x="4052" y="1011"/>
                          <a:pt x="3918" y="943"/>
                          <a:pt x="3790" y="975"/>
                        </a:cubicBezTo>
                        <a:cubicBezTo>
                          <a:pt x="3714" y="994"/>
                          <a:pt x="3637" y="1014"/>
                          <a:pt x="3560" y="1035"/>
                        </a:cubicBezTo>
                        <a:cubicBezTo>
                          <a:pt x="3473" y="926"/>
                          <a:pt x="3374" y="827"/>
                          <a:pt x="3265" y="741"/>
                        </a:cubicBezTo>
                        <a:cubicBezTo>
                          <a:pt x="3286" y="663"/>
                          <a:pt x="3306" y="586"/>
                          <a:pt x="3325" y="510"/>
                        </a:cubicBezTo>
                        <a:cubicBezTo>
                          <a:pt x="3357" y="382"/>
                          <a:pt x="3289" y="248"/>
                          <a:pt x="3167" y="197"/>
                        </a:cubicBezTo>
                        <a:lnTo>
                          <a:pt x="2812" y="50"/>
                        </a:lnTo>
                        <a:cubicBezTo>
                          <a:pt x="2690" y="0"/>
                          <a:pt x="2547" y="47"/>
                          <a:pt x="2479" y="159"/>
                        </a:cubicBezTo>
                        <a:cubicBezTo>
                          <a:pt x="2439" y="227"/>
                          <a:pt x="2398" y="296"/>
                          <a:pt x="2358" y="365"/>
                        </a:cubicBezTo>
                        <a:cubicBezTo>
                          <a:pt x="2220" y="349"/>
                          <a:pt x="2080" y="349"/>
                          <a:pt x="1942" y="365"/>
                        </a:cubicBezTo>
                        <a:cubicBezTo>
                          <a:pt x="1902" y="295"/>
                          <a:pt x="1861" y="226"/>
                          <a:pt x="1821" y="159"/>
                        </a:cubicBezTo>
                        <a:cubicBezTo>
                          <a:pt x="1753" y="47"/>
                          <a:pt x="1610" y="0"/>
                          <a:pt x="1488" y="50"/>
                        </a:cubicBezTo>
                        <a:lnTo>
                          <a:pt x="1133" y="197"/>
                        </a:lnTo>
                        <a:cubicBezTo>
                          <a:pt x="1011" y="248"/>
                          <a:pt x="943" y="382"/>
                          <a:pt x="975" y="510"/>
                        </a:cubicBezTo>
                        <a:cubicBezTo>
                          <a:pt x="994" y="586"/>
                          <a:pt x="1014" y="663"/>
                          <a:pt x="1035" y="740"/>
                        </a:cubicBezTo>
                        <a:cubicBezTo>
                          <a:pt x="926" y="827"/>
                          <a:pt x="827" y="926"/>
                          <a:pt x="741" y="1035"/>
                        </a:cubicBezTo>
                        <a:cubicBezTo>
                          <a:pt x="663" y="1014"/>
                          <a:pt x="585" y="994"/>
                          <a:pt x="510" y="975"/>
                        </a:cubicBezTo>
                        <a:cubicBezTo>
                          <a:pt x="382" y="943"/>
                          <a:pt x="248" y="1011"/>
                          <a:pt x="197" y="1133"/>
                        </a:cubicBezTo>
                        <a:lnTo>
                          <a:pt x="50" y="1488"/>
                        </a:lnTo>
                        <a:cubicBezTo>
                          <a:pt x="0" y="1610"/>
                          <a:pt x="47" y="1753"/>
                          <a:pt x="159" y="1821"/>
                        </a:cubicBezTo>
                        <a:cubicBezTo>
                          <a:pt x="227" y="1861"/>
                          <a:pt x="296" y="1902"/>
                          <a:pt x="365" y="1942"/>
                        </a:cubicBezTo>
                        <a:cubicBezTo>
                          <a:pt x="349" y="2080"/>
                          <a:pt x="349" y="2220"/>
                          <a:pt x="365" y="2358"/>
                        </a:cubicBezTo>
                        <a:cubicBezTo>
                          <a:pt x="296" y="2398"/>
                          <a:pt x="227" y="2439"/>
                          <a:pt x="159" y="2479"/>
                        </a:cubicBezTo>
                        <a:cubicBezTo>
                          <a:pt x="47" y="2547"/>
                          <a:pt x="0" y="2690"/>
                          <a:pt x="50" y="2812"/>
                        </a:cubicBezTo>
                        <a:lnTo>
                          <a:pt x="197" y="3167"/>
                        </a:lnTo>
                        <a:cubicBezTo>
                          <a:pt x="248" y="3289"/>
                          <a:pt x="382" y="3357"/>
                          <a:pt x="510" y="3325"/>
                        </a:cubicBezTo>
                        <a:cubicBezTo>
                          <a:pt x="586" y="3306"/>
                          <a:pt x="663" y="3286"/>
                          <a:pt x="740" y="3265"/>
                        </a:cubicBezTo>
                        <a:cubicBezTo>
                          <a:pt x="827" y="3374"/>
                          <a:pt x="926" y="3473"/>
                          <a:pt x="1035" y="3560"/>
                        </a:cubicBezTo>
                        <a:cubicBezTo>
                          <a:pt x="1014" y="3637"/>
                          <a:pt x="994" y="3714"/>
                          <a:pt x="975" y="3790"/>
                        </a:cubicBezTo>
                        <a:cubicBezTo>
                          <a:pt x="943" y="3918"/>
                          <a:pt x="1011" y="4052"/>
                          <a:pt x="1133" y="4103"/>
                        </a:cubicBezTo>
                        <a:lnTo>
                          <a:pt x="1488" y="4250"/>
                        </a:lnTo>
                        <a:cubicBezTo>
                          <a:pt x="1521" y="4263"/>
                          <a:pt x="1556" y="4270"/>
                          <a:pt x="1590" y="4270"/>
                        </a:cubicBezTo>
                        <a:cubicBezTo>
                          <a:pt x="1682" y="4270"/>
                          <a:pt x="1771" y="4223"/>
                          <a:pt x="1821" y="4141"/>
                        </a:cubicBezTo>
                        <a:cubicBezTo>
                          <a:pt x="1861" y="4074"/>
                          <a:pt x="1902" y="4005"/>
                          <a:pt x="1942" y="3935"/>
                        </a:cubicBezTo>
                        <a:cubicBezTo>
                          <a:pt x="2080" y="3951"/>
                          <a:pt x="2220" y="3951"/>
                          <a:pt x="2358" y="3935"/>
                        </a:cubicBezTo>
                        <a:cubicBezTo>
                          <a:pt x="2398" y="4004"/>
                          <a:pt x="2439" y="4073"/>
                          <a:pt x="2479" y="4141"/>
                        </a:cubicBezTo>
                        <a:cubicBezTo>
                          <a:pt x="2547" y="4253"/>
                          <a:pt x="2690" y="4300"/>
                          <a:pt x="2812" y="4250"/>
                        </a:cubicBezTo>
                        <a:lnTo>
                          <a:pt x="3167" y="4103"/>
                        </a:lnTo>
                        <a:cubicBezTo>
                          <a:pt x="3289" y="4052"/>
                          <a:pt x="3357" y="3918"/>
                          <a:pt x="3325" y="3790"/>
                        </a:cubicBezTo>
                        <a:cubicBezTo>
                          <a:pt x="3306" y="3715"/>
                          <a:pt x="3286" y="3637"/>
                          <a:pt x="3265" y="3560"/>
                        </a:cubicBezTo>
                        <a:cubicBezTo>
                          <a:pt x="3374" y="3473"/>
                          <a:pt x="3473" y="3374"/>
                          <a:pt x="3560" y="3265"/>
                        </a:cubicBezTo>
                        <a:cubicBezTo>
                          <a:pt x="3637" y="3286"/>
                          <a:pt x="3714" y="3306"/>
                          <a:pt x="3790" y="3325"/>
                        </a:cubicBezTo>
                        <a:cubicBezTo>
                          <a:pt x="3918" y="3357"/>
                          <a:pt x="4052" y="3289"/>
                          <a:pt x="4103" y="3167"/>
                        </a:cubicBezTo>
                        <a:lnTo>
                          <a:pt x="4250" y="2812"/>
                        </a:lnTo>
                        <a:cubicBezTo>
                          <a:pt x="4300" y="2690"/>
                          <a:pt x="4253" y="2547"/>
                          <a:pt x="4141" y="2479"/>
                        </a:cubicBezTo>
                        <a:close/>
                        <a:moveTo>
                          <a:pt x="3844" y="3043"/>
                        </a:moveTo>
                        <a:cubicBezTo>
                          <a:pt x="3771" y="3025"/>
                          <a:pt x="3697" y="3005"/>
                          <a:pt x="3623" y="2985"/>
                        </a:cubicBezTo>
                        <a:cubicBezTo>
                          <a:pt x="3518" y="2957"/>
                          <a:pt x="3407" y="2994"/>
                          <a:pt x="3341" y="3079"/>
                        </a:cubicBezTo>
                        <a:cubicBezTo>
                          <a:pt x="3265" y="3177"/>
                          <a:pt x="3177" y="3265"/>
                          <a:pt x="3079" y="3341"/>
                        </a:cubicBezTo>
                        <a:cubicBezTo>
                          <a:pt x="2994" y="3408"/>
                          <a:pt x="2957" y="3518"/>
                          <a:pt x="2985" y="3623"/>
                        </a:cubicBezTo>
                        <a:cubicBezTo>
                          <a:pt x="3005" y="3697"/>
                          <a:pt x="3025" y="3772"/>
                          <a:pt x="3043" y="3844"/>
                        </a:cubicBezTo>
                        <a:lnTo>
                          <a:pt x="2716" y="3979"/>
                        </a:lnTo>
                        <a:cubicBezTo>
                          <a:pt x="2678" y="3914"/>
                          <a:pt x="2639" y="3848"/>
                          <a:pt x="2601" y="3782"/>
                        </a:cubicBezTo>
                        <a:cubicBezTo>
                          <a:pt x="2547" y="3688"/>
                          <a:pt x="2442" y="3636"/>
                          <a:pt x="2335" y="3649"/>
                        </a:cubicBezTo>
                        <a:cubicBezTo>
                          <a:pt x="2213" y="3665"/>
                          <a:pt x="2088" y="3665"/>
                          <a:pt x="1965" y="3649"/>
                        </a:cubicBezTo>
                        <a:cubicBezTo>
                          <a:pt x="1857" y="3636"/>
                          <a:pt x="1753" y="3688"/>
                          <a:pt x="1699" y="3782"/>
                        </a:cubicBezTo>
                        <a:cubicBezTo>
                          <a:pt x="1661" y="3849"/>
                          <a:pt x="1622" y="3915"/>
                          <a:pt x="1584" y="3979"/>
                        </a:cubicBezTo>
                        <a:lnTo>
                          <a:pt x="1257" y="3844"/>
                        </a:lnTo>
                        <a:cubicBezTo>
                          <a:pt x="1275" y="3771"/>
                          <a:pt x="1295" y="3697"/>
                          <a:pt x="1315" y="3623"/>
                        </a:cubicBezTo>
                        <a:cubicBezTo>
                          <a:pt x="1343" y="3518"/>
                          <a:pt x="1306" y="3407"/>
                          <a:pt x="1221" y="3341"/>
                        </a:cubicBezTo>
                        <a:cubicBezTo>
                          <a:pt x="1123" y="3265"/>
                          <a:pt x="1035" y="3177"/>
                          <a:pt x="959" y="3079"/>
                        </a:cubicBezTo>
                        <a:cubicBezTo>
                          <a:pt x="892" y="2994"/>
                          <a:pt x="782" y="2957"/>
                          <a:pt x="677" y="2985"/>
                        </a:cubicBezTo>
                        <a:cubicBezTo>
                          <a:pt x="603" y="3005"/>
                          <a:pt x="529" y="3025"/>
                          <a:pt x="456" y="3043"/>
                        </a:cubicBezTo>
                        <a:lnTo>
                          <a:pt x="321" y="2716"/>
                        </a:lnTo>
                        <a:cubicBezTo>
                          <a:pt x="385" y="2678"/>
                          <a:pt x="452" y="2639"/>
                          <a:pt x="518" y="2601"/>
                        </a:cubicBezTo>
                        <a:cubicBezTo>
                          <a:pt x="612" y="2547"/>
                          <a:pt x="664" y="2443"/>
                          <a:pt x="651" y="2335"/>
                        </a:cubicBezTo>
                        <a:cubicBezTo>
                          <a:pt x="635" y="2213"/>
                          <a:pt x="635" y="2088"/>
                          <a:pt x="651" y="1965"/>
                        </a:cubicBezTo>
                        <a:cubicBezTo>
                          <a:pt x="664" y="1858"/>
                          <a:pt x="612" y="1753"/>
                          <a:pt x="518" y="1699"/>
                        </a:cubicBezTo>
                        <a:cubicBezTo>
                          <a:pt x="452" y="1661"/>
                          <a:pt x="385" y="1622"/>
                          <a:pt x="321" y="1584"/>
                        </a:cubicBezTo>
                        <a:lnTo>
                          <a:pt x="456" y="1257"/>
                        </a:lnTo>
                        <a:cubicBezTo>
                          <a:pt x="529" y="1275"/>
                          <a:pt x="603" y="1295"/>
                          <a:pt x="677" y="1315"/>
                        </a:cubicBezTo>
                        <a:cubicBezTo>
                          <a:pt x="782" y="1343"/>
                          <a:pt x="892" y="1306"/>
                          <a:pt x="959" y="1221"/>
                        </a:cubicBezTo>
                        <a:cubicBezTo>
                          <a:pt x="1035" y="1123"/>
                          <a:pt x="1123" y="1035"/>
                          <a:pt x="1221" y="959"/>
                        </a:cubicBezTo>
                        <a:cubicBezTo>
                          <a:pt x="1306" y="892"/>
                          <a:pt x="1343" y="782"/>
                          <a:pt x="1315" y="677"/>
                        </a:cubicBezTo>
                        <a:cubicBezTo>
                          <a:pt x="1295" y="603"/>
                          <a:pt x="1275" y="529"/>
                          <a:pt x="1257" y="456"/>
                        </a:cubicBezTo>
                        <a:lnTo>
                          <a:pt x="1584" y="321"/>
                        </a:lnTo>
                        <a:cubicBezTo>
                          <a:pt x="1622" y="385"/>
                          <a:pt x="1661" y="451"/>
                          <a:pt x="1699" y="518"/>
                        </a:cubicBezTo>
                        <a:cubicBezTo>
                          <a:pt x="1753" y="612"/>
                          <a:pt x="1858" y="664"/>
                          <a:pt x="1965" y="651"/>
                        </a:cubicBezTo>
                        <a:cubicBezTo>
                          <a:pt x="2087" y="635"/>
                          <a:pt x="2212" y="635"/>
                          <a:pt x="2335" y="651"/>
                        </a:cubicBezTo>
                        <a:cubicBezTo>
                          <a:pt x="2442" y="664"/>
                          <a:pt x="2547" y="612"/>
                          <a:pt x="2601" y="518"/>
                        </a:cubicBezTo>
                        <a:cubicBezTo>
                          <a:pt x="2639" y="452"/>
                          <a:pt x="2678" y="385"/>
                          <a:pt x="2716" y="321"/>
                        </a:cubicBezTo>
                        <a:lnTo>
                          <a:pt x="3043" y="456"/>
                        </a:lnTo>
                        <a:cubicBezTo>
                          <a:pt x="3025" y="529"/>
                          <a:pt x="3005" y="603"/>
                          <a:pt x="2985" y="677"/>
                        </a:cubicBezTo>
                        <a:cubicBezTo>
                          <a:pt x="2957" y="782"/>
                          <a:pt x="2994" y="892"/>
                          <a:pt x="3079" y="959"/>
                        </a:cubicBezTo>
                        <a:cubicBezTo>
                          <a:pt x="3177" y="1035"/>
                          <a:pt x="3265" y="1123"/>
                          <a:pt x="3341" y="1221"/>
                        </a:cubicBezTo>
                        <a:cubicBezTo>
                          <a:pt x="3408" y="1306"/>
                          <a:pt x="3518" y="1343"/>
                          <a:pt x="3623" y="1315"/>
                        </a:cubicBezTo>
                        <a:cubicBezTo>
                          <a:pt x="3697" y="1295"/>
                          <a:pt x="3771" y="1275"/>
                          <a:pt x="3844" y="1257"/>
                        </a:cubicBezTo>
                        <a:lnTo>
                          <a:pt x="3979" y="1584"/>
                        </a:lnTo>
                        <a:cubicBezTo>
                          <a:pt x="3915" y="1622"/>
                          <a:pt x="3849" y="1661"/>
                          <a:pt x="3782" y="1699"/>
                        </a:cubicBezTo>
                        <a:cubicBezTo>
                          <a:pt x="3688" y="1753"/>
                          <a:pt x="3636" y="1857"/>
                          <a:pt x="3649" y="1964"/>
                        </a:cubicBezTo>
                        <a:cubicBezTo>
                          <a:pt x="3665" y="2087"/>
                          <a:pt x="3665" y="2212"/>
                          <a:pt x="3649" y="2335"/>
                        </a:cubicBezTo>
                        <a:cubicBezTo>
                          <a:pt x="3636" y="2442"/>
                          <a:pt x="3688" y="2547"/>
                          <a:pt x="3782" y="2601"/>
                        </a:cubicBezTo>
                        <a:cubicBezTo>
                          <a:pt x="3848" y="2639"/>
                          <a:pt x="3914" y="2678"/>
                          <a:pt x="3979" y="2716"/>
                        </a:cubicBezTo>
                        <a:lnTo>
                          <a:pt x="3844" y="3043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1" rIns="91440" bIns="45721" numCol="1" anchor="t" anchorCtr="0" compatLnSpc="1"/>
                  <a:lstStyle/>
                  <a:p>
                    <a:endParaRPr lang="en-US" sz="1865"/>
                  </a:p>
                </p:txBody>
              </p:sp>
              <p:sp>
                <p:nvSpPr>
                  <p:cNvPr id="112" name="Freeform 471"/>
                  <p:cNvSpPr>
                    <a:spLocks noEditPoints="1"/>
                  </p:cNvSpPr>
                  <p:nvPr/>
                </p:nvSpPr>
                <p:spPr bwMode="auto">
                  <a:xfrm>
                    <a:off x="4967288" y="3444875"/>
                    <a:ext cx="411163" cy="387350"/>
                  </a:xfrm>
                  <a:custGeom>
                    <a:avLst/>
                    <a:gdLst>
                      <a:gd name="T0" fmla="*/ 2010 w 2216"/>
                      <a:gd name="T1" fmla="*/ 734 h 2085"/>
                      <a:gd name="T2" fmla="*/ 2010 w 2216"/>
                      <a:gd name="T3" fmla="*/ 734 h 2085"/>
                      <a:gd name="T4" fmla="*/ 734 w 2216"/>
                      <a:gd name="T5" fmla="*/ 206 h 2085"/>
                      <a:gd name="T6" fmla="*/ 206 w 2216"/>
                      <a:gd name="T7" fmla="*/ 1482 h 2085"/>
                      <a:gd name="T8" fmla="*/ 734 w 2216"/>
                      <a:gd name="T9" fmla="*/ 2010 h 2085"/>
                      <a:gd name="T10" fmla="*/ 1108 w 2216"/>
                      <a:gd name="T11" fmla="*/ 2085 h 2085"/>
                      <a:gd name="T12" fmla="*/ 1482 w 2216"/>
                      <a:gd name="T13" fmla="*/ 2010 h 2085"/>
                      <a:gd name="T14" fmla="*/ 2010 w 2216"/>
                      <a:gd name="T15" fmla="*/ 734 h 2085"/>
                      <a:gd name="T16" fmla="*/ 1372 w 2216"/>
                      <a:gd name="T17" fmla="*/ 1745 h 2085"/>
                      <a:gd name="T18" fmla="*/ 844 w 2216"/>
                      <a:gd name="T19" fmla="*/ 1745 h 2085"/>
                      <a:gd name="T20" fmla="*/ 471 w 2216"/>
                      <a:gd name="T21" fmla="*/ 1372 h 2085"/>
                      <a:gd name="T22" fmla="*/ 844 w 2216"/>
                      <a:gd name="T23" fmla="*/ 471 h 2085"/>
                      <a:gd name="T24" fmla="*/ 1107 w 2216"/>
                      <a:gd name="T25" fmla="*/ 418 h 2085"/>
                      <a:gd name="T26" fmla="*/ 1745 w 2216"/>
                      <a:gd name="T27" fmla="*/ 844 h 2085"/>
                      <a:gd name="T28" fmla="*/ 1372 w 2216"/>
                      <a:gd name="T29" fmla="*/ 1745 h 20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216" h="2085">
                        <a:moveTo>
                          <a:pt x="2010" y="734"/>
                        </a:moveTo>
                        <a:lnTo>
                          <a:pt x="2010" y="734"/>
                        </a:lnTo>
                        <a:cubicBezTo>
                          <a:pt x="1804" y="237"/>
                          <a:pt x="1232" y="0"/>
                          <a:pt x="734" y="206"/>
                        </a:cubicBezTo>
                        <a:cubicBezTo>
                          <a:pt x="237" y="412"/>
                          <a:pt x="0" y="984"/>
                          <a:pt x="206" y="1482"/>
                        </a:cubicBezTo>
                        <a:cubicBezTo>
                          <a:pt x="306" y="1723"/>
                          <a:pt x="493" y="1910"/>
                          <a:pt x="734" y="2010"/>
                        </a:cubicBezTo>
                        <a:cubicBezTo>
                          <a:pt x="855" y="2060"/>
                          <a:pt x="981" y="2085"/>
                          <a:pt x="1108" y="2085"/>
                        </a:cubicBezTo>
                        <a:cubicBezTo>
                          <a:pt x="1235" y="2085"/>
                          <a:pt x="1361" y="2060"/>
                          <a:pt x="1482" y="2010"/>
                        </a:cubicBezTo>
                        <a:cubicBezTo>
                          <a:pt x="1979" y="1804"/>
                          <a:pt x="2216" y="1232"/>
                          <a:pt x="2010" y="734"/>
                        </a:cubicBezTo>
                        <a:close/>
                        <a:moveTo>
                          <a:pt x="1372" y="1745"/>
                        </a:moveTo>
                        <a:cubicBezTo>
                          <a:pt x="1202" y="1816"/>
                          <a:pt x="1014" y="1816"/>
                          <a:pt x="844" y="1745"/>
                        </a:cubicBezTo>
                        <a:cubicBezTo>
                          <a:pt x="674" y="1675"/>
                          <a:pt x="541" y="1542"/>
                          <a:pt x="471" y="1372"/>
                        </a:cubicBezTo>
                        <a:cubicBezTo>
                          <a:pt x="325" y="1021"/>
                          <a:pt x="493" y="616"/>
                          <a:pt x="844" y="471"/>
                        </a:cubicBezTo>
                        <a:cubicBezTo>
                          <a:pt x="930" y="435"/>
                          <a:pt x="1019" y="418"/>
                          <a:pt x="1107" y="418"/>
                        </a:cubicBezTo>
                        <a:cubicBezTo>
                          <a:pt x="1378" y="418"/>
                          <a:pt x="1635" y="579"/>
                          <a:pt x="1745" y="844"/>
                        </a:cubicBezTo>
                        <a:cubicBezTo>
                          <a:pt x="1891" y="1195"/>
                          <a:pt x="1723" y="1600"/>
                          <a:pt x="1372" y="1745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1" rIns="91440" bIns="45721" numCol="1" anchor="t" anchorCtr="0" compatLnSpc="1"/>
                  <a:lstStyle/>
                  <a:p>
                    <a:endParaRPr lang="en-US" sz="1865"/>
                  </a:p>
                </p:txBody>
              </p:sp>
              <p:sp>
                <p:nvSpPr>
                  <p:cNvPr id="113" name="Freeform 472"/>
                  <p:cNvSpPr>
                    <a:spLocks noEditPoints="1"/>
                  </p:cNvSpPr>
                  <p:nvPr/>
                </p:nvSpPr>
                <p:spPr bwMode="auto">
                  <a:xfrm>
                    <a:off x="5362576" y="2857500"/>
                    <a:ext cx="603250" cy="603250"/>
                  </a:xfrm>
                  <a:custGeom>
                    <a:avLst/>
                    <a:gdLst>
                      <a:gd name="T0" fmla="*/ 2908 w 3252"/>
                      <a:gd name="T1" fmla="*/ 1240 h 3252"/>
                      <a:gd name="T2" fmla="*/ 2897 w 3252"/>
                      <a:gd name="T3" fmla="*/ 870 h 3252"/>
                      <a:gd name="T4" fmla="*/ 2677 w 3252"/>
                      <a:gd name="T5" fmla="*/ 377 h 3252"/>
                      <a:gd name="T6" fmla="*/ 2259 w 3252"/>
                      <a:gd name="T7" fmla="*/ 447 h 3252"/>
                      <a:gd name="T8" fmla="*/ 1990 w 3252"/>
                      <a:gd name="T9" fmla="*/ 193 h 3252"/>
                      <a:gd name="T10" fmla="*/ 1486 w 3252"/>
                      <a:gd name="T11" fmla="*/ 0 h 3252"/>
                      <a:gd name="T12" fmla="*/ 1240 w 3252"/>
                      <a:gd name="T13" fmla="*/ 344 h 3252"/>
                      <a:gd name="T14" fmla="*/ 870 w 3252"/>
                      <a:gd name="T15" fmla="*/ 355 h 3252"/>
                      <a:gd name="T16" fmla="*/ 378 w 3252"/>
                      <a:gd name="T17" fmla="*/ 575 h 3252"/>
                      <a:gd name="T18" fmla="*/ 447 w 3252"/>
                      <a:gd name="T19" fmla="*/ 993 h 3252"/>
                      <a:gd name="T20" fmla="*/ 193 w 3252"/>
                      <a:gd name="T21" fmla="*/ 1262 h 3252"/>
                      <a:gd name="T22" fmla="*/ 0 w 3252"/>
                      <a:gd name="T23" fmla="*/ 1766 h 3252"/>
                      <a:gd name="T24" fmla="*/ 345 w 3252"/>
                      <a:gd name="T25" fmla="*/ 2012 h 3252"/>
                      <a:gd name="T26" fmla="*/ 355 w 3252"/>
                      <a:gd name="T27" fmla="*/ 2382 h 3252"/>
                      <a:gd name="T28" fmla="*/ 575 w 3252"/>
                      <a:gd name="T29" fmla="*/ 2874 h 3252"/>
                      <a:gd name="T30" fmla="*/ 993 w 3252"/>
                      <a:gd name="T31" fmla="*/ 2805 h 3252"/>
                      <a:gd name="T32" fmla="*/ 1262 w 3252"/>
                      <a:gd name="T33" fmla="*/ 3059 h 3252"/>
                      <a:gd name="T34" fmla="*/ 1766 w 3252"/>
                      <a:gd name="T35" fmla="*/ 3252 h 3252"/>
                      <a:gd name="T36" fmla="*/ 2012 w 3252"/>
                      <a:gd name="T37" fmla="*/ 2907 h 3252"/>
                      <a:gd name="T38" fmla="*/ 2382 w 3252"/>
                      <a:gd name="T39" fmla="*/ 2897 h 3252"/>
                      <a:gd name="T40" fmla="*/ 2875 w 3252"/>
                      <a:gd name="T41" fmla="*/ 2677 h 3252"/>
                      <a:gd name="T42" fmla="*/ 2805 w 3252"/>
                      <a:gd name="T43" fmla="*/ 2259 h 3252"/>
                      <a:gd name="T44" fmla="*/ 3059 w 3252"/>
                      <a:gd name="T45" fmla="*/ 1990 h 3252"/>
                      <a:gd name="T46" fmla="*/ 3252 w 3252"/>
                      <a:gd name="T47" fmla="*/ 1486 h 3252"/>
                      <a:gd name="T48" fmla="*/ 2980 w 3252"/>
                      <a:gd name="T49" fmla="*/ 1727 h 3252"/>
                      <a:gd name="T50" fmla="*/ 2654 w 3252"/>
                      <a:gd name="T51" fmla="*/ 1910 h 3252"/>
                      <a:gd name="T52" fmla="*/ 2571 w 3252"/>
                      <a:gd name="T53" fmla="*/ 2402 h 3252"/>
                      <a:gd name="T54" fmla="*/ 2512 w 3252"/>
                      <a:gd name="T55" fmla="*/ 2655 h 3252"/>
                      <a:gd name="T56" fmla="*/ 2152 w 3252"/>
                      <a:gd name="T57" fmla="*/ 2553 h 3252"/>
                      <a:gd name="T58" fmla="*/ 1746 w 3252"/>
                      <a:gd name="T59" fmla="*/ 2843 h 3252"/>
                      <a:gd name="T60" fmla="*/ 1525 w 3252"/>
                      <a:gd name="T61" fmla="*/ 2980 h 3252"/>
                      <a:gd name="T62" fmla="*/ 1342 w 3252"/>
                      <a:gd name="T63" fmla="*/ 2654 h 3252"/>
                      <a:gd name="T64" fmla="*/ 850 w 3252"/>
                      <a:gd name="T65" fmla="*/ 2571 h 3252"/>
                      <a:gd name="T66" fmla="*/ 597 w 3252"/>
                      <a:gd name="T67" fmla="*/ 2512 h 3252"/>
                      <a:gd name="T68" fmla="*/ 699 w 3252"/>
                      <a:gd name="T69" fmla="*/ 2152 h 3252"/>
                      <a:gd name="T70" fmla="*/ 409 w 3252"/>
                      <a:gd name="T71" fmla="*/ 1746 h 3252"/>
                      <a:gd name="T72" fmla="*/ 272 w 3252"/>
                      <a:gd name="T73" fmla="*/ 1525 h 3252"/>
                      <a:gd name="T74" fmla="*/ 598 w 3252"/>
                      <a:gd name="T75" fmla="*/ 1342 h 3252"/>
                      <a:gd name="T76" fmla="*/ 681 w 3252"/>
                      <a:gd name="T77" fmla="*/ 850 h 3252"/>
                      <a:gd name="T78" fmla="*/ 740 w 3252"/>
                      <a:gd name="T79" fmla="*/ 597 h 3252"/>
                      <a:gd name="T80" fmla="*/ 1100 w 3252"/>
                      <a:gd name="T81" fmla="*/ 699 h 3252"/>
                      <a:gd name="T82" fmla="*/ 1506 w 3252"/>
                      <a:gd name="T83" fmla="*/ 409 h 3252"/>
                      <a:gd name="T84" fmla="*/ 1727 w 3252"/>
                      <a:gd name="T85" fmla="*/ 272 h 3252"/>
                      <a:gd name="T86" fmla="*/ 1910 w 3252"/>
                      <a:gd name="T87" fmla="*/ 598 h 3252"/>
                      <a:gd name="T88" fmla="*/ 2402 w 3252"/>
                      <a:gd name="T89" fmla="*/ 681 h 3252"/>
                      <a:gd name="T90" fmla="*/ 2655 w 3252"/>
                      <a:gd name="T91" fmla="*/ 740 h 3252"/>
                      <a:gd name="T92" fmla="*/ 2553 w 3252"/>
                      <a:gd name="T93" fmla="*/ 1100 h 3252"/>
                      <a:gd name="T94" fmla="*/ 2843 w 3252"/>
                      <a:gd name="T95" fmla="*/ 1506 h 3252"/>
                      <a:gd name="T96" fmla="*/ 2980 w 3252"/>
                      <a:gd name="T97" fmla="*/ 1727 h 3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3252" h="3252">
                        <a:moveTo>
                          <a:pt x="3059" y="1262"/>
                        </a:moveTo>
                        <a:cubicBezTo>
                          <a:pt x="3009" y="1254"/>
                          <a:pt x="2959" y="1247"/>
                          <a:pt x="2908" y="1240"/>
                        </a:cubicBezTo>
                        <a:cubicBezTo>
                          <a:pt x="2882" y="1155"/>
                          <a:pt x="2847" y="1071"/>
                          <a:pt x="2805" y="993"/>
                        </a:cubicBezTo>
                        <a:cubicBezTo>
                          <a:pt x="2836" y="952"/>
                          <a:pt x="2867" y="911"/>
                          <a:pt x="2897" y="870"/>
                        </a:cubicBezTo>
                        <a:cubicBezTo>
                          <a:pt x="2963" y="781"/>
                          <a:pt x="2953" y="654"/>
                          <a:pt x="2875" y="575"/>
                        </a:cubicBezTo>
                        <a:lnTo>
                          <a:pt x="2677" y="377"/>
                        </a:lnTo>
                        <a:cubicBezTo>
                          <a:pt x="2598" y="299"/>
                          <a:pt x="2471" y="289"/>
                          <a:pt x="2382" y="355"/>
                        </a:cubicBezTo>
                        <a:cubicBezTo>
                          <a:pt x="2341" y="385"/>
                          <a:pt x="2300" y="416"/>
                          <a:pt x="2259" y="447"/>
                        </a:cubicBezTo>
                        <a:cubicBezTo>
                          <a:pt x="2181" y="405"/>
                          <a:pt x="2097" y="370"/>
                          <a:pt x="2012" y="344"/>
                        </a:cubicBezTo>
                        <a:cubicBezTo>
                          <a:pt x="2005" y="293"/>
                          <a:pt x="1998" y="243"/>
                          <a:pt x="1990" y="193"/>
                        </a:cubicBezTo>
                        <a:cubicBezTo>
                          <a:pt x="1974" y="83"/>
                          <a:pt x="1877" y="0"/>
                          <a:pt x="1766" y="0"/>
                        </a:cubicBezTo>
                        <a:lnTo>
                          <a:pt x="1486" y="0"/>
                        </a:lnTo>
                        <a:cubicBezTo>
                          <a:pt x="1375" y="0"/>
                          <a:pt x="1278" y="83"/>
                          <a:pt x="1262" y="193"/>
                        </a:cubicBezTo>
                        <a:cubicBezTo>
                          <a:pt x="1254" y="242"/>
                          <a:pt x="1247" y="293"/>
                          <a:pt x="1240" y="344"/>
                        </a:cubicBezTo>
                        <a:cubicBezTo>
                          <a:pt x="1155" y="370"/>
                          <a:pt x="1072" y="405"/>
                          <a:pt x="993" y="447"/>
                        </a:cubicBezTo>
                        <a:cubicBezTo>
                          <a:pt x="952" y="416"/>
                          <a:pt x="911" y="385"/>
                          <a:pt x="870" y="355"/>
                        </a:cubicBezTo>
                        <a:cubicBezTo>
                          <a:pt x="781" y="289"/>
                          <a:pt x="654" y="299"/>
                          <a:pt x="575" y="377"/>
                        </a:cubicBezTo>
                        <a:lnTo>
                          <a:pt x="378" y="575"/>
                        </a:lnTo>
                        <a:cubicBezTo>
                          <a:pt x="299" y="654"/>
                          <a:pt x="289" y="781"/>
                          <a:pt x="355" y="870"/>
                        </a:cubicBezTo>
                        <a:cubicBezTo>
                          <a:pt x="385" y="911"/>
                          <a:pt x="416" y="952"/>
                          <a:pt x="447" y="993"/>
                        </a:cubicBezTo>
                        <a:cubicBezTo>
                          <a:pt x="405" y="1071"/>
                          <a:pt x="370" y="1155"/>
                          <a:pt x="345" y="1240"/>
                        </a:cubicBezTo>
                        <a:cubicBezTo>
                          <a:pt x="293" y="1247"/>
                          <a:pt x="243" y="1254"/>
                          <a:pt x="193" y="1262"/>
                        </a:cubicBezTo>
                        <a:cubicBezTo>
                          <a:pt x="83" y="1278"/>
                          <a:pt x="0" y="1375"/>
                          <a:pt x="0" y="1486"/>
                        </a:cubicBezTo>
                        <a:lnTo>
                          <a:pt x="0" y="1766"/>
                        </a:lnTo>
                        <a:cubicBezTo>
                          <a:pt x="0" y="1877"/>
                          <a:pt x="83" y="1974"/>
                          <a:pt x="193" y="1990"/>
                        </a:cubicBezTo>
                        <a:cubicBezTo>
                          <a:pt x="243" y="1998"/>
                          <a:pt x="293" y="2005"/>
                          <a:pt x="345" y="2012"/>
                        </a:cubicBezTo>
                        <a:cubicBezTo>
                          <a:pt x="370" y="2097"/>
                          <a:pt x="405" y="2180"/>
                          <a:pt x="447" y="2259"/>
                        </a:cubicBezTo>
                        <a:cubicBezTo>
                          <a:pt x="416" y="2300"/>
                          <a:pt x="385" y="2341"/>
                          <a:pt x="355" y="2382"/>
                        </a:cubicBezTo>
                        <a:cubicBezTo>
                          <a:pt x="289" y="2471"/>
                          <a:pt x="299" y="2598"/>
                          <a:pt x="378" y="2677"/>
                        </a:cubicBezTo>
                        <a:lnTo>
                          <a:pt x="575" y="2874"/>
                        </a:lnTo>
                        <a:cubicBezTo>
                          <a:pt x="654" y="2953"/>
                          <a:pt x="781" y="2963"/>
                          <a:pt x="870" y="2897"/>
                        </a:cubicBezTo>
                        <a:cubicBezTo>
                          <a:pt x="911" y="2867"/>
                          <a:pt x="952" y="2836"/>
                          <a:pt x="993" y="2805"/>
                        </a:cubicBezTo>
                        <a:cubicBezTo>
                          <a:pt x="1072" y="2847"/>
                          <a:pt x="1155" y="2882"/>
                          <a:pt x="1240" y="2907"/>
                        </a:cubicBezTo>
                        <a:cubicBezTo>
                          <a:pt x="1247" y="2959"/>
                          <a:pt x="1254" y="3009"/>
                          <a:pt x="1262" y="3059"/>
                        </a:cubicBezTo>
                        <a:cubicBezTo>
                          <a:pt x="1278" y="3169"/>
                          <a:pt x="1375" y="3252"/>
                          <a:pt x="1486" y="3252"/>
                        </a:cubicBezTo>
                        <a:lnTo>
                          <a:pt x="1766" y="3252"/>
                        </a:lnTo>
                        <a:cubicBezTo>
                          <a:pt x="1877" y="3252"/>
                          <a:pt x="1974" y="3169"/>
                          <a:pt x="1990" y="3059"/>
                        </a:cubicBezTo>
                        <a:cubicBezTo>
                          <a:pt x="1998" y="3009"/>
                          <a:pt x="2005" y="2959"/>
                          <a:pt x="2012" y="2907"/>
                        </a:cubicBezTo>
                        <a:cubicBezTo>
                          <a:pt x="2097" y="2882"/>
                          <a:pt x="2180" y="2847"/>
                          <a:pt x="2259" y="2805"/>
                        </a:cubicBezTo>
                        <a:cubicBezTo>
                          <a:pt x="2300" y="2836"/>
                          <a:pt x="2341" y="2867"/>
                          <a:pt x="2382" y="2897"/>
                        </a:cubicBezTo>
                        <a:cubicBezTo>
                          <a:pt x="2471" y="2963"/>
                          <a:pt x="2598" y="2953"/>
                          <a:pt x="2677" y="2874"/>
                        </a:cubicBezTo>
                        <a:lnTo>
                          <a:pt x="2875" y="2677"/>
                        </a:lnTo>
                        <a:cubicBezTo>
                          <a:pt x="2953" y="2598"/>
                          <a:pt x="2963" y="2471"/>
                          <a:pt x="2897" y="2382"/>
                        </a:cubicBezTo>
                        <a:cubicBezTo>
                          <a:pt x="2867" y="2341"/>
                          <a:pt x="2836" y="2300"/>
                          <a:pt x="2805" y="2259"/>
                        </a:cubicBezTo>
                        <a:cubicBezTo>
                          <a:pt x="2847" y="2180"/>
                          <a:pt x="2882" y="2097"/>
                          <a:pt x="2908" y="2012"/>
                        </a:cubicBezTo>
                        <a:cubicBezTo>
                          <a:pt x="2959" y="2005"/>
                          <a:pt x="3009" y="1998"/>
                          <a:pt x="3059" y="1990"/>
                        </a:cubicBezTo>
                        <a:cubicBezTo>
                          <a:pt x="3169" y="1974"/>
                          <a:pt x="3252" y="1877"/>
                          <a:pt x="3252" y="1766"/>
                        </a:cubicBezTo>
                        <a:lnTo>
                          <a:pt x="3252" y="1486"/>
                        </a:lnTo>
                        <a:cubicBezTo>
                          <a:pt x="3252" y="1375"/>
                          <a:pt x="3169" y="1278"/>
                          <a:pt x="3059" y="1262"/>
                        </a:cubicBezTo>
                        <a:close/>
                        <a:moveTo>
                          <a:pt x="2980" y="1727"/>
                        </a:moveTo>
                        <a:cubicBezTo>
                          <a:pt x="2935" y="1733"/>
                          <a:pt x="2889" y="1740"/>
                          <a:pt x="2843" y="1746"/>
                        </a:cubicBezTo>
                        <a:cubicBezTo>
                          <a:pt x="2752" y="1757"/>
                          <a:pt x="2678" y="1822"/>
                          <a:pt x="2654" y="1910"/>
                        </a:cubicBezTo>
                        <a:cubicBezTo>
                          <a:pt x="2630" y="1994"/>
                          <a:pt x="2597" y="2075"/>
                          <a:pt x="2553" y="2152"/>
                        </a:cubicBezTo>
                        <a:cubicBezTo>
                          <a:pt x="2508" y="2231"/>
                          <a:pt x="2515" y="2329"/>
                          <a:pt x="2571" y="2402"/>
                        </a:cubicBezTo>
                        <a:cubicBezTo>
                          <a:pt x="2599" y="2439"/>
                          <a:pt x="2627" y="2476"/>
                          <a:pt x="2655" y="2512"/>
                        </a:cubicBezTo>
                        <a:lnTo>
                          <a:pt x="2512" y="2655"/>
                        </a:lnTo>
                        <a:cubicBezTo>
                          <a:pt x="2475" y="2627"/>
                          <a:pt x="2439" y="2599"/>
                          <a:pt x="2402" y="2571"/>
                        </a:cubicBezTo>
                        <a:cubicBezTo>
                          <a:pt x="2329" y="2515"/>
                          <a:pt x="2231" y="2508"/>
                          <a:pt x="2152" y="2553"/>
                        </a:cubicBezTo>
                        <a:cubicBezTo>
                          <a:pt x="2076" y="2597"/>
                          <a:pt x="1994" y="2630"/>
                          <a:pt x="1910" y="2654"/>
                        </a:cubicBezTo>
                        <a:cubicBezTo>
                          <a:pt x="1822" y="2678"/>
                          <a:pt x="1758" y="2752"/>
                          <a:pt x="1746" y="2843"/>
                        </a:cubicBezTo>
                        <a:cubicBezTo>
                          <a:pt x="1740" y="2889"/>
                          <a:pt x="1733" y="2935"/>
                          <a:pt x="1727" y="2980"/>
                        </a:cubicBezTo>
                        <a:lnTo>
                          <a:pt x="1525" y="2980"/>
                        </a:lnTo>
                        <a:cubicBezTo>
                          <a:pt x="1519" y="2935"/>
                          <a:pt x="1512" y="2889"/>
                          <a:pt x="1506" y="2843"/>
                        </a:cubicBezTo>
                        <a:cubicBezTo>
                          <a:pt x="1495" y="2752"/>
                          <a:pt x="1430" y="2678"/>
                          <a:pt x="1342" y="2654"/>
                        </a:cubicBezTo>
                        <a:cubicBezTo>
                          <a:pt x="1258" y="2630"/>
                          <a:pt x="1177" y="2597"/>
                          <a:pt x="1100" y="2553"/>
                        </a:cubicBezTo>
                        <a:cubicBezTo>
                          <a:pt x="1021" y="2508"/>
                          <a:pt x="923" y="2515"/>
                          <a:pt x="850" y="2571"/>
                        </a:cubicBezTo>
                        <a:cubicBezTo>
                          <a:pt x="813" y="2599"/>
                          <a:pt x="777" y="2627"/>
                          <a:pt x="740" y="2655"/>
                        </a:cubicBezTo>
                        <a:lnTo>
                          <a:pt x="597" y="2512"/>
                        </a:lnTo>
                        <a:cubicBezTo>
                          <a:pt x="625" y="2475"/>
                          <a:pt x="653" y="2439"/>
                          <a:pt x="681" y="2402"/>
                        </a:cubicBezTo>
                        <a:cubicBezTo>
                          <a:pt x="737" y="2329"/>
                          <a:pt x="744" y="2231"/>
                          <a:pt x="699" y="2152"/>
                        </a:cubicBezTo>
                        <a:cubicBezTo>
                          <a:pt x="655" y="2075"/>
                          <a:pt x="622" y="1994"/>
                          <a:pt x="598" y="1910"/>
                        </a:cubicBezTo>
                        <a:cubicBezTo>
                          <a:pt x="574" y="1822"/>
                          <a:pt x="500" y="1757"/>
                          <a:pt x="409" y="1746"/>
                        </a:cubicBezTo>
                        <a:cubicBezTo>
                          <a:pt x="363" y="1740"/>
                          <a:pt x="317" y="1733"/>
                          <a:pt x="272" y="1727"/>
                        </a:cubicBezTo>
                        <a:lnTo>
                          <a:pt x="272" y="1525"/>
                        </a:lnTo>
                        <a:cubicBezTo>
                          <a:pt x="317" y="1519"/>
                          <a:pt x="363" y="1512"/>
                          <a:pt x="409" y="1506"/>
                        </a:cubicBezTo>
                        <a:cubicBezTo>
                          <a:pt x="500" y="1494"/>
                          <a:pt x="574" y="1430"/>
                          <a:pt x="598" y="1342"/>
                        </a:cubicBezTo>
                        <a:cubicBezTo>
                          <a:pt x="622" y="1258"/>
                          <a:pt x="655" y="1176"/>
                          <a:pt x="699" y="1100"/>
                        </a:cubicBezTo>
                        <a:cubicBezTo>
                          <a:pt x="744" y="1021"/>
                          <a:pt x="737" y="923"/>
                          <a:pt x="681" y="850"/>
                        </a:cubicBezTo>
                        <a:cubicBezTo>
                          <a:pt x="653" y="813"/>
                          <a:pt x="625" y="776"/>
                          <a:pt x="597" y="740"/>
                        </a:cubicBezTo>
                        <a:lnTo>
                          <a:pt x="740" y="597"/>
                        </a:lnTo>
                        <a:cubicBezTo>
                          <a:pt x="777" y="625"/>
                          <a:pt x="813" y="653"/>
                          <a:pt x="850" y="681"/>
                        </a:cubicBezTo>
                        <a:cubicBezTo>
                          <a:pt x="923" y="737"/>
                          <a:pt x="1021" y="744"/>
                          <a:pt x="1100" y="699"/>
                        </a:cubicBezTo>
                        <a:cubicBezTo>
                          <a:pt x="1177" y="655"/>
                          <a:pt x="1258" y="622"/>
                          <a:pt x="1342" y="598"/>
                        </a:cubicBezTo>
                        <a:cubicBezTo>
                          <a:pt x="1430" y="574"/>
                          <a:pt x="1495" y="500"/>
                          <a:pt x="1506" y="409"/>
                        </a:cubicBezTo>
                        <a:cubicBezTo>
                          <a:pt x="1512" y="363"/>
                          <a:pt x="1519" y="317"/>
                          <a:pt x="1525" y="272"/>
                        </a:cubicBezTo>
                        <a:lnTo>
                          <a:pt x="1727" y="272"/>
                        </a:lnTo>
                        <a:cubicBezTo>
                          <a:pt x="1733" y="317"/>
                          <a:pt x="1740" y="363"/>
                          <a:pt x="1746" y="409"/>
                        </a:cubicBezTo>
                        <a:cubicBezTo>
                          <a:pt x="1758" y="500"/>
                          <a:pt x="1822" y="574"/>
                          <a:pt x="1910" y="598"/>
                        </a:cubicBezTo>
                        <a:cubicBezTo>
                          <a:pt x="1994" y="622"/>
                          <a:pt x="2076" y="655"/>
                          <a:pt x="2152" y="699"/>
                        </a:cubicBezTo>
                        <a:cubicBezTo>
                          <a:pt x="2231" y="744"/>
                          <a:pt x="2329" y="737"/>
                          <a:pt x="2402" y="681"/>
                        </a:cubicBezTo>
                        <a:cubicBezTo>
                          <a:pt x="2439" y="653"/>
                          <a:pt x="2475" y="625"/>
                          <a:pt x="2512" y="597"/>
                        </a:cubicBezTo>
                        <a:lnTo>
                          <a:pt x="2655" y="740"/>
                        </a:lnTo>
                        <a:cubicBezTo>
                          <a:pt x="2627" y="776"/>
                          <a:pt x="2599" y="813"/>
                          <a:pt x="2571" y="850"/>
                        </a:cubicBezTo>
                        <a:cubicBezTo>
                          <a:pt x="2515" y="923"/>
                          <a:pt x="2508" y="1021"/>
                          <a:pt x="2553" y="1100"/>
                        </a:cubicBezTo>
                        <a:cubicBezTo>
                          <a:pt x="2597" y="1176"/>
                          <a:pt x="2630" y="1258"/>
                          <a:pt x="2654" y="1342"/>
                        </a:cubicBezTo>
                        <a:cubicBezTo>
                          <a:pt x="2678" y="1430"/>
                          <a:pt x="2752" y="1494"/>
                          <a:pt x="2843" y="1506"/>
                        </a:cubicBezTo>
                        <a:cubicBezTo>
                          <a:pt x="2889" y="1512"/>
                          <a:pt x="2935" y="1519"/>
                          <a:pt x="2980" y="1525"/>
                        </a:cubicBezTo>
                        <a:lnTo>
                          <a:pt x="2980" y="1727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1" rIns="91440" bIns="45721" numCol="1" anchor="t" anchorCtr="0" compatLnSpc="1"/>
                  <a:lstStyle/>
                  <a:p>
                    <a:endParaRPr lang="en-US" sz="1865"/>
                  </a:p>
                </p:txBody>
              </p:sp>
              <p:sp>
                <p:nvSpPr>
                  <p:cNvPr id="114" name="Freeform 473"/>
                  <p:cNvSpPr>
                    <a:spLocks noEditPoints="1"/>
                  </p:cNvSpPr>
                  <p:nvPr/>
                </p:nvSpPr>
                <p:spPr bwMode="auto">
                  <a:xfrm>
                    <a:off x="5557838" y="3051175"/>
                    <a:ext cx="214313" cy="215900"/>
                  </a:xfrm>
                  <a:custGeom>
                    <a:avLst/>
                    <a:gdLst>
                      <a:gd name="T0" fmla="*/ 580 w 1160"/>
                      <a:gd name="T1" fmla="*/ 0 h 1160"/>
                      <a:gd name="T2" fmla="*/ 0 w 1160"/>
                      <a:gd name="T3" fmla="*/ 580 h 1160"/>
                      <a:gd name="T4" fmla="*/ 580 w 1160"/>
                      <a:gd name="T5" fmla="*/ 1160 h 1160"/>
                      <a:gd name="T6" fmla="*/ 1160 w 1160"/>
                      <a:gd name="T7" fmla="*/ 580 h 1160"/>
                      <a:gd name="T8" fmla="*/ 580 w 1160"/>
                      <a:gd name="T9" fmla="*/ 0 h 1160"/>
                      <a:gd name="T10" fmla="*/ 580 w 1160"/>
                      <a:gd name="T11" fmla="*/ 902 h 1160"/>
                      <a:gd name="T12" fmla="*/ 258 w 1160"/>
                      <a:gd name="T13" fmla="*/ 580 h 1160"/>
                      <a:gd name="T14" fmla="*/ 580 w 1160"/>
                      <a:gd name="T15" fmla="*/ 258 h 1160"/>
                      <a:gd name="T16" fmla="*/ 902 w 1160"/>
                      <a:gd name="T17" fmla="*/ 580 h 1160"/>
                      <a:gd name="T18" fmla="*/ 580 w 1160"/>
                      <a:gd name="T19" fmla="*/ 902 h 1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160" h="1160">
                        <a:moveTo>
                          <a:pt x="580" y="0"/>
                        </a:moveTo>
                        <a:cubicBezTo>
                          <a:pt x="260" y="0"/>
                          <a:pt x="0" y="260"/>
                          <a:pt x="0" y="580"/>
                        </a:cubicBezTo>
                        <a:cubicBezTo>
                          <a:pt x="0" y="900"/>
                          <a:pt x="260" y="1160"/>
                          <a:pt x="580" y="1160"/>
                        </a:cubicBezTo>
                        <a:cubicBezTo>
                          <a:pt x="900" y="1160"/>
                          <a:pt x="1160" y="900"/>
                          <a:pt x="1160" y="580"/>
                        </a:cubicBezTo>
                        <a:cubicBezTo>
                          <a:pt x="1160" y="260"/>
                          <a:pt x="900" y="0"/>
                          <a:pt x="580" y="0"/>
                        </a:cubicBezTo>
                        <a:close/>
                        <a:moveTo>
                          <a:pt x="580" y="902"/>
                        </a:moveTo>
                        <a:cubicBezTo>
                          <a:pt x="402" y="902"/>
                          <a:pt x="258" y="758"/>
                          <a:pt x="258" y="580"/>
                        </a:cubicBezTo>
                        <a:cubicBezTo>
                          <a:pt x="258" y="402"/>
                          <a:pt x="402" y="258"/>
                          <a:pt x="580" y="258"/>
                        </a:cubicBezTo>
                        <a:cubicBezTo>
                          <a:pt x="758" y="258"/>
                          <a:pt x="902" y="402"/>
                          <a:pt x="902" y="580"/>
                        </a:cubicBezTo>
                        <a:cubicBezTo>
                          <a:pt x="902" y="758"/>
                          <a:pt x="758" y="902"/>
                          <a:pt x="580" y="90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1" rIns="91440" bIns="45721" numCol="1" anchor="t" anchorCtr="0" compatLnSpc="1"/>
                  <a:lstStyle/>
                  <a:p>
                    <a:endParaRPr lang="en-US" sz="1865"/>
                  </a:p>
                </p:txBody>
              </p:sp>
            </p:grpSp>
          </p:grpSp>
        </p:grpSp>
      </p:grpSp>
      <p:grpSp>
        <p:nvGrpSpPr>
          <p:cNvPr id="119" name="Group 118"/>
          <p:cNvGrpSpPr/>
          <p:nvPr/>
        </p:nvGrpSpPr>
        <p:grpSpPr>
          <a:xfrm>
            <a:off x="7839710" y="2299970"/>
            <a:ext cx="3307715" cy="1580105"/>
            <a:chOff x="6906033" y="2505056"/>
            <a:chExt cx="2538980" cy="1347966"/>
          </a:xfrm>
        </p:grpSpPr>
        <p:grpSp>
          <p:nvGrpSpPr>
            <p:cNvPr id="120" name="Group 119"/>
            <p:cNvGrpSpPr/>
            <p:nvPr/>
          </p:nvGrpSpPr>
          <p:grpSpPr>
            <a:xfrm>
              <a:off x="6906033" y="2505056"/>
              <a:ext cx="2164110" cy="352594"/>
              <a:chOff x="9406715" y="2268828"/>
              <a:chExt cx="2691337" cy="438494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9814986" y="2268828"/>
                <a:ext cx="2283066" cy="336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146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Pune, Maharashtra</a:t>
                </a:r>
              </a:p>
            </p:txBody>
          </p:sp>
          <p:sp>
            <p:nvSpPr>
              <p:cNvPr id="128" name="Freeform 194"/>
              <p:cNvSpPr/>
              <p:nvPr/>
            </p:nvSpPr>
            <p:spPr>
              <a:xfrm rot="3278175">
                <a:off x="9408420" y="2367161"/>
                <a:ext cx="338455" cy="341866"/>
              </a:xfrm>
              <a:custGeom>
                <a:avLst/>
                <a:gdLst>
                  <a:gd name="connsiteX0" fmla="*/ 70945 w 349823"/>
                  <a:gd name="connsiteY0" fmla="*/ 118819 h 369596"/>
                  <a:gd name="connsiteX1" fmla="*/ 217428 w 349823"/>
                  <a:gd name="connsiteY1" fmla="*/ 69154 h 369596"/>
                  <a:gd name="connsiteX2" fmla="*/ 349823 w 349823"/>
                  <a:gd name="connsiteY2" fmla="*/ 165490 h 369596"/>
                  <a:gd name="connsiteX3" fmla="*/ 305566 w 349823"/>
                  <a:gd name="connsiteY3" fmla="*/ 227849 h 369596"/>
                  <a:gd name="connsiteX4" fmla="*/ 205429 w 349823"/>
                  <a:gd name="connsiteY4" fmla="*/ 156781 h 369596"/>
                  <a:gd name="connsiteX5" fmla="*/ 150207 w 349823"/>
                  <a:gd name="connsiteY5" fmla="*/ 234591 h 369596"/>
                  <a:gd name="connsiteX6" fmla="*/ 250343 w 349823"/>
                  <a:gd name="connsiteY6" fmla="*/ 305658 h 369596"/>
                  <a:gd name="connsiteX7" fmla="*/ 204966 w 349823"/>
                  <a:gd name="connsiteY7" fmla="*/ 369596 h 369596"/>
                  <a:gd name="connsiteX8" fmla="*/ 71451 w 349823"/>
                  <a:gd name="connsiteY8" fmla="*/ 274839 h 369596"/>
                  <a:gd name="connsiteX9" fmla="*/ 70945 w 349823"/>
                  <a:gd name="connsiteY9" fmla="*/ 118819 h 369596"/>
                  <a:gd name="connsiteX10" fmla="*/ 3658 w 349823"/>
                  <a:gd name="connsiteY10" fmla="*/ 79075 h 369596"/>
                  <a:gd name="connsiteX11" fmla="*/ 22729 w 349823"/>
                  <a:gd name="connsiteY11" fmla="*/ 64914 h 369596"/>
                  <a:gd name="connsiteX12" fmla="*/ 196032 w 349823"/>
                  <a:gd name="connsiteY12" fmla="*/ 1449 h 369596"/>
                  <a:gd name="connsiteX13" fmla="*/ 226368 w 349823"/>
                  <a:gd name="connsiteY13" fmla="*/ 15521 h 369596"/>
                  <a:gd name="connsiteX14" fmla="*/ 212295 w 349823"/>
                  <a:gd name="connsiteY14" fmla="*/ 45856 h 369596"/>
                  <a:gd name="connsiteX15" fmla="*/ 47316 w 349823"/>
                  <a:gd name="connsiteY15" fmla="*/ 106273 h 369596"/>
                  <a:gd name="connsiteX16" fmla="*/ 47316 w 349823"/>
                  <a:gd name="connsiteY16" fmla="*/ 289373 h 369596"/>
                  <a:gd name="connsiteX17" fmla="*/ 23670 w 349823"/>
                  <a:gd name="connsiteY17" fmla="*/ 313019 h 369596"/>
                  <a:gd name="connsiteX18" fmla="*/ 25 w 349823"/>
                  <a:gd name="connsiteY18" fmla="*/ 289373 h 369596"/>
                  <a:gd name="connsiteX19" fmla="*/ 24 w 349823"/>
                  <a:gd name="connsiteY19" fmla="*/ 98459 h 369596"/>
                  <a:gd name="connsiteX20" fmla="*/ 0 w 349823"/>
                  <a:gd name="connsiteY20" fmla="*/ 98419 h 369596"/>
                  <a:gd name="connsiteX21" fmla="*/ 3658 w 349823"/>
                  <a:gd name="connsiteY21" fmla="*/ 79075 h 369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9823" h="369596">
                    <a:moveTo>
                      <a:pt x="70945" y="118819"/>
                    </a:moveTo>
                    <a:lnTo>
                      <a:pt x="217428" y="69154"/>
                    </a:lnTo>
                    <a:lnTo>
                      <a:pt x="349823" y="165490"/>
                    </a:lnTo>
                    <a:lnTo>
                      <a:pt x="305566" y="227849"/>
                    </a:lnTo>
                    <a:lnTo>
                      <a:pt x="205429" y="156781"/>
                    </a:lnTo>
                    <a:lnTo>
                      <a:pt x="150207" y="234591"/>
                    </a:lnTo>
                    <a:lnTo>
                      <a:pt x="250343" y="305658"/>
                    </a:lnTo>
                    <a:lnTo>
                      <a:pt x="204966" y="369596"/>
                    </a:lnTo>
                    <a:lnTo>
                      <a:pt x="71451" y="274839"/>
                    </a:lnTo>
                    <a:cubicBezTo>
                      <a:pt x="69225" y="219678"/>
                      <a:pt x="71584" y="159968"/>
                      <a:pt x="70945" y="118819"/>
                    </a:cubicBezTo>
                    <a:close/>
                    <a:moveTo>
                      <a:pt x="3658" y="79075"/>
                    </a:moveTo>
                    <a:cubicBezTo>
                      <a:pt x="6676" y="73617"/>
                      <a:pt x="12264" y="69023"/>
                      <a:pt x="22729" y="64914"/>
                    </a:cubicBezTo>
                    <a:lnTo>
                      <a:pt x="196032" y="1449"/>
                    </a:lnTo>
                    <a:cubicBezTo>
                      <a:pt x="208296" y="-3043"/>
                      <a:pt x="221877" y="3258"/>
                      <a:pt x="226368" y="15521"/>
                    </a:cubicBezTo>
                    <a:cubicBezTo>
                      <a:pt x="230858" y="27784"/>
                      <a:pt x="224558" y="41365"/>
                      <a:pt x="212295" y="45856"/>
                    </a:cubicBezTo>
                    <a:lnTo>
                      <a:pt x="47316" y="106273"/>
                    </a:lnTo>
                    <a:lnTo>
                      <a:pt x="47316" y="289373"/>
                    </a:lnTo>
                    <a:cubicBezTo>
                      <a:pt x="47316" y="302432"/>
                      <a:pt x="36729" y="313019"/>
                      <a:pt x="23670" y="313019"/>
                    </a:cubicBezTo>
                    <a:cubicBezTo>
                      <a:pt x="10611" y="313019"/>
                      <a:pt x="24" y="302432"/>
                      <a:pt x="25" y="289373"/>
                    </a:cubicBezTo>
                    <a:lnTo>
                      <a:pt x="24" y="98459"/>
                    </a:lnTo>
                    <a:cubicBezTo>
                      <a:pt x="16" y="98446"/>
                      <a:pt x="8" y="98433"/>
                      <a:pt x="0" y="98419"/>
                    </a:cubicBezTo>
                    <a:cubicBezTo>
                      <a:pt x="190" y="90855"/>
                      <a:pt x="639" y="84533"/>
                      <a:pt x="3658" y="79075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>
                  <a:defRPr/>
                </a:pPr>
                <a:endParaRPr lang="en-US" sz="1465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6924127" y="3021269"/>
              <a:ext cx="2043193" cy="392740"/>
              <a:chOff x="9429215" y="2772370"/>
              <a:chExt cx="2540961" cy="488421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814985" y="2772370"/>
                <a:ext cx="2155191" cy="488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:r>
                  <a:rPr lang="en-US" alt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7745046077</a:t>
                </a:r>
                <a:endParaRPr lang="en-I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Freeform 192"/>
              <p:cNvSpPr/>
              <p:nvPr/>
            </p:nvSpPr>
            <p:spPr bwMode="auto">
              <a:xfrm>
                <a:off x="9429215" y="2843993"/>
                <a:ext cx="316109" cy="350498"/>
              </a:xfrm>
              <a:custGeom>
                <a:avLst/>
                <a:gdLst>
                  <a:gd name="connsiteX0" fmla="*/ 635731 w 2840325"/>
                  <a:gd name="connsiteY0" fmla="*/ 0 h 2761002"/>
                  <a:gd name="connsiteX1" fmla="*/ 729847 w 2840325"/>
                  <a:gd name="connsiteY1" fmla="*/ 3774 h 2761002"/>
                  <a:gd name="connsiteX2" fmla="*/ 1173306 w 2840325"/>
                  <a:gd name="connsiteY2" fmla="*/ 727041 h 2761002"/>
                  <a:gd name="connsiteX3" fmla="*/ 1154081 w 2840325"/>
                  <a:gd name="connsiteY3" fmla="*/ 759764 h 2761002"/>
                  <a:gd name="connsiteX4" fmla="*/ 697279 w 2840325"/>
                  <a:gd name="connsiteY4" fmla="*/ 987452 h 2761002"/>
                  <a:gd name="connsiteX5" fmla="*/ 1805584 w 2840325"/>
                  <a:gd name="connsiteY5" fmla="*/ 2170143 h 2761002"/>
                  <a:gd name="connsiteX6" fmla="*/ 2031669 w 2840325"/>
                  <a:gd name="connsiteY6" fmla="*/ 1788252 h 2761002"/>
                  <a:gd name="connsiteX7" fmla="*/ 2815144 w 2840325"/>
                  <a:gd name="connsiteY7" fmla="*/ 2141835 h 2761002"/>
                  <a:gd name="connsiteX8" fmla="*/ 2259643 w 2840325"/>
                  <a:gd name="connsiteY8" fmla="*/ 2681871 h 2761002"/>
                  <a:gd name="connsiteX9" fmla="*/ 185214 w 2840325"/>
                  <a:gd name="connsiteY9" fmla="*/ 538873 h 2761002"/>
                  <a:gd name="connsiteX10" fmla="*/ 635731 w 2840325"/>
                  <a:gd name="connsiteY10" fmla="*/ 0 h 2761002"/>
                  <a:gd name="connsiteX0-1" fmla="*/ 634951 w 2840042"/>
                  <a:gd name="connsiteY0-2" fmla="*/ 0 h 2779288"/>
                  <a:gd name="connsiteX1-3" fmla="*/ 729067 w 2840042"/>
                  <a:gd name="connsiteY1-4" fmla="*/ 3774 h 2779288"/>
                  <a:gd name="connsiteX2-5" fmla="*/ 1172526 w 2840042"/>
                  <a:gd name="connsiteY2-6" fmla="*/ 727041 h 2779288"/>
                  <a:gd name="connsiteX3-7" fmla="*/ 1153301 w 2840042"/>
                  <a:gd name="connsiteY3-8" fmla="*/ 759764 h 2779288"/>
                  <a:gd name="connsiteX4-9" fmla="*/ 696499 w 2840042"/>
                  <a:gd name="connsiteY4-10" fmla="*/ 987452 h 2779288"/>
                  <a:gd name="connsiteX5-11" fmla="*/ 1804804 w 2840042"/>
                  <a:gd name="connsiteY5-12" fmla="*/ 2170143 h 2779288"/>
                  <a:gd name="connsiteX6-13" fmla="*/ 2030889 w 2840042"/>
                  <a:gd name="connsiteY6-14" fmla="*/ 1788252 h 2779288"/>
                  <a:gd name="connsiteX7-15" fmla="*/ 2814364 w 2840042"/>
                  <a:gd name="connsiteY7-16" fmla="*/ 2141835 h 2779288"/>
                  <a:gd name="connsiteX8-17" fmla="*/ 2268388 w 2840042"/>
                  <a:gd name="connsiteY8-18" fmla="*/ 2700921 h 2779288"/>
                  <a:gd name="connsiteX9-19" fmla="*/ 184434 w 2840042"/>
                  <a:gd name="connsiteY9-20" fmla="*/ 538873 h 2779288"/>
                  <a:gd name="connsiteX10-21" fmla="*/ 634951 w 2840042"/>
                  <a:gd name="connsiteY10-22" fmla="*/ 0 h 2779288"/>
                  <a:gd name="connsiteX0-23" fmla="*/ 634951 w 2841036"/>
                  <a:gd name="connsiteY0-24" fmla="*/ 0 h 2779288"/>
                  <a:gd name="connsiteX1-25" fmla="*/ 729067 w 2841036"/>
                  <a:gd name="connsiteY1-26" fmla="*/ 3774 h 2779288"/>
                  <a:gd name="connsiteX2-27" fmla="*/ 1172526 w 2841036"/>
                  <a:gd name="connsiteY2-28" fmla="*/ 727041 h 2779288"/>
                  <a:gd name="connsiteX3-29" fmla="*/ 1153301 w 2841036"/>
                  <a:gd name="connsiteY3-30" fmla="*/ 759764 h 2779288"/>
                  <a:gd name="connsiteX4-31" fmla="*/ 696499 w 2841036"/>
                  <a:gd name="connsiteY4-32" fmla="*/ 987452 h 2779288"/>
                  <a:gd name="connsiteX5-33" fmla="*/ 1804804 w 2841036"/>
                  <a:gd name="connsiteY5-34" fmla="*/ 2170143 h 2779288"/>
                  <a:gd name="connsiteX6-35" fmla="*/ 2030889 w 2841036"/>
                  <a:gd name="connsiteY6-36" fmla="*/ 1788252 h 2779288"/>
                  <a:gd name="connsiteX7-37" fmla="*/ 2814364 w 2841036"/>
                  <a:gd name="connsiteY7-38" fmla="*/ 2141835 h 2779288"/>
                  <a:gd name="connsiteX8-39" fmla="*/ 2268388 w 2841036"/>
                  <a:gd name="connsiteY8-40" fmla="*/ 2700921 h 2779288"/>
                  <a:gd name="connsiteX9-41" fmla="*/ 184434 w 2841036"/>
                  <a:gd name="connsiteY9-42" fmla="*/ 538873 h 2779288"/>
                  <a:gd name="connsiteX10-43" fmla="*/ 634951 w 2841036"/>
                  <a:gd name="connsiteY10-44" fmla="*/ 0 h 2779288"/>
                  <a:gd name="connsiteX0-45" fmla="*/ 634951 w 2839113"/>
                  <a:gd name="connsiteY0-46" fmla="*/ 0 h 2779288"/>
                  <a:gd name="connsiteX1-47" fmla="*/ 729067 w 2839113"/>
                  <a:gd name="connsiteY1-48" fmla="*/ 3774 h 2779288"/>
                  <a:gd name="connsiteX2-49" fmla="*/ 1172526 w 2839113"/>
                  <a:gd name="connsiteY2-50" fmla="*/ 727041 h 2779288"/>
                  <a:gd name="connsiteX3-51" fmla="*/ 1153301 w 2839113"/>
                  <a:gd name="connsiteY3-52" fmla="*/ 759764 h 2779288"/>
                  <a:gd name="connsiteX4-53" fmla="*/ 696499 w 2839113"/>
                  <a:gd name="connsiteY4-54" fmla="*/ 987452 h 2779288"/>
                  <a:gd name="connsiteX5-55" fmla="*/ 1804804 w 2839113"/>
                  <a:gd name="connsiteY5-56" fmla="*/ 2170143 h 2779288"/>
                  <a:gd name="connsiteX6-57" fmla="*/ 2030889 w 2839113"/>
                  <a:gd name="connsiteY6-58" fmla="*/ 1788252 h 2779288"/>
                  <a:gd name="connsiteX7-59" fmla="*/ 2814364 w 2839113"/>
                  <a:gd name="connsiteY7-60" fmla="*/ 2141835 h 2779288"/>
                  <a:gd name="connsiteX8-61" fmla="*/ 2268388 w 2839113"/>
                  <a:gd name="connsiteY8-62" fmla="*/ 2700921 h 2779288"/>
                  <a:gd name="connsiteX9-63" fmla="*/ 184434 w 2839113"/>
                  <a:gd name="connsiteY9-64" fmla="*/ 538873 h 2779288"/>
                  <a:gd name="connsiteX10-65" fmla="*/ 634951 w 2839113"/>
                  <a:gd name="connsiteY10-66" fmla="*/ 0 h 2779288"/>
                  <a:gd name="connsiteX0-67" fmla="*/ 634951 w 2839113"/>
                  <a:gd name="connsiteY0-68" fmla="*/ 0 h 2779288"/>
                  <a:gd name="connsiteX1-69" fmla="*/ 729067 w 2839113"/>
                  <a:gd name="connsiteY1-70" fmla="*/ 3774 h 2779288"/>
                  <a:gd name="connsiteX2-71" fmla="*/ 1172526 w 2839113"/>
                  <a:gd name="connsiteY2-72" fmla="*/ 727041 h 2779288"/>
                  <a:gd name="connsiteX3-73" fmla="*/ 696499 w 2839113"/>
                  <a:gd name="connsiteY3-74" fmla="*/ 987452 h 2779288"/>
                  <a:gd name="connsiteX4-75" fmla="*/ 1804804 w 2839113"/>
                  <a:gd name="connsiteY4-76" fmla="*/ 2170143 h 2779288"/>
                  <a:gd name="connsiteX5-77" fmla="*/ 2030889 w 2839113"/>
                  <a:gd name="connsiteY5-78" fmla="*/ 1788252 h 2779288"/>
                  <a:gd name="connsiteX6-79" fmla="*/ 2814364 w 2839113"/>
                  <a:gd name="connsiteY6-80" fmla="*/ 2141835 h 2779288"/>
                  <a:gd name="connsiteX7-81" fmla="*/ 2268388 w 2839113"/>
                  <a:gd name="connsiteY7-82" fmla="*/ 2700921 h 2779288"/>
                  <a:gd name="connsiteX8-83" fmla="*/ 184434 w 2839113"/>
                  <a:gd name="connsiteY8-84" fmla="*/ 538873 h 2779288"/>
                  <a:gd name="connsiteX9-85" fmla="*/ 634951 w 2839113"/>
                  <a:gd name="connsiteY9-86" fmla="*/ 0 h 2779288"/>
                  <a:gd name="connsiteX0-87" fmla="*/ 634951 w 2839113"/>
                  <a:gd name="connsiteY0-88" fmla="*/ 0 h 2779288"/>
                  <a:gd name="connsiteX1-89" fmla="*/ 729067 w 2839113"/>
                  <a:gd name="connsiteY1-90" fmla="*/ 3774 h 2779288"/>
                  <a:gd name="connsiteX2-91" fmla="*/ 1172526 w 2839113"/>
                  <a:gd name="connsiteY2-92" fmla="*/ 727041 h 2779288"/>
                  <a:gd name="connsiteX3-93" fmla="*/ 696499 w 2839113"/>
                  <a:gd name="connsiteY3-94" fmla="*/ 987452 h 2779288"/>
                  <a:gd name="connsiteX4-95" fmla="*/ 1804804 w 2839113"/>
                  <a:gd name="connsiteY4-96" fmla="*/ 2170143 h 2779288"/>
                  <a:gd name="connsiteX5-97" fmla="*/ 2030889 w 2839113"/>
                  <a:gd name="connsiteY5-98" fmla="*/ 1788252 h 2779288"/>
                  <a:gd name="connsiteX6-99" fmla="*/ 2814364 w 2839113"/>
                  <a:gd name="connsiteY6-100" fmla="*/ 2141835 h 2779288"/>
                  <a:gd name="connsiteX7-101" fmla="*/ 2268388 w 2839113"/>
                  <a:gd name="connsiteY7-102" fmla="*/ 2700921 h 2779288"/>
                  <a:gd name="connsiteX8-103" fmla="*/ 184434 w 2839113"/>
                  <a:gd name="connsiteY8-104" fmla="*/ 538873 h 2779288"/>
                  <a:gd name="connsiteX9-105" fmla="*/ 634951 w 2839113"/>
                  <a:gd name="connsiteY9-106" fmla="*/ 0 h 2779288"/>
                  <a:gd name="connsiteX0-107" fmla="*/ 634951 w 2839113"/>
                  <a:gd name="connsiteY0-108" fmla="*/ 0 h 2779288"/>
                  <a:gd name="connsiteX1-109" fmla="*/ 729067 w 2839113"/>
                  <a:gd name="connsiteY1-110" fmla="*/ 3774 h 2779288"/>
                  <a:gd name="connsiteX2-111" fmla="*/ 1172526 w 2839113"/>
                  <a:gd name="connsiteY2-112" fmla="*/ 727041 h 2779288"/>
                  <a:gd name="connsiteX3-113" fmla="*/ 696499 w 2839113"/>
                  <a:gd name="connsiteY3-114" fmla="*/ 987452 h 2779288"/>
                  <a:gd name="connsiteX4-115" fmla="*/ 1804804 w 2839113"/>
                  <a:gd name="connsiteY4-116" fmla="*/ 2170143 h 2779288"/>
                  <a:gd name="connsiteX5-117" fmla="*/ 2030889 w 2839113"/>
                  <a:gd name="connsiteY5-118" fmla="*/ 1788252 h 2779288"/>
                  <a:gd name="connsiteX6-119" fmla="*/ 2814364 w 2839113"/>
                  <a:gd name="connsiteY6-120" fmla="*/ 2141835 h 2779288"/>
                  <a:gd name="connsiteX7-121" fmla="*/ 2268388 w 2839113"/>
                  <a:gd name="connsiteY7-122" fmla="*/ 2700921 h 2779288"/>
                  <a:gd name="connsiteX8-123" fmla="*/ 184434 w 2839113"/>
                  <a:gd name="connsiteY8-124" fmla="*/ 538873 h 2779288"/>
                  <a:gd name="connsiteX9-125" fmla="*/ 634951 w 2839113"/>
                  <a:gd name="connsiteY9-126" fmla="*/ 0 h 2779288"/>
                  <a:gd name="connsiteX0-127" fmla="*/ 634951 w 2839113"/>
                  <a:gd name="connsiteY0-128" fmla="*/ 0 h 2779288"/>
                  <a:gd name="connsiteX1-129" fmla="*/ 729067 w 2839113"/>
                  <a:gd name="connsiteY1-130" fmla="*/ 3774 h 2779288"/>
                  <a:gd name="connsiteX2-131" fmla="*/ 1172526 w 2839113"/>
                  <a:gd name="connsiteY2-132" fmla="*/ 727041 h 2779288"/>
                  <a:gd name="connsiteX3-133" fmla="*/ 696499 w 2839113"/>
                  <a:gd name="connsiteY3-134" fmla="*/ 987452 h 2779288"/>
                  <a:gd name="connsiteX4-135" fmla="*/ 1804804 w 2839113"/>
                  <a:gd name="connsiteY4-136" fmla="*/ 2170143 h 2779288"/>
                  <a:gd name="connsiteX5-137" fmla="*/ 2030889 w 2839113"/>
                  <a:gd name="connsiteY5-138" fmla="*/ 1788252 h 2779288"/>
                  <a:gd name="connsiteX6-139" fmla="*/ 2814364 w 2839113"/>
                  <a:gd name="connsiteY6-140" fmla="*/ 2141835 h 2779288"/>
                  <a:gd name="connsiteX7-141" fmla="*/ 2268388 w 2839113"/>
                  <a:gd name="connsiteY7-142" fmla="*/ 2700921 h 2779288"/>
                  <a:gd name="connsiteX8-143" fmla="*/ 184434 w 2839113"/>
                  <a:gd name="connsiteY8-144" fmla="*/ 538873 h 2779288"/>
                  <a:gd name="connsiteX9-145" fmla="*/ 634951 w 2839113"/>
                  <a:gd name="connsiteY9-146" fmla="*/ 0 h 2779288"/>
                  <a:gd name="connsiteX0-147" fmla="*/ 634951 w 2839113"/>
                  <a:gd name="connsiteY0-148" fmla="*/ 0 h 2779288"/>
                  <a:gd name="connsiteX1-149" fmla="*/ 1172526 w 2839113"/>
                  <a:gd name="connsiteY1-150" fmla="*/ 727041 h 2779288"/>
                  <a:gd name="connsiteX2-151" fmla="*/ 696499 w 2839113"/>
                  <a:gd name="connsiteY2-152" fmla="*/ 987452 h 2779288"/>
                  <a:gd name="connsiteX3-153" fmla="*/ 1804804 w 2839113"/>
                  <a:gd name="connsiteY3-154" fmla="*/ 2170143 h 2779288"/>
                  <a:gd name="connsiteX4-155" fmla="*/ 2030889 w 2839113"/>
                  <a:gd name="connsiteY4-156" fmla="*/ 1788252 h 2779288"/>
                  <a:gd name="connsiteX5-157" fmla="*/ 2814364 w 2839113"/>
                  <a:gd name="connsiteY5-158" fmla="*/ 2141835 h 2779288"/>
                  <a:gd name="connsiteX6-159" fmla="*/ 2268388 w 2839113"/>
                  <a:gd name="connsiteY6-160" fmla="*/ 2700921 h 2779288"/>
                  <a:gd name="connsiteX7-161" fmla="*/ 184434 w 2839113"/>
                  <a:gd name="connsiteY7-162" fmla="*/ 538873 h 2779288"/>
                  <a:gd name="connsiteX8-163" fmla="*/ 634951 w 2839113"/>
                  <a:gd name="connsiteY8-164" fmla="*/ 0 h 27792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2839113" h="2779288">
                    <a:moveTo>
                      <a:pt x="634951" y="0"/>
                    </a:moveTo>
                    <a:lnTo>
                      <a:pt x="1172526" y="727041"/>
                    </a:lnTo>
                    <a:cubicBezTo>
                      <a:pt x="1061475" y="975770"/>
                      <a:pt x="874225" y="1005423"/>
                      <a:pt x="696499" y="987452"/>
                    </a:cubicBezTo>
                    <a:cubicBezTo>
                      <a:pt x="251073" y="1846230"/>
                      <a:pt x="1559023" y="2431995"/>
                      <a:pt x="1804804" y="2170143"/>
                    </a:cubicBezTo>
                    <a:cubicBezTo>
                      <a:pt x="1811009" y="1988316"/>
                      <a:pt x="1835290" y="1864195"/>
                      <a:pt x="2030889" y="1788252"/>
                    </a:cubicBezTo>
                    <a:lnTo>
                      <a:pt x="2814364" y="2141835"/>
                    </a:lnTo>
                    <a:cubicBezTo>
                      <a:pt x="2940357" y="2610284"/>
                      <a:pt x="2558789" y="2740386"/>
                      <a:pt x="2268388" y="2700921"/>
                    </a:cubicBezTo>
                    <a:cubicBezTo>
                      <a:pt x="1034091" y="3148684"/>
                      <a:pt x="-543194" y="1577028"/>
                      <a:pt x="184434" y="538873"/>
                    </a:cubicBezTo>
                    <a:cubicBezTo>
                      <a:pt x="195816" y="545508"/>
                      <a:pt x="49512" y="10994"/>
                      <a:pt x="63495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</a:ln>
              <a:effectLst/>
            </p:spPr>
            <p:txBody>
              <a:bodyPr vert="horz" wrap="square" lIns="91440" tIns="45721" rIns="91440" bIns="45721" numCol="1" anchor="t" anchorCtr="0" compatLnSpc="1">
                <a:noAutofit/>
              </a:bodyPr>
              <a:lstStyle/>
              <a:p>
                <a:pPr defTabSz="685800">
                  <a:defRPr/>
                </a:pPr>
                <a:endParaRPr lang="en-US" sz="146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6924127" y="3537489"/>
              <a:ext cx="2520886" cy="315533"/>
              <a:chOff x="9429215" y="3260796"/>
              <a:chExt cx="3135031" cy="392404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9814940" y="3260796"/>
                <a:ext cx="2749306" cy="336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:r>
                  <a:rPr lang="en-US" sz="1465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hlinkClick r:id="rId4"/>
                  </a:rPr>
                  <a:t>vaibhav99ghorpade@gmail.com</a:t>
                </a:r>
                <a:endParaRPr lang="en-US" sz="146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Freeform 190"/>
              <p:cNvSpPr/>
              <p:nvPr/>
            </p:nvSpPr>
            <p:spPr>
              <a:xfrm>
                <a:off x="9429215" y="3293171"/>
                <a:ext cx="338834" cy="360029"/>
              </a:xfrm>
              <a:custGeom>
                <a:avLst/>
                <a:gdLst/>
                <a:ahLst/>
                <a:cxnLst/>
                <a:rect l="l" t="t" r="r" b="b"/>
                <a:pathLst>
                  <a:path w="211410" h="214759">
                    <a:moveTo>
                      <a:pt x="110616" y="0"/>
                    </a:moveTo>
                    <a:cubicBezTo>
                      <a:pt x="129071" y="0"/>
                      <a:pt x="145647" y="3776"/>
                      <a:pt x="160343" y="11329"/>
                    </a:cubicBezTo>
                    <a:cubicBezTo>
                      <a:pt x="175040" y="18882"/>
                      <a:pt x="186630" y="30137"/>
                      <a:pt x="195113" y="45095"/>
                    </a:cubicBezTo>
                    <a:cubicBezTo>
                      <a:pt x="202331" y="57968"/>
                      <a:pt x="205940" y="71958"/>
                      <a:pt x="205940" y="87064"/>
                    </a:cubicBezTo>
                    <a:cubicBezTo>
                      <a:pt x="205940" y="108644"/>
                      <a:pt x="198350" y="127806"/>
                      <a:pt x="183170" y="144549"/>
                    </a:cubicBezTo>
                    <a:cubicBezTo>
                      <a:pt x="169626" y="159581"/>
                      <a:pt x="154818" y="167097"/>
                      <a:pt x="138745" y="167097"/>
                    </a:cubicBezTo>
                    <a:cubicBezTo>
                      <a:pt x="133610" y="167097"/>
                      <a:pt x="129461" y="166315"/>
                      <a:pt x="126299" y="164753"/>
                    </a:cubicBezTo>
                    <a:cubicBezTo>
                      <a:pt x="123136" y="163190"/>
                      <a:pt x="120811" y="160957"/>
                      <a:pt x="119323" y="158055"/>
                    </a:cubicBezTo>
                    <a:cubicBezTo>
                      <a:pt x="118355" y="156195"/>
                      <a:pt x="117648" y="152995"/>
                      <a:pt x="117202" y="148456"/>
                    </a:cubicBezTo>
                    <a:cubicBezTo>
                      <a:pt x="112365" y="154037"/>
                      <a:pt x="106951" y="158520"/>
                      <a:pt x="100961" y="161906"/>
                    </a:cubicBezTo>
                    <a:cubicBezTo>
                      <a:pt x="94971" y="165292"/>
                      <a:pt x="88962" y="166985"/>
                      <a:pt x="82934" y="166985"/>
                    </a:cubicBezTo>
                    <a:cubicBezTo>
                      <a:pt x="76311" y="166985"/>
                      <a:pt x="69874" y="165050"/>
                      <a:pt x="63624" y="161181"/>
                    </a:cubicBezTo>
                    <a:cubicBezTo>
                      <a:pt x="57373" y="157311"/>
                      <a:pt x="52294" y="151358"/>
                      <a:pt x="48387" y="143321"/>
                    </a:cubicBezTo>
                    <a:cubicBezTo>
                      <a:pt x="44481" y="135285"/>
                      <a:pt x="42527" y="126466"/>
                      <a:pt x="42527" y="116867"/>
                    </a:cubicBezTo>
                    <a:cubicBezTo>
                      <a:pt x="42527" y="105035"/>
                      <a:pt x="45560" y="93185"/>
                      <a:pt x="51624" y="81316"/>
                    </a:cubicBezTo>
                    <a:cubicBezTo>
                      <a:pt x="57689" y="69447"/>
                      <a:pt x="65224" y="60536"/>
                      <a:pt x="74228" y="54582"/>
                    </a:cubicBezTo>
                    <a:cubicBezTo>
                      <a:pt x="83232" y="48629"/>
                      <a:pt x="91975" y="45653"/>
                      <a:pt x="100459" y="45653"/>
                    </a:cubicBezTo>
                    <a:cubicBezTo>
                      <a:pt x="106933" y="45653"/>
                      <a:pt x="113109" y="47346"/>
                      <a:pt x="118988" y="50732"/>
                    </a:cubicBezTo>
                    <a:cubicBezTo>
                      <a:pt x="124866" y="54117"/>
                      <a:pt x="129927" y="59271"/>
                      <a:pt x="134168" y="66191"/>
                    </a:cubicBezTo>
                    <a:lnTo>
                      <a:pt x="137963" y="48890"/>
                    </a:lnTo>
                    <a:lnTo>
                      <a:pt x="157943" y="48890"/>
                    </a:lnTo>
                    <a:lnTo>
                      <a:pt x="141870" y="123788"/>
                    </a:lnTo>
                    <a:cubicBezTo>
                      <a:pt x="139638" y="134206"/>
                      <a:pt x="138521" y="139973"/>
                      <a:pt x="138521" y="141089"/>
                    </a:cubicBezTo>
                    <a:cubicBezTo>
                      <a:pt x="138521" y="143098"/>
                      <a:pt x="139284" y="144828"/>
                      <a:pt x="140810" y="146279"/>
                    </a:cubicBezTo>
                    <a:cubicBezTo>
                      <a:pt x="142335" y="147730"/>
                      <a:pt x="144177" y="148456"/>
                      <a:pt x="146335" y="148456"/>
                    </a:cubicBezTo>
                    <a:cubicBezTo>
                      <a:pt x="150279" y="148456"/>
                      <a:pt x="155451" y="146186"/>
                      <a:pt x="161850" y="141647"/>
                    </a:cubicBezTo>
                    <a:cubicBezTo>
                      <a:pt x="170333" y="135694"/>
                      <a:pt x="177049" y="127713"/>
                      <a:pt x="181998" y="117704"/>
                    </a:cubicBezTo>
                    <a:cubicBezTo>
                      <a:pt x="186946" y="107696"/>
                      <a:pt x="189421" y="97371"/>
                      <a:pt x="189421" y="86729"/>
                    </a:cubicBezTo>
                    <a:cubicBezTo>
                      <a:pt x="189421" y="74302"/>
                      <a:pt x="186239" y="62694"/>
                      <a:pt x="179877" y="51904"/>
                    </a:cubicBezTo>
                    <a:cubicBezTo>
                      <a:pt x="173515" y="41114"/>
                      <a:pt x="164027" y="32482"/>
                      <a:pt x="151414" y="26007"/>
                    </a:cubicBezTo>
                    <a:cubicBezTo>
                      <a:pt x="138800" y="19533"/>
                      <a:pt x="124866" y="16296"/>
                      <a:pt x="109611" y="16296"/>
                    </a:cubicBezTo>
                    <a:cubicBezTo>
                      <a:pt x="92199" y="16296"/>
                      <a:pt x="76293" y="20371"/>
                      <a:pt x="61893" y="28519"/>
                    </a:cubicBezTo>
                    <a:cubicBezTo>
                      <a:pt x="47494" y="36667"/>
                      <a:pt x="36332" y="48350"/>
                      <a:pt x="28407" y="63568"/>
                    </a:cubicBezTo>
                    <a:cubicBezTo>
                      <a:pt x="20482" y="78786"/>
                      <a:pt x="16519" y="95101"/>
                      <a:pt x="16519" y="112514"/>
                    </a:cubicBezTo>
                    <a:cubicBezTo>
                      <a:pt x="16519" y="130745"/>
                      <a:pt x="20482" y="146447"/>
                      <a:pt x="28407" y="159618"/>
                    </a:cubicBezTo>
                    <a:cubicBezTo>
                      <a:pt x="36332" y="172789"/>
                      <a:pt x="47792" y="182519"/>
                      <a:pt x="62786" y="188807"/>
                    </a:cubicBezTo>
                    <a:cubicBezTo>
                      <a:pt x="77781" y="195095"/>
                      <a:pt x="94394" y="198239"/>
                      <a:pt x="112625" y="198239"/>
                    </a:cubicBezTo>
                    <a:cubicBezTo>
                      <a:pt x="132122" y="198239"/>
                      <a:pt x="148456" y="194965"/>
                      <a:pt x="161627" y="188416"/>
                    </a:cubicBezTo>
                    <a:cubicBezTo>
                      <a:pt x="174798" y="181868"/>
                      <a:pt x="184658" y="173905"/>
                      <a:pt x="191207" y="164529"/>
                    </a:cubicBezTo>
                    <a:lnTo>
                      <a:pt x="211410" y="164529"/>
                    </a:lnTo>
                    <a:cubicBezTo>
                      <a:pt x="207615" y="172343"/>
                      <a:pt x="201104" y="180305"/>
                      <a:pt x="191876" y="188416"/>
                    </a:cubicBezTo>
                    <a:cubicBezTo>
                      <a:pt x="182649" y="196527"/>
                      <a:pt x="171673" y="202946"/>
                      <a:pt x="158948" y="207671"/>
                    </a:cubicBezTo>
                    <a:cubicBezTo>
                      <a:pt x="146223" y="212396"/>
                      <a:pt x="130894" y="214759"/>
                      <a:pt x="112960" y="214759"/>
                    </a:cubicBezTo>
                    <a:cubicBezTo>
                      <a:pt x="96440" y="214759"/>
                      <a:pt x="81204" y="212638"/>
                      <a:pt x="67251" y="208396"/>
                    </a:cubicBezTo>
                    <a:cubicBezTo>
                      <a:pt x="53299" y="204155"/>
                      <a:pt x="41411" y="197774"/>
                      <a:pt x="31588" y="189253"/>
                    </a:cubicBezTo>
                    <a:cubicBezTo>
                      <a:pt x="21766" y="180733"/>
                      <a:pt x="14361" y="170929"/>
                      <a:pt x="9376" y="159841"/>
                    </a:cubicBezTo>
                    <a:cubicBezTo>
                      <a:pt x="3125" y="145777"/>
                      <a:pt x="0" y="130596"/>
                      <a:pt x="0" y="114300"/>
                    </a:cubicBezTo>
                    <a:cubicBezTo>
                      <a:pt x="0" y="96143"/>
                      <a:pt x="3720" y="78841"/>
                      <a:pt x="11162" y="62396"/>
                    </a:cubicBezTo>
                    <a:cubicBezTo>
                      <a:pt x="20240" y="42230"/>
                      <a:pt x="33132" y="26789"/>
                      <a:pt x="49838" y="16073"/>
                    </a:cubicBezTo>
                    <a:cubicBezTo>
                      <a:pt x="66544" y="5358"/>
                      <a:pt x="86804" y="0"/>
                      <a:pt x="110616" y="0"/>
                    </a:cubicBezTo>
                    <a:close/>
                    <a:moveTo>
                      <a:pt x="101910" y="62284"/>
                    </a:moveTo>
                    <a:cubicBezTo>
                      <a:pt x="97147" y="62284"/>
                      <a:pt x="92664" y="63494"/>
                      <a:pt x="88459" y="65912"/>
                    </a:cubicBezTo>
                    <a:cubicBezTo>
                      <a:pt x="84255" y="68331"/>
                      <a:pt x="80181" y="72219"/>
                      <a:pt x="76237" y="77576"/>
                    </a:cubicBezTo>
                    <a:cubicBezTo>
                      <a:pt x="72293" y="82934"/>
                      <a:pt x="69130" y="89445"/>
                      <a:pt x="66749" y="97110"/>
                    </a:cubicBezTo>
                    <a:cubicBezTo>
                      <a:pt x="64368" y="104775"/>
                      <a:pt x="63177" y="111807"/>
                      <a:pt x="63177" y="118207"/>
                    </a:cubicBezTo>
                    <a:cubicBezTo>
                      <a:pt x="63177" y="128401"/>
                      <a:pt x="65596" y="136326"/>
                      <a:pt x="70432" y="141982"/>
                    </a:cubicBezTo>
                    <a:cubicBezTo>
                      <a:pt x="75269" y="147637"/>
                      <a:pt x="80813" y="150465"/>
                      <a:pt x="87064" y="150465"/>
                    </a:cubicBezTo>
                    <a:cubicBezTo>
                      <a:pt x="91231" y="150465"/>
                      <a:pt x="95622" y="149219"/>
                      <a:pt x="100235" y="146726"/>
                    </a:cubicBezTo>
                    <a:cubicBezTo>
                      <a:pt x="104849" y="144233"/>
                      <a:pt x="109258" y="140531"/>
                      <a:pt x="113462" y="135619"/>
                    </a:cubicBezTo>
                    <a:cubicBezTo>
                      <a:pt x="117667" y="130708"/>
                      <a:pt x="121108" y="124476"/>
                      <a:pt x="123787" y="116923"/>
                    </a:cubicBezTo>
                    <a:cubicBezTo>
                      <a:pt x="126466" y="109370"/>
                      <a:pt x="127806" y="101798"/>
                      <a:pt x="127806" y="94208"/>
                    </a:cubicBezTo>
                    <a:cubicBezTo>
                      <a:pt x="127806" y="84088"/>
                      <a:pt x="125294" y="76237"/>
                      <a:pt x="120271" y="70656"/>
                    </a:cubicBezTo>
                    <a:cubicBezTo>
                      <a:pt x="115248" y="65075"/>
                      <a:pt x="109128" y="62284"/>
                      <a:pt x="101910" y="6228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465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" name="Straight Connector 3"/>
          <p:cNvCxnSpPr/>
          <p:nvPr/>
        </p:nvCxnSpPr>
        <p:spPr>
          <a:xfrm>
            <a:off x="7520940" y="1830705"/>
            <a:ext cx="12065" cy="478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718685" y="1793875"/>
            <a:ext cx="36830" cy="4805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119505" y="4977130"/>
            <a:ext cx="35985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</a:t>
            </a:r>
            <a:r>
              <a:rPr lang="en-IN" altLang="en-US" dirty="0"/>
              <a:t>,</a:t>
            </a:r>
            <a:endParaRPr lang="en-US" dirty="0"/>
          </a:p>
          <a:p>
            <a:r>
              <a:rPr lang="en-US" altLang="en-US" sz="1600" b="1" dirty="0" smtClean="0"/>
              <a:t>Indian Seamless Metal Tubes </a:t>
            </a:r>
            <a:r>
              <a:rPr lang="en-US" altLang="en-US" sz="1600" b="1" dirty="0" err="1" smtClean="0"/>
              <a:t>Ltd.Jejuri</a:t>
            </a:r>
            <a:r>
              <a:rPr lang="en-US" altLang="en-US" sz="1600" b="1" dirty="0" smtClean="0"/>
              <a:t> </a:t>
            </a:r>
            <a:r>
              <a:rPr lang="en-IN" altLang="en-US" sz="1600" dirty="0" smtClean="0"/>
              <a:t> </a:t>
            </a:r>
            <a:r>
              <a:rPr lang="en-IN" altLang="en-US" sz="1200" dirty="0" smtClean="0"/>
              <a:t>(</a:t>
            </a:r>
            <a:r>
              <a:rPr lang="en-IN" altLang="en-US" sz="1200" dirty="0" smtClean="0"/>
              <a:t>Dec</a:t>
            </a:r>
            <a:r>
              <a:rPr lang="en-IN" altLang="en-US" sz="1200" dirty="0" smtClean="0"/>
              <a:t>, 2019)</a:t>
            </a:r>
            <a:endParaRPr lang="en-IN" altLang="en-US" sz="1200" dirty="0"/>
          </a:p>
          <a:p>
            <a:endParaRPr lang="en-US" sz="1200" dirty="0"/>
          </a:p>
          <a:p>
            <a:r>
              <a:rPr lang="en-IN" sz="1200" dirty="0"/>
              <a:t>Conducted diagnostics and preventive maintenance on equipment and machinery by analysing the data gathered from vibration accelerometers</a:t>
            </a:r>
            <a:endParaRPr lang="en-US" sz="1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72" y="296545"/>
            <a:ext cx="1051050" cy="1219200"/>
          </a:xfrm>
          <a:prstGeom prst="ellipse">
            <a:avLst/>
          </a:prstGeom>
        </p:spPr>
      </p:pic>
      <p:sp>
        <p:nvSpPr>
          <p:cNvPr id="2" name="Oval 1"/>
          <p:cNvSpPr/>
          <p:nvPr/>
        </p:nvSpPr>
        <p:spPr>
          <a:xfrm>
            <a:off x="4992202" y="2787650"/>
            <a:ext cx="842158" cy="775236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noAutofit/>
          </a:bodyPr>
          <a:lstStyle/>
          <a:p>
            <a:pPr algn="ctr"/>
            <a:endParaRPr lang="en-US" sz="1865"/>
          </a:p>
        </p:txBody>
      </p:sp>
      <p:sp>
        <p:nvSpPr>
          <p:cNvPr id="3" name="Text Box 2"/>
          <p:cNvSpPr txBox="1"/>
          <p:nvPr/>
        </p:nvSpPr>
        <p:spPr>
          <a:xfrm>
            <a:off x="4992370" y="2976880"/>
            <a:ext cx="748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200">
                <a:latin typeface="Calibri" panose="020F0502020204030204" charset="0"/>
                <a:cs typeface="Calibri" panose="020F0502020204030204" charset="0"/>
              </a:rPr>
              <a:t>Machine Learning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7259" y="251360"/>
            <a:ext cx="70875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DECISION TREE REGRESSION​</a:t>
            </a:r>
            <a:r>
              <a:rPr lang="en-US" sz="3200" b="1" dirty="0">
                <a:solidFill>
                  <a:srgbClr val="FFC000"/>
                </a:solidFill>
                <a:cs typeface="Arial" panose="020B0604020202020204"/>
              </a:rPr>
              <a:t>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7639" y="3739737"/>
            <a:ext cx="3781303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cs typeface="Arial" panose="020B0604020202020204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 Result: 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0.9362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 Result: 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0.9317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endParaRPr lang="en-US" dirty="0">
              <a:solidFill>
                <a:srgbClr val="00B0F0"/>
              </a:solidFill>
              <a:cs typeface="Arial" panose="020B0604020202020204"/>
            </a:endParaRPr>
          </a:p>
          <a:p>
            <a:r>
              <a:rPr lang="en-US" i="1" dirty="0">
                <a:cs typeface="Arial" panose="020B0604020202020204"/>
              </a:rPr>
              <a:t>After cross validation</a:t>
            </a:r>
          </a:p>
          <a:p>
            <a:endParaRPr lang="en-US" i="1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0.9357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0.9317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8987" y="1613065"/>
            <a:ext cx="1010887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Wingdings" panose="05000000000000000000"/>
              <a:buChar char="Ø"/>
            </a:pPr>
            <a:r>
              <a:rPr lang="en-US" dirty="0"/>
              <a:t>Decision </a:t>
            </a:r>
            <a:r>
              <a:rPr lang="en-US" dirty="0" smtClean="0"/>
              <a:t>Trees a tree-structured </a:t>
            </a:r>
            <a:r>
              <a:rPr lang="en-US" dirty="0"/>
              <a:t>classifier, where internal nodes represent the features of a dataset, branches represent the decision rules and each leaf node represents the outcome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smtClean="0"/>
              <a:t>PARAMETER USED:</a:t>
            </a:r>
          </a:p>
          <a:p>
            <a:pPr marL="285750" indent="-285750">
              <a:buFont typeface="Wingdings" panose="05000000000000000000"/>
              <a:buChar char="Ø"/>
            </a:pP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DTR = </a:t>
            </a:r>
            <a:r>
              <a:rPr lang="en-US" dirty="0" err="1" smtClean="0"/>
              <a:t>DecisionTreeRegressor</a:t>
            </a:r>
            <a:r>
              <a:rPr lang="en-US" dirty="0" smtClean="0"/>
              <a:t>(</a:t>
            </a:r>
            <a:r>
              <a:rPr lang="en-US" dirty="0" err="1" smtClean="0"/>
              <a:t>max_depth</a:t>
            </a:r>
            <a:r>
              <a:rPr lang="en-US" dirty="0" smtClean="0"/>
              <a:t>=2</a:t>
            </a:r>
            <a:r>
              <a:rPr lang="en-US" dirty="0"/>
              <a:t>) </a:t>
            </a:r>
            <a:endParaRPr lang="en-US" dirty="0">
              <a:cs typeface="Arial" panose="020B0604020202020204"/>
            </a:endParaRPr>
          </a:p>
        </p:txBody>
      </p:sp>
      <p:pic>
        <p:nvPicPr>
          <p:cNvPr id="5" name="Picture 4" descr="Decision-Tree-Diagram-Example-MindManager-Blo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365" y="2703195"/>
            <a:ext cx="4493895" cy="25158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w-random-forest-classifier-work"/>
          <p:cNvPicPr>
            <a:picLocks noChangeAspect="1"/>
          </p:cNvPicPr>
          <p:nvPr/>
        </p:nvPicPr>
        <p:blipFill>
          <a:blip r:embed="rId2"/>
          <a:srcRect t="19560"/>
          <a:stretch>
            <a:fillRect/>
          </a:stretch>
        </p:blipFill>
        <p:spPr>
          <a:xfrm>
            <a:off x="5359400" y="3420745"/>
            <a:ext cx="5685790" cy="2668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48985" y="207819"/>
            <a:ext cx="10331531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FFC000"/>
                </a:solidFill>
                <a:ea typeface="+mn-lt"/>
                <a:cs typeface="+mn-lt"/>
              </a:rPr>
              <a:t>RANDOM FOREST REGRESSION  </a:t>
            </a:r>
            <a:endParaRPr lang="en-US" sz="3200" b="1" dirty="0">
              <a:solidFill>
                <a:srgbClr val="FFC000"/>
              </a:solidFill>
              <a:cs typeface="Arial" panose="020B0604020202020204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340919" y="4008912"/>
            <a:ext cx="4018683" cy="261610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C000"/>
                </a:solidFill>
                <a:cs typeface="Arial" panose="020B0604020202020204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 Result: 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0.999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 Result: 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0.998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endParaRPr lang="en-US" dirty="0">
              <a:solidFill>
                <a:srgbClr val="00B0F0"/>
              </a:solidFill>
              <a:cs typeface="Arial" panose="020B0604020202020204"/>
            </a:endParaRPr>
          </a:p>
          <a:p>
            <a:r>
              <a:rPr lang="en-US" i="1" dirty="0">
                <a:cs typeface="Arial" panose="020B0604020202020204"/>
              </a:rPr>
              <a:t>After cross validation</a:t>
            </a:r>
          </a:p>
          <a:p>
            <a:endParaRPr lang="en-US" i="1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0.998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0.987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988" y="1045027"/>
            <a:ext cx="991589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Wingdings" panose="05000000000000000000"/>
              <a:buChar char="Ø"/>
            </a:pPr>
            <a:r>
              <a:rPr lang="en-US" dirty="0" smtClean="0">
                <a:ea typeface="+mn-lt"/>
                <a:cs typeface="+mn-lt"/>
              </a:rPr>
              <a:t>Random Forest contains a number of decision trees on various subsets and takes prediction from each tree and based on the majority votes of predictions it predicts the final output.</a:t>
            </a:r>
          </a:p>
          <a:p>
            <a:pPr marL="285750" indent="-285750">
              <a:buFont typeface="Wingdings" panose="05000000000000000000"/>
              <a:buChar char="Ø"/>
            </a:pPr>
            <a:endParaRPr lang="en-US" dirty="0" smtClean="0">
              <a:ea typeface="+mn-lt"/>
              <a:cs typeface="+mn-lt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smtClean="0">
                <a:ea typeface="+mn-lt"/>
                <a:cs typeface="+mn-lt"/>
              </a:rPr>
              <a:t>PARAMETER USED:</a:t>
            </a:r>
          </a:p>
          <a:p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smtClean="0">
                <a:ea typeface="+mn-lt"/>
                <a:cs typeface="+mn-lt"/>
              </a:rPr>
              <a:t>    </a:t>
            </a:r>
          </a:p>
          <a:p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smtClean="0">
                <a:ea typeface="+mn-lt"/>
                <a:cs typeface="+mn-lt"/>
              </a:rPr>
              <a:t>    RFR = </a:t>
            </a:r>
            <a:r>
              <a:rPr lang="en-US" dirty="0" err="1" smtClean="0">
                <a:ea typeface="+mn-lt"/>
                <a:cs typeface="+mn-lt"/>
              </a:rPr>
              <a:t>RandomForestRegressor</a:t>
            </a:r>
            <a:r>
              <a:rPr lang="en-US" dirty="0" smtClean="0">
                <a:ea typeface="+mn-lt"/>
                <a:cs typeface="+mn-lt"/>
              </a:rPr>
              <a:t>(</a:t>
            </a:r>
            <a:r>
              <a:rPr lang="en-US" dirty="0" err="1" smtClean="0">
                <a:ea typeface="+mn-lt"/>
                <a:cs typeface="+mn-lt"/>
              </a:rPr>
              <a:t>n_estimators</a:t>
            </a:r>
            <a:r>
              <a:rPr lang="en-US" dirty="0" smtClean="0">
                <a:ea typeface="+mn-lt"/>
                <a:cs typeface="+mn-lt"/>
              </a:rPr>
              <a:t>=100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403" y="207818"/>
            <a:ext cx="10351322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FFC000"/>
                </a:solidFill>
                <a:ea typeface="+mn-lt"/>
                <a:cs typeface="+mn-lt"/>
              </a:rPr>
              <a:t>SUPPORT VECTOR REGRESSION  </a:t>
            </a:r>
            <a:endParaRPr lang="en-US" dirty="0"/>
          </a:p>
          <a:p>
            <a:endParaRPr lang="en-US" sz="3200" b="1" dirty="0">
              <a:solidFill>
                <a:srgbClr val="FFC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8259" y="1375558"/>
            <a:ext cx="102424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ea typeface="+mn-lt"/>
                <a:cs typeface="+mn-lt"/>
              </a:rPr>
              <a:t>Support Vector Machine is a supervised learning algorithm which can be used for regression as well as classification problems.</a:t>
            </a:r>
          </a:p>
          <a:p>
            <a:pPr marL="285750" indent="-285750">
              <a:buFont typeface="Wingdings" panose="05000000000000000000"/>
              <a:buChar char="Ø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ea typeface="+mn-lt"/>
                <a:cs typeface="+mn-lt"/>
              </a:rPr>
              <a:t> The main goal of SVR is to consider the maximum datapoints within the boundary lines and the hyperplane (best-fit line) must contain a maximum number of datapoints.</a:t>
            </a:r>
            <a:endParaRPr lang="en-US" dirty="0"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1337" y="4077194"/>
            <a:ext cx="3701142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cs typeface="Arial" panose="020B0604020202020204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 Result: 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0.995</a:t>
            </a: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 Result: 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0.995</a:t>
            </a:r>
          </a:p>
          <a:p>
            <a:endParaRPr lang="en-US" dirty="0">
              <a:solidFill>
                <a:srgbClr val="00B0F0"/>
              </a:solidFill>
              <a:cs typeface="Arial" panose="020B0604020202020204"/>
            </a:endParaRPr>
          </a:p>
          <a:p>
            <a:r>
              <a:rPr lang="en-US" i="1" dirty="0">
                <a:cs typeface="Arial" panose="020B0604020202020204"/>
              </a:rPr>
              <a:t>After cross validation</a:t>
            </a:r>
          </a:p>
          <a:p>
            <a:endParaRPr lang="en-US" i="1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	 0.995</a:t>
            </a: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0.989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5" name="Picture 4" descr="svr-1-1536x8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005" y="3206115"/>
            <a:ext cx="4834255" cy="27197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403" y="207818"/>
            <a:ext cx="10351322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FFC000"/>
                </a:solidFill>
                <a:cs typeface="Arial" panose="020B0604020202020204"/>
              </a:rPr>
              <a:t>K NEAREST NEIGHBOUR</a:t>
            </a:r>
          </a:p>
          <a:p>
            <a:endParaRPr lang="en-US" sz="3200" b="1" dirty="0">
              <a:solidFill>
                <a:srgbClr val="FFC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9403" y="1363682"/>
            <a:ext cx="10104911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ea typeface="+mn-lt"/>
                <a:cs typeface="+mn-lt"/>
              </a:rPr>
              <a:t>K-NN algorithm assumes the similarity between the new case/data and available cases and put the new case into the category that is most similar to the available categories</a:t>
            </a:r>
            <a:r>
              <a:rPr lang="en-US" dirty="0" smtClean="0">
                <a:ea typeface="+mn-lt"/>
                <a:cs typeface="+mn-lt"/>
              </a:rPr>
              <a:t>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 smtClean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sz="2000" dirty="0" smtClean="0">
                <a:solidFill>
                  <a:srgbClr val="FFC000"/>
                </a:solidFill>
                <a:cs typeface="Arial" panose="020B0604020202020204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 Result: 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0.986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 Result: 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0.981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endParaRPr lang="en-US" dirty="0">
              <a:solidFill>
                <a:srgbClr val="00B0F0"/>
              </a:solidFill>
              <a:cs typeface="Arial" panose="020B0604020202020204"/>
            </a:endParaRPr>
          </a:p>
          <a:p>
            <a:r>
              <a:rPr lang="en-US" i="1" dirty="0">
                <a:cs typeface="Arial" panose="020B0604020202020204"/>
              </a:rPr>
              <a:t>After cross validation</a:t>
            </a:r>
          </a:p>
          <a:p>
            <a:endParaRPr lang="en-US" i="1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0.982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0.981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9710" y="44814"/>
            <a:ext cx="10351322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BAGGING</a:t>
            </a:r>
            <a:endParaRPr lang="en-US" sz="3200" b="1" dirty="0">
              <a:solidFill>
                <a:srgbClr val="FFC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8363" y="2553194"/>
            <a:ext cx="682831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Arial" panose="020B0604020202020204"/>
            </a:endParaRPr>
          </a:p>
          <a:p>
            <a:endParaRPr lang="en-US" sz="2000" dirty="0">
              <a:cs typeface="Arial" panose="020B0604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9195" y="1352865"/>
            <a:ext cx="103513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Bagging, also known as bootstrap aggregation, is the ensemble learning method that is commonly used to reduce variance within a noisy </a:t>
            </a:r>
            <a:r>
              <a:rPr lang="en-US" dirty="0" smtClean="0"/>
              <a:t>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PARAMETERS USED  :</a:t>
            </a:r>
          </a:p>
          <a:p>
            <a:endParaRPr lang="en-IN" dirty="0" smtClean="0"/>
          </a:p>
          <a:p>
            <a:r>
              <a:rPr lang="en-IN" dirty="0" smtClean="0"/>
              <a:t>    </a:t>
            </a:r>
            <a:r>
              <a:rPr lang="en-IN" dirty="0" err="1" smtClean="0"/>
              <a:t>bag_reg_Bag</a:t>
            </a:r>
            <a:r>
              <a:rPr lang="en-IN" dirty="0" smtClean="0"/>
              <a:t> = </a:t>
            </a:r>
            <a:r>
              <a:rPr lang="en-IN" dirty="0" err="1" smtClean="0"/>
              <a:t>BaggingRegressor</a:t>
            </a:r>
            <a:r>
              <a:rPr lang="en-IN" dirty="0" smtClean="0"/>
              <a:t>(</a:t>
            </a:r>
            <a:r>
              <a:rPr lang="en-IN" dirty="0" err="1" smtClean="0"/>
              <a:t>DecisionTreeRegressor</a:t>
            </a:r>
            <a:r>
              <a:rPr lang="en-IN" dirty="0"/>
              <a:t>(),</a:t>
            </a:r>
            <a:r>
              <a:rPr lang="en-IN" dirty="0" err="1"/>
              <a:t>n_estimators</a:t>
            </a:r>
            <a:r>
              <a:rPr lang="en-IN" dirty="0"/>
              <a:t>=500,bootstrap=True</a:t>
            </a:r>
            <a:r>
              <a:rPr lang="en-IN" dirty="0" smtClean="0"/>
              <a:t>,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</a:t>
            </a:r>
            <a:r>
              <a:rPr lang="en-IN" dirty="0" err="1" smtClean="0"/>
              <a:t>random_state</a:t>
            </a:r>
            <a:r>
              <a:rPr lang="en-IN" dirty="0" smtClean="0"/>
              <a:t>=42</a:t>
            </a:r>
            <a:r>
              <a:rPr lang="en-IN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8363" y="3743028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cs typeface="Arial" panose="020B0604020202020204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 Result: 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0.999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 Result: 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0.998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endParaRPr lang="en-US" dirty="0">
              <a:solidFill>
                <a:srgbClr val="00B0F0"/>
              </a:solidFill>
              <a:cs typeface="Arial" panose="020B0604020202020204"/>
            </a:endParaRPr>
          </a:p>
          <a:p>
            <a:r>
              <a:rPr lang="en-US" i="1" dirty="0">
                <a:cs typeface="Arial" panose="020B0604020202020204"/>
              </a:rPr>
              <a:t>After cross validation</a:t>
            </a:r>
          </a:p>
          <a:p>
            <a:endParaRPr lang="en-US" i="1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0.998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0.997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415" y="231113"/>
            <a:ext cx="7990225" cy="1077229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rgbClr val="FFC000"/>
                </a:solidFill>
              </a:rPr>
              <a:t>PASTING</a:t>
            </a:r>
            <a:endParaRPr lang="en-IN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455" y="1088572"/>
            <a:ext cx="10178143" cy="220728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Pasting creates a dataset by sampling the training set without replacement.</a:t>
            </a:r>
            <a:endParaRPr lang="en-IN" sz="18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 smtClean="0"/>
              <a:t>PARAMETERS USED :</a:t>
            </a:r>
          </a:p>
          <a:p>
            <a:pPr marL="0" indent="0">
              <a:buNone/>
            </a:pPr>
            <a:r>
              <a:rPr lang="en-IN" sz="1800" dirty="0" smtClean="0"/>
              <a:t>     </a:t>
            </a:r>
            <a:r>
              <a:rPr lang="en-IN" sz="1800" dirty="0" err="1" smtClean="0"/>
              <a:t>bag_reg_past</a:t>
            </a:r>
            <a:r>
              <a:rPr lang="en-IN" sz="1800" dirty="0" smtClean="0"/>
              <a:t> = </a:t>
            </a:r>
            <a:r>
              <a:rPr lang="en-IN" sz="1800" dirty="0" err="1" smtClean="0"/>
              <a:t>BaggingRegressor</a:t>
            </a:r>
            <a:r>
              <a:rPr lang="en-IN" sz="1800" dirty="0" smtClean="0"/>
              <a:t>(</a:t>
            </a:r>
            <a:r>
              <a:rPr lang="en-IN" sz="1800" dirty="0" err="1" smtClean="0"/>
              <a:t>DecisionTreeRegressor</a:t>
            </a:r>
            <a:r>
              <a:rPr lang="en-IN" sz="1800" dirty="0"/>
              <a:t>(),</a:t>
            </a:r>
            <a:r>
              <a:rPr lang="en-IN" sz="1800" dirty="0" err="1" smtClean="0"/>
              <a:t>n_estimators</a:t>
            </a:r>
            <a:r>
              <a:rPr lang="en-IN" sz="1800" dirty="0" smtClean="0"/>
              <a:t>=500,bootstrap=False,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                  </a:t>
            </a:r>
            <a:r>
              <a:rPr lang="en-IN" sz="1800" dirty="0" err="1" smtClean="0"/>
              <a:t>random_state</a:t>
            </a:r>
            <a:r>
              <a:rPr lang="en-IN" sz="1800" dirty="0" smtClean="0"/>
              <a:t>=42</a:t>
            </a:r>
            <a:r>
              <a:rPr lang="en-IN" sz="18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9457" y="3840144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cs typeface="Arial" panose="020B0604020202020204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 Result: 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0.999</a:t>
            </a: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 Result: 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0.998</a:t>
            </a:r>
          </a:p>
          <a:p>
            <a:endParaRPr lang="en-US" dirty="0">
              <a:solidFill>
                <a:srgbClr val="00B0F0"/>
              </a:solidFill>
              <a:cs typeface="Arial" panose="020B0604020202020204"/>
            </a:endParaRPr>
          </a:p>
          <a:p>
            <a:r>
              <a:rPr lang="en-US" i="1" dirty="0">
                <a:cs typeface="Arial" panose="020B0604020202020204"/>
              </a:rPr>
              <a:t>After cross validation</a:t>
            </a:r>
          </a:p>
          <a:p>
            <a:endParaRPr lang="en-US" i="1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	 0.998</a:t>
            </a: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 panose="020B0604020202020204"/>
              </a:rPr>
              <a:t>	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0.997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0551" y="154913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rgbClr val="FFC000"/>
                </a:solidFill>
              </a:rPr>
              <a:t>ADABOOST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170" y="1232142"/>
            <a:ext cx="9984457" cy="232954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 err="1" smtClean="0"/>
              <a:t>Adoboost</a:t>
            </a:r>
            <a:r>
              <a:rPr lang="en-US" sz="1800" dirty="0" smtClean="0"/>
              <a:t> is a </a:t>
            </a:r>
            <a:r>
              <a:rPr lang="en-US" sz="1800" dirty="0"/>
              <a:t>very popular boosting technique that combines multiple “weak classifiers” into a single “strong classifier”.</a:t>
            </a:r>
            <a:endParaRPr lang="en-IN" sz="18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 smtClean="0"/>
              <a:t>PARAMETERS </a:t>
            </a:r>
            <a:r>
              <a:rPr lang="en-IN" sz="1800" dirty="0"/>
              <a:t>USED :</a:t>
            </a:r>
          </a:p>
          <a:p>
            <a:pPr marL="0" indent="0">
              <a:buNone/>
            </a:pPr>
            <a:r>
              <a:rPr lang="en-IN" sz="1800" dirty="0" smtClean="0"/>
              <a:t>      </a:t>
            </a:r>
            <a:r>
              <a:rPr lang="en-IN" sz="1800" dirty="0" err="1" smtClean="0"/>
              <a:t>Adaboost</a:t>
            </a:r>
            <a:r>
              <a:rPr lang="en-IN" sz="1800" dirty="0" smtClean="0"/>
              <a:t> = </a:t>
            </a:r>
            <a:r>
              <a:rPr lang="en-IN" sz="1800" dirty="0" err="1" smtClean="0"/>
              <a:t>AdaBoostRegressor</a:t>
            </a:r>
            <a:r>
              <a:rPr lang="en-IN" sz="1800" dirty="0" smtClean="0"/>
              <a:t>(</a:t>
            </a:r>
            <a:r>
              <a:rPr lang="en-IN" sz="1800" dirty="0" err="1" smtClean="0"/>
              <a:t>random_state</a:t>
            </a:r>
            <a:r>
              <a:rPr lang="en-IN" sz="1800" dirty="0" smtClean="0"/>
              <a:t>=42</a:t>
            </a:r>
            <a:r>
              <a:rPr lang="en-IN" sz="18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5170" y="3746743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cs typeface="Arial" panose="020B0604020202020204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 Result: 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0.984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 Result: 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0.983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endParaRPr lang="en-US" dirty="0">
              <a:solidFill>
                <a:srgbClr val="00B0F0"/>
              </a:solidFill>
              <a:cs typeface="Arial" panose="020B0604020202020204"/>
            </a:endParaRPr>
          </a:p>
          <a:p>
            <a:r>
              <a:rPr lang="en-US" i="1" dirty="0">
                <a:cs typeface="Arial" panose="020B0604020202020204"/>
              </a:rPr>
              <a:t>After cross validation</a:t>
            </a:r>
          </a:p>
          <a:p>
            <a:endParaRPr lang="en-US" i="1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0.985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0.983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6751" y="89599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rgbClr val="FFC000"/>
                </a:solidFill>
              </a:rPr>
              <a:t>GRADIENT BOOSTING</a:t>
            </a:r>
            <a:endParaRPr lang="en-IN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166828"/>
            <a:ext cx="10058400" cy="230525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 smtClean="0"/>
              <a:t>Gradient Boost </a:t>
            </a:r>
            <a:r>
              <a:rPr lang="en-US" sz="1800" dirty="0"/>
              <a:t>helps us to get a predictive model in form of an ensemble of weak prediction models such as decision trees. Whenever a decision tree performs as a weak learner then the resulting algorithm is called gradient-boosted trees.</a:t>
            </a:r>
            <a:r>
              <a:rPr lang="en-IN" sz="1800" dirty="0" smtClean="0"/>
              <a:t>    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 smtClean="0"/>
              <a:t>PARAMETERS USED:</a:t>
            </a:r>
          </a:p>
          <a:p>
            <a:pPr marL="0" indent="0">
              <a:buNone/>
            </a:pPr>
            <a:r>
              <a:rPr lang="en-IN" sz="1800" dirty="0" smtClean="0"/>
              <a:t>     </a:t>
            </a:r>
            <a:r>
              <a:rPr lang="en-IN" sz="1800" dirty="0" err="1" smtClean="0"/>
              <a:t>grad_reg</a:t>
            </a:r>
            <a:r>
              <a:rPr lang="en-IN" sz="1800" dirty="0" smtClean="0"/>
              <a:t> = </a:t>
            </a:r>
            <a:r>
              <a:rPr lang="en-IN" sz="1800" dirty="0" err="1" smtClean="0"/>
              <a:t>GradientBoostingRegressor</a:t>
            </a:r>
            <a:r>
              <a:rPr lang="en-IN" sz="1800" dirty="0" smtClean="0"/>
              <a:t>(</a:t>
            </a:r>
            <a:r>
              <a:rPr lang="en-IN" sz="1800" dirty="0" err="1" smtClean="0"/>
              <a:t>random_state</a:t>
            </a:r>
            <a:r>
              <a:rPr lang="en-IN" sz="1800" dirty="0" smtClean="0"/>
              <a:t>=40,learning_rate=0.1</a:t>
            </a:r>
            <a:r>
              <a:rPr lang="en-IN" sz="18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0715" y="3874857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cs typeface="Arial" panose="020B0604020202020204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 Result: 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0.996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 Result: 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0.996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endParaRPr lang="en-US" dirty="0">
              <a:solidFill>
                <a:srgbClr val="00B0F0"/>
              </a:solidFill>
              <a:cs typeface="Arial" panose="020B0604020202020204"/>
            </a:endParaRPr>
          </a:p>
          <a:p>
            <a:r>
              <a:rPr lang="en-US" i="1" dirty="0">
                <a:cs typeface="Arial" panose="020B0604020202020204"/>
              </a:rPr>
              <a:t>After cross validation</a:t>
            </a:r>
          </a:p>
          <a:p>
            <a:endParaRPr lang="en-US" i="1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0.996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0.996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436" y="176685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rgbClr val="FFC000"/>
                </a:solidFill>
              </a:rPr>
              <a:t>XGBOOST</a:t>
            </a:r>
            <a:endParaRPr lang="en-IN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685" y="870857"/>
            <a:ext cx="9908258" cy="2468544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XGBOOST </a:t>
            </a:r>
            <a:r>
              <a:rPr lang="en-US" dirty="0"/>
              <a:t>is the latest version of gradient </a:t>
            </a:r>
            <a:r>
              <a:rPr lang="en-US" dirty="0" smtClean="0"/>
              <a:t>boosting </a:t>
            </a:r>
            <a:r>
              <a:rPr lang="en-US" dirty="0"/>
              <a:t>which also works very similar to </a:t>
            </a:r>
            <a:r>
              <a:rPr lang="en-US" dirty="0" smtClean="0"/>
              <a:t>Gradient Boost.</a:t>
            </a:r>
            <a:endParaRPr lang="en-IN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sz="1800" dirty="0" smtClean="0"/>
              <a:t>PARAMETERS USED:</a:t>
            </a:r>
          </a:p>
          <a:p>
            <a:pPr marL="0" indent="0">
              <a:buNone/>
            </a:pPr>
            <a:r>
              <a:rPr lang="en-IN" sz="1800" dirty="0" smtClean="0"/>
              <a:t>      </a:t>
            </a:r>
            <a:r>
              <a:rPr lang="en-IN" sz="1800" dirty="0" err="1" smtClean="0"/>
              <a:t>xgb_reg</a:t>
            </a:r>
            <a:r>
              <a:rPr lang="en-IN" sz="1800" dirty="0" smtClean="0"/>
              <a:t>  = </a:t>
            </a:r>
            <a:r>
              <a:rPr lang="en-IN" sz="1800" dirty="0" err="1" smtClean="0"/>
              <a:t>XGBRegressor</a:t>
            </a:r>
            <a:r>
              <a:rPr lang="en-IN" sz="1800" dirty="0" smtClean="0"/>
              <a:t>(</a:t>
            </a:r>
            <a:r>
              <a:rPr lang="en-IN" sz="1800" dirty="0" err="1" smtClean="0"/>
              <a:t>random_state</a:t>
            </a:r>
            <a:r>
              <a:rPr lang="en-IN" sz="1800" dirty="0" smtClean="0"/>
              <a:t>=42,learning_rate=0.1</a:t>
            </a:r>
            <a:r>
              <a:rPr lang="en-IN" sz="18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6685" y="3339401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cs typeface="Arial" panose="020B0604020202020204"/>
              </a:rPr>
              <a:t>PERFORMANCE</a:t>
            </a:r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 Result: 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0.998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 Result: r2_score: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0.997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endParaRPr lang="en-US" dirty="0">
              <a:solidFill>
                <a:srgbClr val="00B0F0"/>
              </a:solidFill>
              <a:cs typeface="Arial" panose="020B0604020202020204"/>
            </a:endParaRPr>
          </a:p>
          <a:p>
            <a:r>
              <a:rPr lang="en-US" i="1" dirty="0">
                <a:cs typeface="Arial" panose="020B0604020202020204"/>
              </a:rPr>
              <a:t>After cross validation</a:t>
            </a:r>
          </a:p>
          <a:p>
            <a:endParaRPr lang="en-US" i="1" dirty="0"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Training r2_score: </a:t>
            </a:r>
            <a:r>
              <a:rPr lang="en-US" dirty="0">
                <a:solidFill>
                  <a:srgbClr val="92D05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0.997</a:t>
            </a:r>
            <a:endParaRPr lang="en-US" dirty="0">
              <a:solidFill>
                <a:srgbClr val="92D050"/>
              </a:solidFill>
              <a:cs typeface="Arial" panose="020B0604020202020204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>
                <a:cs typeface="Arial" panose="020B0604020202020204"/>
              </a:rPr>
              <a:t>Testing r2_score: </a:t>
            </a:r>
            <a:r>
              <a:rPr lang="en-US" dirty="0">
                <a:solidFill>
                  <a:srgbClr val="00B0F0"/>
                </a:solidFill>
                <a:cs typeface="Arial" panose="020B0604020202020204"/>
              </a:rPr>
              <a:t>	 </a:t>
            </a:r>
            <a:r>
              <a:rPr lang="en-US" dirty="0" smtClean="0">
                <a:solidFill>
                  <a:srgbClr val="92D050"/>
                </a:solidFill>
                <a:cs typeface="Arial" panose="020B0604020202020204"/>
              </a:rPr>
              <a:t>0.997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6624" y="172390"/>
            <a:ext cx="63363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cs typeface="Arial" panose="020B0604020202020204"/>
              </a:rPr>
              <a:t>REPORT </a:t>
            </a:r>
            <a:endParaRPr lang="en-US" sz="3200">
              <a:solidFill>
                <a:srgbClr val="FFC000"/>
              </a:solidFill>
              <a:cs typeface="Arial" panose="020B0604020202020204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06" y="1469518"/>
            <a:ext cx="10372059" cy="22177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6960" y="318027"/>
            <a:ext cx="74828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cs typeface="Arial" panose="020B0604020202020204"/>
              </a:rP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4622" y="1259872"/>
            <a:ext cx="10387928" cy="22453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Wingdings" panose="05000000000000000000"/>
              <a:buChar char="Ø"/>
            </a:pPr>
            <a:r>
              <a:rPr lang="en-US" sz="2800" dirty="0">
                <a:ea typeface="+mn-lt"/>
                <a:cs typeface="+mn-lt"/>
              </a:rPr>
              <a:t>Is there a relationship between the process, ambient variables &amp; </a:t>
            </a:r>
            <a:r>
              <a:rPr lang="en-US" sz="2800" b="1" dirty="0">
                <a:solidFill>
                  <a:srgbClr val="92D050"/>
                </a:solidFill>
                <a:ea typeface="+mn-lt"/>
                <a:cs typeface="+mn-lt"/>
              </a:rPr>
              <a:t>Turbine Energy Yield (TEY)</a:t>
            </a:r>
            <a:r>
              <a:rPr lang="en-US" sz="2800" dirty="0">
                <a:ea typeface="+mn-lt"/>
                <a:cs typeface="+mn-lt"/>
              </a:rPr>
              <a:t> </a:t>
            </a:r>
          </a:p>
          <a:p>
            <a:pPr indent="0">
              <a:buFont typeface="Wingdings" panose="05000000000000000000"/>
              <a:buNone/>
            </a:pP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sz="2800" dirty="0" smtClean="0">
                <a:ea typeface="+mn-lt"/>
                <a:cs typeface="+mn-lt"/>
              </a:rPr>
              <a:t>Predicting Turbine Energy Yield (TEY) using </a:t>
            </a:r>
            <a:r>
              <a:rPr lang="en-US" sz="2800" dirty="0">
                <a:ea typeface="+mn-lt"/>
                <a:cs typeface="+mn-lt"/>
                <a:sym typeface="+mn-ea"/>
              </a:rPr>
              <a:t>the process, ambient variables</a:t>
            </a:r>
            <a:r>
              <a:rPr lang="en-US" sz="2800" dirty="0" smtClean="0">
                <a:ea typeface="+mn-lt"/>
                <a:cs typeface="+mn-lt"/>
              </a:rPr>
              <a:t> as features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9195" y="158337"/>
            <a:ext cx="10351322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PREDICTING TARGET USING</a:t>
            </a:r>
            <a:endParaRPr lang="en-US" dirty="0"/>
          </a:p>
          <a:p>
            <a:pPr algn="ctr"/>
            <a:r>
              <a:rPr lang="en-US" sz="3200" b="1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 ORIGINAL &amp; NEW INPUTS</a:t>
            </a:r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49" y="1799978"/>
            <a:ext cx="4002973" cy="444557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452" y="2448933"/>
            <a:ext cx="5512128" cy="255390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7663" y="281247"/>
            <a:ext cx="63363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cs typeface="Arial" panose="020B0604020202020204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0997" y="1895127"/>
            <a:ext cx="10390908" cy="34150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Wingdings" panose="05000000000000000000"/>
              <a:buChar char="Ø"/>
            </a:pPr>
            <a:r>
              <a:rPr lang="en-US" b="1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There is a relationship between the process, ambient variables </a:t>
            </a:r>
            <a:r>
              <a:rPr lang="en-US" b="1" dirty="0">
                <a:solidFill>
                  <a:srgbClr val="92D05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'CDP', 'GTEP','TIT', 'TAT', 'AFDP', 'CO', 'AT' </a:t>
            </a:r>
            <a:r>
              <a:rPr lang="en-US" b="1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 </a:t>
            </a:r>
            <a:r>
              <a:rPr lang="en-US" b="1" dirty="0">
                <a:solidFill>
                  <a:srgbClr val="92D05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Turbine Energy Yield (TEY)</a:t>
            </a:r>
            <a:r>
              <a:rPr lang="en-US" b="1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  also TEY can be predicted using these variables</a:t>
            </a:r>
            <a:endParaRPr lang="en-US" dirty="0">
              <a:cs typeface="Arial" panose="020B0604020202020204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b="1" dirty="0">
              <a:solidFill>
                <a:schemeClr val="tx1"/>
              </a:solidFill>
              <a:latin typeface="+mj-lt"/>
              <a:ea typeface="Times New Roman" panose="02020603050405020304"/>
              <a:cs typeface="+mj-lt"/>
              <a:sym typeface="Times New Roman" panose="02020603050405020304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b="1" dirty="0">
              <a:solidFill>
                <a:schemeClr val="tx1"/>
              </a:solidFill>
              <a:latin typeface="+mj-lt"/>
              <a:ea typeface="Times New Roman" panose="02020603050405020304"/>
              <a:cs typeface="+mj-lt"/>
              <a:sym typeface="Times New Roman" panose="02020603050405020304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b="1" dirty="0">
              <a:solidFill>
                <a:schemeClr val="tx1"/>
              </a:solidFill>
              <a:latin typeface="+mj-lt"/>
              <a:ea typeface="Times New Roman" panose="02020603050405020304"/>
              <a:cs typeface="+mj-lt"/>
              <a:sym typeface="Times New Roman" panose="02020603050405020304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b="1" dirty="0">
                <a:solidFill>
                  <a:schemeClr val="tx1"/>
                </a:solidFill>
                <a:latin typeface="+mj-lt"/>
                <a:ea typeface="Times New Roman" panose="02020603050405020304"/>
                <a:cs typeface="+mj-lt"/>
                <a:sym typeface="Times New Roman" panose="02020603050405020304"/>
              </a:rPr>
              <a:t>After </a:t>
            </a:r>
            <a:r>
              <a:rPr lang="en-US" b="1" dirty="0">
                <a:solidFill>
                  <a:schemeClr val="tx1"/>
                </a:solidFill>
                <a:latin typeface="+mj-lt"/>
                <a:ea typeface="Times New Roman" panose="02020603050405020304"/>
                <a:cs typeface="+mj-lt"/>
                <a:sym typeface="Times New Roman" panose="02020603050405020304"/>
              </a:rPr>
              <a:t>Comparing the </a:t>
            </a:r>
            <a:r>
              <a:rPr lang="en-IN" altLang="en-US" b="1" dirty="0">
                <a:solidFill>
                  <a:schemeClr val="tx1"/>
                </a:solidFill>
                <a:latin typeface="+mj-lt"/>
                <a:ea typeface="Times New Roman" panose="02020603050405020304"/>
                <a:cs typeface="+mj-lt"/>
                <a:sym typeface="Times New Roman" panose="02020603050405020304"/>
              </a:rPr>
              <a:t>r2_score</a:t>
            </a:r>
            <a:r>
              <a:rPr lang="en-US" b="1" dirty="0">
                <a:solidFill>
                  <a:schemeClr val="tx1"/>
                </a:solidFill>
                <a:latin typeface="+mj-lt"/>
                <a:ea typeface="Times New Roman" panose="02020603050405020304"/>
                <a:cs typeface="+mj-lt"/>
                <a:sym typeface="Times New Roman" panose="02020603050405020304"/>
              </a:rPr>
              <a:t> of </a:t>
            </a:r>
            <a:r>
              <a:rPr lang="en-IN" altLang="en-US" b="1" dirty="0">
                <a:solidFill>
                  <a:schemeClr val="tx1"/>
                </a:solidFill>
                <a:latin typeface="+mj-lt"/>
                <a:ea typeface="Times New Roman" panose="02020603050405020304"/>
                <a:cs typeface="+mj-lt"/>
                <a:sym typeface="Times New Roman" panose="02020603050405020304"/>
              </a:rPr>
              <a:t>all</a:t>
            </a:r>
            <a:r>
              <a:rPr lang="en-US" b="1" dirty="0">
                <a:solidFill>
                  <a:schemeClr val="tx1"/>
                </a:solidFill>
                <a:latin typeface="+mj-lt"/>
                <a:ea typeface="Times New Roman" panose="02020603050405020304"/>
                <a:cs typeface="+mj-lt"/>
                <a:sym typeface="Times New Roman" panose="02020603050405020304"/>
              </a:rPr>
              <a:t> models, Random Forest is the best among the </a:t>
            </a:r>
            <a:r>
              <a:rPr lang="en-IN" altLang="en-US" b="1" dirty="0">
                <a:solidFill>
                  <a:schemeClr val="tx1"/>
                </a:solidFill>
                <a:latin typeface="+mj-lt"/>
                <a:ea typeface="Times New Roman" panose="02020603050405020304"/>
                <a:cs typeface="+mj-lt"/>
                <a:sym typeface="Times New Roman" panose="02020603050405020304"/>
              </a:rPr>
              <a:t>all Regression</a:t>
            </a:r>
            <a:r>
              <a:rPr lang="en-US" b="1" dirty="0">
                <a:solidFill>
                  <a:schemeClr val="tx1"/>
                </a:solidFill>
                <a:latin typeface="+mj-lt"/>
                <a:ea typeface="Times New Roman" panose="02020603050405020304"/>
                <a:cs typeface="+mj-lt"/>
                <a:sym typeface="Times New Roman" panose="02020603050405020304"/>
              </a:rPr>
              <a:t> models</a:t>
            </a:r>
          </a:p>
          <a:p>
            <a:pPr marL="285750" lvl="0" indent="-285750">
              <a:buClr>
                <a:schemeClr val="lt1"/>
              </a:buClr>
              <a:buSzPts val="1600"/>
              <a:buFont typeface="Arial" panose="020B0604020202020204"/>
              <a:buChar char="•"/>
            </a:pPr>
            <a:endParaRPr lang="en-US" dirty="0">
              <a:solidFill>
                <a:schemeClr val="tx1">
                  <a:lumMod val="75000"/>
                </a:schemeClr>
              </a:solidFill>
              <a:latin typeface="+mj-lt"/>
              <a:cs typeface="+mj-lt"/>
            </a:endParaRPr>
          </a:p>
          <a:p>
            <a:endParaRPr lang="en-US" b="1" dirty="0">
              <a:latin typeface="+mj-lt"/>
              <a:cs typeface="+mj-lt"/>
            </a:endParaRPr>
          </a:p>
          <a:p>
            <a:endParaRPr lang="en-US" dirty="0"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323" y="2963427"/>
            <a:ext cx="7958331" cy="1077229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THANK YOU!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2"/>
          <p:cNvSpPr txBox="1">
            <a:spLocks noGrp="1"/>
          </p:cNvSpPr>
          <p:nvPr>
            <p:ph type="title"/>
          </p:nvPr>
        </p:nvSpPr>
        <p:spPr>
          <a:xfrm>
            <a:off x="3357880" y="292100"/>
            <a:ext cx="5514975" cy="1076960"/>
          </a:xfrm>
          <a:prstGeom prst="rect">
            <a:avLst/>
          </a:prstGeom>
        </p:spPr>
        <p:txBody>
          <a:bodyPr spcFirstLastPara="1" wrap="square" lIns="120000" tIns="360000" rIns="1219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</a:rPr>
              <a:t>WORK</a:t>
            </a:r>
            <a:r>
              <a:rPr lang="en-GB" b="0" dirty="0">
                <a:latin typeface="+mn-lt"/>
              </a:rPr>
              <a:t> FLOW</a:t>
            </a:r>
            <a:endParaRPr dirty="0">
              <a:latin typeface="+mn-lt"/>
            </a:endParaRPr>
          </a:p>
        </p:txBody>
      </p:sp>
      <p:grpSp>
        <p:nvGrpSpPr>
          <p:cNvPr id="26" name="object 8"/>
          <p:cNvGrpSpPr/>
          <p:nvPr/>
        </p:nvGrpSpPr>
        <p:grpSpPr>
          <a:xfrm>
            <a:off x="8662670" y="2148205"/>
            <a:ext cx="2332355" cy="1212850"/>
            <a:chOff x="376897" y="1442592"/>
            <a:chExt cx="2067560" cy="1250950"/>
          </a:xfrm>
        </p:grpSpPr>
        <p:sp>
          <p:nvSpPr>
            <p:cNvPr id="27" name="object 9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28" name="object 10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sz="2400"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29" name="object 8"/>
          <p:cNvGrpSpPr/>
          <p:nvPr/>
        </p:nvGrpSpPr>
        <p:grpSpPr>
          <a:xfrm>
            <a:off x="4838700" y="2135505"/>
            <a:ext cx="2371725" cy="1212850"/>
            <a:chOff x="376897" y="1442592"/>
            <a:chExt cx="2067560" cy="1250950"/>
          </a:xfrm>
        </p:grpSpPr>
        <p:sp>
          <p:nvSpPr>
            <p:cNvPr id="30" name="object 9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31" name="object 10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sz="2400"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32" name="object 8"/>
          <p:cNvGrpSpPr/>
          <p:nvPr/>
        </p:nvGrpSpPr>
        <p:grpSpPr>
          <a:xfrm>
            <a:off x="1221991" y="2148258"/>
            <a:ext cx="2170305" cy="1212597"/>
            <a:chOff x="376897" y="1442592"/>
            <a:chExt cx="2067560" cy="1250950"/>
          </a:xfrm>
        </p:grpSpPr>
        <p:sp>
          <p:nvSpPr>
            <p:cNvPr id="33" name="object 9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34" name="object 10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sz="2400"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35" name="object 8"/>
          <p:cNvGrpSpPr/>
          <p:nvPr/>
        </p:nvGrpSpPr>
        <p:grpSpPr>
          <a:xfrm>
            <a:off x="8677910" y="4434205"/>
            <a:ext cx="2307590" cy="1212850"/>
            <a:chOff x="376897" y="1442592"/>
            <a:chExt cx="2067560" cy="1250950"/>
          </a:xfrm>
        </p:grpSpPr>
        <p:sp>
          <p:nvSpPr>
            <p:cNvPr id="36" name="object 9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37" name="object 10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sz="2400"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38" name="object 8"/>
          <p:cNvGrpSpPr/>
          <p:nvPr/>
        </p:nvGrpSpPr>
        <p:grpSpPr>
          <a:xfrm>
            <a:off x="4853305" y="4422775"/>
            <a:ext cx="2351405" cy="1212850"/>
            <a:chOff x="376897" y="1442592"/>
            <a:chExt cx="2067560" cy="1250950"/>
          </a:xfrm>
        </p:grpSpPr>
        <p:sp>
          <p:nvSpPr>
            <p:cNvPr id="39" name="object 9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40" name="object 10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sz="2400"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41" name="object 8"/>
          <p:cNvGrpSpPr/>
          <p:nvPr/>
        </p:nvGrpSpPr>
        <p:grpSpPr>
          <a:xfrm>
            <a:off x="1221994" y="4434640"/>
            <a:ext cx="2170305" cy="1212597"/>
            <a:chOff x="376897" y="1442592"/>
            <a:chExt cx="2067560" cy="1250950"/>
          </a:xfrm>
        </p:grpSpPr>
        <p:sp>
          <p:nvSpPr>
            <p:cNvPr id="42" name="object 9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43" name="object 10"/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sz="2400" dirty="0">
                <a:highlight>
                  <a:srgbClr val="00FFFF"/>
                </a:highlight>
                <a:latin typeface="+mn-l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403350" y="2160270"/>
            <a:ext cx="1896745" cy="1264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1865" b="1" spc="-5" dirty="0">
                <a:solidFill>
                  <a:schemeClr val="tx1"/>
                </a:solidFill>
                <a:latin typeface="+mn-lt"/>
                <a:cs typeface="Arial" panose="020B0604020202020204"/>
              </a:rPr>
              <a:t>Data</a:t>
            </a:r>
            <a:r>
              <a:rPr lang="en-IN" sz="1865" b="1" spc="-45" dirty="0">
                <a:solidFill>
                  <a:schemeClr val="tx1"/>
                </a:solidFill>
                <a:latin typeface="+mn-lt"/>
                <a:cs typeface="Arial" panose="020B0604020202020204"/>
              </a:rPr>
              <a:t> </a:t>
            </a:r>
            <a:r>
              <a:rPr lang="en-IN" sz="1865" b="1" spc="-5" dirty="0">
                <a:solidFill>
                  <a:schemeClr val="tx1"/>
                </a:solidFill>
                <a:latin typeface="+mn-lt"/>
                <a:cs typeface="Arial" panose="020B0604020202020204"/>
              </a:rPr>
              <a:t>Collection </a:t>
            </a:r>
            <a:r>
              <a:rPr lang="en-IN" sz="1865" b="1" spc="-10" dirty="0">
                <a:solidFill>
                  <a:schemeClr val="tx1"/>
                </a:solidFill>
                <a:latin typeface="+mn-lt"/>
                <a:cs typeface="Arial" panose="020B0604020202020204"/>
              </a:rPr>
              <a:t>and</a:t>
            </a:r>
            <a:endParaRPr lang="en-IN" sz="1865" b="1" dirty="0">
              <a:solidFill>
                <a:schemeClr val="tx1"/>
              </a:solidFill>
              <a:latin typeface="+mn-lt"/>
              <a:cs typeface="Arial" panose="020B0604020202020204"/>
            </a:endParaRPr>
          </a:p>
          <a:p>
            <a:pPr marL="12700" algn="ctr">
              <a:spcBef>
                <a:spcPts val="95"/>
              </a:spcBef>
            </a:pPr>
            <a:r>
              <a:rPr lang="en-IN" sz="1865" b="1" spc="-5" dirty="0">
                <a:solidFill>
                  <a:schemeClr val="tx1"/>
                </a:solidFill>
                <a:latin typeface="+mn-lt"/>
                <a:cs typeface="Arial" panose="020B0604020202020204"/>
              </a:rPr>
              <a:t>Understanding</a:t>
            </a:r>
            <a:endParaRPr lang="en-IN" sz="1865" b="1" dirty="0">
              <a:solidFill>
                <a:schemeClr val="tx1"/>
              </a:solidFill>
              <a:latin typeface="+mn-lt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1865" b="1" dirty="0">
              <a:latin typeface="+mn-lt"/>
              <a:cs typeface="Arial" panose="020B060402020202020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01963" y="2311064"/>
            <a:ext cx="2452007" cy="88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ts val="2070"/>
              </a:lnSpc>
              <a:spcBef>
                <a:spcPts val="440"/>
              </a:spcBef>
            </a:pPr>
            <a:r>
              <a:rPr lang="en-IN" sz="1865" b="1" spc="-5" dirty="0">
                <a:solidFill>
                  <a:schemeClr val="tx1"/>
                </a:solidFill>
                <a:latin typeface="+mn-lt"/>
                <a:cs typeface="Arial" panose="020B0604020202020204"/>
              </a:rPr>
              <a:t>Data</a:t>
            </a:r>
            <a:r>
              <a:rPr lang="en-IN" sz="1865" b="1" spc="-50" dirty="0">
                <a:solidFill>
                  <a:schemeClr val="tx1"/>
                </a:solidFill>
                <a:latin typeface="+mn-lt"/>
                <a:cs typeface="Arial" panose="020B0604020202020204"/>
              </a:rPr>
              <a:t> </a:t>
            </a:r>
            <a:r>
              <a:rPr lang="en-IN" sz="1865" b="1" spc="-10" dirty="0">
                <a:solidFill>
                  <a:schemeClr val="tx1"/>
                </a:solidFill>
                <a:latin typeface="+mn-lt"/>
                <a:cs typeface="Arial" panose="020B0604020202020204"/>
              </a:rPr>
              <a:t>Wrangling  </a:t>
            </a:r>
            <a:r>
              <a:rPr lang="en-IN" sz="1865" b="1" spc="-5" dirty="0">
                <a:solidFill>
                  <a:schemeClr val="tx1"/>
                </a:solidFill>
                <a:latin typeface="+mn-lt"/>
                <a:cs typeface="Arial" panose="020B0604020202020204"/>
              </a:rPr>
              <a:t>&amp; Feature  Engineering</a:t>
            </a:r>
            <a:endParaRPr lang="en-IN" sz="1865" b="1" dirty="0">
              <a:solidFill>
                <a:schemeClr val="tx1"/>
              </a:solidFill>
              <a:latin typeface="+mn-lt"/>
              <a:cs typeface="Arial" panose="020B060402020202020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51161" y="2539692"/>
            <a:ext cx="1052344" cy="378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1865" b="1" spc="-5" dirty="0">
                <a:solidFill>
                  <a:schemeClr val="tx1"/>
                </a:solidFill>
                <a:latin typeface="+mn-lt"/>
                <a:cs typeface="Arial" panose="020B0604020202020204"/>
              </a:rPr>
              <a:t>EDA</a:t>
            </a:r>
            <a:endParaRPr lang="en-IN" sz="1865" b="1" dirty="0">
              <a:solidFill>
                <a:schemeClr val="tx1"/>
              </a:solidFill>
              <a:latin typeface="+mn-lt"/>
              <a:cs typeface="Arial" panose="020B0604020202020204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785718" y="4676960"/>
            <a:ext cx="1939048" cy="83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-635" algn="ctr">
              <a:lnSpc>
                <a:spcPct val="86000"/>
              </a:lnSpc>
              <a:spcBef>
                <a:spcPts val="425"/>
              </a:spcBef>
            </a:pPr>
            <a:r>
              <a:rPr lang="en-US" sz="1865" b="1" spc="-5" dirty="0">
                <a:solidFill>
                  <a:schemeClr val="tx1"/>
                </a:solidFill>
                <a:latin typeface="+mn-lt"/>
                <a:cs typeface="Arial" panose="020B0604020202020204"/>
              </a:rPr>
              <a:t>Preparation of  data</a:t>
            </a:r>
            <a:r>
              <a:rPr lang="en-US" sz="1865" b="1" spc="-45" dirty="0">
                <a:solidFill>
                  <a:schemeClr val="tx1"/>
                </a:solidFill>
                <a:latin typeface="+mn-lt"/>
                <a:cs typeface="Arial" panose="020B0604020202020204"/>
              </a:rPr>
              <a:t> </a:t>
            </a:r>
            <a:r>
              <a:rPr lang="en-US" sz="1865" b="1" dirty="0">
                <a:solidFill>
                  <a:schemeClr val="tx1"/>
                </a:solidFill>
                <a:latin typeface="+mn-lt"/>
                <a:cs typeface="Arial" panose="020B0604020202020204"/>
              </a:rPr>
              <a:t>for</a:t>
            </a:r>
            <a:r>
              <a:rPr lang="en-US" sz="1865" b="1" spc="-35" dirty="0">
                <a:solidFill>
                  <a:schemeClr val="tx1"/>
                </a:solidFill>
                <a:latin typeface="+mn-lt"/>
                <a:cs typeface="Arial" panose="020B0604020202020204"/>
              </a:rPr>
              <a:t> </a:t>
            </a:r>
            <a:r>
              <a:rPr lang="en-US" sz="1865" b="1" spc="-5" dirty="0">
                <a:solidFill>
                  <a:schemeClr val="tx1"/>
                </a:solidFill>
                <a:latin typeface="+mn-lt"/>
                <a:cs typeface="Arial" panose="020B0604020202020204"/>
              </a:rPr>
              <a:t>model  building.</a:t>
            </a:r>
            <a:endParaRPr lang="en-US" sz="1865" b="1" dirty="0">
              <a:solidFill>
                <a:schemeClr val="tx1"/>
              </a:solidFill>
              <a:latin typeface="+mn-lt"/>
              <a:cs typeface="Arial" panose="020B0604020202020204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84519" y="4676597"/>
            <a:ext cx="2101297" cy="62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5080" indent="-64135">
              <a:lnSpc>
                <a:spcPts val="2070"/>
              </a:lnSpc>
              <a:spcBef>
                <a:spcPts val="440"/>
              </a:spcBef>
            </a:pPr>
            <a:r>
              <a:rPr lang="en-IN" sz="1865" b="1" spc="-5" dirty="0">
                <a:solidFill>
                  <a:schemeClr val="tx1"/>
                </a:solidFill>
                <a:latin typeface="+mn-lt"/>
                <a:cs typeface="Arial" panose="020B0604020202020204"/>
              </a:rPr>
              <a:t>Model</a:t>
            </a:r>
            <a:r>
              <a:rPr lang="en-IN" sz="1865" b="1" spc="-45" dirty="0">
                <a:solidFill>
                  <a:schemeClr val="tx1"/>
                </a:solidFill>
                <a:latin typeface="+mn-lt"/>
                <a:cs typeface="Arial" panose="020B0604020202020204"/>
              </a:rPr>
              <a:t> </a:t>
            </a:r>
            <a:r>
              <a:rPr lang="en-IN" sz="1865" b="1" spc="-5" dirty="0">
                <a:solidFill>
                  <a:schemeClr val="tx1"/>
                </a:solidFill>
                <a:latin typeface="+mn-lt"/>
                <a:cs typeface="Arial" panose="020B0604020202020204"/>
              </a:rPr>
              <a:t>Selection  and</a:t>
            </a:r>
            <a:r>
              <a:rPr lang="en-IN" sz="1865" b="1" spc="-35" dirty="0">
                <a:solidFill>
                  <a:schemeClr val="tx1"/>
                </a:solidFill>
                <a:latin typeface="+mn-lt"/>
                <a:cs typeface="Arial" panose="020B0604020202020204"/>
              </a:rPr>
              <a:t> </a:t>
            </a:r>
            <a:r>
              <a:rPr lang="en-IN" sz="1865" b="1" spc="-5" dirty="0">
                <a:solidFill>
                  <a:schemeClr val="tx1"/>
                </a:solidFill>
                <a:latin typeface="+mn-lt"/>
                <a:cs typeface="Arial" panose="020B0604020202020204"/>
              </a:rPr>
              <a:t>Evaluation</a:t>
            </a:r>
            <a:endParaRPr lang="en-IN" sz="1865" b="1" dirty="0">
              <a:solidFill>
                <a:schemeClr val="tx1"/>
              </a:solidFill>
              <a:latin typeface="+mn-lt"/>
              <a:cs typeface="Arial" panose="020B0604020202020204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32776" y="4852160"/>
            <a:ext cx="1939048" cy="378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65" b="1" spc="-5" dirty="0">
                <a:solidFill>
                  <a:schemeClr val="tx1"/>
                </a:solidFill>
                <a:latin typeface="+mn-lt"/>
                <a:cs typeface="Arial" panose="020B0604020202020204"/>
              </a:rPr>
              <a:t>Conclusions</a:t>
            </a:r>
            <a:endParaRPr lang="en-IN" sz="1865" b="1" dirty="0">
              <a:solidFill>
                <a:schemeClr val="tx1"/>
              </a:solidFill>
              <a:latin typeface="+mn-lt"/>
              <a:cs typeface="Arial" panose="020B0604020202020204"/>
            </a:endParaRPr>
          </a:p>
        </p:txBody>
      </p:sp>
      <p:sp>
        <p:nvSpPr>
          <p:cNvPr id="53" name="Arrow: Right 52"/>
          <p:cNvSpPr/>
          <p:nvPr/>
        </p:nvSpPr>
        <p:spPr>
          <a:xfrm>
            <a:off x="3519080" y="2493972"/>
            <a:ext cx="767487" cy="520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54" name="Arrow: Right 53"/>
          <p:cNvSpPr/>
          <p:nvPr/>
        </p:nvSpPr>
        <p:spPr>
          <a:xfrm>
            <a:off x="7507206" y="2502391"/>
            <a:ext cx="767487" cy="520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55" name="Arrow: Right 54"/>
          <p:cNvSpPr/>
          <p:nvPr/>
        </p:nvSpPr>
        <p:spPr>
          <a:xfrm rot="5400000">
            <a:off x="9193624" y="3637458"/>
            <a:ext cx="767487" cy="520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56" name="Arrow: Right 55"/>
          <p:cNvSpPr/>
          <p:nvPr/>
        </p:nvSpPr>
        <p:spPr>
          <a:xfrm rot="10800000">
            <a:off x="7504984" y="4676569"/>
            <a:ext cx="767487" cy="520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57" name="Arrow: Right 56"/>
          <p:cNvSpPr/>
          <p:nvPr/>
        </p:nvSpPr>
        <p:spPr>
          <a:xfrm rot="10800000">
            <a:off x="3626279" y="4676569"/>
            <a:ext cx="767487" cy="520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082" y="324402"/>
            <a:ext cx="7918747" cy="57402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  <a:cs typeface="Arial" panose="020B0604020202020204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0635" y="1387289"/>
            <a:ext cx="10347724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indent="-457200">
              <a:buFont typeface="Wingdings" panose="05000000000000000000"/>
              <a:buChar char="v"/>
            </a:pPr>
            <a:r>
              <a:rPr lang="en-US" sz="2800" dirty="0" smtClean="0">
                <a:cs typeface="Arial" panose="020B0604020202020204"/>
              </a:rPr>
              <a:t>Instances - 36,733 </a:t>
            </a:r>
          </a:p>
          <a:p>
            <a:endParaRPr lang="en-US" sz="2800" dirty="0" smtClean="0">
              <a:cs typeface="Arial" panose="020B0604020202020204"/>
            </a:endParaRPr>
          </a:p>
          <a:p>
            <a:pPr marL="457200" indent="-457200">
              <a:buFont typeface="Wingdings" panose="05000000000000000000"/>
              <a:buChar char="v"/>
            </a:pPr>
            <a:r>
              <a:rPr lang="en-US" sz="2800" dirty="0" smtClean="0">
                <a:cs typeface="Arial" panose="020B0604020202020204"/>
              </a:rPr>
              <a:t>Features  - 11</a:t>
            </a:r>
            <a:endParaRPr lang="en-US" sz="2800" dirty="0">
              <a:cs typeface="Arial" panose="020B0604020202020204"/>
            </a:endParaRPr>
          </a:p>
          <a:p>
            <a:pPr marL="457200" indent="-457200">
              <a:buFont typeface="Wingdings" panose="05000000000000000000"/>
              <a:buChar char="v"/>
            </a:pPr>
            <a:endParaRPr lang="en-US" sz="2800" dirty="0">
              <a:cs typeface="Arial" panose="020B0604020202020204"/>
            </a:endParaRPr>
          </a:p>
          <a:p>
            <a:pPr marL="457200" indent="-457200">
              <a:buFont typeface="Wingdings" panose="05000000000000000000"/>
              <a:buChar char="v"/>
            </a:pPr>
            <a:r>
              <a:rPr lang="en-US" sz="2800" dirty="0">
                <a:cs typeface="Arial" panose="020B0604020202020204"/>
              </a:rPr>
              <a:t> Measures gathered over one hour , from a gas turbine located in Turkey</a:t>
            </a:r>
            <a:endParaRPr lang="en-US" dirty="0"/>
          </a:p>
          <a:p>
            <a:pPr marL="457200" indent="-457200">
              <a:buFont typeface="Wingdings" panose="05000000000000000000"/>
              <a:buChar char="v"/>
            </a:pPr>
            <a:endParaRPr lang="en-US" sz="2800" dirty="0">
              <a:cs typeface="Arial" panose="020B0604020202020204"/>
            </a:endParaRPr>
          </a:p>
          <a:p>
            <a:pPr marL="457200" indent="-457200">
              <a:buFont typeface="Wingdings" panose="05000000000000000000"/>
              <a:buChar char="v"/>
            </a:pPr>
            <a:r>
              <a:rPr lang="en-US" sz="2800" dirty="0" smtClean="0">
                <a:cs typeface="Arial" panose="020B0604020202020204"/>
              </a:rPr>
              <a:t>Predicting </a:t>
            </a:r>
            <a:r>
              <a:rPr lang="en-US" sz="2800" b="1" dirty="0" smtClean="0">
                <a:solidFill>
                  <a:srgbClr val="92D050"/>
                </a:solidFill>
                <a:cs typeface="Arial" panose="020B0604020202020204"/>
              </a:rPr>
              <a:t>TEY </a:t>
            </a:r>
            <a:r>
              <a:rPr lang="en-US" sz="2800" dirty="0" smtClean="0">
                <a:cs typeface="Arial" panose="020B0604020202020204"/>
              </a:rPr>
              <a:t>using </a:t>
            </a:r>
            <a:r>
              <a:rPr lang="en-US" sz="2800" dirty="0">
                <a:cs typeface="Arial" panose="020B0604020202020204"/>
              </a:rPr>
              <a:t>ambient &amp; process variables as </a:t>
            </a:r>
            <a:r>
              <a:rPr lang="en-US" sz="2800" dirty="0" smtClean="0">
                <a:cs typeface="Arial" panose="020B0604020202020204"/>
              </a:rPr>
              <a:t>features</a:t>
            </a:r>
            <a:endParaRPr lang="en-US" sz="2800" dirty="0">
              <a:ea typeface="+mn-lt"/>
              <a:cs typeface="+mn-lt"/>
            </a:endParaRPr>
          </a:p>
          <a:p>
            <a:pPr marL="457200" indent="-457200">
              <a:buFont typeface="Wingdings" panose="05000000000000000000"/>
              <a:buChar char="v"/>
            </a:pPr>
            <a:endParaRPr lang="en-US" sz="2800" dirty="0">
              <a:cs typeface="Arial" panose="020B0604020202020204"/>
            </a:endParaRPr>
          </a:p>
          <a:p>
            <a:pPr marL="457200" indent="-457200">
              <a:buFont typeface="Wingdings" panose="05000000000000000000"/>
              <a:buChar char="v"/>
            </a:pPr>
            <a:endParaRPr lang="en-US" sz="2800" dirty="0">
              <a:cs typeface="Arial" panose="020B0604020202020204"/>
            </a:endParaRPr>
          </a:p>
          <a:p>
            <a:pPr marL="457200" indent="-457200">
              <a:buFont typeface="Wingdings" panose="05000000000000000000"/>
              <a:buChar char="v"/>
            </a:pPr>
            <a:endParaRPr lang="en-US" sz="2800" dirty="0">
              <a:cs typeface="Arial" panose="020B0604020202020204"/>
            </a:endParaRPr>
          </a:p>
          <a:p>
            <a:pPr marL="457200" indent="-457200">
              <a:buFont typeface="Wingdings" panose="05000000000000000000"/>
              <a:buChar char="v"/>
            </a:pPr>
            <a:endParaRPr lang="en-US" sz="2800"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5" name="Picture 1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6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034" y="133411"/>
            <a:ext cx="3358704" cy="107722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cs typeface="Arial" panose="020B0604020202020204"/>
              </a:rPr>
              <a:t>ATTRIBUTE</a:t>
            </a:r>
            <a:br>
              <a:rPr lang="en-US" sz="3200" b="1" dirty="0">
                <a:solidFill>
                  <a:srgbClr val="FFC000"/>
                </a:solidFill>
                <a:cs typeface="Arial" panose="020B0604020202020204"/>
              </a:rPr>
            </a:br>
            <a:r>
              <a:rPr lang="en-US" sz="3200" b="1" dirty="0">
                <a:solidFill>
                  <a:srgbClr val="FFC000"/>
                </a:solidFill>
                <a:cs typeface="Arial" panose="020B0604020202020204"/>
              </a:rPr>
              <a:t>INFORMATION</a:t>
            </a:r>
            <a:endParaRPr lang="en-US" sz="3200" b="1">
              <a:solidFill>
                <a:srgbClr val="FFC000"/>
              </a:solidFill>
              <a:cs typeface="Arial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470" y="1449605"/>
            <a:ext cx="4952384" cy="52768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cs typeface="Arial" panose="020B0604020202020204"/>
              </a:rPr>
              <a:t>      </a:t>
            </a:r>
            <a:r>
              <a:rPr lang="en-US" b="1" dirty="0">
                <a:solidFill>
                  <a:srgbClr val="FFC000"/>
                </a:solidFill>
                <a:cs typeface="Arial" panose="020B0604020202020204"/>
              </a:rPr>
              <a:t>TARGET COLUMN :</a:t>
            </a:r>
          </a:p>
          <a:p>
            <a:pPr marL="344170" indent="-344170"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solidFill>
                  <a:srgbClr val="92D050"/>
                </a:solidFill>
                <a:ea typeface="+mn-lt"/>
                <a:cs typeface="+mn-lt"/>
              </a:rPr>
              <a:t>TEY: Turbine Energy Yield (MWH)</a:t>
            </a:r>
          </a:p>
          <a:p>
            <a:pPr marL="344170" indent="-344170">
              <a:lnSpc>
                <a:spcPct val="110000"/>
              </a:lnSpc>
            </a:pPr>
            <a:endParaRPr lang="en-US" b="1" dirty="0">
              <a:solidFill>
                <a:srgbClr val="92D050"/>
              </a:solidFill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rgbClr val="92D050"/>
                </a:solidFill>
                <a:ea typeface="+mn-lt"/>
                <a:cs typeface="+mn-lt"/>
              </a:rPr>
              <a:t>      </a:t>
            </a:r>
            <a:r>
              <a:rPr lang="en-US" b="1" dirty="0">
                <a:solidFill>
                  <a:srgbClr val="FFC000"/>
                </a:solidFill>
                <a:ea typeface="+mn-lt"/>
                <a:cs typeface="+mn-lt"/>
              </a:rPr>
              <a:t> AMBIENT VARIABLES :</a:t>
            </a:r>
          </a:p>
          <a:p>
            <a:pPr marL="344170" indent="-344170">
              <a:lnSpc>
                <a:spcPct val="110000"/>
              </a:lnSpc>
            </a:pPr>
            <a:r>
              <a:rPr lang="en-US" b="1" dirty="0">
                <a:ea typeface="+mn-lt"/>
                <a:cs typeface="+mn-lt"/>
              </a:rPr>
              <a:t> AT</a:t>
            </a:r>
            <a:r>
              <a:rPr lang="en-US" dirty="0">
                <a:ea typeface="+mn-lt"/>
                <a:cs typeface="+mn-lt"/>
              </a:rPr>
              <a:t>: Ambient temperature (C)</a:t>
            </a:r>
            <a:endParaRPr lang="en-US">
              <a:cs typeface="Arial" panose="020B0604020202020204"/>
            </a:endParaRPr>
          </a:p>
          <a:p>
            <a:pPr marL="344170" indent="-344170">
              <a:lnSpc>
                <a:spcPct val="110000"/>
              </a:lnSpc>
            </a:pPr>
            <a:r>
              <a:rPr lang="en-US" b="1" dirty="0">
                <a:ea typeface="+mn-lt"/>
                <a:cs typeface="+mn-lt"/>
              </a:rPr>
              <a:t>AP</a:t>
            </a:r>
            <a:r>
              <a:rPr lang="en-US" dirty="0">
                <a:ea typeface="+mn-lt"/>
                <a:cs typeface="+mn-lt"/>
              </a:rPr>
              <a:t>: Ambient pressure (mbar)</a:t>
            </a:r>
            <a:endParaRPr lang="en-US">
              <a:cs typeface="Arial" panose="020B0604020202020204"/>
            </a:endParaRPr>
          </a:p>
          <a:p>
            <a:pPr marL="344170" indent="-344170">
              <a:lnSpc>
                <a:spcPct val="110000"/>
              </a:lnSpc>
            </a:pPr>
            <a:r>
              <a:rPr lang="en-US" b="1" dirty="0">
                <a:ea typeface="+mn-lt"/>
                <a:cs typeface="+mn-lt"/>
              </a:rPr>
              <a:t>AH</a:t>
            </a:r>
            <a:r>
              <a:rPr lang="en-US" dirty="0">
                <a:ea typeface="+mn-lt"/>
                <a:cs typeface="+mn-lt"/>
              </a:rPr>
              <a:t>: Ambient humidity (%)</a:t>
            </a:r>
            <a:endParaRPr lang="en-US" dirty="0">
              <a:cs typeface="Arial" panose="020B060402020202020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ea typeface="+mn-lt"/>
                <a:cs typeface="+mn-lt"/>
              </a:rPr>
              <a:t>      </a:t>
            </a:r>
            <a:r>
              <a:rPr lang="en-US" b="1" dirty="0">
                <a:solidFill>
                  <a:srgbClr val="FFC000"/>
                </a:solidFill>
                <a:ea typeface="+mn-lt"/>
                <a:cs typeface="+mn-lt"/>
              </a:rPr>
              <a:t> EMMISION VARIABLES :</a:t>
            </a:r>
          </a:p>
          <a:p>
            <a:pPr marL="344170" indent="-344170"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CO</a:t>
            </a:r>
            <a:r>
              <a:rPr lang="en-US" dirty="0">
                <a:ea typeface="+mn-lt"/>
                <a:cs typeface="+mn-lt"/>
              </a:rPr>
              <a:t>: Carbon monoxide (mg/m3)</a:t>
            </a:r>
            <a:endParaRPr lang="en-US">
              <a:cs typeface="Arial" panose="020B0604020202020204"/>
            </a:endParaRPr>
          </a:p>
          <a:p>
            <a:pPr marL="344170" indent="-344170">
              <a:lnSpc>
                <a:spcPct val="110000"/>
              </a:lnSpc>
            </a:pPr>
            <a:r>
              <a:rPr lang="en-US" b="1" dirty="0">
                <a:ea typeface="+mn-lt"/>
                <a:cs typeface="+mn-lt"/>
              </a:rPr>
              <a:t>NOX</a:t>
            </a:r>
            <a:r>
              <a:rPr lang="en-US" dirty="0">
                <a:ea typeface="+mn-lt"/>
                <a:cs typeface="+mn-lt"/>
              </a:rPr>
              <a:t>: Nitrogen oxides (mg/m3)</a:t>
            </a:r>
            <a:endParaRPr lang="en-US">
              <a:cs typeface="Arial" panose="020B0604020202020204"/>
            </a:endParaRPr>
          </a:p>
        </p:txBody>
      </p:sp>
      <p:sp>
        <p:nvSpPr>
          <p:cNvPr id="29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9359" y="3041936"/>
            <a:ext cx="5535303" cy="34619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b="1" dirty="0">
                <a:cs typeface="Arial" panose="020B0604020202020204"/>
              </a:rPr>
              <a:t>      </a:t>
            </a:r>
            <a:r>
              <a:rPr lang="en-US" sz="2000" b="1" dirty="0">
                <a:solidFill>
                  <a:srgbClr val="FFC000"/>
                </a:solidFill>
                <a:cs typeface="Arial" panose="020B0604020202020204"/>
              </a:rPr>
              <a:t>PROCESS VARIABLES :</a:t>
            </a:r>
          </a:p>
          <a:p>
            <a:pPr marL="344170" indent="-34417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sz="2000" b="1" dirty="0">
                <a:cs typeface="Arial" panose="020B0604020202020204"/>
              </a:rPr>
              <a:t>AFDP</a:t>
            </a:r>
            <a:r>
              <a:rPr lang="en-US" sz="2000" dirty="0">
                <a:cs typeface="Arial" panose="020B0604020202020204"/>
              </a:rPr>
              <a:t>: Air filter difference pressure (mbar)</a:t>
            </a:r>
            <a:endParaRPr lang="en-US" sz="2000">
              <a:ea typeface="+mn-lt"/>
              <a:cs typeface="+mn-lt"/>
            </a:endParaRPr>
          </a:p>
          <a:p>
            <a:pPr marL="344170" indent="-34417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sz="2000" b="1" dirty="0">
                <a:cs typeface="Arial" panose="020B0604020202020204"/>
              </a:rPr>
              <a:t>GTEP</a:t>
            </a:r>
            <a:r>
              <a:rPr lang="en-US" sz="2000" dirty="0">
                <a:cs typeface="Arial" panose="020B0604020202020204"/>
              </a:rPr>
              <a:t>: Gas turbine exhaust pressure (mbar)</a:t>
            </a:r>
            <a:endParaRPr lang="en-US" sz="2000">
              <a:ea typeface="+mn-lt"/>
              <a:cs typeface="+mn-lt"/>
            </a:endParaRPr>
          </a:p>
          <a:p>
            <a:pPr marL="344170" indent="-34417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sz="2000" b="1" dirty="0">
                <a:cs typeface="Arial" panose="020B0604020202020204"/>
              </a:rPr>
              <a:t>TIT</a:t>
            </a:r>
            <a:r>
              <a:rPr lang="en-US" sz="2000" dirty="0">
                <a:cs typeface="Arial" panose="020B0604020202020204"/>
              </a:rPr>
              <a:t>: Turbine inlet temperature (C)</a:t>
            </a:r>
            <a:endParaRPr lang="en-US" sz="2000">
              <a:ea typeface="+mn-lt"/>
              <a:cs typeface="+mn-lt"/>
            </a:endParaRPr>
          </a:p>
          <a:p>
            <a:pPr marL="344170" indent="-34417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sz="2000" b="1" dirty="0">
                <a:cs typeface="Arial" panose="020B0604020202020204"/>
              </a:rPr>
              <a:t>TAT</a:t>
            </a:r>
            <a:r>
              <a:rPr lang="en-US" sz="2000" dirty="0">
                <a:cs typeface="Arial" panose="020B0604020202020204"/>
              </a:rPr>
              <a:t>: Turbine after temperature (C)</a:t>
            </a:r>
            <a:endParaRPr lang="en-US" sz="2000">
              <a:ea typeface="+mn-lt"/>
              <a:cs typeface="+mn-lt"/>
            </a:endParaRPr>
          </a:p>
          <a:p>
            <a:pPr marL="344170" indent="-34417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sz="2000" b="1" dirty="0">
                <a:cs typeface="Arial" panose="020B0604020202020204"/>
              </a:rPr>
              <a:t> CDP</a:t>
            </a:r>
            <a:r>
              <a:rPr lang="en-US" sz="2000" dirty="0">
                <a:cs typeface="Arial" panose="020B0604020202020204"/>
              </a:rPr>
              <a:t>: Compressor discharge pressure (mbar)</a:t>
            </a:r>
            <a:endParaRPr lang="en-US" sz="200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75" y="125431"/>
            <a:ext cx="5299004" cy="4399784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1354459" y="4587870"/>
            <a:ext cx="4438650" cy="221599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FFC000"/>
                </a:solidFill>
                <a:cs typeface="Arial" panose="020B0604020202020204"/>
              </a:rPr>
              <a:t>Pic 1. GAS</a:t>
            </a:r>
            <a:r>
              <a:rPr lang="en-US" sz="2000" b="1" dirty="0">
                <a:solidFill>
                  <a:srgbClr val="FFC000"/>
                </a:solidFill>
                <a:cs typeface="Arial" panose="020B0604020202020204"/>
              </a:rPr>
              <a:t> TURBINE LAYOUT</a:t>
            </a:r>
          </a:p>
          <a:p>
            <a:pPr algn="ctr"/>
            <a:endParaRPr lang="en-US" sz="2000" b="1" dirty="0">
              <a:cs typeface="Arial" panose="020B0604020202020204"/>
            </a:endParaRPr>
          </a:p>
          <a:p>
            <a:pPr algn="ctr"/>
            <a:r>
              <a:rPr lang="en-US" sz="1400" b="1" dirty="0">
                <a:cs typeface="Arial" panose="020B0604020202020204"/>
              </a:rPr>
              <a:t>Source : </a:t>
            </a:r>
            <a:r>
              <a:rPr lang="en-US" sz="1400" dirty="0">
                <a:ea typeface="+mn-lt"/>
                <a:cs typeface="+mn-lt"/>
              </a:rPr>
              <a:t>Heysem Kaya, Pinar Tufekci and Erdinc Uzun. 'Predicting CO and NOx</a:t>
            </a:r>
          </a:p>
          <a:p>
            <a:pPr algn="ctr"/>
            <a:r>
              <a:rPr lang="en-US" sz="1400" dirty="0">
                <a:ea typeface="+mn-lt"/>
                <a:cs typeface="+mn-lt"/>
              </a:rPr>
              <a:t>emissions from gas turbines: novel data and a benchmark PEMS',</a:t>
            </a:r>
            <a:endParaRPr lang="en-US" sz="1400" dirty="0">
              <a:cs typeface="Arial" panose="020B0604020202020204"/>
            </a:endParaRPr>
          </a:p>
          <a:p>
            <a:pPr algn="ctr"/>
            <a:r>
              <a:rPr lang="en-US" sz="1400" dirty="0">
                <a:ea typeface="+mn-lt"/>
                <a:cs typeface="+mn-lt"/>
              </a:rPr>
              <a:t>Turkish Journal of Electrical Engineering &amp; Computer Sciences, vol. 27,</a:t>
            </a:r>
            <a:endParaRPr lang="en-US" sz="1400" dirty="0">
              <a:cs typeface="Arial" panose="020B0604020202020204"/>
            </a:endParaRPr>
          </a:p>
          <a:p>
            <a:pPr algn="ctr"/>
            <a:r>
              <a:rPr lang="en-US" sz="1400" dirty="0">
                <a:ea typeface="+mn-lt"/>
                <a:cs typeface="+mn-lt"/>
              </a:rPr>
              <a:t>2019, pp. 4783-4796,</a:t>
            </a:r>
            <a:endParaRPr lang="en-US" sz="1400" dirty="0">
              <a:cs typeface="Arial" panose="020B0604020202020204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69" y="125752"/>
            <a:ext cx="5116928" cy="43966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7674" y="5396023"/>
            <a:ext cx="180974" cy="361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62163" y="4589721"/>
            <a:ext cx="50214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cs typeface="Arial" panose="020B0604020202020204"/>
              </a:rPr>
              <a:t> P</a:t>
            </a:r>
            <a:r>
              <a:rPr lang="en-US" sz="2000" b="1" dirty="0" smtClean="0">
                <a:solidFill>
                  <a:srgbClr val="FFC000"/>
                </a:solidFill>
                <a:cs typeface="Arial" panose="020B0604020202020204"/>
              </a:rPr>
              <a:t>ic 2. WORKING </a:t>
            </a:r>
            <a:r>
              <a:rPr lang="en-US" sz="2000" b="1" dirty="0">
                <a:solidFill>
                  <a:srgbClr val="FFC000"/>
                </a:solidFill>
                <a:cs typeface="Arial" panose="020B0604020202020204"/>
              </a:rPr>
              <a:t>OF A</a:t>
            </a:r>
            <a:r>
              <a:rPr lang="en-US" sz="2000" b="1" dirty="0">
                <a:solidFill>
                  <a:srgbClr val="FFC000"/>
                </a:solidFill>
                <a:ea typeface="+mn-lt"/>
                <a:cs typeface="+mn-lt"/>
              </a:rPr>
              <a:t> GAS TURBINE</a:t>
            </a:r>
          </a:p>
          <a:p>
            <a:endParaRPr lang="en-US" sz="2000" b="1" dirty="0">
              <a:solidFill>
                <a:srgbClr val="FFC000"/>
              </a:solidFill>
              <a:cs typeface="Arial" panose="020B0604020202020204"/>
            </a:endParaRPr>
          </a:p>
          <a:p>
            <a:pPr algn="ctr"/>
            <a:r>
              <a:rPr lang="en-US" sz="1400" dirty="0">
                <a:ea typeface="+mn-lt"/>
                <a:cs typeface="+mn-lt"/>
              </a:rPr>
              <a:t>Source : www.giphy.com</a:t>
            </a:r>
            <a:endParaRPr lang="en-US" sz="1400"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45" y="465455"/>
            <a:ext cx="4667885" cy="313499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445" y="465455"/>
            <a:ext cx="4769485" cy="310070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845" y="3560445"/>
            <a:ext cx="4672965" cy="312674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445" y="3566160"/>
            <a:ext cx="4768850" cy="312102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1950258" y="-117"/>
            <a:ext cx="7958331" cy="5596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rgbClr val="FFC000"/>
                </a:solidFill>
                <a:ea typeface="+mj-lt"/>
                <a:cs typeface="+mj-lt"/>
              </a:rPr>
              <a:t>EXPLORATORY DATA  ANALYSIS</a:t>
            </a:r>
            <a:r>
              <a:rPr lang="en-IN" altLang="en-US" b="1" dirty="0">
                <a:solidFill>
                  <a:srgbClr val="FFC000"/>
                </a:solidFill>
                <a:ea typeface="+mj-lt"/>
                <a:cs typeface="+mj-lt"/>
              </a:rPr>
              <a:t>:-</a:t>
            </a:r>
            <a:r>
              <a:rPr lang="en-IN" altLang="en-US" b="1">
                <a:solidFill>
                  <a:srgbClr val="FFC000"/>
                </a:solidFill>
                <a:sym typeface="+mn-ea"/>
              </a:rPr>
              <a:t>Histogram</a:t>
            </a:r>
            <a:endParaRPr lang="en-IN" altLang="en-US" b="1" dirty="0">
              <a:solidFill>
                <a:srgbClr val="FFC000"/>
              </a:solidFill>
              <a:ea typeface="+mj-lt"/>
              <a:cs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75" y="746034"/>
            <a:ext cx="10068662" cy="6030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451" y="176685"/>
            <a:ext cx="7958331" cy="509116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/>
              <a:t>Histogram of trarget Column:-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11</TotalTime>
  <Words>658</Words>
  <Application>Microsoft Office PowerPoint</Application>
  <PresentationFormat>Widescreen</PresentationFormat>
  <Paragraphs>316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MS Shell Dlg 2</vt:lpstr>
      <vt:lpstr>Muli</vt:lpstr>
      <vt:lpstr>Times New Roman</vt:lpstr>
      <vt:lpstr>Wingdings</vt:lpstr>
      <vt:lpstr>Wingdings 3</vt:lpstr>
      <vt:lpstr>Wingdings,Sans-Serif</vt:lpstr>
      <vt:lpstr>Madison</vt:lpstr>
      <vt:lpstr>GAS TURBINE - Predicting Turbine Energy Yield (TEY) </vt:lpstr>
      <vt:lpstr>Ghorpade Vaibhav Arvind Aspiring Data Scientist  </vt:lpstr>
      <vt:lpstr>PowerPoint Presentation</vt:lpstr>
      <vt:lpstr>WORK FLOW</vt:lpstr>
      <vt:lpstr>INTRODUCTION</vt:lpstr>
      <vt:lpstr>ATTRIBUTE INFORMATION</vt:lpstr>
      <vt:lpstr>PowerPoint Presentation</vt:lpstr>
      <vt:lpstr>PowerPoint Presentation</vt:lpstr>
      <vt:lpstr>Histogram of trarget Column:-</vt:lpstr>
      <vt:lpstr>OUTLIERS                                 </vt:lpstr>
      <vt:lpstr>UNIVARIATE ANALYSIS  </vt:lpstr>
      <vt:lpstr>SCATTER PLOT</vt:lpstr>
      <vt:lpstr>MULTIVARIATE ANALYSIS :  Heat-Map </vt:lpstr>
      <vt:lpstr>PowerPoint Presentation</vt:lpstr>
      <vt:lpstr>PowerPoint Presentation</vt:lpstr>
      <vt:lpstr>PowerPoint Presentation</vt:lpstr>
      <vt:lpstr>TRAIN TEST SPLIT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PASTING</vt:lpstr>
      <vt:lpstr>ADABOOST</vt:lpstr>
      <vt:lpstr>GRADIENT BOOSTING</vt:lpstr>
      <vt:lpstr>XGBOOST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Vaibhav A. Ghorpade</cp:lastModifiedBy>
  <cp:revision>1574</cp:revision>
  <dcterms:created xsi:type="dcterms:W3CDTF">2022-11-30T11:51:00Z</dcterms:created>
  <dcterms:modified xsi:type="dcterms:W3CDTF">2023-03-20T17:35:40Z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108F0AFDEF35481EA0474624AF6D3E16</vt:lpwstr>
  </property>
  <property fmtid="{D5CDD505-2E9C-101B-9397-08002B2CF9AE}" pid="4" name="KSOProductBuildVer">
    <vt:lpwstr>1033-11.2.0.11440</vt:lpwstr>
  </property>
</Properties>
</file>