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9"/>
  </p:notesMasterIdLst>
  <p:sldIdLst>
    <p:sldId id="257" r:id="rId5"/>
    <p:sldId id="259" r:id="rId6"/>
    <p:sldId id="258" r:id="rId7"/>
    <p:sldId id="260" r:id="rId8"/>
    <p:sldId id="262"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A49F31-6000-4E46-A0B7-26D2320771DE}" v="147" dt="2021-11-13T15:43:05.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ABEE9-1491-43BB-8291-2048922EE7C2}" type="datetimeFigureOut">
              <a:rPr lang="en-IN" smtClean="0"/>
              <a:t>13-11-2021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DC826-4809-437D-941F-F6A0DF607750}" type="slidenum">
              <a:rPr lang="en-IN" smtClean="0"/>
              <a:t>‹#›</a:t>
            </a:fld>
            <a:endParaRPr lang="en-IN"/>
          </a:p>
        </p:txBody>
      </p:sp>
    </p:spTree>
    <p:extLst>
      <p:ext uri="{BB962C8B-B14F-4D97-AF65-F5344CB8AC3E}">
        <p14:creationId xmlns:p14="http://schemas.microsoft.com/office/powerpoint/2010/main" val="1817153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31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00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31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92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57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53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94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42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28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895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11/12/2021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97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11/12/2021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1934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5926" r="-1" b="4071"/>
          <a:stretch/>
        </p:blipFill>
        <p:spPr>
          <a:xfrm>
            <a:off x="-88900" y="-101600"/>
            <a:ext cx="12191695" cy="6857990"/>
          </a:xfrm>
          <a:prstGeom prst="rect">
            <a:avLst/>
          </a:prstGeom>
          <a:noFill/>
        </p:spPr>
      </p:pic>
      <p:sp>
        <p:nvSpPr>
          <p:cNvPr id="10" name="Title 2">
            <a:extLst>
              <a:ext uri="{FF2B5EF4-FFF2-40B4-BE49-F238E27FC236}">
                <a16:creationId xmlns:a16="http://schemas.microsoft.com/office/drawing/2014/main" id="{F9A6E89F-02A0-4743-BF2E-251536893667}"/>
              </a:ext>
            </a:extLst>
          </p:cNvPr>
          <p:cNvSpPr>
            <a:spLocks noGrp="1"/>
          </p:cNvSpPr>
          <p:nvPr>
            <p:ph type="title"/>
          </p:nvPr>
        </p:nvSpPr>
        <p:spPr>
          <a:xfrm>
            <a:off x="4065511" y="3236470"/>
            <a:ext cx="6832500" cy="1252601"/>
          </a:xfrm>
        </p:spPr>
        <p:txBody>
          <a:bodyPr vert="horz" lIns="91440" tIns="45720" rIns="91440" bIns="0" rtlCol="0" anchor="b">
            <a:normAutofit fontScale="90000"/>
          </a:bodyPr>
          <a:lstStyle/>
          <a:p>
            <a:r>
              <a:rPr lang="en-US" sz="4400" b="1" dirty="0"/>
              <a:t>Tata Power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4065512" y="4957001"/>
            <a:ext cx="6832499" cy="716529"/>
          </a:xfrm>
        </p:spPr>
        <p:txBody>
          <a:bodyPr vert="horz" lIns="91440" tIns="91440" rIns="91440" bIns="91440" rtlCol="0">
            <a:normAutofit/>
          </a:bodyPr>
          <a:lstStyle/>
          <a:p>
            <a:r>
              <a:rPr lang="en-US" sz="2100" cap="all" dirty="0">
                <a:solidFill>
                  <a:srgbClr val="FF0000"/>
                </a:solidFill>
                <a:latin typeface="Roboto" panose="02000000000000000000" pitchFamily="2" charset="0"/>
                <a:ea typeface="Roboto" panose="02000000000000000000" pitchFamily="2" charset="0"/>
              </a:rPr>
              <a:t>Fundamental and Technical Analysis</a:t>
            </a:r>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6318-8580-406B-B7D2-98E55D56992F}"/>
              </a:ext>
            </a:extLst>
          </p:cNvPr>
          <p:cNvSpPr>
            <a:spLocks noGrp="1"/>
          </p:cNvSpPr>
          <p:nvPr>
            <p:ph type="title"/>
          </p:nvPr>
        </p:nvSpPr>
        <p:spPr/>
        <p:txBody>
          <a:bodyPr>
            <a:normAutofit/>
          </a:bodyPr>
          <a:lstStyle/>
          <a:p>
            <a:r>
              <a:rPr lang="en-US" b="1" i="0" dirty="0">
                <a:effectLst/>
              </a:rPr>
              <a:t>Proprietary Ratio</a:t>
            </a:r>
            <a:br>
              <a:rPr lang="en-US" b="1" i="0" dirty="0">
                <a:effectLst/>
              </a:rPr>
            </a:br>
            <a:r>
              <a:rPr lang="en-US" b="1" i="0" dirty="0">
                <a:effectLst/>
              </a:rPr>
              <a:t> (Equity/Total Assets)</a:t>
            </a:r>
            <a:endParaRPr lang="en-IN" b="1" dirty="0"/>
          </a:p>
        </p:txBody>
      </p:sp>
      <p:graphicFrame>
        <p:nvGraphicFramePr>
          <p:cNvPr id="5" name="Table 5">
            <a:extLst>
              <a:ext uri="{FF2B5EF4-FFF2-40B4-BE49-F238E27FC236}">
                <a16:creationId xmlns:a16="http://schemas.microsoft.com/office/drawing/2014/main" id="{C875871B-9DFD-4DCE-A43A-594A90083B8E}"/>
              </a:ext>
            </a:extLst>
          </p:cNvPr>
          <p:cNvGraphicFramePr>
            <a:graphicFrameLocks noGrp="1"/>
          </p:cNvGraphicFramePr>
          <p:nvPr>
            <p:ph idx="1"/>
            <p:extLst>
              <p:ext uri="{D42A27DB-BD31-4B8C-83A1-F6EECF244321}">
                <p14:modId xmlns:p14="http://schemas.microsoft.com/office/powerpoint/2010/main" val="1893647483"/>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4184511028"/>
                    </a:ext>
                  </a:extLst>
                </a:gridCol>
                <a:gridCol w="2004483">
                  <a:extLst>
                    <a:ext uri="{9D8B030D-6E8A-4147-A177-3AD203B41FA5}">
                      <a16:colId xmlns:a16="http://schemas.microsoft.com/office/drawing/2014/main" val="552819278"/>
                    </a:ext>
                  </a:extLst>
                </a:gridCol>
                <a:gridCol w="2004483">
                  <a:extLst>
                    <a:ext uri="{9D8B030D-6E8A-4147-A177-3AD203B41FA5}">
                      <a16:colId xmlns:a16="http://schemas.microsoft.com/office/drawing/2014/main" val="107163395"/>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2573034013"/>
                  </a:ext>
                </a:extLst>
              </a:tr>
              <a:tr h="370840">
                <a:tc>
                  <a:txBody>
                    <a:bodyPr/>
                    <a:lstStyle/>
                    <a:p>
                      <a:pPr algn="ctr"/>
                      <a:r>
                        <a:rPr lang="en-IN" sz="1800" b="1" i="0" kern="1200" dirty="0">
                          <a:solidFill>
                            <a:schemeClr val="dk1"/>
                          </a:solidFill>
                          <a:effectLst/>
                          <a:latin typeface="+mn-lt"/>
                          <a:ea typeface="+mn-ea"/>
                          <a:cs typeface="+mn-cs"/>
                        </a:rPr>
                        <a:t>0.3720927305</a:t>
                      </a:r>
                      <a:endParaRPr lang="en-IN" b="1" dirty="0"/>
                    </a:p>
                  </a:txBody>
                  <a:tcPr/>
                </a:tc>
                <a:tc>
                  <a:txBody>
                    <a:bodyPr/>
                    <a:lstStyle/>
                    <a:p>
                      <a:pPr algn="ctr"/>
                      <a:r>
                        <a:rPr lang="en-IN" sz="1800" b="1" i="0" kern="1200" dirty="0">
                          <a:solidFill>
                            <a:schemeClr val="dk1"/>
                          </a:solidFill>
                          <a:effectLst/>
                          <a:latin typeface="+mn-lt"/>
                          <a:ea typeface="+mn-ea"/>
                          <a:cs typeface="+mn-cs"/>
                        </a:rPr>
                        <a:t>0.3658494894</a:t>
                      </a:r>
                      <a:endParaRPr lang="en-IN" b="1" dirty="0"/>
                    </a:p>
                  </a:txBody>
                  <a:tcPr/>
                </a:tc>
                <a:tc>
                  <a:txBody>
                    <a:bodyPr/>
                    <a:lstStyle/>
                    <a:p>
                      <a:pPr algn="ctr"/>
                      <a:r>
                        <a:rPr lang="en-IN" sz="1800" b="1" i="0" kern="1200" dirty="0">
                          <a:solidFill>
                            <a:schemeClr val="dk1"/>
                          </a:solidFill>
                          <a:effectLst/>
                          <a:latin typeface="+mn-lt"/>
                          <a:ea typeface="+mn-ea"/>
                          <a:cs typeface="+mn-cs"/>
                        </a:rPr>
                        <a:t>0.3937245955</a:t>
                      </a:r>
                      <a:endParaRPr lang="en-IN" b="1" dirty="0"/>
                    </a:p>
                  </a:txBody>
                  <a:tcPr/>
                </a:tc>
                <a:extLst>
                  <a:ext uri="{0D108BD9-81ED-4DB2-BD59-A6C34878D82A}">
                    <a16:rowId xmlns:a16="http://schemas.microsoft.com/office/drawing/2014/main" val="1397371113"/>
                  </a:ext>
                </a:extLst>
              </a:tr>
            </a:tbl>
          </a:graphicData>
        </a:graphic>
      </p:graphicFrame>
      <p:sp>
        <p:nvSpPr>
          <p:cNvPr id="4" name="Text Placeholder 3">
            <a:extLst>
              <a:ext uri="{FF2B5EF4-FFF2-40B4-BE49-F238E27FC236}">
                <a16:creationId xmlns:a16="http://schemas.microsoft.com/office/drawing/2014/main" id="{7731C1FF-4AB3-4BC5-BD6E-4B62A483A3AF}"/>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Proprietary ratio is used to measure the financing of assets.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FED048FE-5BD1-4954-A8FC-B3BEF510E3C2}"/>
              </a:ext>
            </a:extLst>
          </p:cNvPr>
          <p:cNvSpPr txBox="1"/>
          <p:nvPr/>
        </p:nvSpPr>
        <p:spPr>
          <a:xfrm>
            <a:off x="6096000" y="2540000"/>
            <a:ext cx="4483100" cy="2308324"/>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The company has a lower proprietary ratio. </a:t>
            </a:r>
            <a:endParaRPr lang="en-US" sz="2400"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This will result in unwillingness among the creditors to lend more to the company.</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8669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4B47-0009-4BB5-B56C-6AE5A29AA835}"/>
              </a:ext>
            </a:extLst>
          </p:cNvPr>
          <p:cNvSpPr>
            <a:spLocks noGrp="1"/>
          </p:cNvSpPr>
          <p:nvPr>
            <p:ph type="title"/>
          </p:nvPr>
        </p:nvSpPr>
        <p:spPr/>
        <p:txBody>
          <a:bodyPr>
            <a:normAutofit/>
          </a:bodyPr>
          <a:lstStyle/>
          <a:p>
            <a:r>
              <a:rPr lang="en-US" b="1" i="0" dirty="0">
                <a:effectLst/>
              </a:rPr>
              <a:t>Interest Coverage Ratio</a:t>
            </a:r>
            <a:br>
              <a:rPr lang="en-US" b="1" i="0" dirty="0">
                <a:effectLst/>
              </a:rPr>
            </a:br>
            <a:r>
              <a:rPr lang="en-US" b="1" i="0" dirty="0">
                <a:effectLst/>
              </a:rPr>
              <a:t>(PBIT/ Interest on long term debt)</a:t>
            </a:r>
            <a:endParaRPr lang="en-IN" b="1" dirty="0"/>
          </a:p>
        </p:txBody>
      </p:sp>
      <p:graphicFrame>
        <p:nvGraphicFramePr>
          <p:cNvPr id="5" name="Table 5">
            <a:extLst>
              <a:ext uri="{FF2B5EF4-FFF2-40B4-BE49-F238E27FC236}">
                <a16:creationId xmlns:a16="http://schemas.microsoft.com/office/drawing/2014/main" id="{3F151D19-5D1A-439C-895C-17CED21A70A6}"/>
              </a:ext>
            </a:extLst>
          </p:cNvPr>
          <p:cNvGraphicFramePr>
            <a:graphicFrameLocks noGrp="1"/>
          </p:cNvGraphicFramePr>
          <p:nvPr>
            <p:ph idx="1"/>
            <p:extLst>
              <p:ext uri="{D42A27DB-BD31-4B8C-83A1-F6EECF244321}">
                <p14:modId xmlns:p14="http://schemas.microsoft.com/office/powerpoint/2010/main" val="3643678858"/>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3413478679"/>
                    </a:ext>
                  </a:extLst>
                </a:gridCol>
                <a:gridCol w="2004483">
                  <a:extLst>
                    <a:ext uri="{9D8B030D-6E8A-4147-A177-3AD203B41FA5}">
                      <a16:colId xmlns:a16="http://schemas.microsoft.com/office/drawing/2014/main" val="3424760015"/>
                    </a:ext>
                  </a:extLst>
                </a:gridCol>
                <a:gridCol w="2004483">
                  <a:extLst>
                    <a:ext uri="{9D8B030D-6E8A-4147-A177-3AD203B41FA5}">
                      <a16:colId xmlns:a16="http://schemas.microsoft.com/office/drawing/2014/main" val="3160792180"/>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3436455829"/>
                  </a:ext>
                </a:extLst>
              </a:tr>
              <a:tr h="370840">
                <a:tc>
                  <a:txBody>
                    <a:bodyPr/>
                    <a:lstStyle/>
                    <a:p>
                      <a:pPr algn="ctr"/>
                      <a:r>
                        <a:rPr lang="en-IN" sz="1800" b="1" i="0" kern="1200" dirty="0">
                          <a:solidFill>
                            <a:schemeClr val="dk1"/>
                          </a:solidFill>
                          <a:effectLst/>
                          <a:latin typeface="+mn-lt"/>
                          <a:ea typeface="+mn-ea"/>
                          <a:cs typeface="+mn-cs"/>
                        </a:rPr>
                        <a:t>1.085851319</a:t>
                      </a:r>
                      <a:endParaRPr lang="en-IN" b="1" dirty="0"/>
                    </a:p>
                  </a:txBody>
                  <a:tcPr/>
                </a:tc>
                <a:tc>
                  <a:txBody>
                    <a:bodyPr/>
                    <a:lstStyle/>
                    <a:p>
                      <a:pPr algn="ctr"/>
                      <a:r>
                        <a:rPr lang="en-IN" sz="1800" b="1" i="0" kern="1200" dirty="0">
                          <a:solidFill>
                            <a:schemeClr val="dk1"/>
                          </a:solidFill>
                          <a:effectLst/>
                          <a:latin typeface="+mn-lt"/>
                          <a:ea typeface="+mn-ea"/>
                          <a:cs typeface="+mn-cs"/>
                        </a:rPr>
                        <a:t>1.210947931</a:t>
                      </a:r>
                      <a:endParaRPr lang="en-IN" b="1" dirty="0"/>
                    </a:p>
                  </a:txBody>
                  <a:tcPr/>
                </a:tc>
                <a:tc>
                  <a:txBody>
                    <a:bodyPr/>
                    <a:lstStyle/>
                    <a:p>
                      <a:pPr algn="ctr"/>
                      <a:r>
                        <a:rPr lang="en-IN" sz="1800" b="1" i="0" kern="1200" dirty="0">
                          <a:solidFill>
                            <a:schemeClr val="dk1"/>
                          </a:solidFill>
                          <a:effectLst/>
                          <a:latin typeface="+mn-lt"/>
                          <a:ea typeface="+mn-ea"/>
                          <a:cs typeface="+mn-cs"/>
                        </a:rPr>
                        <a:t>1.066832918</a:t>
                      </a:r>
                      <a:endParaRPr lang="en-IN" b="1" dirty="0"/>
                    </a:p>
                  </a:txBody>
                  <a:tcPr/>
                </a:tc>
                <a:extLst>
                  <a:ext uri="{0D108BD9-81ED-4DB2-BD59-A6C34878D82A}">
                    <a16:rowId xmlns:a16="http://schemas.microsoft.com/office/drawing/2014/main" val="3834998606"/>
                  </a:ext>
                </a:extLst>
              </a:tr>
            </a:tbl>
          </a:graphicData>
        </a:graphic>
      </p:graphicFrame>
      <p:sp>
        <p:nvSpPr>
          <p:cNvPr id="4" name="Text Placeholder 3">
            <a:extLst>
              <a:ext uri="{FF2B5EF4-FFF2-40B4-BE49-F238E27FC236}">
                <a16:creationId xmlns:a16="http://schemas.microsoft.com/office/drawing/2014/main" id="{C7C9167E-50B8-4BBC-94D4-7C48EAB3D852}"/>
              </a:ext>
            </a:extLst>
          </p:cNvPr>
          <p:cNvSpPr>
            <a:spLocks noGrp="1"/>
          </p:cNvSpPr>
          <p:nvPr>
            <p:ph type="body" sz="half" idx="2"/>
          </p:nvPr>
        </p:nvSpPr>
        <p:spPr/>
        <p:txBody>
          <a:bodyPr>
            <a:normAutofit/>
          </a:bodyPr>
          <a:lstStyle/>
          <a:p>
            <a:r>
              <a:rPr lang="en-US" sz="2100" b="0" i="0" dirty="0">
                <a:solidFill>
                  <a:srgbClr val="000000"/>
                </a:solidFill>
                <a:effectLst/>
                <a:latin typeface="Roboto" panose="02000000000000000000" pitchFamily="2" charset="0"/>
                <a:ea typeface="Roboto" panose="02000000000000000000" pitchFamily="2" charset="0"/>
              </a:rPr>
              <a:t>This ratio measures the ability of the firm to pay off its interests through its earnings.</a:t>
            </a:r>
            <a:endParaRPr lang="en-IN" sz="2100"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65310546-9C48-40A1-BB2F-D6EAEF65F2F1}"/>
              </a:ext>
            </a:extLst>
          </p:cNvPr>
          <p:cNvSpPr txBox="1"/>
          <p:nvPr/>
        </p:nvSpPr>
        <p:spPr>
          <a:xfrm>
            <a:off x="6096000" y="2463800"/>
            <a:ext cx="4651329" cy="2308324"/>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This means that the company has equal earnings to interest payable.</a:t>
            </a:r>
          </a:p>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Even a small fluctuation in the earnings can lead to interest default of the company.</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2749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A016-5BF9-42CD-8AF3-AB321514F7DA}"/>
              </a:ext>
            </a:extLst>
          </p:cNvPr>
          <p:cNvSpPr>
            <a:spLocks noGrp="1"/>
          </p:cNvSpPr>
          <p:nvPr>
            <p:ph type="title"/>
          </p:nvPr>
        </p:nvSpPr>
        <p:spPr/>
        <p:txBody>
          <a:bodyPr>
            <a:noAutofit/>
          </a:bodyPr>
          <a:lstStyle/>
          <a:p>
            <a:r>
              <a:rPr lang="en-US" b="1" i="0" dirty="0">
                <a:effectLst/>
              </a:rPr>
              <a:t>Inventory turnover ratio</a:t>
            </a:r>
            <a:br>
              <a:rPr lang="en-US" b="1" i="0" dirty="0">
                <a:effectLst/>
              </a:rPr>
            </a:br>
            <a:r>
              <a:rPr lang="en-US" b="1" i="0" dirty="0">
                <a:effectLst/>
              </a:rPr>
              <a:t>(Cost of revenue from operations/</a:t>
            </a:r>
            <a:br>
              <a:rPr lang="en-US" b="1" i="0" dirty="0">
                <a:effectLst/>
              </a:rPr>
            </a:br>
            <a:r>
              <a:rPr lang="en-US" b="1" i="0" dirty="0">
                <a:effectLst/>
              </a:rPr>
              <a:t>Average inventory)</a:t>
            </a:r>
            <a:endParaRPr lang="en-IN" b="1" dirty="0"/>
          </a:p>
        </p:txBody>
      </p:sp>
      <p:graphicFrame>
        <p:nvGraphicFramePr>
          <p:cNvPr id="5" name="Table 5">
            <a:extLst>
              <a:ext uri="{FF2B5EF4-FFF2-40B4-BE49-F238E27FC236}">
                <a16:creationId xmlns:a16="http://schemas.microsoft.com/office/drawing/2014/main" id="{5DD0558D-281A-4614-957A-31C507F0A65C}"/>
              </a:ext>
            </a:extLst>
          </p:cNvPr>
          <p:cNvGraphicFramePr>
            <a:graphicFrameLocks noGrp="1"/>
          </p:cNvGraphicFramePr>
          <p:nvPr>
            <p:ph idx="1"/>
            <p:extLst>
              <p:ext uri="{D42A27DB-BD31-4B8C-83A1-F6EECF244321}">
                <p14:modId xmlns:p14="http://schemas.microsoft.com/office/powerpoint/2010/main" val="2577710959"/>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3036114814"/>
                    </a:ext>
                  </a:extLst>
                </a:gridCol>
                <a:gridCol w="2004483">
                  <a:extLst>
                    <a:ext uri="{9D8B030D-6E8A-4147-A177-3AD203B41FA5}">
                      <a16:colId xmlns:a16="http://schemas.microsoft.com/office/drawing/2014/main" val="2829682184"/>
                    </a:ext>
                  </a:extLst>
                </a:gridCol>
                <a:gridCol w="2004483">
                  <a:extLst>
                    <a:ext uri="{9D8B030D-6E8A-4147-A177-3AD203B41FA5}">
                      <a16:colId xmlns:a16="http://schemas.microsoft.com/office/drawing/2014/main" val="907888697"/>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1804389675"/>
                  </a:ext>
                </a:extLst>
              </a:tr>
              <a:tr h="370840">
                <a:tc>
                  <a:txBody>
                    <a:bodyPr/>
                    <a:lstStyle/>
                    <a:p>
                      <a:pPr algn="ctr"/>
                      <a:r>
                        <a:rPr lang="en-IN" sz="1800" b="1" i="0" kern="1200" dirty="0">
                          <a:solidFill>
                            <a:schemeClr val="dk1"/>
                          </a:solidFill>
                          <a:effectLst/>
                          <a:latin typeface="+mn-lt"/>
                          <a:ea typeface="+mn-ea"/>
                          <a:cs typeface="+mn-cs"/>
                        </a:rPr>
                        <a:t>14.25</a:t>
                      </a:r>
                      <a:endParaRPr lang="en-IN" b="1" dirty="0"/>
                    </a:p>
                  </a:txBody>
                  <a:tcPr/>
                </a:tc>
                <a:tc>
                  <a:txBody>
                    <a:bodyPr/>
                    <a:lstStyle/>
                    <a:p>
                      <a:pPr algn="ctr"/>
                      <a:r>
                        <a:rPr lang="en-IN" sz="1800" b="1" i="0" kern="1200" dirty="0">
                          <a:solidFill>
                            <a:schemeClr val="dk1"/>
                          </a:solidFill>
                          <a:effectLst/>
                          <a:latin typeface="+mn-lt"/>
                          <a:ea typeface="+mn-ea"/>
                          <a:cs typeface="+mn-cs"/>
                        </a:rPr>
                        <a:t>12.17</a:t>
                      </a:r>
                      <a:endParaRPr lang="en-IN" b="1" dirty="0"/>
                    </a:p>
                  </a:txBody>
                  <a:tcPr/>
                </a:tc>
                <a:tc>
                  <a:txBody>
                    <a:bodyPr/>
                    <a:lstStyle/>
                    <a:p>
                      <a:pPr algn="ctr"/>
                      <a:r>
                        <a:rPr lang="en-IN" sz="1800" b="1" i="0" kern="1200" dirty="0">
                          <a:solidFill>
                            <a:schemeClr val="dk1"/>
                          </a:solidFill>
                          <a:effectLst/>
                          <a:latin typeface="+mn-lt"/>
                          <a:ea typeface="+mn-ea"/>
                          <a:cs typeface="+mn-cs"/>
                        </a:rPr>
                        <a:t>9.76</a:t>
                      </a:r>
                      <a:endParaRPr lang="en-IN" b="1" dirty="0"/>
                    </a:p>
                  </a:txBody>
                  <a:tcPr/>
                </a:tc>
                <a:extLst>
                  <a:ext uri="{0D108BD9-81ED-4DB2-BD59-A6C34878D82A}">
                    <a16:rowId xmlns:a16="http://schemas.microsoft.com/office/drawing/2014/main" val="1684738818"/>
                  </a:ext>
                </a:extLst>
              </a:tr>
            </a:tbl>
          </a:graphicData>
        </a:graphic>
      </p:graphicFrame>
      <p:sp>
        <p:nvSpPr>
          <p:cNvPr id="4" name="Text Placeholder 3">
            <a:extLst>
              <a:ext uri="{FF2B5EF4-FFF2-40B4-BE49-F238E27FC236}">
                <a16:creationId xmlns:a16="http://schemas.microsoft.com/office/drawing/2014/main" id="{5FC31DE6-916D-4B3C-A1FB-F66BC62E150C}"/>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Inventory turnover ratio measures how fast the inventory is moving, thus generating sales.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B841CE5-6061-44B8-BC7A-BE94980E650C}"/>
              </a:ext>
            </a:extLst>
          </p:cNvPr>
          <p:cNvSpPr txBox="1"/>
          <p:nvPr/>
        </p:nvSpPr>
        <p:spPr>
          <a:xfrm>
            <a:off x="5930900" y="2514600"/>
            <a:ext cx="4406900" cy="1569660"/>
          </a:xfrm>
          <a:prstGeom prst="rect">
            <a:avLst/>
          </a:prstGeom>
          <a:noFill/>
        </p:spPr>
        <p:txBody>
          <a:bodyPr wrap="square" rtlCol="0">
            <a:spAutoFit/>
          </a:bodyPr>
          <a:lstStyle/>
          <a:p>
            <a:r>
              <a:rPr lang="en-US" sz="2400" i="0" dirty="0">
                <a:effectLst/>
                <a:latin typeface="Roboto" panose="02000000000000000000" pitchFamily="2" charset="0"/>
                <a:ea typeface="Roboto" panose="02000000000000000000" pitchFamily="2" charset="0"/>
              </a:rPr>
              <a:t>The company has maintained a well inventory turnover ratio, which is profitable for the company.</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3763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C7F8-1333-4C13-9756-CB7FC4EFC258}"/>
              </a:ext>
            </a:extLst>
          </p:cNvPr>
          <p:cNvSpPr>
            <a:spLocks noGrp="1"/>
          </p:cNvSpPr>
          <p:nvPr>
            <p:ph type="title"/>
          </p:nvPr>
        </p:nvSpPr>
        <p:spPr/>
        <p:txBody>
          <a:bodyPr>
            <a:noAutofit/>
          </a:bodyPr>
          <a:lstStyle/>
          <a:p>
            <a:r>
              <a:rPr lang="en-US" b="1" i="0" dirty="0">
                <a:effectLst/>
              </a:rPr>
              <a:t>Working capital turnover ratio</a:t>
            </a:r>
            <a:br>
              <a:rPr lang="en-US" b="1" i="0" dirty="0">
                <a:effectLst/>
              </a:rPr>
            </a:br>
            <a:r>
              <a:rPr lang="en-US" b="1" i="0" dirty="0">
                <a:effectLst/>
              </a:rPr>
              <a:t>(Revenue from operations/</a:t>
            </a:r>
            <a:br>
              <a:rPr lang="en-US" b="1" i="0" dirty="0">
                <a:effectLst/>
              </a:rPr>
            </a:br>
            <a:r>
              <a:rPr lang="en-US" b="1" i="0" dirty="0">
                <a:effectLst/>
              </a:rPr>
              <a:t>working capital)</a:t>
            </a:r>
            <a:endParaRPr lang="en-IN" b="1" dirty="0"/>
          </a:p>
        </p:txBody>
      </p:sp>
      <p:graphicFrame>
        <p:nvGraphicFramePr>
          <p:cNvPr id="5" name="Table 5">
            <a:extLst>
              <a:ext uri="{FF2B5EF4-FFF2-40B4-BE49-F238E27FC236}">
                <a16:creationId xmlns:a16="http://schemas.microsoft.com/office/drawing/2014/main" id="{E63E2E29-EE86-4DBC-82F4-7C3275363226}"/>
              </a:ext>
            </a:extLst>
          </p:cNvPr>
          <p:cNvGraphicFramePr>
            <a:graphicFrameLocks noGrp="1"/>
          </p:cNvGraphicFramePr>
          <p:nvPr>
            <p:ph idx="1"/>
            <p:extLst>
              <p:ext uri="{D42A27DB-BD31-4B8C-83A1-F6EECF244321}">
                <p14:modId xmlns:p14="http://schemas.microsoft.com/office/powerpoint/2010/main" val="4047971834"/>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2676348661"/>
                    </a:ext>
                  </a:extLst>
                </a:gridCol>
                <a:gridCol w="2004483">
                  <a:extLst>
                    <a:ext uri="{9D8B030D-6E8A-4147-A177-3AD203B41FA5}">
                      <a16:colId xmlns:a16="http://schemas.microsoft.com/office/drawing/2014/main" val="733638531"/>
                    </a:ext>
                  </a:extLst>
                </a:gridCol>
                <a:gridCol w="2004483">
                  <a:extLst>
                    <a:ext uri="{9D8B030D-6E8A-4147-A177-3AD203B41FA5}">
                      <a16:colId xmlns:a16="http://schemas.microsoft.com/office/drawing/2014/main" val="3667545207"/>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2680180720"/>
                  </a:ext>
                </a:extLst>
              </a:tr>
              <a:tr h="370840">
                <a:tc>
                  <a:txBody>
                    <a:bodyPr/>
                    <a:lstStyle/>
                    <a:p>
                      <a:pPr algn="ctr"/>
                      <a:r>
                        <a:rPr lang="en-US" b="1" dirty="0"/>
                        <a:t>(Negative)</a:t>
                      </a:r>
                      <a:endParaRPr lang="en-IN" b="1" dirty="0"/>
                    </a:p>
                  </a:txBody>
                  <a:tcPr/>
                </a:tc>
                <a:tc>
                  <a:txBody>
                    <a:bodyPr/>
                    <a:lstStyle/>
                    <a:p>
                      <a:pPr algn="ctr"/>
                      <a:r>
                        <a:rPr lang="en-US" b="1" dirty="0"/>
                        <a:t>(negative)</a:t>
                      </a:r>
                      <a:endParaRPr lang="en-IN" b="1" dirty="0"/>
                    </a:p>
                  </a:txBody>
                  <a:tcPr/>
                </a:tc>
                <a:tc>
                  <a:txBody>
                    <a:bodyPr/>
                    <a:lstStyle/>
                    <a:p>
                      <a:pPr algn="ctr"/>
                      <a:r>
                        <a:rPr lang="en-US" b="1" dirty="0"/>
                        <a:t>(Negative)</a:t>
                      </a:r>
                      <a:endParaRPr lang="en-IN" b="1" dirty="0"/>
                    </a:p>
                  </a:txBody>
                  <a:tcPr/>
                </a:tc>
                <a:extLst>
                  <a:ext uri="{0D108BD9-81ED-4DB2-BD59-A6C34878D82A}">
                    <a16:rowId xmlns:a16="http://schemas.microsoft.com/office/drawing/2014/main" val="173591498"/>
                  </a:ext>
                </a:extLst>
              </a:tr>
            </a:tbl>
          </a:graphicData>
        </a:graphic>
      </p:graphicFrame>
      <p:sp>
        <p:nvSpPr>
          <p:cNvPr id="4" name="Text Placeholder 3">
            <a:extLst>
              <a:ext uri="{FF2B5EF4-FFF2-40B4-BE49-F238E27FC236}">
                <a16:creationId xmlns:a16="http://schemas.microsoft.com/office/drawing/2014/main" id="{CBDFED8F-58D0-4F65-A310-51A30F6B6EBE}"/>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This ratio shows the use of working capital in terms of carrying the business.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215B40BC-D78A-49B9-872B-D929618D86C6}"/>
              </a:ext>
            </a:extLst>
          </p:cNvPr>
          <p:cNvSpPr txBox="1"/>
          <p:nvPr/>
        </p:nvSpPr>
        <p:spPr>
          <a:xfrm>
            <a:off x="5662612" y="2489200"/>
            <a:ext cx="4775200" cy="1569660"/>
          </a:xfrm>
          <a:prstGeom prst="rect">
            <a:avLst/>
          </a:prstGeom>
          <a:noFill/>
        </p:spPr>
        <p:txBody>
          <a:bodyPr wrap="square" rtlCol="0">
            <a:spAutoFit/>
          </a:bodyPr>
          <a:lstStyle/>
          <a:p>
            <a:r>
              <a:rPr lang="en-US" sz="2400" i="0" dirty="0">
                <a:effectLst/>
                <a:latin typeface="Roboto" panose="02000000000000000000" pitchFamily="2" charset="0"/>
                <a:ea typeface="Roboto" panose="02000000000000000000" pitchFamily="2" charset="0"/>
              </a:rPr>
              <a:t>Here the working capital of the company is coming out to be negative, which makes the working capital ratio negative.</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7222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2723-876C-469A-A8BD-02D3BBED3563}"/>
              </a:ext>
            </a:extLst>
          </p:cNvPr>
          <p:cNvSpPr>
            <a:spLocks noGrp="1"/>
          </p:cNvSpPr>
          <p:nvPr>
            <p:ph type="title"/>
          </p:nvPr>
        </p:nvSpPr>
        <p:spPr/>
        <p:txBody>
          <a:bodyPr>
            <a:normAutofit/>
          </a:bodyPr>
          <a:lstStyle/>
          <a:p>
            <a:r>
              <a:rPr lang="en-US" b="1" i="0" dirty="0">
                <a:effectLst/>
              </a:rPr>
              <a:t>Gross profit ratio</a:t>
            </a:r>
            <a:br>
              <a:rPr lang="en-US" b="1" i="0" dirty="0">
                <a:effectLst/>
              </a:rPr>
            </a:br>
            <a:r>
              <a:rPr lang="en-US" b="1" i="0" dirty="0">
                <a:effectLst/>
              </a:rPr>
              <a:t>(Gross profit X100 /Revenue from operations)</a:t>
            </a:r>
            <a:endParaRPr lang="en-IN" b="1" dirty="0"/>
          </a:p>
        </p:txBody>
      </p:sp>
      <p:graphicFrame>
        <p:nvGraphicFramePr>
          <p:cNvPr id="5" name="Table 5">
            <a:extLst>
              <a:ext uri="{FF2B5EF4-FFF2-40B4-BE49-F238E27FC236}">
                <a16:creationId xmlns:a16="http://schemas.microsoft.com/office/drawing/2014/main" id="{7DD624EF-6EA2-4448-A3D6-062DA5FFF895}"/>
              </a:ext>
            </a:extLst>
          </p:cNvPr>
          <p:cNvGraphicFramePr>
            <a:graphicFrameLocks noGrp="1"/>
          </p:cNvGraphicFramePr>
          <p:nvPr>
            <p:ph idx="1"/>
            <p:extLst>
              <p:ext uri="{D42A27DB-BD31-4B8C-83A1-F6EECF244321}">
                <p14:modId xmlns:p14="http://schemas.microsoft.com/office/powerpoint/2010/main" val="2017338937"/>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525385530"/>
                    </a:ext>
                  </a:extLst>
                </a:gridCol>
                <a:gridCol w="2004483">
                  <a:extLst>
                    <a:ext uri="{9D8B030D-6E8A-4147-A177-3AD203B41FA5}">
                      <a16:colId xmlns:a16="http://schemas.microsoft.com/office/drawing/2014/main" val="2156282036"/>
                    </a:ext>
                  </a:extLst>
                </a:gridCol>
                <a:gridCol w="2004483">
                  <a:extLst>
                    <a:ext uri="{9D8B030D-6E8A-4147-A177-3AD203B41FA5}">
                      <a16:colId xmlns:a16="http://schemas.microsoft.com/office/drawing/2014/main" val="1745438564"/>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1098985264"/>
                  </a:ext>
                </a:extLst>
              </a:tr>
              <a:tr h="370840">
                <a:tc>
                  <a:txBody>
                    <a:bodyPr/>
                    <a:lstStyle/>
                    <a:p>
                      <a:pPr algn="ctr"/>
                      <a:r>
                        <a:rPr lang="en-IN" sz="1800" b="1" i="0" kern="1200" dirty="0">
                          <a:solidFill>
                            <a:schemeClr val="dk1"/>
                          </a:solidFill>
                          <a:effectLst/>
                          <a:latin typeface="+mn-lt"/>
                          <a:ea typeface="+mn-ea"/>
                          <a:cs typeface="+mn-cs"/>
                        </a:rPr>
                        <a:t>17.17%</a:t>
                      </a:r>
                      <a:endParaRPr lang="en-IN" b="1" dirty="0"/>
                    </a:p>
                  </a:txBody>
                  <a:tcPr/>
                </a:tc>
                <a:tc>
                  <a:txBody>
                    <a:bodyPr/>
                    <a:lstStyle/>
                    <a:p>
                      <a:pPr algn="ctr"/>
                      <a:r>
                        <a:rPr lang="en-IN" sz="1800" b="1" i="0" kern="1200" dirty="0">
                          <a:solidFill>
                            <a:schemeClr val="dk1"/>
                          </a:solidFill>
                          <a:effectLst/>
                          <a:latin typeface="+mn-lt"/>
                          <a:ea typeface="+mn-ea"/>
                          <a:cs typeface="+mn-cs"/>
                        </a:rPr>
                        <a:t>20.42%</a:t>
                      </a:r>
                      <a:endParaRPr lang="en-IN" b="1" dirty="0"/>
                    </a:p>
                  </a:txBody>
                  <a:tcPr/>
                </a:tc>
                <a:tc>
                  <a:txBody>
                    <a:bodyPr/>
                    <a:lstStyle/>
                    <a:p>
                      <a:pPr algn="ctr"/>
                      <a:r>
                        <a:rPr lang="en-IN" sz="1800" b="1" i="0" kern="1200" dirty="0">
                          <a:solidFill>
                            <a:schemeClr val="dk1"/>
                          </a:solidFill>
                          <a:effectLst/>
                          <a:latin typeface="+mn-lt"/>
                          <a:ea typeface="+mn-ea"/>
                          <a:cs typeface="+mn-cs"/>
                        </a:rPr>
                        <a:t>15.34%</a:t>
                      </a:r>
                      <a:endParaRPr lang="en-IN" b="1" dirty="0"/>
                    </a:p>
                  </a:txBody>
                  <a:tcPr/>
                </a:tc>
                <a:extLst>
                  <a:ext uri="{0D108BD9-81ED-4DB2-BD59-A6C34878D82A}">
                    <a16:rowId xmlns:a16="http://schemas.microsoft.com/office/drawing/2014/main" val="2172246439"/>
                  </a:ext>
                </a:extLst>
              </a:tr>
            </a:tbl>
          </a:graphicData>
        </a:graphic>
      </p:graphicFrame>
      <p:sp>
        <p:nvSpPr>
          <p:cNvPr id="4" name="Text Placeholder 3">
            <a:extLst>
              <a:ext uri="{FF2B5EF4-FFF2-40B4-BE49-F238E27FC236}">
                <a16:creationId xmlns:a16="http://schemas.microsoft.com/office/drawing/2014/main" id="{B7648A10-4B8B-4708-B153-C4400817C8CD}"/>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Gross profit ratio shows the gross profit earned by the company as a percentage of its sales.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217FD5AB-5DA5-44F2-AA31-F6D7630A19DB}"/>
              </a:ext>
            </a:extLst>
          </p:cNvPr>
          <p:cNvSpPr txBox="1"/>
          <p:nvPr/>
        </p:nvSpPr>
        <p:spPr>
          <a:xfrm>
            <a:off x="5791200" y="2628900"/>
            <a:ext cx="4673600" cy="1938992"/>
          </a:xfrm>
          <a:prstGeom prst="rect">
            <a:avLst/>
          </a:prstGeom>
          <a:noFill/>
        </p:spPr>
        <p:txBody>
          <a:bodyPr wrap="square" rtlCol="0">
            <a:spAutoFit/>
          </a:bodyPr>
          <a:lstStyle/>
          <a:p>
            <a:r>
              <a:rPr lang="en-US" sz="2400" i="0" dirty="0">
                <a:effectLst/>
                <a:latin typeface="Roboto" panose="02000000000000000000" pitchFamily="2" charset="0"/>
                <a:ea typeface="Roboto" panose="02000000000000000000" pitchFamily="2" charset="0"/>
              </a:rPr>
              <a:t>As compared to the energy sector, the company is offering lower gross profit margin, with the industry average of 48.95% for the year 21.</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6960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5EB2-159C-4356-935D-9E8174FF3E8D}"/>
              </a:ext>
            </a:extLst>
          </p:cNvPr>
          <p:cNvSpPr>
            <a:spLocks noGrp="1"/>
          </p:cNvSpPr>
          <p:nvPr>
            <p:ph type="title"/>
          </p:nvPr>
        </p:nvSpPr>
        <p:spPr/>
        <p:txBody>
          <a:bodyPr>
            <a:normAutofit/>
          </a:bodyPr>
          <a:lstStyle/>
          <a:p>
            <a:r>
              <a:rPr lang="en-US" b="1" i="0" dirty="0">
                <a:effectLst/>
              </a:rPr>
              <a:t>Operating ratio</a:t>
            </a:r>
            <a:br>
              <a:rPr lang="en-US" b="1" i="0" dirty="0">
                <a:effectLst/>
              </a:rPr>
            </a:br>
            <a:r>
              <a:rPr lang="en-US" b="1" i="0" dirty="0">
                <a:effectLst/>
              </a:rPr>
              <a:t>(Operating cost x 100/ Revenue from operations)	</a:t>
            </a:r>
            <a:endParaRPr lang="en-IN" b="1" dirty="0"/>
          </a:p>
        </p:txBody>
      </p:sp>
      <p:graphicFrame>
        <p:nvGraphicFramePr>
          <p:cNvPr id="5" name="Table 5">
            <a:extLst>
              <a:ext uri="{FF2B5EF4-FFF2-40B4-BE49-F238E27FC236}">
                <a16:creationId xmlns:a16="http://schemas.microsoft.com/office/drawing/2014/main" id="{0BBF9031-C806-4B60-AA30-7C1ACCF384C1}"/>
              </a:ext>
            </a:extLst>
          </p:cNvPr>
          <p:cNvGraphicFramePr>
            <a:graphicFrameLocks noGrp="1"/>
          </p:cNvGraphicFramePr>
          <p:nvPr>
            <p:ph idx="1"/>
            <p:extLst>
              <p:ext uri="{D42A27DB-BD31-4B8C-83A1-F6EECF244321}">
                <p14:modId xmlns:p14="http://schemas.microsoft.com/office/powerpoint/2010/main" val="1389599217"/>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3398577345"/>
                    </a:ext>
                  </a:extLst>
                </a:gridCol>
                <a:gridCol w="2004483">
                  <a:extLst>
                    <a:ext uri="{9D8B030D-6E8A-4147-A177-3AD203B41FA5}">
                      <a16:colId xmlns:a16="http://schemas.microsoft.com/office/drawing/2014/main" val="4052223046"/>
                    </a:ext>
                  </a:extLst>
                </a:gridCol>
                <a:gridCol w="2004483">
                  <a:extLst>
                    <a:ext uri="{9D8B030D-6E8A-4147-A177-3AD203B41FA5}">
                      <a16:colId xmlns:a16="http://schemas.microsoft.com/office/drawing/2014/main" val="3875107698"/>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434154381"/>
                  </a:ext>
                </a:extLst>
              </a:tr>
              <a:tr h="370840">
                <a:tc>
                  <a:txBody>
                    <a:bodyPr/>
                    <a:lstStyle/>
                    <a:p>
                      <a:pPr algn="ctr"/>
                      <a:r>
                        <a:rPr lang="en-IN" sz="1800" b="1" i="0" kern="1200" dirty="0">
                          <a:solidFill>
                            <a:schemeClr val="dk1"/>
                          </a:solidFill>
                          <a:effectLst/>
                          <a:latin typeface="+mn-lt"/>
                          <a:ea typeface="+mn-ea"/>
                          <a:cs typeface="+mn-cs"/>
                        </a:rPr>
                        <a:t>84.83%</a:t>
                      </a:r>
                      <a:endParaRPr lang="en-IN" b="1" dirty="0"/>
                    </a:p>
                  </a:txBody>
                  <a:tcPr/>
                </a:tc>
                <a:tc>
                  <a:txBody>
                    <a:bodyPr/>
                    <a:lstStyle/>
                    <a:p>
                      <a:pPr algn="ctr"/>
                      <a:r>
                        <a:rPr lang="en-IN" sz="1800" b="1" i="0" kern="1200" dirty="0">
                          <a:solidFill>
                            <a:schemeClr val="dk1"/>
                          </a:solidFill>
                          <a:effectLst/>
                          <a:latin typeface="+mn-lt"/>
                          <a:ea typeface="+mn-ea"/>
                          <a:cs typeface="+mn-cs"/>
                        </a:rPr>
                        <a:t>81.31%</a:t>
                      </a:r>
                      <a:endParaRPr lang="en-IN" b="1" dirty="0"/>
                    </a:p>
                  </a:txBody>
                  <a:tcPr/>
                </a:tc>
                <a:tc>
                  <a:txBody>
                    <a:bodyPr/>
                    <a:lstStyle/>
                    <a:p>
                      <a:pPr algn="ctr"/>
                      <a:r>
                        <a:rPr lang="en-IN" sz="1800" b="1" i="0" kern="1200" dirty="0">
                          <a:solidFill>
                            <a:schemeClr val="dk1"/>
                          </a:solidFill>
                          <a:effectLst/>
                          <a:latin typeface="+mn-lt"/>
                          <a:ea typeface="+mn-ea"/>
                          <a:cs typeface="+mn-cs"/>
                        </a:rPr>
                        <a:t>86.82%</a:t>
                      </a:r>
                      <a:endParaRPr lang="en-IN" b="1" dirty="0"/>
                    </a:p>
                  </a:txBody>
                  <a:tcPr/>
                </a:tc>
                <a:extLst>
                  <a:ext uri="{0D108BD9-81ED-4DB2-BD59-A6C34878D82A}">
                    <a16:rowId xmlns:a16="http://schemas.microsoft.com/office/drawing/2014/main" val="3570461697"/>
                  </a:ext>
                </a:extLst>
              </a:tr>
            </a:tbl>
          </a:graphicData>
        </a:graphic>
      </p:graphicFrame>
      <p:sp>
        <p:nvSpPr>
          <p:cNvPr id="4" name="Text Placeholder 3">
            <a:extLst>
              <a:ext uri="{FF2B5EF4-FFF2-40B4-BE49-F238E27FC236}">
                <a16:creationId xmlns:a16="http://schemas.microsoft.com/office/drawing/2014/main" id="{498BB132-38ED-48DE-9D89-F9B405553760}"/>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Operating ratio is used to find the operational efficiency of the business.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27E5B7FD-C11E-46D8-91AC-FAA6EE6445E3}"/>
              </a:ext>
            </a:extLst>
          </p:cNvPr>
          <p:cNvSpPr txBox="1"/>
          <p:nvPr/>
        </p:nvSpPr>
        <p:spPr>
          <a:xfrm>
            <a:off x="5562600" y="2540000"/>
            <a:ext cx="4483100" cy="1569660"/>
          </a:xfrm>
          <a:prstGeom prst="rect">
            <a:avLst/>
          </a:prstGeom>
          <a:noFill/>
        </p:spPr>
        <p:txBody>
          <a:bodyPr wrap="square" rtlCol="0">
            <a:spAutoFit/>
          </a:bodyPr>
          <a:lstStyle/>
          <a:p>
            <a:r>
              <a:rPr lang="en-US" sz="2400" i="0" dirty="0">
                <a:effectLst/>
                <a:latin typeface="Roboto" panose="02000000000000000000" pitchFamily="2" charset="0"/>
                <a:ea typeface="Roboto" panose="02000000000000000000" pitchFamily="2" charset="0"/>
              </a:rPr>
              <a:t>The company has managed to keep its operating margin not too high in order to give good returns</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4276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7508-C423-4548-BB7F-DD9EF0E45DAA}"/>
              </a:ext>
            </a:extLst>
          </p:cNvPr>
          <p:cNvSpPr>
            <a:spLocks noGrp="1"/>
          </p:cNvSpPr>
          <p:nvPr>
            <p:ph type="title"/>
          </p:nvPr>
        </p:nvSpPr>
        <p:spPr/>
        <p:txBody>
          <a:bodyPr>
            <a:normAutofit/>
          </a:bodyPr>
          <a:lstStyle/>
          <a:p>
            <a:r>
              <a:rPr lang="en-US" b="1" i="0" dirty="0">
                <a:effectLst/>
              </a:rPr>
              <a:t>Operating profit Ratio</a:t>
            </a:r>
            <a:br>
              <a:rPr lang="en-US" b="1" i="0" dirty="0">
                <a:effectLst/>
              </a:rPr>
            </a:br>
            <a:r>
              <a:rPr lang="en-US" b="1" i="0" dirty="0">
                <a:effectLst/>
              </a:rPr>
              <a:t>(Operating profit x100/ Revenue from operations)</a:t>
            </a:r>
            <a:endParaRPr lang="en-IN" b="1" dirty="0"/>
          </a:p>
        </p:txBody>
      </p:sp>
      <p:graphicFrame>
        <p:nvGraphicFramePr>
          <p:cNvPr id="5" name="Table 5">
            <a:extLst>
              <a:ext uri="{FF2B5EF4-FFF2-40B4-BE49-F238E27FC236}">
                <a16:creationId xmlns:a16="http://schemas.microsoft.com/office/drawing/2014/main" id="{AEE65C1A-9D9C-4BB9-A4A1-7F2F9DBFBF35}"/>
              </a:ext>
            </a:extLst>
          </p:cNvPr>
          <p:cNvGraphicFramePr>
            <a:graphicFrameLocks noGrp="1"/>
          </p:cNvGraphicFramePr>
          <p:nvPr>
            <p:ph idx="1"/>
            <p:extLst>
              <p:ext uri="{D42A27DB-BD31-4B8C-83A1-F6EECF244321}">
                <p14:modId xmlns:p14="http://schemas.microsoft.com/office/powerpoint/2010/main" val="3340928544"/>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1973503682"/>
                    </a:ext>
                  </a:extLst>
                </a:gridCol>
                <a:gridCol w="2004483">
                  <a:extLst>
                    <a:ext uri="{9D8B030D-6E8A-4147-A177-3AD203B41FA5}">
                      <a16:colId xmlns:a16="http://schemas.microsoft.com/office/drawing/2014/main" val="3353954648"/>
                    </a:ext>
                  </a:extLst>
                </a:gridCol>
                <a:gridCol w="2004483">
                  <a:extLst>
                    <a:ext uri="{9D8B030D-6E8A-4147-A177-3AD203B41FA5}">
                      <a16:colId xmlns:a16="http://schemas.microsoft.com/office/drawing/2014/main" val="3185511247"/>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3828845338"/>
                  </a:ext>
                </a:extLst>
              </a:tr>
              <a:tr h="370840">
                <a:tc>
                  <a:txBody>
                    <a:bodyPr/>
                    <a:lstStyle/>
                    <a:p>
                      <a:pPr algn="ctr"/>
                      <a:r>
                        <a:rPr lang="en-IN" sz="1800" b="1" i="0" kern="1200" dirty="0">
                          <a:solidFill>
                            <a:schemeClr val="dk1"/>
                          </a:solidFill>
                          <a:effectLst/>
                          <a:latin typeface="+mn-lt"/>
                          <a:ea typeface="+mn-ea"/>
                          <a:cs typeface="+mn-cs"/>
                        </a:rPr>
                        <a:t>15.17%</a:t>
                      </a:r>
                      <a:endParaRPr lang="en-IN" b="1" dirty="0"/>
                    </a:p>
                  </a:txBody>
                  <a:tcPr/>
                </a:tc>
                <a:tc>
                  <a:txBody>
                    <a:bodyPr/>
                    <a:lstStyle/>
                    <a:p>
                      <a:pPr algn="ctr"/>
                      <a:r>
                        <a:rPr lang="en-IN" sz="1800" b="1" i="0" kern="1200" dirty="0">
                          <a:solidFill>
                            <a:schemeClr val="dk1"/>
                          </a:solidFill>
                          <a:effectLst/>
                          <a:latin typeface="+mn-lt"/>
                          <a:ea typeface="+mn-ea"/>
                          <a:cs typeface="+mn-cs"/>
                        </a:rPr>
                        <a:t>18.69%</a:t>
                      </a:r>
                      <a:endParaRPr lang="en-IN" b="1" dirty="0"/>
                    </a:p>
                  </a:txBody>
                  <a:tcPr/>
                </a:tc>
                <a:tc>
                  <a:txBody>
                    <a:bodyPr/>
                    <a:lstStyle/>
                    <a:p>
                      <a:pPr algn="ctr"/>
                      <a:r>
                        <a:rPr lang="en-IN" sz="1800" b="1" i="0" kern="1200" dirty="0">
                          <a:solidFill>
                            <a:schemeClr val="dk1"/>
                          </a:solidFill>
                          <a:effectLst/>
                          <a:latin typeface="+mn-lt"/>
                          <a:ea typeface="+mn-ea"/>
                          <a:cs typeface="+mn-cs"/>
                        </a:rPr>
                        <a:t>13.18%</a:t>
                      </a:r>
                      <a:endParaRPr lang="en-IN" b="1" dirty="0"/>
                    </a:p>
                  </a:txBody>
                  <a:tcPr/>
                </a:tc>
                <a:extLst>
                  <a:ext uri="{0D108BD9-81ED-4DB2-BD59-A6C34878D82A}">
                    <a16:rowId xmlns:a16="http://schemas.microsoft.com/office/drawing/2014/main" val="1435642894"/>
                  </a:ext>
                </a:extLst>
              </a:tr>
            </a:tbl>
          </a:graphicData>
        </a:graphic>
      </p:graphicFrame>
      <p:sp>
        <p:nvSpPr>
          <p:cNvPr id="4" name="Text Placeholder 3">
            <a:extLst>
              <a:ext uri="{FF2B5EF4-FFF2-40B4-BE49-F238E27FC236}">
                <a16:creationId xmlns:a16="http://schemas.microsoft.com/office/drawing/2014/main" id="{EC74DA7E-54CD-46BD-9D54-4DCFEF7A6048}"/>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Operating profit ratio measures the operational efficiency of the business and management.</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31C5FF9D-5D7F-4D07-B6DD-9B967A0C44F8}"/>
              </a:ext>
            </a:extLst>
          </p:cNvPr>
          <p:cNvSpPr txBox="1"/>
          <p:nvPr/>
        </p:nvSpPr>
        <p:spPr>
          <a:xfrm>
            <a:off x="5829300" y="2476500"/>
            <a:ext cx="4572000" cy="1200329"/>
          </a:xfrm>
          <a:prstGeom prst="rect">
            <a:avLst/>
          </a:prstGeom>
          <a:noFill/>
        </p:spPr>
        <p:txBody>
          <a:bodyPr wrap="square" rtlCol="0">
            <a:spAutoFit/>
          </a:bodyPr>
          <a:lstStyle/>
          <a:p>
            <a:r>
              <a:rPr lang="en-US" sz="2400" i="0" dirty="0">
                <a:effectLst/>
                <a:latin typeface="Roboto" panose="02000000000000000000" pitchFamily="2" charset="0"/>
                <a:ea typeface="Roboto" panose="02000000000000000000" pitchFamily="2" charset="0"/>
              </a:rPr>
              <a:t>The operating profit margin has proven to be quite good for the company.</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4118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AA01-E345-4760-9666-B904B8B1BED8}"/>
              </a:ext>
            </a:extLst>
          </p:cNvPr>
          <p:cNvSpPr>
            <a:spLocks noGrp="1"/>
          </p:cNvSpPr>
          <p:nvPr>
            <p:ph type="title"/>
          </p:nvPr>
        </p:nvSpPr>
        <p:spPr/>
        <p:txBody>
          <a:bodyPr>
            <a:normAutofit/>
          </a:bodyPr>
          <a:lstStyle/>
          <a:p>
            <a:r>
              <a:rPr lang="en-US" b="1" i="0" dirty="0">
                <a:effectLst/>
              </a:rPr>
              <a:t>Net Profit Ratio</a:t>
            </a:r>
            <a:br>
              <a:rPr lang="en-US" b="1" i="0" dirty="0">
                <a:effectLst/>
              </a:rPr>
            </a:br>
            <a:r>
              <a:rPr lang="en-US" b="1" i="0" dirty="0">
                <a:effectLst/>
              </a:rPr>
              <a:t>(Net profit after tax x100/ Revenue from operations)</a:t>
            </a:r>
            <a:endParaRPr lang="en-IN" b="1" dirty="0"/>
          </a:p>
        </p:txBody>
      </p:sp>
      <p:graphicFrame>
        <p:nvGraphicFramePr>
          <p:cNvPr id="5" name="Table 5">
            <a:extLst>
              <a:ext uri="{FF2B5EF4-FFF2-40B4-BE49-F238E27FC236}">
                <a16:creationId xmlns:a16="http://schemas.microsoft.com/office/drawing/2014/main" id="{69C941E6-D2EA-428F-A19A-1AAE3CF07BA7}"/>
              </a:ext>
            </a:extLst>
          </p:cNvPr>
          <p:cNvGraphicFramePr>
            <a:graphicFrameLocks noGrp="1"/>
          </p:cNvGraphicFramePr>
          <p:nvPr>
            <p:ph idx="1"/>
            <p:extLst>
              <p:ext uri="{D42A27DB-BD31-4B8C-83A1-F6EECF244321}">
                <p14:modId xmlns:p14="http://schemas.microsoft.com/office/powerpoint/2010/main" val="832267535"/>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196464520"/>
                    </a:ext>
                  </a:extLst>
                </a:gridCol>
                <a:gridCol w="2004483">
                  <a:extLst>
                    <a:ext uri="{9D8B030D-6E8A-4147-A177-3AD203B41FA5}">
                      <a16:colId xmlns:a16="http://schemas.microsoft.com/office/drawing/2014/main" val="3419695819"/>
                    </a:ext>
                  </a:extLst>
                </a:gridCol>
                <a:gridCol w="2004483">
                  <a:extLst>
                    <a:ext uri="{9D8B030D-6E8A-4147-A177-3AD203B41FA5}">
                      <a16:colId xmlns:a16="http://schemas.microsoft.com/office/drawing/2014/main" val="2324939099"/>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2191997867"/>
                  </a:ext>
                </a:extLst>
              </a:tr>
              <a:tr h="370840">
                <a:tc>
                  <a:txBody>
                    <a:bodyPr/>
                    <a:lstStyle/>
                    <a:p>
                      <a:pPr algn="ctr"/>
                      <a:r>
                        <a:rPr lang="en-IN" sz="1800" b="1" i="0" kern="1200" dirty="0">
                          <a:solidFill>
                            <a:schemeClr val="dk1"/>
                          </a:solidFill>
                          <a:effectLst/>
                          <a:latin typeface="+mn-lt"/>
                          <a:ea typeface="+mn-ea"/>
                          <a:cs typeface="+mn-cs"/>
                        </a:rPr>
                        <a:t>21.42%</a:t>
                      </a:r>
                      <a:endParaRPr lang="en-IN" b="1" dirty="0"/>
                    </a:p>
                  </a:txBody>
                  <a:tcPr/>
                </a:tc>
                <a:tc>
                  <a:txBody>
                    <a:bodyPr/>
                    <a:lstStyle/>
                    <a:p>
                      <a:pPr algn="ctr"/>
                      <a:r>
                        <a:rPr lang="en-IN" sz="1800" b="1" i="0" kern="1200" dirty="0">
                          <a:solidFill>
                            <a:schemeClr val="dk1"/>
                          </a:solidFill>
                          <a:effectLst/>
                          <a:latin typeface="+mn-lt"/>
                          <a:ea typeface="+mn-ea"/>
                          <a:cs typeface="+mn-cs"/>
                        </a:rPr>
                        <a:t>1.91%</a:t>
                      </a:r>
                      <a:endParaRPr lang="en-IN" b="1" dirty="0"/>
                    </a:p>
                  </a:txBody>
                  <a:tcPr/>
                </a:tc>
                <a:tc>
                  <a:txBody>
                    <a:bodyPr/>
                    <a:lstStyle/>
                    <a:p>
                      <a:pPr algn="ctr"/>
                      <a:r>
                        <a:rPr lang="en-IN" sz="1800" b="1" i="0" kern="1200" dirty="0">
                          <a:solidFill>
                            <a:schemeClr val="dk1"/>
                          </a:solidFill>
                          <a:effectLst/>
                          <a:latin typeface="+mn-lt"/>
                          <a:ea typeface="+mn-ea"/>
                          <a:cs typeface="+mn-cs"/>
                        </a:rPr>
                        <a:t>14.9%</a:t>
                      </a:r>
                      <a:endParaRPr lang="en-IN" b="1" dirty="0"/>
                    </a:p>
                  </a:txBody>
                  <a:tcPr/>
                </a:tc>
                <a:extLst>
                  <a:ext uri="{0D108BD9-81ED-4DB2-BD59-A6C34878D82A}">
                    <a16:rowId xmlns:a16="http://schemas.microsoft.com/office/drawing/2014/main" val="3264247989"/>
                  </a:ext>
                </a:extLst>
              </a:tr>
            </a:tbl>
          </a:graphicData>
        </a:graphic>
      </p:graphicFrame>
      <p:sp>
        <p:nvSpPr>
          <p:cNvPr id="4" name="Text Placeholder 3">
            <a:extLst>
              <a:ext uri="{FF2B5EF4-FFF2-40B4-BE49-F238E27FC236}">
                <a16:creationId xmlns:a16="http://schemas.microsoft.com/office/drawing/2014/main" id="{237AF585-3A34-4369-A175-4DDC8FBCE210}"/>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Net profit ratio is an indicator of the profitability of the business.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C5468ACD-B471-4927-85DC-042C43130F87}"/>
              </a:ext>
            </a:extLst>
          </p:cNvPr>
          <p:cNvSpPr txBox="1"/>
          <p:nvPr/>
        </p:nvSpPr>
        <p:spPr>
          <a:xfrm>
            <a:off x="5981700" y="2459504"/>
            <a:ext cx="4508500" cy="1938992"/>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The company has performed well in the net profit factor. </a:t>
            </a:r>
          </a:p>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It was able to give more profits than the industry average of 9.6%.</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6915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B8C0-CEDE-4A9F-AA7A-48798C572C3B}"/>
              </a:ext>
            </a:extLst>
          </p:cNvPr>
          <p:cNvSpPr>
            <a:spLocks noGrp="1"/>
          </p:cNvSpPr>
          <p:nvPr>
            <p:ph type="title"/>
          </p:nvPr>
        </p:nvSpPr>
        <p:spPr/>
        <p:txBody>
          <a:bodyPr>
            <a:normAutofit/>
          </a:bodyPr>
          <a:lstStyle/>
          <a:p>
            <a:r>
              <a:rPr lang="en-US" b="1" i="0" dirty="0">
                <a:effectLst/>
              </a:rPr>
              <a:t>Return on Capital Employed</a:t>
            </a:r>
            <a:br>
              <a:rPr lang="en-US" b="1" i="0" dirty="0">
                <a:effectLst/>
              </a:rPr>
            </a:br>
            <a:r>
              <a:rPr lang="en-US" b="1" i="0" dirty="0">
                <a:effectLst/>
              </a:rPr>
              <a:t>(PBITD x100/ Capital Employed)</a:t>
            </a:r>
            <a:endParaRPr lang="en-IN" b="1" dirty="0"/>
          </a:p>
        </p:txBody>
      </p:sp>
      <p:graphicFrame>
        <p:nvGraphicFramePr>
          <p:cNvPr id="5" name="Table 5">
            <a:extLst>
              <a:ext uri="{FF2B5EF4-FFF2-40B4-BE49-F238E27FC236}">
                <a16:creationId xmlns:a16="http://schemas.microsoft.com/office/drawing/2014/main" id="{88BF37F0-5338-42B8-983E-B5035646F3D0}"/>
              </a:ext>
            </a:extLst>
          </p:cNvPr>
          <p:cNvGraphicFramePr>
            <a:graphicFrameLocks noGrp="1"/>
          </p:cNvGraphicFramePr>
          <p:nvPr>
            <p:ph idx="1"/>
            <p:extLst>
              <p:ext uri="{D42A27DB-BD31-4B8C-83A1-F6EECF244321}">
                <p14:modId xmlns:p14="http://schemas.microsoft.com/office/powerpoint/2010/main" val="2357901136"/>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1479215003"/>
                    </a:ext>
                  </a:extLst>
                </a:gridCol>
                <a:gridCol w="2004483">
                  <a:extLst>
                    <a:ext uri="{9D8B030D-6E8A-4147-A177-3AD203B41FA5}">
                      <a16:colId xmlns:a16="http://schemas.microsoft.com/office/drawing/2014/main" val="466419157"/>
                    </a:ext>
                  </a:extLst>
                </a:gridCol>
                <a:gridCol w="2004483">
                  <a:extLst>
                    <a:ext uri="{9D8B030D-6E8A-4147-A177-3AD203B41FA5}">
                      <a16:colId xmlns:a16="http://schemas.microsoft.com/office/drawing/2014/main" val="1836021519"/>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4010863405"/>
                  </a:ext>
                </a:extLst>
              </a:tr>
              <a:tr h="370840">
                <a:tc>
                  <a:txBody>
                    <a:bodyPr/>
                    <a:lstStyle/>
                    <a:p>
                      <a:pPr algn="ctr"/>
                      <a:r>
                        <a:rPr lang="en-IN" sz="1800" b="1" i="0" kern="1200" dirty="0">
                          <a:solidFill>
                            <a:schemeClr val="dk1"/>
                          </a:solidFill>
                          <a:effectLst/>
                          <a:latin typeface="+mn-lt"/>
                          <a:ea typeface="+mn-ea"/>
                          <a:cs typeface="+mn-cs"/>
                        </a:rPr>
                        <a:t>11.09%</a:t>
                      </a:r>
                      <a:endParaRPr lang="en-IN" b="1" dirty="0"/>
                    </a:p>
                  </a:txBody>
                  <a:tcPr/>
                </a:tc>
                <a:tc>
                  <a:txBody>
                    <a:bodyPr/>
                    <a:lstStyle/>
                    <a:p>
                      <a:pPr algn="ctr"/>
                      <a:r>
                        <a:rPr lang="en-IN" sz="1800" b="1" i="0" kern="1200" dirty="0">
                          <a:solidFill>
                            <a:schemeClr val="dk1"/>
                          </a:solidFill>
                          <a:effectLst/>
                          <a:latin typeface="+mn-lt"/>
                          <a:ea typeface="+mn-ea"/>
                          <a:cs typeface="+mn-cs"/>
                        </a:rPr>
                        <a:t>10.82%</a:t>
                      </a:r>
                      <a:endParaRPr lang="en-IN" b="1" dirty="0"/>
                    </a:p>
                  </a:txBody>
                  <a:tcPr/>
                </a:tc>
                <a:tc>
                  <a:txBody>
                    <a:bodyPr/>
                    <a:lstStyle/>
                    <a:p>
                      <a:pPr algn="ctr"/>
                      <a:r>
                        <a:rPr lang="en-IN" sz="1800" b="1" i="0" kern="1200" dirty="0">
                          <a:solidFill>
                            <a:schemeClr val="dk1"/>
                          </a:solidFill>
                          <a:effectLst/>
                          <a:latin typeface="+mn-lt"/>
                          <a:ea typeface="+mn-ea"/>
                          <a:cs typeface="+mn-cs"/>
                        </a:rPr>
                        <a:t>7.41%</a:t>
                      </a:r>
                      <a:endParaRPr lang="en-IN" b="1" dirty="0"/>
                    </a:p>
                  </a:txBody>
                  <a:tcPr/>
                </a:tc>
                <a:extLst>
                  <a:ext uri="{0D108BD9-81ED-4DB2-BD59-A6C34878D82A}">
                    <a16:rowId xmlns:a16="http://schemas.microsoft.com/office/drawing/2014/main" val="2509004721"/>
                  </a:ext>
                </a:extLst>
              </a:tr>
            </a:tbl>
          </a:graphicData>
        </a:graphic>
      </p:graphicFrame>
      <p:sp>
        <p:nvSpPr>
          <p:cNvPr id="4" name="Text Placeholder 3">
            <a:extLst>
              <a:ext uri="{FF2B5EF4-FFF2-40B4-BE49-F238E27FC236}">
                <a16:creationId xmlns:a16="http://schemas.microsoft.com/office/drawing/2014/main" id="{0B659F6C-6FBF-483B-999D-D427C1A476D4}"/>
              </a:ext>
            </a:extLst>
          </p:cNvPr>
          <p:cNvSpPr>
            <a:spLocks noGrp="1"/>
          </p:cNvSpPr>
          <p:nvPr>
            <p:ph type="body" sz="half" idx="2"/>
          </p:nvPr>
        </p:nvSpPr>
        <p:spPr/>
        <p:txBody>
          <a:bodyPr>
            <a:normAutofit/>
          </a:bodyPr>
          <a:lstStyle/>
          <a:p>
            <a:r>
              <a:rPr lang="en-US" sz="2100" i="0" dirty="0">
                <a:effectLst/>
                <a:latin typeface="Roboto" panose="02000000000000000000" pitchFamily="2" charset="0"/>
                <a:ea typeface="Roboto" panose="02000000000000000000" pitchFamily="2" charset="0"/>
              </a:rPr>
              <a:t>Return on capital employed is a measure of how efficiently the firms able to use its resources.</a:t>
            </a:r>
            <a:endParaRPr lang="en-IN" sz="21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A657823A-1EFF-4989-B7D0-24524B5E5DAD}"/>
              </a:ext>
            </a:extLst>
          </p:cNvPr>
          <p:cNvSpPr txBox="1"/>
          <p:nvPr/>
        </p:nvSpPr>
        <p:spPr>
          <a:xfrm>
            <a:off x="5803900" y="2514600"/>
            <a:ext cx="4546600" cy="2308324"/>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The return on capital employed has been reducing. </a:t>
            </a:r>
          </a:p>
          <a:p>
            <a:pPr marL="285750" indent="-285750">
              <a:buFont typeface="Arial" panose="020B0604020202020204" pitchFamily="34" charset="0"/>
              <a:buChar char="•"/>
            </a:pPr>
            <a:r>
              <a:rPr lang="en-US" sz="2400" i="0" dirty="0">
                <a:effectLst/>
                <a:latin typeface="Roboto" panose="02000000000000000000" pitchFamily="2" charset="0"/>
                <a:ea typeface="Roboto" panose="02000000000000000000" pitchFamily="2" charset="0"/>
              </a:rPr>
              <a:t>It is not a good result since the company is not able to provide more than 15% average return.</a:t>
            </a:r>
            <a:endParaRPr lang="en-IN"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6480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FAC25-D9CB-4BAB-8A6B-9538E5C0F276}"/>
              </a:ext>
            </a:extLst>
          </p:cNvPr>
          <p:cNvSpPr>
            <a:spLocks noGrp="1"/>
          </p:cNvSpPr>
          <p:nvPr>
            <p:ph type="title"/>
          </p:nvPr>
        </p:nvSpPr>
        <p:spPr>
          <a:xfrm>
            <a:off x="1451579" y="1040302"/>
            <a:ext cx="9603275" cy="1020229"/>
          </a:xfrm>
        </p:spPr>
        <p:txBody>
          <a:bodyPr>
            <a:normAutofit/>
          </a:bodyPr>
          <a:lstStyle/>
          <a:p>
            <a:r>
              <a:rPr lang="en-US" dirty="0"/>
              <a:t>Technical analysis</a:t>
            </a:r>
            <a:endParaRPr lang="en-IN" dirty="0"/>
          </a:p>
        </p:txBody>
      </p:sp>
      <p:cxnSp>
        <p:nvCxnSpPr>
          <p:cNvPr id="12" name="Straight Connector 11">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68B2C987-4A63-44AC-8E06-105694237009}"/>
              </a:ext>
            </a:extLst>
          </p:cNvPr>
          <p:cNvSpPr>
            <a:spLocks noGrp="1"/>
          </p:cNvSpPr>
          <p:nvPr>
            <p:ph idx="1"/>
          </p:nvPr>
        </p:nvSpPr>
        <p:spPr>
          <a:xfrm>
            <a:off x="1451580" y="2355536"/>
            <a:ext cx="9436404" cy="3215530"/>
          </a:xfrm>
        </p:spPr>
        <p:txBody>
          <a:bodyPr>
            <a:normAutofit/>
          </a:bodyPr>
          <a:lstStyle/>
          <a:p>
            <a:r>
              <a:rPr lang="en-US" sz="1900" b="0" i="0" u="none" strike="noStrike" dirty="0">
                <a:effectLst/>
                <a:latin typeface="Arial" panose="020B0604020202020204" pitchFamily="34" charset="0"/>
              </a:rPr>
              <a:t>Technical analysis may be a commercialism discipline utilized to gauge investments and establish commercialism opportunities by analyzing applied mathematics trends gathered from commercialism activity, like worth movement and volume.</a:t>
            </a:r>
          </a:p>
          <a:p>
            <a:r>
              <a:rPr lang="en-US" sz="1900" b="0" i="0" u="none" strike="noStrike" dirty="0">
                <a:effectLst/>
                <a:latin typeface="Arial" panose="020B0604020202020204" pitchFamily="34" charset="0"/>
              </a:rPr>
              <a:t>Technical analysis is usually accustomed to generate short commercialism signals from varied charting tools, however may facilitate the analysis of a security's strength or weakness relative to the broader market or one among its sectors.</a:t>
            </a:r>
          </a:p>
          <a:p>
            <a:r>
              <a:rPr lang="en-US" sz="1900" b="0" i="0" u="none" strike="noStrike" dirty="0">
                <a:effectLst/>
                <a:latin typeface="Arial" panose="020B0604020202020204" pitchFamily="34" charset="0"/>
              </a:rPr>
              <a:t>This data helps analysts improve their overall valuation estimate.</a:t>
            </a:r>
            <a:endParaRPr lang="en-IN" sz="1900" dirty="0"/>
          </a:p>
        </p:txBody>
      </p:sp>
      <p:sp>
        <p:nvSpPr>
          <p:cNvPr id="14" name="Rectangle 13">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735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5">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3EAC1C2D-E5EF-40FE-AB22-C44BC26D4D19}"/>
              </a:ext>
            </a:extLst>
          </p:cNvPr>
          <p:cNvSpPr>
            <a:spLocks noGrp="1"/>
          </p:cNvSpPr>
          <p:nvPr>
            <p:ph type="title"/>
          </p:nvPr>
        </p:nvSpPr>
        <p:spPr>
          <a:xfrm>
            <a:off x="1451579" y="1040302"/>
            <a:ext cx="9603275" cy="1020229"/>
          </a:xfrm>
        </p:spPr>
        <p:txBody>
          <a:bodyPr>
            <a:normAutofit/>
          </a:bodyPr>
          <a:lstStyle/>
          <a:p>
            <a:r>
              <a:rPr lang="en-US" dirty="0"/>
              <a:t>About the Company</a:t>
            </a:r>
          </a:p>
        </p:txBody>
      </p:sp>
      <p:cxnSp>
        <p:nvCxnSpPr>
          <p:cNvPr id="23" name="Straight Connector 27">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Content Placeholder 2">
            <a:extLst>
              <a:ext uri="{FF2B5EF4-FFF2-40B4-BE49-F238E27FC236}">
                <a16:creationId xmlns:a16="http://schemas.microsoft.com/office/drawing/2014/main" id="{D30B144F-A26E-46FA-9595-01AC8996F7AF}"/>
              </a:ext>
            </a:extLst>
          </p:cNvPr>
          <p:cNvSpPr>
            <a:spLocks noGrp="1"/>
          </p:cNvSpPr>
          <p:nvPr>
            <p:ph idx="1"/>
          </p:nvPr>
        </p:nvSpPr>
        <p:spPr>
          <a:xfrm>
            <a:off x="1451580" y="2355536"/>
            <a:ext cx="9436404" cy="3215530"/>
          </a:xfrm>
        </p:spPr>
        <p:txBody>
          <a:bodyPr>
            <a:normAutofit/>
          </a:bodyPr>
          <a:lstStyle/>
          <a:p>
            <a:pPr>
              <a:lnSpc>
                <a:spcPct val="110000"/>
              </a:lnSpc>
            </a:pPr>
            <a:r>
              <a:rPr lang="en-US" b="0" i="0" dirty="0">
                <a:effectLst/>
                <a:latin typeface="Roboto" panose="020B0604020202020204" pitchFamily="2" charset="0"/>
              </a:rPr>
              <a:t>Tata Power Company Limited is an Indian electric utility company based in Mumbai, Maharashtra, India and is part of the Tata Group.</a:t>
            </a:r>
          </a:p>
          <a:p>
            <a:pPr>
              <a:lnSpc>
                <a:spcPct val="110000"/>
              </a:lnSpc>
            </a:pPr>
            <a:r>
              <a:rPr lang="en-US" b="0" i="0" dirty="0">
                <a:effectLst/>
                <a:latin typeface="Roboto" panose="020B0604020202020204" pitchFamily="2" charset="0"/>
              </a:rPr>
              <a:t> The core business of the company is to generate, transmit and distribute electricity. With an installed electricity generation capacity of 10,577 MW, it is India's largest integrated power company. </a:t>
            </a:r>
          </a:p>
          <a:p>
            <a:pPr>
              <a:lnSpc>
                <a:spcPct val="110000"/>
              </a:lnSpc>
            </a:pPr>
            <a:r>
              <a:rPr lang="en-US" b="0" i="0" dirty="0">
                <a:effectLst/>
                <a:latin typeface="Roboto" panose="020B0604020202020204" pitchFamily="2" charset="0"/>
              </a:rPr>
              <a:t>Tata Power has been ranked 3rd in 2017 Responsible Business Rankings developed by IIM Udaipur. In February 2017, Tata Power became the first Indian company to ship over 1 GW solar modules.</a:t>
            </a:r>
            <a:endParaRPr lang="en-US" dirty="0"/>
          </a:p>
        </p:txBody>
      </p:sp>
      <p:sp>
        <p:nvSpPr>
          <p:cNvPr id="25" name="Rectangle 29">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9041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7" name="Picture 1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9" name="Straight Connector 13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3" name="Rectangle 14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a16="http://schemas.microsoft.com/office/drawing/2014/main" id="{189869C4-902D-400A-B717-8A38BC9087E6}"/>
              </a:ext>
            </a:extLst>
          </p:cNvPr>
          <p:cNvSpPr>
            <a:spLocks noGrp="1"/>
          </p:cNvSpPr>
          <p:nvPr>
            <p:ph type="title"/>
          </p:nvPr>
        </p:nvSpPr>
        <p:spPr>
          <a:xfrm>
            <a:off x="7555992" y="707475"/>
            <a:ext cx="3670808" cy="1312001"/>
          </a:xfrm>
        </p:spPr>
        <p:txBody>
          <a:bodyPr vert="horz" lIns="91440" tIns="45720" rIns="91440" bIns="45720" rtlCol="0" anchor="t">
            <a:normAutofit/>
          </a:bodyPr>
          <a:lstStyle/>
          <a:p>
            <a:r>
              <a:rPr lang="en-US" sz="3200" b="1" dirty="0"/>
              <a:t>A line Chart</a:t>
            </a:r>
          </a:p>
        </p:txBody>
      </p:sp>
      <p:cxnSp>
        <p:nvCxnSpPr>
          <p:cNvPr id="147" name="Straight Connector 14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a:extLst>
              <a:ext uri="{FF2B5EF4-FFF2-40B4-BE49-F238E27FC236}">
                <a16:creationId xmlns:a16="http://schemas.microsoft.com/office/drawing/2014/main" id="{47AAC011-0AE5-45C8-9AFA-EAFE01F08F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0499" y="419099"/>
            <a:ext cx="7015789" cy="58786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802547-9E28-47C0-88A8-B679DD4E6445}"/>
              </a:ext>
            </a:extLst>
          </p:cNvPr>
          <p:cNvSpPr txBox="1"/>
          <p:nvPr/>
        </p:nvSpPr>
        <p:spPr>
          <a:xfrm>
            <a:off x="7554137" y="2273608"/>
            <a:ext cx="4307663" cy="4165290"/>
          </a:xfrm>
          <a:prstGeom prst="rect">
            <a:avLst/>
          </a:prstGeom>
        </p:spPr>
        <p:txBody>
          <a:bodyPr vert="horz" lIns="91440" tIns="45720" rIns="91440" bIns="45720" rtlCol="0" anchor="t">
            <a:normAutofit fontScale="32500" lnSpcReduction="20000"/>
          </a:bodyPr>
          <a:lstStyle/>
          <a:p>
            <a:pPr marL="57150" defTabSz="914400">
              <a:lnSpc>
                <a:spcPct val="110000"/>
              </a:lnSpc>
              <a:spcBef>
                <a:spcPts val="0"/>
              </a:spcBef>
              <a:spcAft>
                <a:spcPts val="600"/>
              </a:spcAft>
              <a:buClr>
                <a:schemeClr val="accent1"/>
              </a:buClr>
              <a:buSzPct val="100000"/>
            </a:pPr>
            <a:r>
              <a:rPr lang="en-US" sz="6200" b="0" i="0" u="none" strike="noStrike" dirty="0">
                <a:latin typeface="Roboto" panose="02000000000000000000" pitchFamily="2" charset="0"/>
                <a:ea typeface="Roboto" panose="02000000000000000000" pitchFamily="2" charset="0"/>
              </a:rPr>
              <a:t>A line chart is a way of visually representing a company's price history using a single, continuous line. A line chart is easy to understand and simple in form, typically only depicting changes in a share's closing price over time.</a:t>
            </a:r>
            <a:endParaRPr lang="en-US" sz="6200" dirty="0">
              <a:latin typeface="Roboto" panose="02000000000000000000" pitchFamily="2" charset="0"/>
              <a:ea typeface="Roboto" panose="02000000000000000000" pitchFamily="2" charset="0"/>
            </a:endParaRPr>
          </a:p>
          <a:p>
            <a:pPr marL="57150" defTabSz="914400">
              <a:lnSpc>
                <a:spcPct val="110000"/>
              </a:lnSpc>
              <a:spcBef>
                <a:spcPts val="0"/>
              </a:spcBef>
              <a:spcAft>
                <a:spcPts val="600"/>
              </a:spcAft>
              <a:buClr>
                <a:schemeClr val="accent1"/>
              </a:buClr>
              <a:buSzPct val="100000"/>
            </a:pPr>
            <a:r>
              <a:rPr lang="en-US" sz="6200" b="0" i="0" u="none" strike="noStrike" dirty="0">
                <a:latin typeface="Roboto" panose="02000000000000000000" pitchFamily="2" charset="0"/>
                <a:ea typeface="Roboto" panose="02000000000000000000" pitchFamily="2" charset="0"/>
              </a:rPr>
              <a:t>Although a line chart is simple, it excludes information that other types of charts provide, such as a stock’s opening, high and low price each period. It therefore doesn’t show a stock’s price movements between closing prices.</a:t>
            </a:r>
            <a:br>
              <a:rPr lang="en-US" sz="1300" dirty="0"/>
            </a:br>
            <a:endParaRPr lang="en-US" sz="1300" dirty="0"/>
          </a:p>
        </p:txBody>
      </p:sp>
    </p:spTree>
    <p:extLst>
      <p:ext uri="{BB962C8B-B14F-4D97-AF65-F5344CB8AC3E}">
        <p14:creationId xmlns:p14="http://schemas.microsoft.com/office/powerpoint/2010/main" val="323015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088375-FE92-4F15-BFA4-EFB9FB4B3C31}"/>
              </a:ext>
            </a:extLst>
          </p:cNvPr>
          <p:cNvSpPr>
            <a:spLocks noGrp="1"/>
          </p:cNvSpPr>
          <p:nvPr>
            <p:ph type="title"/>
          </p:nvPr>
        </p:nvSpPr>
        <p:spPr>
          <a:xfrm>
            <a:off x="7555992" y="707475"/>
            <a:ext cx="3505426" cy="1312001"/>
          </a:xfrm>
        </p:spPr>
        <p:txBody>
          <a:bodyPr vert="horz" lIns="91440" tIns="45720" rIns="91440" bIns="45720" rtlCol="0" anchor="t">
            <a:normAutofit/>
          </a:bodyPr>
          <a:lstStyle/>
          <a:p>
            <a:r>
              <a:rPr lang="en-US" sz="3200" b="1" u="none" strike="noStrike" dirty="0"/>
              <a:t>CANDLESTICK CHARTS</a:t>
            </a:r>
            <a:endParaRPr lang="en-US" sz="3200" b="1" dirty="0"/>
          </a:p>
        </p:txBody>
      </p:sp>
      <p:cxnSp>
        <p:nvCxnSpPr>
          <p:cNvPr id="83" name="Straight Connector 8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050" name="Picture 2">
            <a:extLst>
              <a:ext uri="{FF2B5EF4-FFF2-40B4-BE49-F238E27FC236}">
                <a16:creationId xmlns:a16="http://schemas.microsoft.com/office/drawing/2014/main" id="{5860D0EA-E7B3-4365-9A39-BC7CE19AC4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3617" y="355505"/>
            <a:ext cx="7002224" cy="5956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E1BF113-B0F3-4137-8F42-B32918FC541B}"/>
              </a:ext>
            </a:extLst>
          </p:cNvPr>
          <p:cNvSpPr>
            <a:spLocks noGrp="1"/>
          </p:cNvSpPr>
          <p:nvPr>
            <p:ph type="body" sz="half" idx="2"/>
          </p:nvPr>
        </p:nvSpPr>
        <p:spPr>
          <a:xfrm>
            <a:off x="7491111" y="2174125"/>
            <a:ext cx="4815662" cy="3940925"/>
          </a:xfrm>
        </p:spPr>
        <p:txBody>
          <a:bodyPr vert="horz" lIns="91440" tIns="45720" rIns="91440" bIns="45720" rtlCol="0" anchor="t">
            <a:noAutofit/>
          </a:bodyPr>
          <a:lstStyle/>
          <a:p>
            <a:pPr>
              <a:lnSpc>
                <a:spcPct val="110000"/>
              </a:lnSpc>
            </a:pPr>
            <a:r>
              <a:rPr lang="en-US" sz="2000" b="0" i="0" u="none" strike="noStrike" dirty="0">
                <a:latin typeface="Roboto" panose="02000000000000000000" pitchFamily="2" charset="0"/>
                <a:ea typeface="Roboto" panose="02000000000000000000" pitchFamily="2" charset="0"/>
              </a:rPr>
              <a:t>A candlestick chart shows four price points for each time period being displayed (e.g. daily or weekly).The four price points are</a:t>
            </a:r>
            <a:r>
              <a:rPr lang="en-US" sz="2000" b="1" i="0" u="none" strike="noStrike" dirty="0">
                <a:latin typeface="Roboto" panose="02000000000000000000" pitchFamily="2" charset="0"/>
                <a:ea typeface="Roboto" panose="02000000000000000000" pitchFamily="2" charset="0"/>
              </a:rPr>
              <a:t>: the opening price, high price, low price, and closing price</a:t>
            </a:r>
            <a:r>
              <a:rPr lang="en-US" sz="2000" b="0" i="0" u="none" strike="noStrike" dirty="0">
                <a:latin typeface="Roboto" panose="02000000000000000000" pitchFamily="2" charset="0"/>
                <a:ea typeface="Roboto" panose="02000000000000000000" pitchFamily="2" charset="0"/>
              </a:rPr>
              <a:t>.</a:t>
            </a:r>
          </a:p>
          <a:p>
            <a:pPr>
              <a:lnSpc>
                <a:spcPct val="110000"/>
              </a:lnSpc>
            </a:pPr>
            <a:r>
              <a:rPr lang="en-US" sz="2000" b="0" i="0" u="none" strike="noStrike" dirty="0">
                <a:latin typeface="Roboto" panose="02000000000000000000" pitchFamily="2" charset="0"/>
                <a:ea typeface="Roboto" panose="02000000000000000000" pitchFamily="2" charset="0"/>
              </a:rPr>
              <a:t>Each candlestick is colored red or green, indicating whether the stock closed above or below its opening price.</a:t>
            </a:r>
          </a:p>
          <a:p>
            <a:pPr>
              <a:lnSpc>
                <a:spcPct val="110000"/>
              </a:lnSpc>
            </a:pPr>
            <a:r>
              <a:rPr lang="en-US" sz="2000" b="0" i="0" u="none" strike="noStrike" dirty="0">
                <a:latin typeface="Roboto" panose="02000000000000000000" pitchFamily="2" charset="0"/>
                <a:ea typeface="Roboto" panose="02000000000000000000" pitchFamily="2" charset="0"/>
              </a:rPr>
              <a:t>Candlestick charts show the direction of the price and the daily performance of the stock, and traders can use this data to assess buying or selling pressure</a:t>
            </a:r>
            <a:r>
              <a:rPr lang="en-US" sz="2000" b="1" i="0" u="none" strike="noStrike" dirty="0">
                <a:latin typeface="Roboto" panose="02000000000000000000" pitchFamily="2" charset="0"/>
                <a:ea typeface="Roboto" panose="02000000000000000000" pitchFamily="2" charset="0"/>
              </a:rPr>
              <a:t>.</a:t>
            </a:r>
            <a:endParaRPr lang="en-US"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3098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C6A2ECC-E7BD-499E-B0C8-1708D91BC494}"/>
              </a:ext>
            </a:extLst>
          </p:cNvPr>
          <p:cNvSpPr>
            <a:spLocks noGrp="1"/>
          </p:cNvSpPr>
          <p:nvPr>
            <p:ph type="title"/>
          </p:nvPr>
        </p:nvSpPr>
        <p:spPr>
          <a:xfrm>
            <a:off x="7638815" y="491641"/>
            <a:ext cx="3841985" cy="1312001"/>
          </a:xfrm>
        </p:spPr>
        <p:txBody>
          <a:bodyPr vert="horz" lIns="91440" tIns="45720" rIns="91440" bIns="45720" rtlCol="0" anchor="t">
            <a:noAutofit/>
          </a:bodyPr>
          <a:lstStyle/>
          <a:p>
            <a:r>
              <a:rPr lang="en-US" sz="3200" b="1" u="none" strike="noStrike" dirty="0"/>
              <a:t>Price/Earnings Ratio </a:t>
            </a:r>
            <a:br>
              <a:rPr lang="en-US" sz="3200" b="1" u="none" strike="noStrike" dirty="0"/>
            </a:br>
            <a:r>
              <a:rPr lang="en-US" sz="3200" b="1" u="none" strike="noStrike" dirty="0"/>
              <a:t>(P/E Ratio)</a:t>
            </a:r>
            <a:endParaRPr lang="en-US" sz="3200" b="1" dirty="0"/>
          </a:p>
        </p:txBody>
      </p:sp>
      <p:cxnSp>
        <p:nvCxnSpPr>
          <p:cNvPr id="83" name="Straight Connector 8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4" name="Text Placeholder 3">
            <a:extLst>
              <a:ext uri="{FF2B5EF4-FFF2-40B4-BE49-F238E27FC236}">
                <a16:creationId xmlns:a16="http://schemas.microsoft.com/office/drawing/2014/main" id="{5B48D7A6-4AAE-431E-9C5B-3C412185F867}"/>
              </a:ext>
            </a:extLst>
          </p:cNvPr>
          <p:cNvSpPr>
            <a:spLocks noGrp="1"/>
          </p:cNvSpPr>
          <p:nvPr>
            <p:ph type="body" sz="half" idx="2"/>
          </p:nvPr>
        </p:nvSpPr>
        <p:spPr>
          <a:xfrm>
            <a:off x="7554138" y="2273608"/>
            <a:ext cx="4460062" cy="4241492"/>
          </a:xfrm>
        </p:spPr>
        <p:txBody>
          <a:bodyPr vert="horz" lIns="91440" tIns="45720" rIns="91440" bIns="45720" rtlCol="0" anchor="t">
            <a:normAutofit/>
          </a:bodyPr>
          <a:lstStyle/>
          <a:p>
            <a:r>
              <a:rPr lang="en-US" sz="2000" b="0" i="0" u="none" strike="noStrike" dirty="0">
                <a:latin typeface="Roboto" panose="02000000000000000000" pitchFamily="2" charset="0"/>
                <a:ea typeface="Roboto" panose="02000000000000000000" pitchFamily="2" charset="0"/>
              </a:rPr>
              <a:t>The Price/Earnings Ratio (P/E Ratio) is an indicator that plots a company's share price divided by the earnings per share (EPS).</a:t>
            </a:r>
          </a:p>
          <a:p>
            <a:r>
              <a:rPr lang="en-US" sz="2000" b="0" i="0" u="none" strike="noStrike" dirty="0">
                <a:latin typeface="Roboto" panose="02000000000000000000" pitchFamily="2" charset="0"/>
                <a:ea typeface="Roboto" panose="02000000000000000000" pitchFamily="2" charset="0"/>
              </a:rPr>
              <a:t>It is a popular measure that can be used to see if a stock is fairly valued, overvalued or undervalued. A general interpretation is that a company with a high P/E Ratio is expected to have higher earnings growth in the future.</a:t>
            </a:r>
            <a:endParaRPr lang="en-US" sz="2000" dirty="0">
              <a:latin typeface="Roboto" panose="02000000000000000000" pitchFamily="2" charset="0"/>
              <a:ea typeface="Roboto" panose="02000000000000000000" pitchFamily="2" charset="0"/>
            </a:endParaRPr>
          </a:p>
        </p:txBody>
      </p:sp>
      <p:pic>
        <p:nvPicPr>
          <p:cNvPr id="3078" name="Picture 6">
            <a:extLst>
              <a:ext uri="{FF2B5EF4-FFF2-40B4-BE49-F238E27FC236}">
                <a16:creationId xmlns:a16="http://schemas.microsoft.com/office/drawing/2014/main" id="{A850713B-C09F-4C83-BA9B-40F197F5FC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617" y="368302"/>
            <a:ext cx="7053023" cy="592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0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B16F3-7DA5-436A-9CE8-E9C76A4EF43D}"/>
              </a:ext>
            </a:extLst>
          </p:cNvPr>
          <p:cNvSpPr>
            <a:spLocks noGrp="1"/>
          </p:cNvSpPr>
          <p:nvPr>
            <p:ph type="title"/>
          </p:nvPr>
        </p:nvSpPr>
        <p:spPr>
          <a:xfrm>
            <a:off x="7555992" y="707475"/>
            <a:ext cx="4001008" cy="1312001"/>
          </a:xfrm>
        </p:spPr>
        <p:txBody>
          <a:bodyPr vert="horz" lIns="91440" tIns="45720" rIns="91440" bIns="45720" rtlCol="0" anchor="t">
            <a:noAutofit/>
          </a:bodyPr>
          <a:lstStyle/>
          <a:p>
            <a:r>
              <a:rPr lang="en-US" sz="3200" b="1" u="none" strike="noStrike" dirty="0"/>
              <a:t>Price-To-Book (P/B Ratio)</a:t>
            </a:r>
            <a:endParaRPr lang="en-US" sz="3200" b="1" dirty="0"/>
          </a:p>
        </p:txBody>
      </p:sp>
      <p:cxnSp>
        <p:nvCxnSpPr>
          <p:cNvPr id="83" name="Straight Connector 8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098" name="Picture 2">
            <a:extLst>
              <a:ext uri="{FF2B5EF4-FFF2-40B4-BE49-F238E27FC236}">
                <a16:creationId xmlns:a16="http://schemas.microsoft.com/office/drawing/2014/main" id="{C3A2B653-442B-4EB0-8C92-298601EC32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7501" y="520702"/>
            <a:ext cx="7084540" cy="5841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9050EBC-B621-49D4-8284-F12FDC7101BC}"/>
              </a:ext>
            </a:extLst>
          </p:cNvPr>
          <p:cNvSpPr>
            <a:spLocks noGrp="1"/>
          </p:cNvSpPr>
          <p:nvPr>
            <p:ph type="body" sz="half" idx="2"/>
          </p:nvPr>
        </p:nvSpPr>
        <p:spPr>
          <a:xfrm>
            <a:off x="7554138" y="2273608"/>
            <a:ext cx="4485462" cy="3940925"/>
          </a:xfrm>
        </p:spPr>
        <p:txBody>
          <a:bodyPr vert="horz" lIns="91440" tIns="45720" rIns="91440" bIns="45720" rtlCol="0" anchor="t">
            <a:normAutofit lnSpcReduction="10000"/>
          </a:bodyPr>
          <a:lstStyle/>
          <a:p>
            <a:r>
              <a:rPr lang="en-US" sz="2000" b="0" i="0" u="none" strike="noStrike" dirty="0">
                <a:latin typeface="Roboto" panose="02000000000000000000" pitchFamily="2" charset="0"/>
                <a:ea typeface="Roboto" panose="02000000000000000000" pitchFamily="2" charset="0"/>
              </a:rPr>
              <a:t>Companies use the price-to-book ratio (P/B ratio) to compare a firm's market capitalization to its book value. It's calculated by dividing the company's stock price per share by its book value per share.</a:t>
            </a:r>
          </a:p>
          <a:p>
            <a:r>
              <a:rPr lang="en-US" sz="2000" b="0" i="0" u="none" strike="noStrike" dirty="0">
                <a:latin typeface="Roboto" panose="02000000000000000000" pitchFamily="2" charset="0"/>
                <a:ea typeface="Roboto" panose="02000000000000000000" pitchFamily="2" charset="0"/>
              </a:rPr>
              <a:t> An asset's book value is equal to its carrying value on the balance sheet, and companies calculate it netting the asset against its accumulated depreciation.</a:t>
            </a:r>
            <a:endParaRPr lang="en-US"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7626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EE8294-B996-4A02-B508-D150220D8233}"/>
              </a:ext>
            </a:extLst>
          </p:cNvPr>
          <p:cNvSpPr>
            <a:spLocks noGrp="1"/>
          </p:cNvSpPr>
          <p:nvPr>
            <p:ph type="ctrTitle"/>
          </p:nvPr>
        </p:nvSpPr>
        <p:spPr/>
        <p:txBody>
          <a:bodyPr/>
          <a:lstStyle/>
          <a:p>
            <a:endParaRPr lang="en-IN"/>
          </a:p>
        </p:txBody>
      </p:sp>
      <p:sp>
        <p:nvSpPr>
          <p:cNvPr id="6" name="Subtitle 5">
            <a:extLst>
              <a:ext uri="{FF2B5EF4-FFF2-40B4-BE49-F238E27FC236}">
                <a16:creationId xmlns:a16="http://schemas.microsoft.com/office/drawing/2014/main" id="{A523DF04-7480-4168-9CD4-61C0087F373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863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451579" y="1040302"/>
            <a:ext cx="9603275" cy="1020229"/>
          </a:xfrm>
        </p:spPr>
        <p:txBody>
          <a:bodyPr vert="horz" lIns="91440" tIns="45720" rIns="91440" bIns="45720" rtlCol="0" anchor="t">
            <a:normAutofit/>
          </a:bodyPr>
          <a:lstStyle/>
          <a:p>
            <a:pPr lvl="0"/>
            <a:r>
              <a:rPr lang="en-US" sz="3200" b="0" i="0" kern="1200" cap="all" dirty="0">
                <a:solidFill>
                  <a:schemeClr val="tx1"/>
                </a:solidFill>
                <a:effectLst/>
                <a:latin typeface="+mj-lt"/>
                <a:ea typeface="+mj-ea"/>
                <a:cs typeface="+mj-cs"/>
              </a:rPr>
              <a:t>Mission and vision of the company</a:t>
            </a:r>
          </a:p>
        </p:txBody>
      </p:sp>
      <p:cxnSp>
        <p:nvCxnSpPr>
          <p:cNvPr id="20" name="Straight Connector 19">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51580" y="2355536"/>
            <a:ext cx="9436404" cy="3215530"/>
          </a:xfrm>
        </p:spPr>
        <p:txBody>
          <a:bodyPr vert="horz" lIns="91440" tIns="45720" rIns="91440" bIns="45720" rtlCol="0" anchor="t">
            <a:normAutofit fontScale="92500" lnSpcReduction="10000"/>
          </a:bodyPr>
          <a:lstStyle/>
          <a:p>
            <a:pPr>
              <a:lnSpc>
                <a:spcPct val="110000"/>
              </a:lnSpc>
            </a:pPr>
            <a:r>
              <a:rPr lang="en-US" sz="2000" dirty="0">
                <a:latin typeface="Roboto" panose="02000000000000000000" pitchFamily="2" charset="0"/>
                <a:ea typeface="Roboto" panose="02000000000000000000" pitchFamily="2" charset="0"/>
              </a:rPr>
              <a:t>The company’s aim is To be the most admired and responsible Integrated Power Company with international footprint, delivering sustainable value to all stakeholders by-</a:t>
            </a:r>
          </a:p>
          <a:p>
            <a:pPr marL="285750" indent="-228600">
              <a:lnSpc>
                <a:spcPct val="110000"/>
              </a:lnSpc>
              <a:buFont typeface="Arial" panose="020B0604020202020204" pitchFamily="34" charset="0"/>
              <a:buChar char="•"/>
            </a:pPr>
            <a:r>
              <a:rPr lang="en-US" sz="2000" dirty="0">
                <a:latin typeface="Roboto" panose="02000000000000000000" pitchFamily="2" charset="0"/>
                <a:ea typeface="Roboto" panose="02000000000000000000" pitchFamily="2" charset="0"/>
              </a:rPr>
              <a:t>Executing projects safely, with predictable benchmark quality, cost and time</a:t>
            </a:r>
          </a:p>
          <a:p>
            <a:pPr marL="285750" indent="-228600">
              <a:lnSpc>
                <a:spcPct val="110000"/>
              </a:lnSpc>
              <a:buFont typeface="Arial" panose="020B0604020202020204" pitchFamily="34" charset="0"/>
              <a:buChar char="•"/>
            </a:pPr>
            <a:r>
              <a:rPr lang="en-US" sz="2000" dirty="0">
                <a:latin typeface="Roboto" panose="02000000000000000000" pitchFamily="2" charset="0"/>
                <a:ea typeface="Roboto" panose="02000000000000000000" pitchFamily="2" charset="0"/>
              </a:rPr>
              <a:t>Growing the Tata Power businesses, be it across the value chain or across geographies,  and also in allied or new businesses.</a:t>
            </a:r>
          </a:p>
          <a:p>
            <a:pPr marL="285750" indent="-228600">
              <a:lnSpc>
                <a:spcPct val="110000"/>
              </a:lnSpc>
              <a:buFont typeface="Arial" panose="020B0604020202020204" pitchFamily="34" charset="0"/>
              <a:buChar char="•"/>
            </a:pPr>
            <a:r>
              <a:rPr lang="en-US" sz="2000" dirty="0">
                <a:latin typeface="Roboto" panose="02000000000000000000" pitchFamily="2" charset="0"/>
                <a:ea typeface="Roboto" panose="02000000000000000000" pitchFamily="2" charset="0"/>
              </a:rPr>
              <a:t>Driving Organizational Transformation that have the conviction and capabilities to deliver on their strategic intent</a:t>
            </a:r>
          </a:p>
          <a:p>
            <a:pPr marL="285750" indent="-228600">
              <a:lnSpc>
                <a:spcPct val="110000"/>
              </a:lnSpc>
              <a:buFont typeface="Arial" panose="020B0604020202020204" pitchFamily="34" charset="0"/>
              <a:buChar char="•"/>
            </a:pPr>
            <a:endParaRPr lang="en-US" sz="1700" dirty="0"/>
          </a:p>
          <a:p>
            <a:pPr indent="-228600">
              <a:lnSpc>
                <a:spcPct val="110000"/>
              </a:lnSpc>
              <a:buFont typeface="Arial" panose="020B0604020202020204" pitchFamily="34" charset="0"/>
              <a:buChar char="•"/>
            </a:pPr>
            <a:endParaRPr lang="en-US" sz="1700" dirty="0"/>
          </a:p>
        </p:txBody>
      </p:sp>
      <p:sp>
        <p:nvSpPr>
          <p:cNvPr id="22" name="Rectangle 21">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146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iterate type="wd">
                                    <p:tmPct val="15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type="wd">
                                    <p:tmPct val="15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7FC5E-5129-4CD4-9D49-BABCD046B1DE}"/>
              </a:ext>
            </a:extLst>
          </p:cNvPr>
          <p:cNvSpPr>
            <a:spLocks noGrp="1"/>
          </p:cNvSpPr>
          <p:nvPr>
            <p:ph type="title"/>
          </p:nvPr>
        </p:nvSpPr>
        <p:spPr>
          <a:xfrm>
            <a:off x="1451579" y="1040302"/>
            <a:ext cx="9603275" cy="1020229"/>
          </a:xfrm>
        </p:spPr>
        <p:txBody>
          <a:bodyPr vert="horz" lIns="91440" tIns="45720" rIns="91440" bIns="45720" rtlCol="0" anchor="t">
            <a:normAutofit/>
          </a:bodyPr>
          <a:lstStyle/>
          <a:p>
            <a:r>
              <a:rPr lang="en-US" b="0" i="0" kern="1200" cap="all" dirty="0">
                <a:solidFill>
                  <a:schemeClr val="tx1"/>
                </a:solidFill>
                <a:effectLst/>
                <a:latin typeface="+mj-lt"/>
                <a:ea typeface="+mj-ea"/>
                <a:cs typeface="+mj-cs"/>
              </a:rPr>
              <a:t>Future prospect of the company</a:t>
            </a:r>
          </a:p>
        </p:txBody>
      </p:sp>
      <p:cxnSp>
        <p:nvCxnSpPr>
          <p:cNvPr id="19" name="Straight Connector 13">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77943B04-550B-48FD-9EE8-1CDB1B8200EF}"/>
              </a:ext>
            </a:extLst>
          </p:cNvPr>
          <p:cNvSpPr txBox="1"/>
          <p:nvPr/>
        </p:nvSpPr>
        <p:spPr>
          <a:xfrm>
            <a:off x="1451580" y="2355536"/>
            <a:ext cx="9436404" cy="3215530"/>
          </a:xfrm>
          <a:prstGeom prst="rect">
            <a:avLst/>
          </a:prstGeom>
        </p:spPr>
        <p:txBody>
          <a:bodyPr vert="horz" lIns="91440" tIns="45720" rIns="91440" bIns="45720" rtlCol="0" anchor="t">
            <a:no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dirty="0">
                <a:latin typeface="Roboto" panose="02000000000000000000" pitchFamily="2" charset="0"/>
                <a:ea typeface="Roboto" panose="02000000000000000000" pitchFamily="2" charset="0"/>
              </a:rPr>
              <a:t>The company plans to take its renewable production to massive 15 GW by 2025.</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dirty="0">
                <a:latin typeface="Roboto" panose="02000000000000000000" pitchFamily="2" charset="0"/>
                <a:ea typeface="Roboto" panose="02000000000000000000" pitchFamily="2" charset="0"/>
              </a:rPr>
              <a:t>Renewable power currently accounts for 30% of total capacity, while the target is to take renewable capacity to 80% by 2030.</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dirty="0">
                <a:latin typeface="Roboto" panose="02000000000000000000" pitchFamily="2" charset="0"/>
                <a:ea typeface="Roboto" panose="02000000000000000000" pitchFamily="2" charset="0"/>
              </a:rPr>
              <a:t>Also, recent orders and deals bagged by Tata Power in the solar power segment has pumped up the stock.</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dirty="0">
                <a:latin typeface="Roboto" panose="02000000000000000000" pitchFamily="2" charset="0"/>
                <a:ea typeface="Roboto" panose="02000000000000000000" pitchFamily="2" charset="0"/>
              </a:rPr>
              <a:t>Recently, Tata Power Solar, a subsidiary of Tata Power, has secured orders to install 100 megawatt (MW) of distributed generation (DG) capacity in Maharashtra on behalf of state-run energy efficiency services (EESL).</a:t>
            </a:r>
          </a:p>
        </p:txBody>
      </p:sp>
      <p:sp>
        <p:nvSpPr>
          <p:cNvPr id="20" name="Rectangle 15">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9245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B2DF3-C8AA-4BF0-B2AC-226384365A5F}"/>
              </a:ext>
            </a:extLst>
          </p:cNvPr>
          <p:cNvSpPr>
            <a:spLocks noGrp="1"/>
          </p:cNvSpPr>
          <p:nvPr>
            <p:ph type="title"/>
          </p:nvPr>
        </p:nvSpPr>
        <p:spPr>
          <a:xfrm>
            <a:off x="1451579" y="1040302"/>
            <a:ext cx="9603275" cy="1020229"/>
          </a:xfrm>
        </p:spPr>
        <p:txBody>
          <a:bodyPr vert="horz" lIns="91440" tIns="45720" rIns="91440" bIns="45720" rtlCol="0" anchor="t">
            <a:normAutofit/>
          </a:bodyPr>
          <a:lstStyle/>
          <a:p>
            <a:r>
              <a:rPr lang="en-US" b="0" i="0" kern="1200" cap="all" dirty="0">
                <a:solidFill>
                  <a:schemeClr val="tx1"/>
                </a:solidFill>
                <a:effectLst/>
                <a:latin typeface="+mj-lt"/>
                <a:ea typeface="+mj-ea"/>
                <a:cs typeface="+mj-cs"/>
              </a:rPr>
              <a:t>Fundamental analysis</a:t>
            </a:r>
          </a:p>
        </p:txBody>
      </p:sp>
      <p:cxnSp>
        <p:nvCxnSpPr>
          <p:cNvPr id="20" name="Straight Connector 19">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D41AE5BE-FC06-4E22-93C5-1DEF5B980E4D}"/>
              </a:ext>
            </a:extLst>
          </p:cNvPr>
          <p:cNvSpPr txBox="1"/>
          <p:nvPr/>
        </p:nvSpPr>
        <p:spPr>
          <a:xfrm>
            <a:off x="1451580" y="2355536"/>
            <a:ext cx="9436404" cy="3215530"/>
          </a:xfrm>
          <a:prstGeom prst="rect">
            <a:avLst/>
          </a:prstGeom>
        </p:spPr>
        <p:txBody>
          <a:bodyPr vert="horz" lIns="91440" tIns="45720" rIns="91440" bIns="45720" rtlCol="0" anchor="t">
            <a:no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b="0" i="0" dirty="0">
                <a:latin typeface="Roboto" panose="02000000000000000000" pitchFamily="2" charset="0"/>
                <a:ea typeface="Roboto" panose="02000000000000000000" pitchFamily="2" charset="0"/>
              </a:rPr>
              <a:t>Fundamental analysis (FA) is a method of measuring a security’s intrinsic value by examining related economic and financial factors. Fundamental analysts study anything that can affect the security's value, from macroeconomic factors such as the state of the economy and industry conditions to microeconomic factors like the effectiveness of the company's management.</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b="0" i="0" dirty="0">
                <a:latin typeface="Roboto" panose="02000000000000000000" pitchFamily="2" charset="0"/>
                <a:ea typeface="Roboto" panose="02000000000000000000" pitchFamily="2" charset="0"/>
              </a:rPr>
              <a:t>The end goal is to arrive at a number that an investor can compare with a security's current price in order to see whether the security is undervalued or overvalued.</a:t>
            </a:r>
            <a:endParaRPr lang="en-US" sz="2000" dirty="0">
              <a:latin typeface="Roboto" panose="02000000000000000000" pitchFamily="2" charset="0"/>
              <a:ea typeface="Roboto" panose="02000000000000000000" pitchFamily="2" charset="0"/>
            </a:endParaRPr>
          </a:p>
        </p:txBody>
      </p:sp>
      <p:sp>
        <p:nvSpPr>
          <p:cNvPr id="22" name="Rectangle 21">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47027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C9C3-D36A-41AB-A19F-7749312AE701}"/>
              </a:ext>
            </a:extLst>
          </p:cNvPr>
          <p:cNvSpPr>
            <a:spLocks noGrp="1"/>
          </p:cNvSpPr>
          <p:nvPr>
            <p:ph type="title"/>
          </p:nvPr>
        </p:nvSpPr>
        <p:spPr>
          <a:xfrm>
            <a:off x="1393871" y="927883"/>
            <a:ext cx="3273099" cy="2247117"/>
          </a:xfrm>
        </p:spPr>
        <p:txBody>
          <a:bodyPr/>
          <a:lstStyle/>
          <a:p>
            <a:r>
              <a:rPr lang="en-US" b="1" dirty="0"/>
              <a:t>Current ratio</a:t>
            </a:r>
            <a:br>
              <a:rPr lang="en-US" b="1" dirty="0"/>
            </a:br>
            <a:r>
              <a:rPr lang="en-US" b="1" dirty="0"/>
              <a:t>(current assets/current liability)</a:t>
            </a:r>
            <a:endParaRPr lang="en-IN" b="1" dirty="0"/>
          </a:p>
        </p:txBody>
      </p:sp>
      <p:graphicFrame>
        <p:nvGraphicFramePr>
          <p:cNvPr id="5" name="Table 5">
            <a:extLst>
              <a:ext uri="{FF2B5EF4-FFF2-40B4-BE49-F238E27FC236}">
                <a16:creationId xmlns:a16="http://schemas.microsoft.com/office/drawing/2014/main" id="{9A418E19-2CB1-45BB-9052-A3218ACDF2D2}"/>
              </a:ext>
            </a:extLst>
          </p:cNvPr>
          <p:cNvGraphicFramePr>
            <a:graphicFrameLocks noGrp="1"/>
          </p:cNvGraphicFramePr>
          <p:nvPr>
            <p:ph idx="1"/>
            <p:extLst>
              <p:ext uri="{D42A27DB-BD31-4B8C-83A1-F6EECF244321}">
                <p14:modId xmlns:p14="http://schemas.microsoft.com/office/powerpoint/2010/main" val="2665231386"/>
              </p:ext>
            </p:extLst>
          </p:nvPr>
        </p:nvGraphicFramePr>
        <p:xfrm>
          <a:off x="5043488" y="798513"/>
          <a:ext cx="6013449" cy="73660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2274052549"/>
                    </a:ext>
                  </a:extLst>
                </a:gridCol>
                <a:gridCol w="2004483">
                  <a:extLst>
                    <a:ext uri="{9D8B030D-6E8A-4147-A177-3AD203B41FA5}">
                      <a16:colId xmlns:a16="http://schemas.microsoft.com/office/drawing/2014/main" val="3387020979"/>
                    </a:ext>
                  </a:extLst>
                </a:gridCol>
                <a:gridCol w="2004483">
                  <a:extLst>
                    <a:ext uri="{9D8B030D-6E8A-4147-A177-3AD203B41FA5}">
                      <a16:colId xmlns:a16="http://schemas.microsoft.com/office/drawing/2014/main" val="760314234"/>
                    </a:ext>
                  </a:extLst>
                </a:gridCol>
              </a:tblGrid>
              <a:tr h="331787">
                <a:tc>
                  <a:txBody>
                    <a:bodyPr/>
                    <a:lstStyle/>
                    <a:p>
                      <a:pPr algn="ctr"/>
                      <a:r>
                        <a:rPr lang="en-US" b="1" dirty="0"/>
                        <a:t>2018-19</a:t>
                      </a:r>
                      <a:endParaRPr lang="en-IN" b="1" dirty="0"/>
                    </a:p>
                  </a:txBody>
                  <a:tcPr/>
                </a:tc>
                <a:tc>
                  <a:txBody>
                    <a:bodyPr/>
                    <a:lstStyle/>
                    <a:p>
                      <a:pPr algn="ctr"/>
                      <a:r>
                        <a:rPr lang="en-US" b="1" dirty="0"/>
                        <a:t>2019-20</a:t>
                      </a:r>
                    </a:p>
                  </a:txBody>
                  <a:tcPr/>
                </a:tc>
                <a:tc>
                  <a:txBody>
                    <a:bodyPr/>
                    <a:lstStyle/>
                    <a:p>
                      <a:pPr algn="ctr"/>
                      <a:r>
                        <a:rPr lang="en-US" b="1" dirty="0"/>
                        <a:t>2020-21</a:t>
                      </a:r>
                      <a:endParaRPr lang="en-IN" b="1" dirty="0"/>
                    </a:p>
                  </a:txBody>
                  <a:tcPr/>
                </a:tc>
                <a:extLst>
                  <a:ext uri="{0D108BD9-81ED-4DB2-BD59-A6C34878D82A}">
                    <a16:rowId xmlns:a16="http://schemas.microsoft.com/office/drawing/2014/main" val="906345501"/>
                  </a:ext>
                </a:extLst>
              </a:tr>
              <a:tr h="370840">
                <a:tc>
                  <a:txBody>
                    <a:bodyPr/>
                    <a:lstStyle/>
                    <a:p>
                      <a:pPr algn="ctr"/>
                      <a:r>
                        <a:rPr lang="en-US" b="1" dirty="0"/>
                        <a:t>0.55</a:t>
                      </a:r>
                      <a:endParaRPr lang="en-IN" b="1" dirty="0"/>
                    </a:p>
                  </a:txBody>
                  <a:tcPr/>
                </a:tc>
                <a:tc>
                  <a:txBody>
                    <a:bodyPr/>
                    <a:lstStyle/>
                    <a:p>
                      <a:pPr algn="ctr"/>
                      <a:r>
                        <a:rPr lang="en-US" b="1" dirty="0"/>
                        <a:t>0.51</a:t>
                      </a:r>
                      <a:endParaRPr lang="en-IN" b="1" dirty="0"/>
                    </a:p>
                  </a:txBody>
                  <a:tcPr/>
                </a:tc>
                <a:tc>
                  <a:txBody>
                    <a:bodyPr/>
                    <a:lstStyle/>
                    <a:p>
                      <a:pPr algn="ctr"/>
                      <a:r>
                        <a:rPr lang="en-US" b="1" dirty="0"/>
                        <a:t>0.5</a:t>
                      </a:r>
                      <a:endParaRPr lang="en-IN" b="1" dirty="0"/>
                    </a:p>
                  </a:txBody>
                  <a:tcPr/>
                </a:tc>
                <a:extLst>
                  <a:ext uri="{0D108BD9-81ED-4DB2-BD59-A6C34878D82A}">
                    <a16:rowId xmlns:a16="http://schemas.microsoft.com/office/drawing/2014/main" val="2552448303"/>
                  </a:ext>
                </a:extLst>
              </a:tr>
            </a:tbl>
          </a:graphicData>
        </a:graphic>
      </p:graphicFrame>
      <p:sp>
        <p:nvSpPr>
          <p:cNvPr id="4" name="Text Placeholder 3">
            <a:extLst>
              <a:ext uri="{FF2B5EF4-FFF2-40B4-BE49-F238E27FC236}">
                <a16:creationId xmlns:a16="http://schemas.microsoft.com/office/drawing/2014/main" id="{0CF27643-7071-448D-924D-14CE94DA35D5}"/>
              </a:ext>
            </a:extLst>
          </p:cNvPr>
          <p:cNvSpPr>
            <a:spLocks noGrp="1"/>
          </p:cNvSpPr>
          <p:nvPr>
            <p:ph type="body" sz="half" idx="2"/>
          </p:nvPr>
        </p:nvSpPr>
        <p:spPr>
          <a:xfrm>
            <a:off x="1393871" y="3683000"/>
            <a:ext cx="3275013" cy="2377020"/>
          </a:xfrm>
        </p:spPr>
        <p:txBody>
          <a:bodyPr>
            <a:normAutofit/>
          </a:bodyPr>
          <a:lstStyle/>
          <a:p>
            <a:r>
              <a:rPr lang="en-US" sz="2100" b="0" i="0" dirty="0">
                <a:solidFill>
                  <a:srgbClr val="000000"/>
                </a:solidFill>
                <a:effectLst/>
                <a:latin typeface="Roboto" panose="02000000000000000000" pitchFamily="2" charset="0"/>
              </a:rPr>
              <a:t>Current ratio is measured to find the short term financial soundness of the company.</a:t>
            </a:r>
            <a:endParaRPr lang="en-IN" sz="2100" dirty="0"/>
          </a:p>
        </p:txBody>
      </p:sp>
      <p:sp>
        <p:nvSpPr>
          <p:cNvPr id="6" name="TextBox 5">
            <a:extLst>
              <a:ext uri="{FF2B5EF4-FFF2-40B4-BE49-F238E27FC236}">
                <a16:creationId xmlns:a16="http://schemas.microsoft.com/office/drawing/2014/main" id="{6E366597-56A0-4F3E-AD71-41F2F48FD097}"/>
              </a:ext>
            </a:extLst>
          </p:cNvPr>
          <p:cNvSpPr txBox="1"/>
          <p:nvPr/>
        </p:nvSpPr>
        <p:spPr>
          <a:xfrm>
            <a:off x="5778500" y="2476501"/>
            <a:ext cx="49149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The current ratio has been decreasing.</a:t>
            </a:r>
          </a:p>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 It is also not satisfactory since the ideal current ratio is 2:1.</a:t>
            </a:r>
            <a:endParaRPr lang="en-IN" sz="2400" dirty="0"/>
          </a:p>
        </p:txBody>
      </p:sp>
    </p:spTree>
    <p:extLst>
      <p:ext uri="{BB962C8B-B14F-4D97-AF65-F5344CB8AC3E}">
        <p14:creationId xmlns:p14="http://schemas.microsoft.com/office/powerpoint/2010/main" val="146974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D584-A6A2-4BA2-BD4F-8C8A4D69EF98}"/>
              </a:ext>
            </a:extLst>
          </p:cNvPr>
          <p:cNvSpPr>
            <a:spLocks noGrp="1"/>
          </p:cNvSpPr>
          <p:nvPr>
            <p:ph type="title"/>
          </p:nvPr>
        </p:nvSpPr>
        <p:spPr>
          <a:xfrm>
            <a:off x="1444671" y="958374"/>
            <a:ext cx="3273099" cy="2247117"/>
          </a:xfrm>
        </p:spPr>
        <p:txBody>
          <a:bodyPr/>
          <a:lstStyle/>
          <a:p>
            <a:r>
              <a:rPr lang="en-US" b="1" dirty="0"/>
              <a:t>Quick ratio</a:t>
            </a:r>
            <a:br>
              <a:rPr lang="en-US" b="1" dirty="0"/>
            </a:br>
            <a:r>
              <a:rPr lang="en-US" b="1" dirty="0"/>
              <a:t>(quick assets/current liability)</a:t>
            </a:r>
            <a:endParaRPr lang="en-IN" b="1" dirty="0"/>
          </a:p>
        </p:txBody>
      </p:sp>
      <p:graphicFrame>
        <p:nvGraphicFramePr>
          <p:cNvPr id="5" name="Table 5">
            <a:extLst>
              <a:ext uri="{FF2B5EF4-FFF2-40B4-BE49-F238E27FC236}">
                <a16:creationId xmlns:a16="http://schemas.microsoft.com/office/drawing/2014/main" id="{C4378C2A-C3B2-4C7C-8415-83DC960B7440}"/>
              </a:ext>
            </a:extLst>
          </p:cNvPr>
          <p:cNvGraphicFramePr>
            <a:graphicFrameLocks noGrp="1"/>
          </p:cNvGraphicFramePr>
          <p:nvPr>
            <p:ph idx="1"/>
            <p:extLst>
              <p:ext uri="{D42A27DB-BD31-4B8C-83A1-F6EECF244321}">
                <p14:modId xmlns:p14="http://schemas.microsoft.com/office/powerpoint/2010/main" val="1283482944"/>
              </p:ext>
            </p:extLst>
          </p:nvPr>
        </p:nvGraphicFramePr>
        <p:xfrm>
          <a:off x="5043488" y="798513"/>
          <a:ext cx="6013449" cy="74168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4208427999"/>
                    </a:ext>
                  </a:extLst>
                </a:gridCol>
                <a:gridCol w="2004483">
                  <a:extLst>
                    <a:ext uri="{9D8B030D-6E8A-4147-A177-3AD203B41FA5}">
                      <a16:colId xmlns:a16="http://schemas.microsoft.com/office/drawing/2014/main" val="2139860237"/>
                    </a:ext>
                  </a:extLst>
                </a:gridCol>
                <a:gridCol w="2004483">
                  <a:extLst>
                    <a:ext uri="{9D8B030D-6E8A-4147-A177-3AD203B41FA5}">
                      <a16:colId xmlns:a16="http://schemas.microsoft.com/office/drawing/2014/main" val="4284596865"/>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1410674582"/>
                  </a:ext>
                </a:extLst>
              </a:tr>
              <a:tr h="370840">
                <a:tc>
                  <a:txBody>
                    <a:bodyPr/>
                    <a:lstStyle/>
                    <a:p>
                      <a:pPr algn="ctr"/>
                      <a:r>
                        <a:rPr lang="en-US" b="1" dirty="0"/>
                        <a:t>0.51</a:t>
                      </a:r>
                      <a:endParaRPr lang="en-IN" b="1" dirty="0"/>
                    </a:p>
                  </a:txBody>
                  <a:tcPr/>
                </a:tc>
                <a:tc>
                  <a:txBody>
                    <a:bodyPr/>
                    <a:lstStyle/>
                    <a:p>
                      <a:pPr algn="ctr"/>
                      <a:r>
                        <a:rPr lang="en-US" b="1" dirty="0"/>
                        <a:t>0.45</a:t>
                      </a:r>
                      <a:endParaRPr lang="en-IN" b="1" dirty="0"/>
                    </a:p>
                  </a:txBody>
                  <a:tcPr/>
                </a:tc>
                <a:tc>
                  <a:txBody>
                    <a:bodyPr/>
                    <a:lstStyle/>
                    <a:p>
                      <a:pPr algn="ctr"/>
                      <a:r>
                        <a:rPr lang="en-US" b="1" dirty="0"/>
                        <a:t>0.44</a:t>
                      </a:r>
                      <a:endParaRPr lang="en-IN" b="1" dirty="0"/>
                    </a:p>
                  </a:txBody>
                  <a:tcPr/>
                </a:tc>
                <a:extLst>
                  <a:ext uri="{0D108BD9-81ED-4DB2-BD59-A6C34878D82A}">
                    <a16:rowId xmlns:a16="http://schemas.microsoft.com/office/drawing/2014/main" val="317901469"/>
                  </a:ext>
                </a:extLst>
              </a:tr>
            </a:tbl>
          </a:graphicData>
        </a:graphic>
      </p:graphicFrame>
      <p:sp>
        <p:nvSpPr>
          <p:cNvPr id="4" name="Text Placeholder 3">
            <a:extLst>
              <a:ext uri="{FF2B5EF4-FFF2-40B4-BE49-F238E27FC236}">
                <a16:creationId xmlns:a16="http://schemas.microsoft.com/office/drawing/2014/main" id="{167E5697-BB03-4F03-B8BC-A0B0FD2BAA21}"/>
              </a:ext>
            </a:extLst>
          </p:cNvPr>
          <p:cNvSpPr>
            <a:spLocks noGrp="1"/>
          </p:cNvSpPr>
          <p:nvPr>
            <p:ph type="body" sz="half" idx="2"/>
          </p:nvPr>
        </p:nvSpPr>
        <p:spPr/>
        <p:txBody>
          <a:bodyPr>
            <a:normAutofit/>
          </a:bodyPr>
          <a:lstStyle/>
          <a:p>
            <a:r>
              <a:rPr lang="en-US" sz="2100" b="0" i="0" dirty="0">
                <a:solidFill>
                  <a:srgbClr val="000000"/>
                </a:solidFill>
                <a:effectLst/>
                <a:latin typeface="Roboto" panose="02000000000000000000" pitchFamily="2" charset="0"/>
              </a:rPr>
              <a:t>The quick ratio is measured to take only highly liquid assets into consideration in order to pay off debts.</a:t>
            </a:r>
            <a:endParaRPr lang="en-IN" sz="2100" dirty="0"/>
          </a:p>
        </p:txBody>
      </p:sp>
      <p:sp>
        <p:nvSpPr>
          <p:cNvPr id="6" name="TextBox 5">
            <a:extLst>
              <a:ext uri="{FF2B5EF4-FFF2-40B4-BE49-F238E27FC236}">
                <a16:creationId xmlns:a16="http://schemas.microsoft.com/office/drawing/2014/main" id="{437B3090-7B42-451A-9D21-4C924F19E036}"/>
              </a:ext>
            </a:extLst>
          </p:cNvPr>
          <p:cNvSpPr txBox="1"/>
          <p:nvPr/>
        </p:nvSpPr>
        <p:spPr>
          <a:xfrm>
            <a:off x="5824537" y="2529870"/>
            <a:ext cx="4922792" cy="156966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The quick ratio is not ideal.</a:t>
            </a:r>
          </a:p>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 It will not be easy for the company to pay off its short term borrowings.</a:t>
            </a:r>
            <a:endParaRPr lang="en-IN" sz="2400" dirty="0"/>
          </a:p>
        </p:txBody>
      </p:sp>
    </p:spTree>
    <p:extLst>
      <p:ext uri="{BB962C8B-B14F-4D97-AF65-F5344CB8AC3E}">
        <p14:creationId xmlns:p14="http://schemas.microsoft.com/office/powerpoint/2010/main" val="145428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C75-4E6A-46BA-AFBD-1B96961C3BA2}"/>
              </a:ext>
            </a:extLst>
          </p:cNvPr>
          <p:cNvSpPr>
            <a:spLocks noGrp="1"/>
          </p:cNvSpPr>
          <p:nvPr>
            <p:ph type="title"/>
          </p:nvPr>
        </p:nvSpPr>
        <p:spPr>
          <a:xfrm>
            <a:off x="1444671" y="847726"/>
            <a:ext cx="3273099" cy="2247117"/>
          </a:xfrm>
        </p:spPr>
        <p:txBody>
          <a:bodyPr/>
          <a:lstStyle/>
          <a:p>
            <a:r>
              <a:rPr lang="en-US" b="1" i="0" dirty="0">
                <a:solidFill>
                  <a:srgbClr val="000000"/>
                </a:solidFill>
                <a:effectLst/>
              </a:rPr>
              <a:t>Debt to Equity ratio</a:t>
            </a:r>
            <a:br>
              <a:rPr lang="en-US" b="1" i="0" dirty="0">
                <a:solidFill>
                  <a:srgbClr val="000000"/>
                </a:solidFill>
                <a:effectLst/>
              </a:rPr>
            </a:br>
            <a:r>
              <a:rPr lang="en-US" b="1" i="0" dirty="0">
                <a:solidFill>
                  <a:srgbClr val="000000"/>
                </a:solidFill>
                <a:effectLst/>
              </a:rPr>
              <a:t>(Debt/ equity)</a:t>
            </a:r>
            <a:endParaRPr lang="en-IN" b="1" dirty="0"/>
          </a:p>
        </p:txBody>
      </p:sp>
      <p:graphicFrame>
        <p:nvGraphicFramePr>
          <p:cNvPr id="5" name="Table 5">
            <a:extLst>
              <a:ext uri="{FF2B5EF4-FFF2-40B4-BE49-F238E27FC236}">
                <a16:creationId xmlns:a16="http://schemas.microsoft.com/office/drawing/2014/main" id="{AD045EFD-A0EB-4CF5-B07B-26D4CB310998}"/>
              </a:ext>
            </a:extLst>
          </p:cNvPr>
          <p:cNvGraphicFramePr>
            <a:graphicFrameLocks noGrp="1"/>
          </p:cNvGraphicFramePr>
          <p:nvPr>
            <p:ph idx="1"/>
            <p:extLst>
              <p:ext uri="{D42A27DB-BD31-4B8C-83A1-F6EECF244321}">
                <p14:modId xmlns:p14="http://schemas.microsoft.com/office/powerpoint/2010/main" val="1800398558"/>
              </p:ext>
            </p:extLst>
          </p:nvPr>
        </p:nvGraphicFramePr>
        <p:xfrm>
          <a:off x="9182101" y="798513"/>
          <a:ext cx="6248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603570193"/>
                    </a:ext>
                  </a:extLst>
                </a:gridCol>
                <a:gridCol w="208280">
                  <a:extLst>
                    <a:ext uri="{9D8B030D-6E8A-4147-A177-3AD203B41FA5}">
                      <a16:colId xmlns:a16="http://schemas.microsoft.com/office/drawing/2014/main" val="3945974015"/>
                    </a:ext>
                  </a:extLst>
                </a:gridCol>
                <a:gridCol w="208280">
                  <a:extLst>
                    <a:ext uri="{9D8B030D-6E8A-4147-A177-3AD203B41FA5}">
                      <a16:colId xmlns:a16="http://schemas.microsoft.com/office/drawing/2014/main" val="3898596370"/>
                    </a:ext>
                  </a:extLst>
                </a:gridCol>
              </a:tblGrid>
              <a:tr h="370840">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51602288"/>
                  </a:ext>
                </a:extLst>
              </a:tr>
            </a:tbl>
          </a:graphicData>
        </a:graphic>
      </p:graphicFrame>
      <p:sp>
        <p:nvSpPr>
          <p:cNvPr id="4" name="Text Placeholder 3">
            <a:extLst>
              <a:ext uri="{FF2B5EF4-FFF2-40B4-BE49-F238E27FC236}">
                <a16:creationId xmlns:a16="http://schemas.microsoft.com/office/drawing/2014/main" id="{CB63974D-1A35-4710-81C4-8F5245DE6BE5}"/>
              </a:ext>
            </a:extLst>
          </p:cNvPr>
          <p:cNvSpPr>
            <a:spLocks noGrp="1"/>
          </p:cNvSpPr>
          <p:nvPr>
            <p:ph type="body" sz="half" idx="2"/>
          </p:nvPr>
        </p:nvSpPr>
        <p:spPr/>
        <p:txBody>
          <a:bodyPr>
            <a:normAutofit/>
          </a:bodyPr>
          <a:lstStyle/>
          <a:p>
            <a:r>
              <a:rPr lang="en-US" sz="2100" b="0" i="0" dirty="0">
                <a:solidFill>
                  <a:srgbClr val="000000"/>
                </a:solidFill>
                <a:effectLst/>
                <a:latin typeface="Roboto" panose="02000000000000000000" pitchFamily="2" charset="0"/>
              </a:rPr>
              <a:t>Debt to equity ratio is used to find the long term financial soundness of the company.</a:t>
            </a:r>
            <a:endParaRPr lang="en-IN" sz="2100" dirty="0"/>
          </a:p>
        </p:txBody>
      </p:sp>
      <p:graphicFrame>
        <p:nvGraphicFramePr>
          <p:cNvPr id="6" name="Table 6">
            <a:extLst>
              <a:ext uri="{FF2B5EF4-FFF2-40B4-BE49-F238E27FC236}">
                <a16:creationId xmlns:a16="http://schemas.microsoft.com/office/drawing/2014/main" id="{E4379C32-9761-4998-9DBE-D8F51497A680}"/>
              </a:ext>
            </a:extLst>
          </p:cNvPr>
          <p:cNvGraphicFramePr>
            <a:graphicFrameLocks noGrp="1"/>
          </p:cNvGraphicFramePr>
          <p:nvPr>
            <p:extLst>
              <p:ext uri="{D42A27DB-BD31-4B8C-83A1-F6EECF244321}">
                <p14:modId xmlns:p14="http://schemas.microsoft.com/office/powerpoint/2010/main" val="1915216444"/>
              </p:ext>
            </p:extLst>
          </p:nvPr>
        </p:nvGraphicFramePr>
        <p:xfrm>
          <a:off x="5118100" y="798513"/>
          <a:ext cx="5727699" cy="741680"/>
        </p:xfrm>
        <a:graphic>
          <a:graphicData uri="http://schemas.openxmlformats.org/drawingml/2006/table">
            <a:tbl>
              <a:tblPr firstRow="1" bandRow="1">
                <a:tableStyleId>{5C22544A-7EE6-4342-B048-85BDC9FD1C3A}</a:tableStyleId>
              </a:tblPr>
              <a:tblGrid>
                <a:gridCol w="1909233">
                  <a:extLst>
                    <a:ext uri="{9D8B030D-6E8A-4147-A177-3AD203B41FA5}">
                      <a16:colId xmlns:a16="http://schemas.microsoft.com/office/drawing/2014/main" val="600831833"/>
                    </a:ext>
                  </a:extLst>
                </a:gridCol>
                <a:gridCol w="1909233">
                  <a:extLst>
                    <a:ext uri="{9D8B030D-6E8A-4147-A177-3AD203B41FA5}">
                      <a16:colId xmlns:a16="http://schemas.microsoft.com/office/drawing/2014/main" val="4020830004"/>
                    </a:ext>
                  </a:extLst>
                </a:gridCol>
                <a:gridCol w="1909233">
                  <a:extLst>
                    <a:ext uri="{9D8B030D-6E8A-4147-A177-3AD203B41FA5}">
                      <a16:colId xmlns:a16="http://schemas.microsoft.com/office/drawing/2014/main" val="1873958419"/>
                    </a:ext>
                  </a:extLst>
                </a:gridCol>
              </a:tblGrid>
              <a:tr h="37084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2901655528"/>
                  </a:ext>
                </a:extLst>
              </a:tr>
              <a:tr h="370840">
                <a:tc>
                  <a:txBody>
                    <a:bodyPr/>
                    <a:lstStyle/>
                    <a:p>
                      <a:pPr algn="ctr"/>
                      <a:r>
                        <a:rPr lang="en-US" b="1" dirty="0"/>
                        <a:t>1.09</a:t>
                      </a:r>
                      <a:endParaRPr lang="en-IN" b="1" dirty="0"/>
                    </a:p>
                  </a:txBody>
                  <a:tcPr/>
                </a:tc>
                <a:tc>
                  <a:txBody>
                    <a:bodyPr/>
                    <a:lstStyle/>
                    <a:p>
                      <a:pPr algn="ctr"/>
                      <a:r>
                        <a:rPr lang="en-US" b="1" dirty="0"/>
                        <a:t>1.17</a:t>
                      </a:r>
                      <a:endParaRPr lang="en-IN" b="1" dirty="0"/>
                    </a:p>
                  </a:txBody>
                  <a:tcPr/>
                </a:tc>
                <a:tc>
                  <a:txBody>
                    <a:bodyPr/>
                    <a:lstStyle/>
                    <a:p>
                      <a:pPr algn="ctr"/>
                      <a:r>
                        <a:rPr lang="en-US" b="1" dirty="0"/>
                        <a:t>1.11</a:t>
                      </a:r>
                      <a:endParaRPr lang="en-IN" b="1" dirty="0"/>
                    </a:p>
                  </a:txBody>
                  <a:tcPr/>
                </a:tc>
                <a:extLst>
                  <a:ext uri="{0D108BD9-81ED-4DB2-BD59-A6C34878D82A}">
                    <a16:rowId xmlns:a16="http://schemas.microsoft.com/office/drawing/2014/main" val="204323757"/>
                  </a:ext>
                </a:extLst>
              </a:tr>
            </a:tbl>
          </a:graphicData>
        </a:graphic>
      </p:graphicFrame>
      <p:sp>
        <p:nvSpPr>
          <p:cNvPr id="7" name="TextBox 6">
            <a:extLst>
              <a:ext uri="{FF2B5EF4-FFF2-40B4-BE49-F238E27FC236}">
                <a16:creationId xmlns:a16="http://schemas.microsoft.com/office/drawing/2014/main" id="{8E637F6A-73D5-436F-8291-93D818AD5BDD}"/>
              </a:ext>
            </a:extLst>
          </p:cNvPr>
          <p:cNvSpPr txBox="1"/>
          <p:nvPr/>
        </p:nvSpPr>
        <p:spPr>
          <a:xfrm>
            <a:off x="5791199" y="2529870"/>
            <a:ext cx="48641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The company has an ideal debt to equity ratio.</a:t>
            </a:r>
          </a:p>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 This guarantees financial soundness to the lenders.</a:t>
            </a:r>
            <a:endParaRPr lang="en-IN" sz="2400" dirty="0"/>
          </a:p>
        </p:txBody>
      </p:sp>
    </p:spTree>
    <p:extLst>
      <p:ext uri="{BB962C8B-B14F-4D97-AF65-F5344CB8AC3E}">
        <p14:creationId xmlns:p14="http://schemas.microsoft.com/office/powerpoint/2010/main" val="286110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B2BF-EB87-4622-93CA-3ACCC91632CE}"/>
              </a:ext>
            </a:extLst>
          </p:cNvPr>
          <p:cNvSpPr>
            <a:spLocks noGrp="1"/>
          </p:cNvSpPr>
          <p:nvPr>
            <p:ph type="title"/>
          </p:nvPr>
        </p:nvSpPr>
        <p:spPr/>
        <p:txBody>
          <a:bodyPr/>
          <a:lstStyle/>
          <a:p>
            <a:r>
              <a:rPr lang="en-US" b="1" i="0" dirty="0">
                <a:solidFill>
                  <a:srgbClr val="000000"/>
                </a:solidFill>
                <a:effectLst/>
              </a:rPr>
              <a:t>Total Assets to Debt Ratio</a:t>
            </a:r>
            <a:br>
              <a:rPr lang="en-US" b="1" i="0" dirty="0">
                <a:solidFill>
                  <a:srgbClr val="000000"/>
                </a:solidFill>
                <a:effectLst/>
              </a:rPr>
            </a:br>
            <a:r>
              <a:rPr lang="en-US" b="1" i="0" dirty="0">
                <a:solidFill>
                  <a:srgbClr val="000000"/>
                </a:solidFill>
                <a:effectLst/>
              </a:rPr>
              <a:t>(Total Assets/ Debt)</a:t>
            </a:r>
            <a:endParaRPr lang="en-IN" b="1" dirty="0"/>
          </a:p>
        </p:txBody>
      </p:sp>
      <p:graphicFrame>
        <p:nvGraphicFramePr>
          <p:cNvPr id="5" name="Table 5">
            <a:extLst>
              <a:ext uri="{FF2B5EF4-FFF2-40B4-BE49-F238E27FC236}">
                <a16:creationId xmlns:a16="http://schemas.microsoft.com/office/drawing/2014/main" id="{2EFA35E2-816C-46A6-81EC-D9C27BB95904}"/>
              </a:ext>
            </a:extLst>
          </p:cNvPr>
          <p:cNvGraphicFramePr>
            <a:graphicFrameLocks noGrp="1"/>
          </p:cNvGraphicFramePr>
          <p:nvPr>
            <p:ph idx="1"/>
            <p:extLst>
              <p:ext uri="{D42A27DB-BD31-4B8C-83A1-F6EECF244321}">
                <p14:modId xmlns:p14="http://schemas.microsoft.com/office/powerpoint/2010/main" val="1888971"/>
              </p:ext>
            </p:extLst>
          </p:nvPr>
        </p:nvGraphicFramePr>
        <p:xfrm>
          <a:off x="5094288" y="798973"/>
          <a:ext cx="6013449" cy="736600"/>
        </p:xfrm>
        <a:graphic>
          <a:graphicData uri="http://schemas.openxmlformats.org/drawingml/2006/table">
            <a:tbl>
              <a:tblPr firstRow="1" bandRow="1">
                <a:tableStyleId>{5C22544A-7EE6-4342-B048-85BDC9FD1C3A}</a:tableStyleId>
              </a:tblPr>
              <a:tblGrid>
                <a:gridCol w="2004483">
                  <a:extLst>
                    <a:ext uri="{9D8B030D-6E8A-4147-A177-3AD203B41FA5}">
                      <a16:colId xmlns:a16="http://schemas.microsoft.com/office/drawing/2014/main" val="1297607013"/>
                    </a:ext>
                  </a:extLst>
                </a:gridCol>
                <a:gridCol w="2004483">
                  <a:extLst>
                    <a:ext uri="{9D8B030D-6E8A-4147-A177-3AD203B41FA5}">
                      <a16:colId xmlns:a16="http://schemas.microsoft.com/office/drawing/2014/main" val="2790917261"/>
                    </a:ext>
                  </a:extLst>
                </a:gridCol>
                <a:gridCol w="2004483">
                  <a:extLst>
                    <a:ext uri="{9D8B030D-6E8A-4147-A177-3AD203B41FA5}">
                      <a16:colId xmlns:a16="http://schemas.microsoft.com/office/drawing/2014/main" val="533166024"/>
                    </a:ext>
                  </a:extLst>
                </a:gridCol>
              </a:tblGrid>
              <a:tr h="0">
                <a:tc>
                  <a:txBody>
                    <a:bodyPr/>
                    <a:lstStyle/>
                    <a:p>
                      <a:pPr algn="ctr"/>
                      <a:r>
                        <a:rPr lang="en-US" b="1" dirty="0"/>
                        <a:t>2018-19</a:t>
                      </a:r>
                      <a:endParaRPr lang="en-IN" b="1" dirty="0"/>
                    </a:p>
                  </a:txBody>
                  <a:tcPr/>
                </a:tc>
                <a:tc>
                  <a:txBody>
                    <a:bodyPr/>
                    <a:lstStyle/>
                    <a:p>
                      <a:pPr algn="ctr"/>
                      <a:r>
                        <a:rPr lang="en-US" b="1" dirty="0"/>
                        <a:t>2019-20</a:t>
                      </a:r>
                      <a:endParaRPr lang="en-IN" b="1" dirty="0"/>
                    </a:p>
                  </a:txBody>
                  <a:tcPr/>
                </a:tc>
                <a:tc>
                  <a:txBody>
                    <a:bodyPr/>
                    <a:lstStyle/>
                    <a:p>
                      <a:pPr algn="ctr"/>
                      <a:r>
                        <a:rPr lang="en-US" b="1" dirty="0"/>
                        <a:t>2020-21</a:t>
                      </a:r>
                      <a:endParaRPr lang="en-IN" b="1" dirty="0"/>
                    </a:p>
                  </a:txBody>
                  <a:tcPr/>
                </a:tc>
                <a:extLst>
                  <a:ext uri="{0D108BD9-81ED-4DB2-BD59-A6C34878D82A}">
                    <a16:rowId xmlns:a16="http://schemas.microsoft.com/office/drawing/2014/main" val="840174827"/>
                  </a:ext>
                </a:extLst>
              </a:tr>
              <a:tr h="370840">
                <a:tc>
                  <a:txBody>
                    <a:bodyPr/>
                    <a:lstStyle/>
                    <a:p>
                      <a:pPr algn="ctr"/>
                      <a:r>
                        <a:rPr lang="en-IN" sz="1800" b="1" i="0" kern="1200" dirty="0">
                          <a:solidFill>
                            <a:schemeClr val="dk1"/>
                          </a:solidFill>
                          <a:effectLst/>
                          <a:latin typeface="+mn-lt"/>
                          <a:ea typeface="+mn-ea"/>
                          <a:cs typeface="+mn-cs"/>
                        </a:rPr>
                        <a:t>4.26309994</a:t>
                      </a:r>
                      <a:endParaRPr lang="en-IN" b="1" dirty="0"/>
                    </a:p>
                  </a:txBody>
                  <a:tcPr/>
                </a:tc>
                <a:tc>
                  <a:txBody>
                    <a:bodyPr/>
                    <a:lstStyle/>
                    <a:p>
                      <a:pPr algn="ctr"/>
                      <a:r>
                        <a:rPr lang="en-IN" sz="1800" b="1" i="0" kern="1200" dirty="0">
                          <a:solidFill>
                            <a:schemeClr val="dk1"/>
                          </a:solidFill>
                          <a:effectLst/>
                          <a:latin typeface="+mn-lt"/>
                          <a:ea typeface="+mn-ea"/>
                          <a:cs typeface="+mn-cs"/>
                        </a:rPr>
                        <a:t>3.743756587</a:t>
                      </a:r>
                      <a:endParaRPr lang="en-IN" b="1" dirty="0"/>
                    </a:p>
                  </a:txBody>
                  <a:tcPr/>
                </a:tc>
                <a:tc>
                  <a:txBody>
                    <a:bodyPr/>
                    <a:lstStyle/>
                    <a:p>
                      <a:pPr algn="ctr"/>
                      <a:r>
                        <a:rPr lang="en-IN" sz="1800" b="1" i="0" kern="1200" dirty="0">
                          <a:solidFill>
                            <a:schemeClr val="dk1"/>
                          </a:solidFill>
                          <a:effectLst/>
                          <a:latin typeface="+mn-lt"/>
                          <a:ea typeface="+mn-ea"/>
                          <a:cs typeface="+mn-cs"/>
                        </a:rPr>
                        <a:t>3.192000685</a:t>
                      </a:r>
                      <a:endParaRPr lang="en-IN" b="1" dirty="0"/>
                    </a:p>
                  </a:txBody>
                  <a:tcPr/>
                </a:tc>
                <a:extLst>
                  <a:ext uri="{0D108BD9-81ED-4DB2-BD59-A6C34878D82A}">
                    <a16:rowId xmlns:a16="http://schemas.microsoft.com/office/drawing/2014/main" val="4240109481"/>
                  </a:ext>
                </a:extLst>
              </a:tr>
            </a:tbl>
          </a:graphicData>
        </a:graphic>
      </p:graphicFrame>
      <p:sp>
        <p:nvSpPr>
          <p:cNvPr id="4" name="Text Placeholder 3">
            <a:extLst>
              <a:ext uri="{FF2B5EF4-FFF2-40B4-BE49-F238E27FC236}">
                <a16:creationId xmlns:a16="http://schemas.microsoft.com/office/drawing/2014/main" id="{DA3F9EB8-8F43-4D6A-B50E-22F384FBEDAD}"/>
              </a:ext>
            </a:extLst>
          </p:cNvPr>
          <p:cNvSpPr>
            <a:spLocks noGrp="1"/>
          </p:cNvSpPr>
          <p:nvPr>
            <p:ph type="body" sz="half" idx="2"/>
          </p:nvPr>
        </p:nvSpPr>
        <p:spPr/>
        <p:txBody>
          <a:bodyPr>
            <a:normAutofit/>
          </a:bodyPr>
          <a:lstStyle/>
          <a:p>
            <a:r>
              <a:rPr lang="en-US" sz="2100" b="0" i="0" dirty="0">
                <a:solidFill>
                  <a:srgbClr val="000000"/>
                </a:solidFill>
                <a:effectLst/>
                <a:latin typeface="Roboto" panose="02000000000000000000" pitchFamily="2" charset="0"/>
              </a:rPr>
              <a:t>Total Assets to Debt ratio tells how the assets of the company are financed-through equity or debt.</a:t>
            </a:r>
            <a:endParaRPr lang="en-IN" sz="2100" dirty="0"/>
          </a:p>
        </p:txBody>
      </p:sp>
      <p:sp>
        <p:nvSpPr>
          <p:cNvPr id="6" name="TextBox 5">
            <a:extLst>
              <a:ext uri="{FF2B5EF4-FFF2-40B4-BE49-F238E27FC236}">
                <a16:creationId xmlns:a16="http://schemas.microsoft.com/office/drawing/2014/main" id="{E7FC82BD-FF47-4827-AD51-5765973F19C1}"/>
              </a:ext>
            </a:extLst>
          </p:cNvPr>
          <p:cNvSpPr txBox="1"/>
          <p:nvPr/>
        </p:nvSpPr>
        <p:spPr>
          <a:xfrm>
            <a:off x="5956300" y="2387600"/>
            <a:ext cx="4584700" cy="2677656"/>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The company has managed to reduce its assets to debt ratio.</a:t>
            </a:r>
          </a:p>
          <a:p>
            <a:pPr marL="285750" indent="-285750">
              <a:buFont typeface="Arial" panose="020B0604020202020204" pitchFamily="34" charset="0"/>
              <a:buChar char="•"/>
            </a:pPr>
            <a:r>
              <a:rPr lang="en-US" sz="2400" b="0" i="0" dirty="0">
                <a:solidFill>
                  <a:srgbClr val="000000"/>
                </a:solidFill>
                <a:effectLst/>
                <a:latin typeface="Roboto" panose="02000000000000000000" pitchFamily="2" charset="0"/>
              </a:rPr>
              <a:t> This is important because they are trying to reducing the financing of its assets through debt.</a:t>
            </a:r>
            <a:endParaRPr lang="en-IN" sz="2400" dirty="0"/>
          </a:p>
        </p:txBody>
      </p:sp>
    </p:spTree>
    <p:extLst>
      <p:ext uri="{BB962C8B-B14F-4D97-AF65-F5344CB8AC3E}">
        <p14:creationId xmlns:p14="http://schemas.microsoft.com/office/powerpoint/2010/main" val="29413216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16E495FBE94B438C7BAB1093EF8451" ma:contentTypeVersion="3" ma:contentTypeDescription="Create a new document." ma:contentTypeScope="" ma:versionID="4bb19fd2ea26395c646777302d7e2f2e">
  <xsd:schema xmlns:xsd="http://www.w3.org/2001/XMLSchema" xmlns:xs="http://www.w3.org/2001/XMLSchema" xmlns:p="http://schemas.microsoft.com/office/2006/metadata/properties" xmlns:ns3="74a0bed4-f7d3-43b0-88c9-89219cffb39a" targetNamespace="http://schemas.microsoft.com/office/2006/metadata/properties" ma:root="true" ma:fieldsID="a2976b56ae62afe5515e3e0fcd2285c8" ns3:_="">
    <xsd:import namespace="74a0bed4-f7d3-43b0-88c9-89219cffb39a"/>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0bed4-f7d3-43b0-88c9-89219cffb3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9C7CB7-84AF-4358-A0FD-CC62FC567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0bed4-f7d3-43b0-88c9-89219cffb3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B02F9-0240-42F6-8361-C98E569A9DA0}">
  <ds:schemaRefs>
    <ds:schemaRef ds:uri="http://schemas.microsoft.com/sharepoint/v3/contenttype/forms"/>
  </ds:schemaRefs>
</ds:datastoreItem>
</file>

<file path=customXml/itemProps3.xml><?xml version="1.0" encoding="utf-8"?>
<ds:datastoreItem xmlns:ds="http://schemas.openxmlformats.org/officeDocument/2006/customXml" ds:itemID="{C8DCEB44-5277-480A-84A4-A56788A89E6E}">
  <ds:schemaRefs>
    <ds:schemaRef ds:uri="http://schemas.microsoft.com/office/infopath/2007/PartnerControls"/>
    <ds:schemaRef ds:uri="http://www.w3.org/XML/1998/namespace"/>
    <ds:schemaRef ds:uri="http://schemas.microsoft.com/office/2006/metadata/properties"/>
    <ds:schemaRef ds:uri="74a0bed4-f7d3-43b0-88c9-89219cffb39a"/>
    <ds:schemaRef ds:uri="http://purl.org/dc/terms/"/>
    <ds:schemaRef ds:uri="http://schemas.microsoft.com/office/2006/documentManagement/types"/>
    <ds:schemaRef ds:uri="http://schemas.openxmlformats.org/package/2006/metadata/core-propertie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1443</TotalTime>
  <Words>1569</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Roboto</vt:lpstr>
      <vt:lpstr>Gallery</vt:lpstr>
      <vt:lpstr>Tata Power Analysis</vt:lpstr>
      <vt:lpstr>About the Company</vt:lpstr>
      <vt:lpstr>Mission and vision of the company</vt:lpstr>
      <vt:lpstr>Future prospect of the company</vt:lpstr>
      <vt:lpstr>Fundamental analysis</vt:lpstr>
      <vt:lpstr>Current ratio (current assets/current liability)</vt:lpstr>
      <vt:lpstr>Quick ratio (quick assets/current liability)</vt:lpstr>
      <vt:lpstr>Debt to Equity ratio (Debt/ equity)</vt:lpstr>
      <vt:lpstr>Total Assets to Debt Ratio (Total Assets/ Debt)</vt:lpstr>
      <vt:lpstr>Proprietary Ratio  (Equity/Total Assets)</vt:lpstr>
      <vt:lpstr>Interest Coverage Ratio (PBIT/ Interest on long term debt)</vt:lpstr>
      <vt:lpstr>Inventory turnover ratio (Cost of revenue from operations/ Average inventory)</vt:lpstr>
      <vt:lpstr>Working capital turnover ratio (Revenue from operations/ working capital)</vt:lpstr>
      <vt:lpstr>Gross profit ratio (Gross profit X100 /Revenue from operations)</vt:lpstr>
      <vt:lpstr>Operating ratio (Operating cost x 100/ Revenue from operations) </vt:lpstr>
      <vt:lpstr>Operating profit Ratio (Operating profit x100/ Revenue from operations)</vt:lpstr>
      <vt:lpstr>Net Profit Ratio (Net profit after tax x100/ Revenue from operations)</vt:lpstr>
      <vt:lpstr>Return on Capital Employed (PBITD x100/ Capital Employed)</vt:lpstr>
      <vt:lpstr>Technical analysis</vt:lpstr>
      <vt:lpstr>A line Chart</vt:lpstr>
      <vt:lpstr>CANDLESTICK CHARTS</vt:lpstr>
      <vt:lpstr>Price/Earnings Ratio  (P/E Ratio)</vt:lpstr>
      <vt:lpstr>Price-To-Book (P/B Ratio)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Power Analysis</dc:title>
  <dc:creator>Jain, Vaibhav</dc:creator>
  <cp:lastModifiedBy>Jain, Vaibhav</cp:lastModifiedBy>
  <cp:revision>2</cp:revision>
  <dcterms:created xsi:type="dcterms:W3CDTF">2021-11-12T16:08:16Z</dcterms:created>
  <dcterms:modified xsi:type="dcterms:W3CDTF">2021-11-13T16:11:29Z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0x010100EE16E495FBE94B438C7BAB1093EF8451</vt:lpwstr>
  </property>
</Properties>
</file>