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78" r:id="rId5"/>
    <p:sldId id="262" r:id="rId6"/>
    <p:sldId id="264" r:id="rId7"/>
    <p:sldId id="265" r:id="rId8"/>
    <p:sldId id="259" r:id="rId9"/>
    <p:sldId id="260" r:id="rId10"/>
    <p:sldId id="261" r:id="rId11"/>
    <p:sldId id="263" r:id="rId12"/>
    <p:sldId id="279" r:id="rId13"/>
    <p:sldId id="280" r:id="rId14"/>
    <p:sldId id="266" r:id="rId15"/>
    <p:sldId id="267" r:id="rId16"/>
    <p:sldId id="268" r:id="rId17"/>
    <p:sldId id="269" r:id="rId18"/>
    <p:sldId id="270" r:id="rId19"/>
    <p:sldId id="271" r:id="rId20"/>
    <p:sldId id="272" r:id="rId21"/>
    <p:sldId id="273" r:id="rId22"/>
    <p:sldId id="274" r:id="rId23"/>
    <p:sldId id="275" r:id="rId24"/>
    <p:sldId id="282" r:id="rId25"/>
    <p:sldId id="283" r:id="rId26"/>
    <p:sldId id="276" r:id="rId27"/>
    <p:sldId id="284"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5CD41-42D5-480B-A0AE-8DAB204F2ADA}" type="datetimeFigureOut">
              <a:rPr lang="en-IN" smtClean="0"/>
              <a:t>21/05/2022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9BF0A-2AEB-46E2-B47E-89F5815F10A7}" type="slidenum">
              <a:rPr lang="en-IN" smtClean="0"/>
              <a:t>‹#›</a:t>
            </a:fld>
            <a:endParaRPr lang="en-IN"/>
          </a:p>
        </p:txBody>
      </p:sp>
    </p:spTree>
    <p:extLst>
      <p:ext uri="{BB962C8B-B14F-4D97-AF65-F5344CB8AC3E}">
        <p14:creationId xmlns:p14="http://schemas.microsoft.com/office/powerpoint/2010/main" val="1822206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784F-3D18-698E-9E6E-A258159D79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B2A934-089D-39BB-DE25-FB958F6D69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D58AB9-4A65-31B1-E153-3345A22B7122}"/>
              </a:ext>
            </a:extLst>
          </p:cNvPr>
          <p:cNvSpPr>
            <a:spLocks noGrp="1"/>
          </p:cNvSpPr>
          <p:nvPr>
            <p:ph type="dt" sz="half" idx="10"/>
          </p:nvPr>
        </p:nvSpPr>
        <p:spPr/>
        <p:txBody>
          <a:bodyPr/>
          <a:lstStyle/>
          <a:p>
            <a:fld id="{A3D07E80-4473-471D-8D59-4D9569F8343D}" type="datetime1">
              <a:rPr lang="en-IN" smtClean="0"/>
              <a:t>21/05/2022</a:t>
            </a:fld>
            <a:endParaRPr lang="en-IN"/>
          </a:p>
        </p:txBody>
      </p:sp>
      <p:sp>
        <p:nvSpPr>
          <p:cNvPr id="5" name="Footer Placeholder 4">
            <a:extLst>
              <a:ext uri="{FF2B5EF4-FFF2-40B4-BE49-F238E27FC236}">
                <a16:creationId xmlns:a16="http://schemas.microsoft.com/office/drawing/2014/main" id="{1B94AAA5-302B-83AC-150C-FB13C4BB8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DB300-E74F-CAF3-1228-5AA8F8A1BECC}"/>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22751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8F1F0-D8F0-B2A3-AE06-1DC179FCE0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862168-6E3E-263B-8F83-C5CC2D1AF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44B04C-5931-E732-19A8-1A9D34B8D7D7}"/>
              </a:ext>
            </a:extLst>
          </p:cNvPr>
          <p:cNvSpPr>
            <a:spLocks noGrp="1"/>
          </p:cNvSpPr>
          <p:nvPr>
            <p:ph type="dt" sz="half" idx="10"/>
          </p:nvPr>
        </p:nvSpPr>
        <p:spPr/>
        <p:txBody>
          <a:bodyPr/>
          <a:lstStyle/>
          <a:p>
            <a:fld id="{9228BDA4-584B-4AD0-A3FF-0A4C39AFAB95}" type="datetime1">
              <a:rPr lang="en-IN" smtClean="0"/>
              <a:t>21/05/2022</a:t>
            </a:fld>
            <a:endParaRPr lang="en-IN"/>
          </a:p>
        </p:txBody>
      </p:sp>
      <p:sp>
        <p:nvSpPr>
          <p:cNvPr id="5" name="Footer Placeholder 4">
            <a:extLst>
              <a:ext uri="{FF2B5EF4-FFF2-40B4-BE49-F238E27FC236}">
                <a16:creationId xmlns:a16="http://schemas.microsoft.com/office/drawing/2014/main" id="{6C39770D-6C52-4E38-2EB4-6704DB08F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5CE96-870F-6BFF-7CFD-593B9EFA83B9}"/>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3537277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F8423-712B-DD58-13B3-E41228F589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E17688-68CE-E741-F337-297F1CF4C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661F9-335D-9A00-4BEB-9E475CF8ED18}"/>
              </a:ext>
            </a:extLst>
          </p:cNvPr>
          <p:cNvSpPr>
            <a:spLocks noGrp="1"/>
          </p:cNvSpPr>
          <p:nvPr>
            <p:ph type="dt" sz="half" idx="10"/>
          </p:nvPr>
        </p:nvSpPr>
        <p:spPr/>
        <p:txBody>
          <a:bodyPr/>
          <a:lstStyle/>
          <a:p>
            <a:fld id="{ADF0B19D-20F1-47BB-B3C6-E2401C7EE42B}" type="datetime1">
              <a:rPr lang="en-IN" smtClean="0"/>
              <a:t>21/05/2022</a:t>
            </a:fld>
            <a:endParaRPr lang="en-IN"/>
          </a:p>
        </p:txBody>
      </p:sp>
      <p:sp>
        <p:nvSpPr>
          <p:cNvPr id="5" name="Footer Placeholder 4">
            <a:extLst>
              <a:ext uri="{FF2B5EF4-FFF2-40B4-BE49-F238E27FC236}">
                <a16:creationId xmlns:a16="http://schemas.microsoft.com/office/drawing/2014/main" id="{8548793E-5852-A9B4-94F7-EEE4117B0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28AF6-FD44-DF25-6A9C-47A82024C075}"/>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11239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26EDE-AB6C-871F-225A-C799937EE6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F32399-681A-3C1B-A108-BDF94B8BB1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F8AD87-CDC8-9DAF-71CE-00DAECD3656D}"/>
              </a:ext>
            </a:extLst>
          </p:cNvPr>
          <p:cNvSpPr>
            <a:spLocks noGrp="1"/>
          </p:cNvSpPr>
          <p:nvPr>
            <p:ph type="dt" sz="half" idx="10"/>
          </p:nvPr>
        </p:nvSpPr>
        <p:spPr/>
        <p:txBody>
          <a:bodyPr/>
          <a:lstStyle/>
          <a:p>
            <a:fld id="{AAA859F4-6D63-44FB-9C79-963E7BF2D3B4}" type="datetime1">
              <a:rPr lang="en-IN" smtClean="0"/>
              <a:t>21/05/2022</a:t>
            </a:fld>
            <a:endParaRPr lang="en-IN"/>
          </a:p>
        </p:txBody>
      </p:sp>
      <p:sp>
        <p:nvSpPr>
          <p:cNvPr id="5" name="Footer Placeholder 4">
            <a:extLst>
              <a:ext uri="{FF2B5EF4-FFF2-40B4-BE49-F238E27FC236}">
                <a16:creationId xmlns:a16="http://schemas.microsoft.com/office/drawing/2014/main" id="{68A8E604-5F7A-2759-FC57-06D6DA372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56A17-93A8-B1E4-CEBE-3BD8DE3B19C8}"/>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278683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8F6-F0D5-3FA0-515D-95283C9139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F4EC80-E218-F528-156C-1F842FF2AE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FAADE-538C-444A-F790-95DF3327763D}"/>
              </a:ext>
            </a:extLst>
          </p:cNvPr>
          <p:cNvSpPr>
            <a:spLocks noGrp="1"/>
          </p:cNvSpPr>
          <p:nvPr>
            <p:ph type="dt" sz="half" idx="10"/>
          </p:nvPr>
        </p:nvSpPr>
        <p:spPr/>
        <p:txBody>
          <a:bodyPr/>
          <a:lstStyle/>
          <a:p>
            <a:fld id="{C5D153D1-5B15-407C-8C0E-E760C9F7041C}" type="datetime1">
              <a:rPr lang="en-IN" smtClean="0"/>
              <a:t>21/05/2022</a:t>
            </a:fld>
            <a:endParaRPr lang="en-IN"/>
          </a:p>
        </p:txBody>
      </p:sp>
      <p:sp>
        <p:nvSpPr>
          <p:cNvPr id="5" name="Footer Placeholder 4">
            <a:extLst>
              <a:ext uri="{FF2B5EF4-FFF2-40B4-BE49-F238E27FC236}">
                <a16:creationId xmlns:a16="http://schemas.microsoft.com/office/drawing/2014/main" id="{F813B046-C68C-04DB-BB77-16FD80C6D6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4A99F2-6178-CF70-974E-A80CEB9F5E58}"/>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140586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9142-C8B1-4F14-D7ED-F9F1081ED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2D7CE5-C48A-ABF1-43E9-7AF1910212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76D1EB-3C77-E464-07AF-EABD6F571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673F7D-2C5D-FA5F-F672-CD210D3862BD}"/>
              </a:ext>
            </a:extLst>
          </p:cNvPr>
          <p:cNvSpPr>
            <a:spLocks noGrp="1"/>
          </p:cNvSpPr>
          <p:nvPr>
            <p:ph type="dt" sz="half" idx="10"/>
          </p:nvPr>
        </p:nvSpPr>
        <p:spPr/>
        <p:txBody>
          <a:bodyPr/>
          <a:lstStyle/>
          <a:p>
            <a:fld id="{E023B21D-9D91-49E8-98DE-ECF0F72C6634}" type="datetime1">
              <a:rPr lang="en-IN" smtClean="0"/>
              <a:t>21/05/2022</a:t>
            </a:fld>
            <a:endParaRPr lang="en-IN"/>
          </a:p>
        </p:txBody>
      </p:sp>
      <p:sp>
        <p:nvSpPr>
          <p:cNvPr id="6" name="Footer Placeholder 5">
            <a:extLst>
              <a:ext uri="{FF2B5EF4-FFF2-40B4-BE49-F238E27FC236}">
                <a16:creationId xmlns:a16="http://schemas.microsoft.com/office/drawing/2014/main" id="{93DB22AD-EBB2-CA12-2886-2F5CEB20D4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E85092-1792-BBD0-972E-0AFD60A198EF}"/>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2297476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DD2-E7AB-4330-3D74-B2440D9C58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BBF8C-66F9-8213-658D-AEA739584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2FC38-22C7-DBAB-527A-DA5321922F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C63304-FE80-9AE6-0063-B51FBE05D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BB8374-9845-1B77-DA58-70B6B86BE3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2593F6-A78C-856A-437C-42D4E8005FC2}"/>
              </a:ext>
            </a:extLst>
          </p:cNvPr>
          <p:cNvSpPr>
            <a:spLocks noGrp="1"/>
          </p:cNvSpPr>
          <p:nvPr>
            <p:ph type="dt" sz="half" idx="10"/>
          </p:nvPr>
        </p:nvSpPr>
        <p:spPr/>
        <p:txBody>
          <a:bodyPr/>
          <a:lstStyle/>
          <a:p>
            <a:fld id="{B7CC60A9-4E28-47D8-9D7A-6DB17DEA4B44}" type="datetime1">
              <a:rPr lang="en-IN" smtClean="0"/>
              <a:t>21/05/2022</a:t>
            </a:fld>
            <a:endParaRPr lang="en-IN"/>
          </a:p>
        </p:txBody>
      </p:sp>
      <p:sp>
        <p:nvSpPr>
          <p:cNvPr id="8" name="Footer Placeholder 7">
            <a:extLst>
              <a:ext uri="{FF2B5EF4-FFF2-40B4-BE49-F238E27FC236}">
                <a16:creationId xmlns:a16="http://schemas.microsoft.com/office/drawing/2014/main" id="{87790535-44C8-B03A-1775-612513E1E6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BF9F5F-B19A-55EE-6676-90318E89368A}"/>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11821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B9A0-3B08-F296-B7F2-35E1581A17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F0857A-55C2-88F0-4A41-A6BE0E0FE92D}"/>
              </a:ext>
            </a:extLst>
          </p:cNvPr>
          <p:cNvSpPr>
            <a:spLocks noGrp="1"/>
          </p:cNvSpPr>
          <p:nvPr>
            <p:ph type="dt" sz="half" idx="10"/>
          </p:nvPr>
        </p:nvSpPr>
        <p:spPr/>
        <p:txBody>
          <a:bodyPr/>
          <a:lstStyle/>
          <a:p>
            <a:fld id="{4754F657-9B6B-4990-AAF8-BF1B3ABAF3AA}" type="datetime1">
              <a:rPr lang="en-IN" smtClean="0"/>
              <a:t>21/05/2022</a:t>
            </a:fld>
            <a:endParaRPr lang="en-IN"/>
          </a:p>
        </p:txBody>
      </p:sp>
      <p:sp>
        <p:nvSpPr>
          <p:cNvPr id="4" name="Footer Placeholder 3">
            <a:extLst>
              <a:ext uri="{FF2B5EF4-FFF2-40B4-BE49-F238E27FC236}">
                <a16:creationId xmlns:a16="http://schemas.microsoft.com/office/drawing/2014/main" id="{5A4485CB-D97B-2083-A316-F4157355CFB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8ED5A7-3705-746F-9F90-6EBAAA80721A}"/>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223989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044C4-221D-C628-D53C-EB7743703893}"/>
              </a:ext>
            </a:extLst>
          </p:cNvPr>
          <p:cNvSpPr>
            <a:spLocks noGrp="1"/>
          </p:cNvSpPr>
          <p:nvPr>
            <p:ph type="dt" sz="half" idx="10"/>
          </p:nvPr>
        </p:nvSpPr>
        <p:spPr/>
        <p:txBody>
          <a:bodyPr/>
          <a:lstStyle/>
          <a:p>
            <a:fld id="{FA875477-E3DD-41D4-8824-C186A9A725B7}" type="datetime1">
              <a:rPr lang="en-IN" smtClean="0"/>
              <a:t>21/05/2022</a:t>
            </a:fld>
            <a:endParaRPr lang="en-IN"/>
          </a:p>
        </p:txBody>
      </p:sp>
      <p:sp>
        <p:nvSpPr>
          <p:cNvPr id="3" name="Footer Placeholder 2">
            <a:extLst>
              <a:ext uri="{FF2B5EF4-FFF2-40B4-BE49-F238E27FC236}">
                <a16:creationId xmlns:a16="http://schemas.microsoft.com/office/drawing/2014/main" id="{F7BB38C9-C15B-9E0E-EA9A-071D9AD50B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1BC43B-4697-98D8-1F4B-0BAF0BA2A799}"/>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256179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4332-F823-AE59-8621-BED10E315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9339B4-1764-4BC3-B008-33F2FF5BF0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977E36-A079-9FDF-F8C3-AC144DEBE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3C830-A645-A74F-AEC6-530B855A6214}"/>
              </a:ext>
            </a:extLst>
          </p:cNvPr>
          <p:cNvSpPr>
            <a:spLocks noGrp="1"/>
          </p:cNvSpPr>
          <p:nvPr>
            <p:ph type="dt" sz="half" idx="10"/>
          </p:nvPr>
        </p:nvSpPr>
        <p:spPr/>
        <p:txBody>
          <a:bodyPr/>
          <a:lstStyle/>
          <a:p>
            <a:fld id="{D9C11BFF-EAB5-42B6-BDFB-5B43DEB9AAA7}" type="datetime1">
              <a:rPr lang="en-IN" smtClean="0"/>
              <a:t>21/05/2022</a:t>
            </a:fld>
            <a:endParaRPr lang="en-IN"/>
          </a:p>
        </p:txBody>
      </p:sp>
      <p:sp>
        <p:nvSpPr>
          <p:cNvPr id="6" name="Footer Placeholder 5">
            <a:extLst>
              <a:ext uri="{FF2B5EF4-FFF2-40B4-BE49-F238E27FC236}">
                <a16:creationId xmlns:a16="http://schemas.microsoft.com/office/drawing/2014/main" id="{6482314C-9224-80BF-F513-B0B868E4EF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29A870-BDE7-8D61-E9CC-29B688A6D721}"/>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203447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E705-A163-0631-8975-F9CBFFA2E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4539EB-A267-4F15-2957-D1644921F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5BE230-4ED2-3461-7FEB-D3D882A01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A64A4-2511-9F8C-8F9A-B313EA8CAA96}"/>
              </a:ext>
            </a:extLst>
          </p:cNvPr>
          <p:cNvSpPr>
            <a:spLocks noGrp="1"/>
          </p:cNvSpPr>
          <p:nvPr>
            <p:ph type="dt" sz="half" idx="10"/>
          </p:nvPr>
        </p:nvSpPr>
        <p:spPr/>
        <p:txBody>
          <a:bodyPr/>
          <a:lstStyle/>
          <a:p>
            <a:fld id="{EBE7E52B-5DEA-4932-A42D-4729354AB435}" type="datetime1">
              <a:rPr lang="en-IN" smtClean="0"/>
              <a:t>21/05/2022</a:t>
            </a:fld>
            <a:endParaRPr lang="en-IN"/>
          </a:p>
        </p:txBody>
      </p:sp>
      <p:sp>
        <p:nvSpPr>
          <p:cNvPr id="6" name="Footer Placeholder 5">
            <a:extLst>
              <a:ext uri="{FF2B5EF4-FFF2-40B4-BE49-F238E27FC236}">
                <a16:creationId xmlns:a16="http://schemas.microsoft.com/office/drawing/2014/main" id="{8F6BAFC3-3FB2-9133-2C1E-21911E403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DEBEB3-2B07-1CED-3553-6E3C8FEC78E4}"/>
              </a:ext>
            </a:extLst>
          </p:cNvPr>
          <p:cNvSpPr>
            <a:spLocks noGrp="1"/>
          </p:cNvSpPr>
          <p:nvPr>
            <p:ph type="sldNum" sz="quarter" idx="12"/>
          </p:nvPr>
        </p:nvSpPr>
        <p:spPr/>
        <p:txBody>
          <a:bodyPr/>
          <a:lstStyle/>
          <a:p>
            <a:fld id="{AB2824C7-E1B8-412E-A346-1EB184F7AFD2}" type="slidenum">
              <a:rPr lang="en-IN" smtClean="0"/>
              <a:t>‹#›</a:t>
            </a:fld>
            <a:endParaRPr lang="en-IN"/>
          </a:p>
        </p:txBody>
      </p:sp>
    </p:spTree>
    <p:extLst>
      <p:ext uri="{BB962C8B-B14F-4D97-AF65-F5344CB8AC3E}">
        <p14:creationId xmlns:p14="http://schemas.microsoft.com/office/powerpoint/2010/main" val="35667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42934-E1CB-6DEB-7E36-B6EBEA652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F30AD-AB3F-ADAC-1756-2856EEF0C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7B7DE-7CE2-B6DA-2096-81CA542CB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E1DF2-6D54-446B-BDA8-D9EAF8FDD393}" type="datetime1">
              <a:rPr lang="en-IN" smtClean="0"/>
              <a:t>21/05/2022</a:t>
            </a:fld>
            <a:endParaRPr lang="en-IN"/>
          </a:p>
        </p:txBody>
      </p:sp>
      <p:sp>
        <p:nvSpPr>
          <p:cNvPr id="5" name="Footer Placeholder 4">
            <a:extLst>
              <a:ext uri="{FF2B5EF4-FFF2-40B4-BE49-F238E27FC236}">
                <a16:creationId xmlns:a16="http://schemas.microsoft.com/office/drawing/2014/main" id="{7241972C-F510-72AA-5EC7-D29C0AD05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BEB107-FE9D-D00B-46A6-E25E36A37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2824C7-E1B8-412E-A346-1EB184F7AFD2}" type="slidenum">
              <a:rPr lang="en-IN" smtClean="0"/>
              <a:t>‹#›</a:t>
            </a:fld>
            <a:endParaRPr lang="en-IN"/>
          </a:p>
        </p:txBody>
      </p:sp>
    </p:spTree>
    <p:extLst>
      <p:ext uri="{BB962C8B-B14F-4D97-AF65-F5344CB8AC3E}">
        <p14:creationId xmlns:p14="http://schemas.microsoft.com/office/powerpoint/2010/main" val="3899800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6ABE1-B3CF-62BF-4B04-D2D1CBD6EE24}"/>
              </a:ext>
            </a:extLst>
          </p:cNvPr>
          <p:cNvSpPr>
            <a:spLocks noGrp="1"/>
          </p:cNvSpPr>
          <p:nvPr>
            <p:ph type="ctrTitle"/>
          </p:nvPr>
        </p:nvSpPr>
        <p:spPr>
          <a:xfrm>
            <a:off x="1524000" y="233082"/>
            <a:ext cx="9144000" cy="3276881"/>
          </a:xfrm>
        </p:spPr>
        <p:txBody>
          <a:bodyPr anchor="ctr"/>
          <a:lstStyle/>
          <a:p>
            <a:r>
              <a:rPr lang="en-IN" dirty="0">
                <a:solidFill>
                  <a:srgbClr val="FF0000"/>
                </a:solidFill>
                <a:latin typeface="Algerian" panose="04020705040A02060702" pitchFamily="82" charset="0"/>
              </a:rPr>
              <a:t>Capstone Project</a:t>
            </a:r>
            <a:br>
              <a:rPr lang="en-IN" dirty="0">
                <a:solidFill>
                  <a:srgbClr val="FF0000"/>
                </a:solidFill>
                <a:latin typeface="Algerian" panose="04020705040A02060702" pitchFamily="82" charset="0"/>
              </a:rPr>
            </a:br>
            <a:br>
              <a:rPr lang="en-IN" dirty="0">
                <a:latin typeface="Algerian" panose="04020705040A02060702" pitchFamily="82" charset="0"/>
              </a:rPr>
            </a:br>
            <a:r>
              <a:rPr lang="en-IN" sz="4000" b="1" dirty="0">
                <a:solidFill>
                  <a:schemeClr val="accent6">
                    <a:lumMod val="50000"/>
                  </a:schemeClr>
                </a:solidFill>
                <a:latin typeface="Algerian" panose="04020705040A02060702" pitchFamily="82" charset="0"/>
              </a:rPr>
              <a:t>Hotel Booking Analysis</a:t>
            </a:r>
          </a:p>
        </p:txBody>
      </p:sp>
      <p:sp>
        <p:nvSpPr>
          <p:cNvPr id="3" name="Subtitle 2">
            <a:extLst>
              <a:ext uri="{FF2B5EF4-FFF2-40B4-BE49-F238E27FC236}">
                <a16:creationId xmlns:a16="http://schemas.microsoft.com/office/drawing/2014/main" id="{23C99F15-1E69-3C78-5EC9-624018E86405}"/>
              </a:ext>
            </a:extLst>
          </p:cNvPr>
          <p:cNvSpPr>
            <a:spLocks noGrp="1"/>
          </p:cNvSpPr>
          <p:nvPr>
            <p:ph type="subTitle" idx="1"/>
          </p:nvPr>
        </p:nvSpPr>
        <p:spPr>
          <a:xfrm>
            <a:off x="1524000" y="3429001"/>
            <a:ext cx="9144000" cy="1828800"/>
          </a:xfrm>
        </p:spPr>
        <p:txBody>
          <a:bodyPr anchor="ctr">
            <a:normAutofit fontScale="92500" lnSpcReduction="10000"/>
          </a:bodyPr>
          <a:lstStyle/>
          <a:p>
            <a:r>
              <a:rPr lang="en-IN" sz="2800" b="1" u="sng"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Team members</a:t>
            </a:r>
          </a:p>
          <a:p>
            <a:r>
              <a:rPr lang="en-IN" sz="28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Kanhaiya Kurmi</a:t>
            </a:r>
          </a:p>
          <a:p>
            <a:r>
              <a:rPr lang="en-IN" sz="28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Amit Adhaye</a:t>
            </a:r>
          </a:p>
          <a:p>
            <a:r>
              <a:rPr lang="en-IN" sz="2800" b="1" dirty="0">
                <a:solidFill>
                  <a:srgbClr val="002060"/>
                </a:solidFill>
                <a:latin typeface="Arial Unicode MS" panose="020B0604020202020204" pitchFamily="34" charset="-128"/>
                <a:ea typeface="Arial Unicode MS" panose="020B0604020202020204" pitchFamily="34" charset="-128"/>
                <a:cs typeface="Arial Unicode MS" panose="020B0604020202020204" pitchFamily="34" charset="-128"/>
              </a:rPr>
              <a:t>Vaibhav Jaiswal</a:t>
            </a:r>
          </a:p>
        </p:txBody>
      </p:sp>
      <p:pic>
        <p:nvPicPr>
          <p:cNvPr id="6146" name="Picture 2" descr="AlmaBetter | LinkedIn">
            <a:extLst>
              <a:ext uri="{FF2B5EF4-FFF2-40B4-BE49-F238E27FC236}">
                <a16:creationId xmlns:a16="http://schemas.microsoft.com/office/drawing/2014/main" id="{8C7DE5EF-9D91-55ED-D927-E6A26F1D8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52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9CEC81-65B9-7C4D-D6CF-FC3127058920}"/>
              </a:ext>
            </a:extLst>
          </p:cNvPr>
          <p:cNvSpPr txBox="1"/>
          <p:nvPr/>
        </p:nvSpPr>
        <p:spPr>
          <a:xfrm>
            <a:off x="1117599" y="1039634"/>
            <a:ext cx="10464801" cy="5632311"/>
          </a:xfrm>
          <a:prstGeom prst="rect">
            <a:avLst/>
          </a:prstGeom>
          <a:noFill/>
        </p:spPr>
        <p:txBody>
          <a:bodyPr wrap="square" rtlCol="0">
            <a:spAutoFit/>
          </a:bodyPr>
          <a:lstStyle/>
          <a:p>
            <a:r>
              <a:rPr lang="en-US" sz="2400" dirty="0"/>
              <a:t>Outliers can cause problems with certain type of models. For example liner regression models are less robust to outliers than decision tree models.</a:t>
            </a:r>
          </a:p>
          <a:p>
            <a:endParaRPr lang="en-US" sz="2400" dirty="0"/>
          </a:p>
          <a:p>
            <a:r>
              <a:rPr lang="en-US" sz="2400" dirty="0"/>
              <a:t>We can not just ignore or remove missing observation. They must be handled carefully as they can be an indication of something important. The two most common ways to deal with missing data are:</a:t>
            </a:r>
          </a:p>
          <a:p>
            <a:pPr marL="342900" indent="-342900">
              <a:lnSpc>
                <a:spcPct val="200000"/>
              </a:lnSpc>
              <a:buFont typeface="+mj-lt"/>
              <a:buAutoNum type="arabicPeriod"/>
            </a:pPr>
            <a:r>
              <a:rPr lang="en-US" sz="2400" dirty="0"/>
              <a:t>Dropping observations with missing values</a:t>
            </a:r>
          </a:p>
          <a:p>
            <a:pPr marL="342900" indent="-342900">
              <a:lnSpc>
                <a:spcPct val="200000"/>
              </a:lnSpc>
              <a:buFont typeface="+mj-lt"/>
              <a:buAutoNum type="arabicPeriod"/>
            </a:pPr>
            <a:r>
              <a:rPr lang="en-US" sz="2400" dirty="0"/>
              <a:t>Imputing the missing values from past observations</a:t>
            </a:r>
          </a:p>
          <a:p>
            <a:r>
              <a:rPr lang="en-US" sz="2400" dirty="0"/>
              <a:t>So, we have discussed four different steps in data cleaning to make the data more reliable and to produce good results. </a:t>
            </a:r>
          </a:p>
          <a:p>
            <a:endParaRPr lang="en-US" sz="2400" dirty="0"/>
          </a:p>
          <a:p>
            <a:r>
              <a:rPr lang="en-US" sz="2400" dirty="0"/>
              <a:t>After properly completing the Data cleaning steps, we have good and a robust dataset that avoids many of the most common errors.</a:t>
            </a:r>
            <a:endParaRPr lang="en-IN" sz="2400" dirty="0"/>
          </a:p>
        </p:txBody>
      </p:sp>
      <p:sp>
        <p:nvSpPr>
          <p:cNvPr id="4" name="TextBox 3">
            <a:extLst>
              <a:ext uri="{FF2B5EF4-FFF2-40B4-BE49-F238E27FC236}">
                <a16:creationId xmlns:a16="http://schemas.microsoft.com/office/drawing/2014/main" id="{52251C10-B342-3C40-D2D7-F074F62AB956}"/>
              </a:ext>
            </a:extLst>
          </p:cNvPr>
          <p:cNvSpPr txBox="1"/>
          <p:nvPr/>
        </p:nvSpPr>
        <p:spPr>
          <a:xfrm>
            <a:off x="1057564" y="253724"/>
            <a:ext cx="10474035" cy="707886"/>
          </a:xfrm>
          <a:prstGeom prst="rect">
            <a:avLst/>
          </a:prstGeom>
          <a:noFill/>
        </p:spPr>
        <p:txBody>
          <a:bodyPr wrap="square" rtlCol="0">
            <a:spAutoFit/>
          </a:bodyPr>
          <a:lstStyle/>
          <a:p>
            <a:r>
              <a:rPr lang="en-US" sz="4000" b="1" dirty="0" err="1">
                <a:solidFill>
                  <a:srgbClr val="FF0000"/>
                </a:solidFill>
              </a:rPr>
              <a:t>Contd</a:t>
            </a:r>
            <a:r>
              <a:rPr lang="en-US" sz="4000" b="1" dirty="0">
                <a:solidFill>
                  <a:srgbClr val="FF0000"/>
                </a:solidFill>
              </a:rPr>
              <a:t>…</a:t>
            </a:r>
            <a:r>
              <a:rPr lang="en-US" sz="2800" dirty="0"/>
              <a:t>	</a:t>
            </a:r>
            <a:endParaRPr lang="en-IN" sz="2800" dirty="0"/>
          </a:p>
        </p:txBody>
      </p:sp>
      <p:sp>
        <p:nvSpPr>
          <p:cNvPr id="5" name="Date Placeholder 4">
            <a:extLst>
              <a:ext uri="{FF2B5EF4-FFF2-40B4-BE49-F238E27FC236}">
                <a16:creationId xmlns:a16="http://schemas.microsoft.com/office/drawing/2014/main" id="{A8B48055-98A8-9237-2D08-D7DF99CC2530}"/>
              </a:ext>
            </a:extLst>
          </p:cNvPr>
          <p:cNvSpPr>
            <a:spLocks noGrp="1"/>
          </p:cNvSpPr>
          <p:nvPr>
            <p:ph type="dt" sz="half" idx="10"/>
          </p:nvPr>
        </p:nvSpPr>
        <p:spPr/>
        <p:txBody>
          <a:bodyPr/>
          <a:lstStyle/>
          <a:p>
            <a:fld id="{0A5E263C-C5D8-4E2C-90D5-4D6EB74BFBAC}" type="datetime1">
              <a:rPr lang="en-IN" smtClean="0"/>
              <a:t>21/05/2022</a:t>
            </a:fld>
            <a:endParaRPr lang="en-IN"/>
          </a:p>
        </p:txBody>
      </p:sp>
      <p:sp>
        <p:nvSpPr>
          <p:cNvPr id="6" name="Slide Number Placeholder 5">
            <a:extLst>
              <a:ext uri="{FF2B5EF4-FFF2-40B4-BE49-F238E27FC236}">
                <a16:creationId xmlns:a16="http://schemas.microsoft.com/office/drawing/2014/main" id="{7EE4D8B1-B340-B5EA-72DF-99ED09B03AE5}"/>
              </a:ext>
            </a:extLst>
          </p:cNvPr>
          <p:cNvSpPr>
            <a:spLocks noGrp="1"/>
          </p:cNvSpPr>
          <p:nvPr>
            <p:ph type="sldNum" sz="quarter" idx="12"/>
          </p:nvPr>
        </p:nvSpPr>
        <p:spPr/>
        <p:txBody>
          <a:bodyPr/>
          <a:lstStyle/>
          <a:p>
            <a:fld id="{AB2824C7-E1B8-412E-A346-1EB184F7AFD2}" type="slidenum">
              <a:rPr lang="en-IN" smtClean="0"/>
              <a:t>10</a:t>
            </a:fld>
            <a:endParaRPr lang="en-IN"/>
          </a:p>
        </p:txBody>
      </p:sp>
      <p:pic>
        <p:nvPicPr>
          <p:cNvPr id="7" name="Picture 2" descr="AlmaBetter | LinkedIn">
            <a:extLst>
              <a:ext uri="{FF2B5EF4-FFF2-40B4-BE49-F238E27FC236}">
                <a16:creationId xmlns:a16="http://schemas.microsoft.com/office/drawing/2014/main" id="{8D224FE9-34DA-54F2-D74D-946C4BFE2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BBD7C-4CE2-5A0C-62BE-3546FB122B24}"/>
              </a:ext>
            </a:extLst>
          </p:cNvPr>
          <p:cNvSpPr txBox="1"/>
          <p:nvPr/>
        </p:nvSpPr>
        <p:spPr>
          <a:xfrm>
            <a:off x="2160494" y="753035"/>
            <a:ext cx="184731" cy="369332"/>
          </a:xfrm>
          <a:prstGeom prst="rect">
            <a:avLst/>
          </a:prstGeom>
          <a:noFill/>
        </p:spPr>
        <p:txBody>
          <a:bodyPr wrap="none" rtlCol="0">
            <a:spAutoFit/>
          </a:bodyPr>
          <a:lstStyle/>
          <a:p>
            <a:endParaRPr lang="en-IN" dirty="0"/>
          </a:p>
        </p:txBody>
      </p:sp>
      <p:sp>
        <p:nvSpPr>
          <p:cNvPr id="3" name="TextBox 2">
            <a:extLst>
              <a:ext uri="{FF2B5EF4-FFF2-40B4-BE49-F238E27FC236}">
                <a16:creationId xmlns:a16="http://schemas.microsoft.com/office/drawing/2014/main" id="{CF2ECF35-15C6-1FBD-6B97-46F95E25664C}"/>
              </a:ext>
            </a:extLst>
          </p:cNvPr>
          <p:cNvSpPr txBox="1"/>
          <p:nvPr/>
        </p:nvSpPr>
        <p:spPr>
          <a:xfrm>
            <a:off x="3266272" y="414481"/>
            <a:ext cx="4579664" cy="707886"/>
          </a:xfrm>
          <a:prstGeom prst="rect">
            <a:avLst/>
          </a:prstGeom>
          <a:noFill/>
        </p:spPr>
        <p:txBody>
          <a:bodyPr wrap="square" rtlCol="0">
            <a:spAutoFit/>
          </a:bodyPr>
          <a:lstStyle/>
          <a:p>
            <a:r>
              <a:rPr lang="en-US" sz="4000" b="1" dirty="0">
                <a:solidFill>
                  <a:srgbClr val="FF0000"/>
                </a:solidFill>
              </a:rPr>
              <a:t>Univariate Analysis</a:t>
            </a:r>
            <a:endParaRPr lang="en-IN" sz="4000" b="1" dirty="0">
              <a:solidFill>
                <a:srgbClr val="FF0000"/>
              </a:solidFill>
            </a:endParaRPr>
          </a:p>
        </p:txBody>
      </p:sp>
      <p:sp>
        <p:nvSpPr>
          <p:cNvPr id="4" name="TextBox 3">
            <a:extLst>
              <a:ext uri="{FF2B5EF4-FFF2-40B4-BE49-F238E27FC236}">
                <a16:creationId xmlns:a16="http://schemas.microsoft.com/office/drawing/2014/main" id="{6D120913-B89C-A4B2-D20B-461006F9BD1F}"/>
              </a:ext>
            </a:extLst>
          </p:cNvPr>
          <p:cNvSpPr txBox="1"/>
          <p:nvPr/>
        </p:nvSpPr>
        <p:spPr>
          <a:xfrm>
            <a:off x="1569994" y="1466315"/>
            <a:ext cx="9663952" cy="4790222"/>
          </a:xfrm>
          <a:prstGeom prst="rect">
            <a:avLst/>
          </a:prstGeom>
          <a:noFill/>
        </p:spPr>
        <p:txBody>
          <a:bodyPr wrap="square" rtlCol="0">
            <a:spAutoFit/>
          </a:bodyPr>
          <a:lstStyle/>
          <a:p>
            <a:r>
              <a:rPr lang="en-IN" sz="2400" dirty="0"/>
              <a:t>While doing univariate analysis of given hotel booking dataset, we answered following questions:</a:t>
            </a:r>
          </a:p>
          <a:p>
            <a:endParaRPr lang="en-IN" sz="2400" dirty="0"/>
          </a:p>
          <a:p>
            <a:pPr marL="400050" indent="-400050">
              <a:lnSpc>
                <a:spcPct val="200000"/>
              </a:lnSpc>
              <a:buFont typeface="+mj-lt"/>
              <a:buAutoNum type="romanLcPeriod"/>
            </a:pPr>
            <a:r>
              <a:rPr lang="en-IN" sz="2400" dirty="0"/>
              <a:t> Which agent made most of bookings? </a:t>
            </a:r>
          </a:p>
          <a:p>
            <a:pPr marL="400050" indent="-400050">
              <a:lnSpc>
                <a:spcPct val="200000"/>
              </a:lnSpc>
              <a:buFont typeface="+mj-lt"/>
              <a:buAutoNum type="romanLcPeriod"/>
            </a:pPr>
            <a:r>
              <a:rPr lang="en-IN" sz="2400" dirty="0"/>
              <a:t>Which room type is in most demand and which room type generates highest </a:t>
            </a:r>
            <a:r>
              <a:rPr lang="en-IN" sz="2400" dirty="0" err="1"/>
              <a:t>adr</a:t>
            </a:r>
            <a:r>
              <a:rPr lang="en-IN" sz="2400" dirty="0"/>
              <a:t>? </a:t>
            </a:r>
          </a:p>
          <a:p>
            <a:pPr marL="400050" indent="-400050">
              <a:lnSpc>
                <a:spcPct val="200000"/>
              </a:lnSpc>
              <a:buFont typeface="+mj-lt"/>
              <a:buAutoNum type="romanLcPeriod"/>
            </a:pPr>
            <a:r>
              <a:rPr lang="en-IN" sz="2400" dirty="0"/>
              <a:t>From which country most of the customers are coming? </a:t>
            </a:r>
          </a:p>
          <a:p>
            <a:pPr marL="400050" indent="-400050">
              <a:lnSpc>
                <a:spcPct val="200000"/>
              </a:lnSpc>
              <a:buFont typeface="+mj-lt"/>
              <a:buAutoNum type="romanLcPeriod"/>
            </a:pPr>
            <a:r>
              <a:rPr lang="en-IN" sz="2400" dirty="0"/>
              <a:t>What is the most preferred meal by custom</a:t>
            </a:r>
          </a:p>
        </p:txBody>
      </p:sp>
      <p:sp>
        <p:nvSpPr>
          <p:cNvPr id="5" name="Date Placeholder 4">
            <a:extLst>
              <a:ext uri="{FF2B5EF4-FFF2-40B4-BE49-F238E27FC236}">
                <a16:creationId xmlns:a16="http://schemas.microsoft.com/office/drawing/2014/main" id="{02DDF9A0-837B-8729-1AC9-51A7A429B860}"/>
              </a:ext>
            </a:extLst>
          </p:cNvPr>
          <p:cNvSpPr>
            <a:spLocks noGrp="1"/>
          </p:cNvSpPr>
          <p:nvPr>
            <p:ph type="dt" sz="half" idx="10"/>
          </p:nvPr>
        </p:nvSpPr>
        <p:spPr/>
        <p:txBody>
          <a:bodyPr/>
          <a:lstStyle/>
          <a:p>
            <a:fld id="{CB592967-16BD-464B-AE4B-9F35727CDA95}" type="datetime1">
              <a:rPr lang="en-IN" smtClean="0"/>
              <a:t>21/05/2022</a:t>
            </a:fld>
            <a:endParaRPr lang="en-IN"/>
          </a:p>
        </p:txBody>
      </p:sp>
      <p:sp>
        <p:nvSpPr>
          <p:cNvPr id="6" name="Slide Number Placeholder 5">
            <a:extLst>
              <a:ext uri="{FF2B5EF4-FFF2-40B4-BE49-F238E27FC236}">
                <a16:creationId xmlns:a16="http://schemas.microsoft.com/office/drawing/2014/main" id="{F73DE26C-F49D-215C-1A0A-04C35BC446DA}"/>
              </a:ext>
            </a:extLst>
          </p:cNvPr>
          <p:cNvSpPr>
            <a:spLocks noGrp="1"/>
          </p:cNvSpPr>
          <p:nvPr>
            <p:ph type="sldNum" sz="quarter" idx="12"/>
          </p:nvPr>
        </p:nvSpPr>
        <p:spPr/>
        <p:txBody>
          <a:bodyPr/>
          <a:lstStyle/>
          <a:p>
            <a:fld id="{AB2824C7-E1B8-412E-A346-1EB184F7AFD2}" type="slidenum">
              <a:rPr lang="en-IN" smtClean="0"/>
              <a:t>11</a:t>
            </a:fld>
            <a:endParaRPr lang="en-IN"/>
          </a:p>
        </p:txBody>
      </p:sp>
      <p:pic>
        <p:nvPicPr>
          <p:cNvPr id="7" name="Picture 2" descr="AlmaBetter | LinkedIn">
            <a:extLst>
              <a:ext uri="{FF2B5EF4-FFF2-40B4-BE49-F238E27FC236}">
                <a16:creationId xmlns:a16="http://schemas.microsoft.com/office/drawing/2014/main" id="{606FBB95-DA64-4892-7567-13EA3CD6C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58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D0BF4E4-54CB-CD0E-E62C-5802F1FBA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069" y="961609"/>
            <a:ext cx="5750999" cy="54789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68532CA-1114-7536-8963-F79413DAAB15}"/>
              </a:ext>
            </a:extLst>
          </p:cNvPr>
          <p:cNvSpPr txBox="1"/>
          <p:nvPr/>
        </p:nvSpPr>
        <p:spPr>
          <a:xfrm>
            <a:off x="1057564" y="253724"/>
            <a:ext cx="10474035" cy="707886"/>
          </a:xfrm>
          <a:prstGeom prst="rect">
            <a:avLst/>
          </a:prstGeom>
          <a:noFill/>
        </p:spPr>
        <p:txBody>
          <a:bodyPr wrap="square" rtlCol="0">
            <a:spAutoFit/>
          </a:bodyPr>
          <a:lstStyle/>
          <a:p>
            <a:pPr algn="ctr"/>
            <a:r>
              <a:rPr lang="en-US" sz="4000" b="1" dirty="0">
                <a:solidFill>
                  <a:srgbClr val="FF0000"/>
                </a:solidFill>
              </a:rPr>
              <a:t>Month wise analysis</a:t>
            </a:r>
            <a:r>
              <a:rPr lang="en-US" sz="2800" dirty="0"/>
              <a:t>	</a:t>
            </a:r>
            <a:endParaRPr lang="en-IN" sz="2800" dirty="0"/>
          </a:p>
        </p:txBody>
      </p:sp>
      <p:pic>
        <p:nvPicPr>
          <p:cNvPr id="2050" name="Picture 2">
            <a:extLst>
              <a:ext uri="{FF2B5EF4-FFF2-40B4-BE49-F238E27FC236}">
                <a16:creationId xmlns:a16="http://schemas.microsoft.com/office/drawing/2014/main" id="{3652D678-8B8F-0AF7-0417-6BD5D8BF4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1091"/>
            <a:ext cx="6520069" cy="41338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318AB85-AD9B-A2EC-E3A8-E5F21E0BCBEC}"/>
              </a:ext>
            </a:extLst>
          </p:cNvPr>
          <p:cNvSpPr txBox="1"/>
          <p:nvPr/>
        </p:nvSpPr>
        <p:spPr>
          <a:xfrm>
            <a:off x="510209" y="5917781"/>
            <a:ext cx="6520068" cy="646331"/>
          </a:xfrm>
          <a:prstGeom prst="rect">
            <a:avLst/>
          </a:prstGeom>
          <a:noFill/>
        </p:spPr>
        <p:txBody>
          <a:bodyPr wrap="square">
            <a:spAutoFit/>
          </a:bodyPr>
          <a:lstStyle/>
          <a:p>
            <a:pPr algn="l"/>
            <a:r>
              <a:rPr lang="en-US" b="0" i="0" dirty="0">
                <a:solidFill>
                  <a:srgbClr val="212121"/>
                </a:solidFill>
                <a:effectLst/>
                <a:latin typeface="Roboto" panose="02000000000000000000" pitchFamily="2" charset="0"/>
              </a:rPr>
              <a:t>August month has more booking request as compare to other. </a:t>
            </a:r>
          </a:p>
          <a:p>
            <a:pPr algn="l"/>
            <a:r>
              <a:rPr lang="en-US" dirty="0">
                <a:solidFill>
                  <a:srgbClr val="212121"/>
                </a:solidFill>
                <a:latin typeface="Roboto" panose="02000000000000000000" pitchFamily="2" charset="0"/>
              </a:rPr>
              <a:t>J</a:t>
            </a:r>
            <a:r>
              <a:rPr lang="en-US" b="0" i="0" dirty="0">
                <a:solidFill>
                  <a:srgbClr val="212121"/>
                </a:solidFill>
                <a:effectLst/>
                <a:latin typeface="Roboto" panose="02000000000000000000" pitchFamily="2" charset="0"/>
              </a:rPr>
              <a:t>anuary month </a:t>
            </a:r>
            <a:r>
              <a:rPr lang="en-US" dirty="0">
                <a:solidFill>
                  <a:srgbClr val="212121"/>
                </a:solidFill>
                <a:latin typeface="Roboto" panose="02000000000000000000" pitchFamily="2" charset="0"/>
              </a:rPr>
              <a:t>has least bookings.</a:t>
            </a:r>
            <a:endParaRPr lang="en-US" b="0" i="0" dirty="0">
              <a:solidFill>
                <a:srgbClr val="212121"/>
              </a:solidFill>
              <a:effectLst/>
              <a:latin typeface="Roboto" panose="02000000000000000000" pitchFamily="2" charset="0"/>
            </a:endParaRPr>
          </a:p>
        </p:txBody>
      </p:sp>
      <p:sp>
        <p:nvSpPr>
          <p:cNvPr id="5" name="Date Placeholder 4">
            <a:extLst>
              <a:ext uri="{FF2B5EF4-FFF2-40B4-BE49-F238E27FC236}">
                <a16:creationId xmlns:a16="http://schemas.microsoft.com/office/drawing/2014/main" id="{B637B45B-FCA9-8220-3414-033136858DC9}"/>
              </a:ext>
            </a:extLst>
          </p:cNvPr>
          <p:cNvSpPr>
            <a:spLocks noGrp="1"/>
          </p:cNvSpPr>
          <p:nvPr>
            <p:ph type="dt" sz="half" idx="10"/>
          </p:nvPr>
        </p:nvSpPr>
        <p:spPr/>
        <p:txBody>
          <a:bodyPr/>
          <a:lstStyle/>
          <a:p>
            <a:fld id="{DAA3806B-AC1B-4D67-AFF8-565F5AB3F206}" type="datetime1">
              <a:rPr lang="en-IN" smtClean="0"/>
              <a:t>21/05/2022</a:t>
            </a:fld>
            <a:endParaRPr lang="en-IN"/>
          </a:p>
        </p:txBody>
      </p:sp>
      <p:sp>
        <p:nvSpPr>
          <p:cNvPr id="7" name="Slide Number Placeholder 6">
            <a:extLst>
              <a:ext uri="{FF2B5EF4-FFF2-40B4-BE49-F238E27FC236}">
                <a16:creationId xmlns:a16="http://schemas.microsoft.com/office/drawing/2014/main" id="{DFD3DDEF-6FB1-25EA-9618-90C4B9DA1FD7}"/>
              </a:ext>
            </a:extLst>
          </p:cNvPr>
          <p:cNvSpPr>
            <a:spLocks noGrp="1"/>
          </p:cNvSpPr>
          <p:nvPr>
            <p:ph type="sldNum" sz="quarter" idx="12"/>
          </p:nvPr>
        </p:nvSpPr>
        <p:spPr/>
        <p:txBody>
          <a:bodyPr/>
          <a:lstStyle/>
          <a:p>
            <a:fld id="{AB2824C7-E1B8-412E-A346-1EB184F7AFD2}" type="slidenum">
              <a:rPr lang="en-IN" smtClean="0"/>
              <a:t>12</a:t>
            </a:fld>
            <a:endParaRPr lang="en-IN"/>
          </a:p>
        </p:txBody>
      </p:sp>
      <p:pic>
        <p:nvPicPr>
          <p:cNvPr id="9" name="Picture 2" descr="AlmaBetter | LinkedIn">
            <a:extLst>
              <a:ext uri="{FF2B5EF4-FFF2-40B4-BE49-F238E27FC236}">
                <a16:creationId xmlns:a16="http://schemas.microsoft.com/office/drawing/2014/main" id="{6015B114-414C-1B28-61B7-88B4470FFF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31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EBA06A5-BD1A-A8B2-95C3-C9636ED6F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051" y="1410287"/>
            <a:ext cx="6076950" cy="40374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A5A5F17-4B69-CF30-B250-7A294A2BE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 y="962021"/>
            <a:ext cx="6115050" cy="59941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D6F231-7861-EA8B-859B-67BB5B086B92}"/>
              </a:ext>
            </a:extLst>
          </p:cNvPr>
          <p:cNvSpPr txBox="1"/>
          <p:nvPr/>
        </p:nvSpPr>
        <p:spPr>
          <a:xfrm>
            <a:off x="1057564" y="253724"/>
            <a:ext cx="10474035" cy="707886"/>
          </a:xfrm>
          <a:prstGeom prst="rect">
            <a:avLst/>
          </a:prstGeom>
          <a:noFill/>
        </p:spPr>
        <p:txBody>
          <a:bodyPr wrap="square" rtlCol="0">
            <a:spAutoFit/>
          </a:bodyPr>
          <a:lstStyle/>
          <a:p>
            <a:pPr algn="ctr"/>
            <a:r>
              <a:rPr lang="en-US" sz="4000" b="1" dirty="0">
                <a:solidFill>
                  <a:srgbClr val="FF0000"/>
                </a:solidFill>
              </a:rPr>
              <a:t>Year wise analysis</a:t>
            </a:r>
            <a:r>
              <a:rPr lang="en-US" sz="2800" dirty="0"/>
              <a:t>	</a:t>
            </a:r>
            <a:endParaRPr lang="en-IN" sz="2800" dirty="0"/>
          </a:p>
        </p:txBody>
      </p:sp>
      <p:sp>
        <p:nvSpPr>
          <p:cNvPr id="2" name="Date Placeholder 1">
            <a:extLst>
              <a:ext uri="{FF2B5EF4-FFF2-40B4-BE49-F238E27FC236}">
                <a16:creationId xmlns:a16="http://schemas.microsoft.com/office/drawing/2014/main" id="{47B3C8D8-38E8-A8B7-90CA-2CEE21EEC3E0}"/>
              </a:ext>
            </a:extLst>
          </p:cNvPr>
          <p:cNvSpPr>
            <a:spLocks noGrp="1"/>
          </p:cNvSpPr>
          <p:nvPr>
            <p:ph type="dt" sz="half" idx="10"/>
          </p:nvPr>
        </p:nvSpPr>
        <p:spPr/>
        <p:txBody>
          <a:bodyPr/>
          <a:lstStyle/>
          <a:p>
            <a:fld id="{592CFEDC-E0F3-46EB-B61E-C3ADF8924A0B}" type="datetime1">
              <a:rPr lang="en-IN" smtClean="0"/>
              <a:t>21/05/2022</a:t>
            </a:fld>
            <a:endParaRPr lang="en-IN"/>
          </a:p>
        </p:txBody>
      </p:sp>
      <p:sp>
        <p:nvSpPr>
          <p:cNvPr id="3" name="Slide Number Placeholder 2">
            <a:extLst>
              <a:ext uri="{FF2B5EF4-FFF2-40B4-BE49-F238E27FC236}">
                <a16:creationId xmlns:a16="http://schemas.microsoft.com/office/drawing/2014/main" id="{D40CF386-29DB-EA6E-276B-53F098E4CEC1}"/>
              </a:ext>
            </a:extLst>
          </p:cNvPr>
          <p:cNvSpPr>
            <a:spLocks noGrp="1"/>
          </p:cNvSpPr>
          <p:nvPr>
            <p:ph type="sldNum" sz="quarter" idx="12"/>
          </p:nvPr>
        </p:nvSpPr>
        <p:spPr/>
        <p:txBody>
          <a:bodyPr/>
          <a:lstStyle/>
          <a:p>
            <a:fld id="{AB2824C7-E1B8-412E-A346-1EB184F7AFD2}" type="slidenum">
              <a:rPr lang="en-IN" smtClean="0"/>
              <a:t>13</a:t>
            </a:fld>
            <a:endParaRPr lang="en-IN"/>
          </a:p>
        </p:txBody>
      </p:sp>
      <p:pic>
        <p:nvPicPr>
          <p:cNvPr id="7" name="Picture 2" descr="AlmaBetter | LinkedIn">
            <a:extLst>
              <a:ext uri="{FF2B5EF4-FFF2-40B4-BE49-F238E27FC236}">
                <a16:creationId xmlns:a16="http://schemas.microsoft.com/office/drawing/2014/main" id="{D0D333FF-559D-CB70-CB64-02F740A10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887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D16B9C-FD30-798A-B1F3-CB1490615326}"/>
              </a:ext>
            </a:extLst>
          </p:cNvPr>
          <p:cNvPicPr>
            <a:picLocks noChangeAspect="1"/>
          </p:cNvPicPr>
          <p:nvPr/>
        </p:nvPicPr>
        <p:blipFill>
          <a:blip r:embed="rId2"/>
          <a:stretch>
            <a:fillRect/>
          </a:stretch>
        </p:blipFill>
        <p:spPr>
          <a:xfrm>
            <a:off x="430485" y="1009603"/>
            <a:ext cx="5864096" cy="3814916"/>
          </a:xfrm>
          <a:prstGeom prst="rect">
            <a:avLst/>
          </a:prstGeom>
        </p:spPr>
      </p:pic>
      <p:sp>
        <p:nvSpPr>
          <p:cNvPr id="5" name="TextBox 4">
            <a:extLst>
              <a:ext uri="{FF2B5EF4-FFF2-40B4-BE49-F238E27FC236}">
                <a16:creationId xmlns:a16="http://schemas.microsoft.com/office/drawing/2014/main" id="{C1F52E58-14C1-1698-013B-5748EA775ABF}"/>
              </a:ext>
            </a:extLst>
          </p:cNvPr>
          <p:cNvSpPr txBox="1"/>
          <p:nvPr/>
        </p:nvSpPr>
        <p:spPr>
          <a:xfrm>
            <a:off x="1085371" y="4872513"/>
            <a:ext cx="9619129" cy="1200329"/>
          </a:xfrm>
          <a:prstGeom prst="rect">
            <a:avLst/>
          </a:prstGeom>
          <a:noFill/>
        </p:spPr>
        <p:txBody>
          <a:bodyPr wrap="square" rtlCol="0">
            <a:spAutoFit/>
          </a:bodyPr>
          <a:lstStyle/>
          <a:p>
            <a:pPr marL="285750" indent="-285750">
              <a:buFont typeface="Wingdings" panose="05000000000000000000" pitchFamily="2" charset="2"/>
              <a:buChar char="ü"/>
            </a:pPr>
            <a:r>
              <a:rPr lang="en-US" dirty="0"/>
              <a:t>Both graphical representation showing the demand of reserved room type.</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Room type ‘A ‘ most demanded  by customers.Then room type ‘D’ and so on.</a:t>
            </a:r>
          </a:p>
          <a:p>
            <a:endParaRPr lang="en-IN" dirty="0"/>
          </a:p>
        </p:txBody>
      </p:sp>
      <p:pic>
        <p:nvPicPr>
          <p:cNvPr id="11" name="Picture 10">
            <a:extLst>
              <a:ext uri="{FF2B5EF4-FFF2-40B4-BE49-F238E27FC236}">
                <a16:creationId xmlns:a16="http://schemas.microsoft.com/office/drawing/2014/main" id="{8CD687BF-2771-E327-4BA7-9C7B87BC1FA2}"/>
              </a:ext>
            </a:extLst>
          </p:cNvPr>
          <p:cNvPicPr>
            <a:picLocks noChangeAspect="1"/>
          </p:cNvPicPr>
          <p:nvPr/>
        </p:nvPicPr>
        <p:blipFill>
          <a:blip r:embed="rId3"/>
          <a:stretch>
            <a:fillRect/>
          </a:stretch>
        </p:blipFill>
        <p:spPr>
          <a:xfrm>
            <a:off x="6886746" y="961610"/>
            <a:ext cx="4052688" cy="3501151"/>
          </a:xfrm>
          <a:prstGeom prst="rect">
            <a:avLst/>
          </a:prstGeom>
        </p:spPr>
      </p:pic>
      <p:sp>
        <p:nvSpPr>
          <p:cNvPr id="6" name="TextBox 5">
            <a:extLst>
              <a:ext uri="{FF2B5EF4-FFF2-40B4-BE49-F238E27FC236}">
                <a16:creationId xmlns:a16="http://schemas.microsoft.com/office/drawing/2014/main" id="{56023465-39A0-0B11-84C6-1E78FDAA4AA1}"/>
              </a:ext>
            </a:extLst>
          </p:cNvPr>
          <p:cNvSpPr txBox="1"/>
          <p:nvPr/>
        </p:nvSpPr>
        <p:spPr>
          <a:xfrm>
            <a:off x="1057564" y="253724"/>
            <a:ext cx="10474035" cy="707886"/>
          </a:xfrm>
          <a:prstGeom prst="rect">
            <a:avLst/>
          </a:prstGeom>
          <a:noFill/>
        </p:spPr>
        <p:txBody>
          <a:bodyPr wrap="square" rtlCol="0">
            <a:spAutoFit/>
          </a:bodyPr>
          <a:lstStyle/>
          <a:p>
            <a:pPr algn="ctr"/>
            <a:r>
              <a:rPr lang="en-US" sz="4000" b="1" dirty="0">
                <a:solidFill>
                  <a:srgbClr val="FF0000"/>
                </a:solidFill>
              </a:rPr>
              <a:t>Room based analysis</a:t>
            </a:r>
            <a:r>
              <a:rPr lang="en-US" sz="2800" dirty="0"/>
              <a:t>	</a:t>
            </a:r>
            <a:endParaRPr lang="en-IN" sz="2800" dirty="0"/>
          </a:p>
        </p:txBody>
      </p:sp>
      <p:sp>
        <p:nvSpPr>
          <p:cNvPr id="2" name="Date Placeholder 1">
            <a:extLst>
              <a:ext uri="{FF2B5EF4-FFF2-40B4-BE49-F238E27FC236}">
                <a16:creationId xmlns:a16="http://schemas.microsoft.com/office/drawing/2014/main" id="{DA8EA0DB-52F7-B726-5E0D-2F89A8528508}"/>
              </a:ext>
            </a:extLst>
          </p:cNvPr>
          <p:cNvSpPr>
            <a:spLocks noGrp="1"/>
          </p:cNvSpPr>
          <p:nvPr>
            <p:ph type="dt" sz="half" idx="10"/>
          </p:nvPr>
        </p:nvSpPr>
        <p:spPr/>
        <p:txBody>
          <a:bodyPr/>
          <a:lstStyle/>
          <a:p>
            <a:fld id="{25C63177-52FB-4103-B160-8157739276EC}" type="datetime1">
              <a:rPr lang="en-IN" smtClean="0"/>
              <a:t>21/05/2022</a:t>
            </a:fld>
            <a:endParaRPr lang="en-IN"/>
          </a:p>
        </p:txBody>
      </p:sp>
      <p:sp>
        <p:nvSpPr>
          <p:cNvPr id="4" name="Slide Number Placeholder 3">
            <a:extLst>
              <a:ext uri="{FF2B5EF4-FFF2-40B4-BE49-F238E27FC236}">
                <a16:creationId xmlns:a16="http://schemas.microsoft.com/office/drawing/2014/main" id="{9A996F2D-B349-C9B7-CD96-1195A9844296}"/>
              </a:ext>
            </a:extLst>
          </p:cNvPr>
          <p:cNvSpPr>
            <a:spLocks noGrp="1"/>
          </p:cNvSpPr>
          <p:nvPr>
            <p:ph type="sldNum" sz="quarter" idx="12"/>
          </p:nvPr>
        </p:nvSpPr>
        <p:spPr/>
        <p:txBody>
          <a:bodyPr/>
          <a:lstStyle/>
          <a:p>
            <a:fld id="{AB2824C7-E1B8-412E-A346-1EB184F7AFD2}" type="slidenum">
              <a:rPr lang="en-IN" smtClean="0"/>
              <a:t>14</a:t>
            </a:fld>
            <a:endParaRPr lang="en-IN"/>
          </a:p>
        </p:txBody>
      </p:sp>
      <p:pic>
        <p:nvPicPr>
          <p:cNvPr id="8" name="Picture 2" descr="AlmaBetter | LinkedIn">
            <a:extLst>
              <a:ext uri="{FF2B5EF4-FFF2-40B4-BE49-F238E27FC236}">
                <a16:creationId xmlns:a16="http://schemas.microsoft.com/office/drawing/2014/main" id="{ABB4EB0B-8FD2-9D6C-6B4A-48D3A6575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6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BB3901-CBA2-E2A2-0077-A0B4AEB64757}"/>
              </a:ext>
            </a:extLst>
          </p:cNvPr>
          <p:cNvPicPr>
            <a:picLocks noChangeAspect="1"/>
          </p:cNvPicPr>
          <p:nvPr/>
        </p:nvPicPr>
        <p:blipFill>
          <a:blip r:embed="rId2"/>
          <a:stretch>
            <a:fillRect/>
          </a:stretch>
        </p:blipFill>
        <p:spPr>
          <a:xfrm>
            <a:off x="342351" y="1262335"/>
            <a:ext cx="6230728" cy="3815076"/>
          </a:xfrm>
          <a:prstGeom prst="rect">
            <a:avLst/>
          </a:prstGeom>
        </p:spPr>
      </p:pic>
      <p:sp>
        <p:nvSpPr>
          <p:cNvPr id="5" name="TextBox 4">
            <a:extLst>
              <a:ext uri="{FF2B5EF4-FFF2-40B4-BE49-F238E27FC236}">
                <a16:creationId xmlns:a16="http://schemas.microsoft.com/office/drawing/2014/main" id="{DB4114F4-87E3-755D-92B2-8484236E0C4C}"/>
              </a:ext>
            </a:extLst>
          </p:cNvPr>
          <p:cNvSpPr txBox="1"/>
          <p:nvPr/>
        </p:nvSpPr>
        <p:spPr>
          <a:xfrm>
            <a:off x="196173" y="5378136"/>
            <a:ext cx="9699811" cy="1200329"/>
          </a:xfrm>
          <a:prstGeom prst="rect">
            <a:avLst/>
          </a:prstGeom>
          <a:noFill/>
        </p:spPr>
        <p:txBody>
          <a:bodyPr wrap="square" rtlCol="0">
            <a:spAutoFit/>
          </a:bodyPr>
          <a:lstStyle/>
          <a:p>
            <a:r>
              <a:rPr lang="en-US" dirty="0"/>
              <a:t>Most of the customers from European countries like</a:t>
            </a:r>
          </a:p>
          <a:p>
            <a:r>
              <a:rPr lang="en-US" dirty="0"/>
              <a:t> Portugal, United Kingdom, France, Spain and Germany.</a:t>
            </a:r>
          </a:p>
          <a:p>
            <a:endParaRPr lang="en-US" dirty="0"/>
          </a:p>
          <a:p>
            <a:r>
              <a:rPr lang="en-US" dirty="0"/>
              <a:t>Maximum customers came from Portugal then United Kingdom.</a:t>
            </a:r>
            <a:endParaRPr lang="en-IN" dirty="0"/>
          </a:p>
        </p:txBody>
      </p:sp>
      <p:sp>
        <p:nvSpPr>
          <p:cNvPr id="6" name="TextBox 5">
            <a:extLst>
              <a:ext uri="{FF2B5EF4-FFF2-40B4-BE49-F238E27FC236}">
                <a16:creationId xmlns:a16="http://schemas.microsoft.com/office/drawing/2014/main" id="{CE71FA72-8199-27B1-878F-E4FBC509C1F0}"/>
              </a:ext>
            </a:extLst>
          </p:cNvPr>
          <p:cNvSpPr txBox="1"/>
          <p:nvPr/>
        </p:nvSpPr>
        <p:spPr>
          <a:xfrm>
            <a:off x="1057564" y="253724"/>
            <a:ext cx="10474035" cy="707886"/>
          </a:xfrm>
          <a:prstGeom prst="rect">
            <a:avLst/>
          </a:prstGeom>
          <a:noFill/>
        </p:spPr>
        <p:txBody>
          <a:bodyPr wrap="square" rtlCol="0">
            <a:spAutoFit/>
          </a:bodyPr>
          <a:lstStyle/>
          <a:p>
            <a:pPr algn="ctr"/>
            <a:r>
              <a:rPr lang="en-US" sz="4000" b="1" dirty="0">
                <a:solidFill>
                  <a:srgbClr val="FF0000"/>
                </a:solidFill>
              </a:rPr>
              <a:t>Countrywide comparison </a:t>
            </a:r>
            <a:r>
              <a:rPr lang="en-US" sz="2800" dirty="0"/>
              <a:t>	</a:t>
            </a:r>
            <a:endParaRPr lang="en-IN" sz="2800" dirty="0"/>
          </a:p>
        </p:txBody>
      </p:sp>
      <p:pic>
        <p:nvPicPr>
          <p:cNvPr id="1028" name="Picture 4">
            <a:extLst>
              <a:ext uri="{FF2B5EF4-FFF2-40B4-BE49-F238E27FC236}">
                <a16:creationId xmlns:a16="http://schemas.microsoft.com/office/drawing/2014/main" id="{9470BFC8-0049-77CA-CB24-DC3A970931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303" y="1116561"/>
            <a:ext cx="6117847" cy="5927107"/>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196D1024-6AD6-AD47-B5C4-87C2B174093D}"/>
              </a:ext>
            </a:extLst>
          </p:cNvPr>
          <p:cNvSpPr>
            <a:spLocks noGrp="1"/>
          </p:cNvSpPr>
          <p:nvPr>
            <p:ph type="dt" sz="half" idx="10"/>
          </p:nvPr>
        </p:nvSpPr>
        <p:spPr/>
        <p:txBody>
          <a:bodyPr/>
          <a:lstStyle/>
          <a:p>
            <a:fld id="{C47160EA-195E-4406-AFBB-4E50C19A1C79}" type="datetime1">
              <a:rPr lang="en-IN" smtClean="0"/>
              <a:t>21/05/2022</a:t>
            </a:fld>
            <a:endParaRPr lang="en-IN"/>
          </a:p>
        </p:txBody>
      </p:sp>
      <p:sp>
        <p:nvSpPr>
          <p:cNvPr id="3" name="Slide Number Placeholder 2">
            <a:extLst>
              <a:ext uri="{FF2B5EF4-FFF2-40B4-BE49-F238E27FC236}">
                <a16:creationId xmlns:a16="http://schemas.microsoft.com/office/drawing/2014/main" id="{C298BFDF-CDBA-9491-277A-D832D5DA8831}"/>
              </a:ext>
            </a:extLst>
          </p:cNvPr>
          <p:cNvSpPr>
            <a:spLocks noGrp="1"/>
          </p:cNvSpPr>
          <p:nvPr>
            <p:ph type="sldNum" sz="quarter" idx="12"/>
          </p:nvPr>
        </p:nvSpPr>
        <p:spPr/>
        <p:txBody>
          <a:bodyPr/>
          <a:lstStyle/>
          <a:p>
            <a:fld id="{AB2824C7-E1B8-412E-A346-1EB184F7AFD2}" type="slidenum">
              <a:rPr lang="en-IN" smtClean="0"/>
              <a:t>15</a:t>
            </a:fld>
            <a:endParaRPr lang="en-IN"/>
          </a:p>
        </p:txBody>
      </p:sp>
      <p:pic>
        <p:nvPicPr>
          <p:cNvPr id="9" name="Picture 2" descr="AlmaBetter | LinkedIn">
            <a:extLst>
              <a:ext uri="{FF2B5EF4-FFF2-40B4-BE49-F238E27FC236}">
                <a16:creationId xmlns:a16="http://schemas.microsoft.com/office/drawing/2014/main" id="{DDD11E69-DC74-0336-4709-480B7EE980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49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2A3683-E33B-72C7-E2A2-C0A9AD96EC87}"/>
              </a:ext>
            </a:extLst>
          </p:cNvPr>
          <p:cNvPicPr>
            <a:picLocks noChangeAspect="1"/>
          </p:cNvPicPr>
          <p:nvPr/>
        </p:nvPicPr>
        <p:blipFill>
          <a:blip r:embed="rId2"/>
          <a:stretch>
            <a:fillRect/>
          </a:stretch>
        </p:blipFill>
        <p:spPr>
          <a:xfrm>
            <a:off x="198783" y="1286616"/>
            <a:ext cx="7023652" cy="3531439"/>
          </a:xfrm>
          <a:prstGeom prst="rect">
            <a:avLst/>
          </a:prstGeom>
        </p:spPr>
      </p:pic>
      <p:pic>
        <p:nvPicPr>
          <p:cNvPr id="8" name="Picture 7">
            <a:extLst>
              <a:ext uri="{FF2B5EF4-FFF2-40B4-BE49-F238E27FC236}">
                <a16:creationId xmlns:a16="http://schemas.microsoft.com/office/drawing/2014/main" id="{293DC19F-22C2-366E-98C3-EA6693CB29A7}"/>
              </a:ext>
            </a:extLst>
          </p:cNvPr>
          <p:cNvPicPr>
            <a:picLocks noChangeAspect="1"/>
          </p:cNvPicPr>
          <p:nvPr/>
        </p:nvPicPr>
        <p:blipFill>
          <a:blip r:embed="rId3"/>
          <a:stretch>
            <a:fillRect/>
          </a:stretch>
        </p:blipFill>
        <p:spPr>
          <a:xfrm>
            <a:off x="7103167" y="2125866"/>
            <a:ext cx="4996068" cy="4543034"/>
          </a:xfrm>
          <a:prstGeom prst="rect">
            <a:avLst/>
          </a:prstGeom>
        </p:spPr>
      </p:pic>
      <p:sp>
        <p:nvSpPr>
          <p:cNvPr id="9" name="TextBox 8">
            <a:extLst>
              <a:ext uri="{FF2B5EF4-FFF2-40B4-BE49-F238E27FC236}">
                <a16:creationId xmlns:a16="http://schemas.microsoft.com/office/drawing/2014/main" id="{01E3963A-0FD1-1EA8-C9AC-B53418A9B0AE}"/>
              </a:ext>
            </a:extLst>
          </p:cNvPr>
          <p:cNvSpPr txBox="1"/>
          <p:nvPr/>
        </p:nvSpPr>
        <p:spPr>
          <a:xfrm>
            <a:off x="510988" y="5089881"/>
            <a:ext cx="7023652" cy="1754326"/>
          </a:xfrm>
          <a:prstGeom prst="rect">
            <a:avLst/>
          </a:prstGeom>
          <a:noFill/>
        </p:spPr>
        <p:txBody>
          <a:bodyPr wrap="square" rtlCol="0">
            <a:spAutoFit/>
          </a:bodyPr>
          <a:lstStyle/>
          <a:p>
            <a:r>
              <a:rPr lang="en-US" dirty="0"/>
              <a:t>There are almost five types of meal presented in the data set.</a:t>
            </a:r>
          </a:p>
          <a:p>
            <a:r>
              <a:rPr lang="en-US" dirty="0"/>
              <a:t>Most preferred meal type is BB (Bed and breakfast).</a:t>
            </a:r>
          </a:p>
          <a:p>
            <a:r>
              <a:rPr lang="en-US" dirty="0"/>
              <a:t>BB: means  Bed and breakfast</a:t>
            </a:r>
          </a:p>
          <a:p>
            <a:r>
              <a:rPr lang="en-US" dirty="0"/>
              <a:t>HB : means half board : in which breakfast and dinner are included.</a:t>
            </a:r>
          </a:p>
          <a:p>
            <a:r>
              <a:rPr lang="en-US" dirty="0"/>
              <a:t>SC: means self-catering (no meals are included)</a:t>
            </a:r>
          </a:p>
          <a:p>
            <a:r>
              <a:rPr lang="en-US" dirty="0"/>
              <a:t>FB: means full board</a:t>
            </a:r>
          </a:p>
        </p:txBody>
      </p:sp>
      <p:sp>
        <p:nvSpPr>
          <p:cNvPr id="6" name="TextBox 5">
            <a:extLst>
              <a:ext uri="{FF2B5EF4-FFF2-40B4-BE49-F238E27FC236}">
                <a16:creationId xmlns:a16="http://schemas.microsoft.com/office/drawing/2014/main" id="{A7E41FAD-6E8C-7332-93B3-D802158DB02E}"/>
              </a:ext>
            </a:extLst>
          </p:cNvPr>
          <p:cNvSpPr txBox="1"/>
          <p:nvPr/>
        </p:nvSpPr>
        <p:spPr>
          <a:xfrm>
            <a:off x="1057564" y="253724"/>
            <a:ext cx="10474035" cy="707886"/>
          </a:xfrm>
          <a:prstGeom prst="rect">
            <a:avLst/>
          </a:prstGeom>
          <a:noFill/>
        </p:spPr>
        <p:txBody>
          <a:bodyPr wrap="square" rtlCol="0">
            <a:spAutoFit/>
          </a:bodyPr>
          <a:lstStyle/>
          <a:p>
            <a:pPr algn="ctr"/>
            <a:r>
              <a:rPr lang="en-US" sz="4000" b="1" dirty="0">
                <a:solidFill>
                  <a:srgbClr val="FF0000"/>
                </a:solidFill>
              </a:rPr>
              <a:t>Meal type comparison </a:t>
            </a:r>
            <a:r>
              <a:rPr lang="en-US" sz="2800" dirty="0"/>
              <a:t>	</a:t>
            </a:r>
            <a:endParaRPr lang="en-IN" sz="2800" dirty="0"/>
          </a:p>
        </p:txBody>
      </p:sp>
      <p:sp>
        <p:nvSpPr>
          <p:cNvPr id="3" name="Date Placeholder 2">
            <a:extLst>
              <a:ext uri="{FF2B5EF4-FFF2-40B4-BE49-F238E27FC236}">
                <a16:creationId xmlns:a16="http://schemas.microsoft.com/office/drawing/2014/main" id="{DECA751E-F435-F2B2-6997-7791E25C843A}"/>
              </a:ext>
            </a:extLst>
          </p:cNvPr>
          <p:cNvSpPr>
            <a:spLocks noGrp="1"/>
          </p:cNvSpPr>
          <p:nvPr>
            <p:ph type="dt" sz="half" idx="10"/>
          </p:nvPr>
        </p:nvSpPr>
        <p:spPr/>
        <p:txBody>
          <a:bodyPr/>
          <a:lstStyle/>
          <a:p>
            <a:fld id="{4BE07C2F-5DB5-4FE6-B2D4-A39F763393EC}" type="datetime1">
              <a:rPr lang="en-IN" smtClean="0"/>
              <a:t>21/05/2022</a:t>
            </a:fld>
            <a:endParaRPr lang="en-IN"/>
          </a:p>
        </p:txBody>
      </p:sp>
      <p:sp>
        <p:nvSpPr>
          <p:cNvPr id="4" name="Slide Number Placeholder 3">
            <a:extLst>
              <a:ext uri="{FF2B5EF4-FFF2-40B4-BE49-F238E27FC236}">
                <a16:creationId xmlns:a16="http://schemas.microsoft.com/office/drawing/2014/main" id="{9A0C0224-0386-E850-F67E-192F7D3BDD5C}"/>
              </a:ext>
            </a:extLst>
          </p:cNvPr>
          <p:cNvSpPr>
            <a:spLocks noGrp="1"/>
          </p:cNvSpPr>
          <p:nvPr>
            <p:ph type="sldNum" sz="quarter" idx="12"/>
          </p:nvPr>
        </p:nvSpPr>
        <p:spPr/>
        <p:txBody>
          <a:bodyPr/>
          <a:lstStyle/>
          <a:p>
            <a:fld id="{AB2824C7-E1B8-412E-A346-1EB184F7AFD2}" type="slidenum">
              <a:rPr lang="en-IN" smtClean="0"/>
              <a:t>16</a:t>
            </a:fld>
            <a:endParaRPr lang="en-IN"/>
          </a:p>
        </p:txBody>
      </p:sp>
      <p:pic>
        <p:nvPicPr>
          <p:cNvPr id="10" name="Picture 2" descr="AlmaBetter | LinkedIn">
            <a:extLst>
              <a:ext uri="{FF2B5EF4-FFF2-40B4-BE49-F238E27FC236}">
                <a16:creationId xmlns:a16="http://schemas.microsoft.com/office/drawing/2014/main" id="{109EFB4A-7F0B-01FF-1AA8-4938E76D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784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83172-277A-C5F9-28BF-A91F719EC4D2}"/>
              </a:ext>
            </a:extLst>
          </p:cNvPr>
          <p:cNvSpPr txBox="1"/>
          <p:nvPr/>
        </p:nvSpPr>
        <p:spPr>
          <a:xfrm>
            <a:off x="3244834" y="377768"/>
            <a:ext cx="6714565" cy="707886"/>
          </a:xfrm>
          <a:prstGeom prst="rect">
            <a:avLst/>
          </a:prstGeom>
          <a:noFill/>
        </p:spPr>
        <p:txBody>
          <a:bodyPr wrap="square" rtlCol="0">
            <a:spAutoFit/>
          </a:bodyPr>
          <a:lstStyle/>
          <a:p>
            <a:r>
              <a:rPr lang="en-US" sz="4000" b="1" dirty="0">
                <a:solidFill>
                  <a:srgbClr val="FF0000"/>
                </a:solidFill>
              </a:rPr>
              <a:t>Hotel wise Analysis</a:t>
            </a:r>
            <a:endParaRPr lang="en-IN" sz="4000" b="1" dirty="0">
              <a:solidFill>
                <a:srgbClr val="FF0000"/>
              </a:solidFill>
            </a:endParaRPr>
          </a:p>
        </p:txBody>
      </p:sp>
      <p:sp>
        <p:nvSpPr>
          <p:cNvPr id="3" name="TextBox 2">
            <a:extLst>
              <a:ext uri="{FF2B5EF4-FFF2-40B4-BE49-F238E27FC236}">
                <a16:creationId xmlns:a16="http://schemas.microsoft.com/office/drawing/2014/main" id="{4D5542B0-7CCA-000E-9A60-971014FC34F8}"/>
              </a:ext>
            </a:extLst>
          </p:cNvPr>
          <p:cNvSpPr txBox="1"/>
          <p:nvPr/>
        </p:nvSpPr>
        <p:spPr>
          <a:xfrm>
            <a:off x="1304559" y="1400599"/>
            <a:ext cx="10291094" cy="4420890"/>
          </a:xfrm>
          <a:prstGeom prst="rect">
            <a:avLst/>
          </a:prstGeom>
          <a:noFill/>
        </p:spPr>
        <p:txBody>
          <a:bodyPr wrap="square" rtlCol="0">
            <a:spAutoFit/>
          </a:bodyPr>
          <a:lstStyle/>
          <a:p>
            <a:r>
              <a:rPr lang="en-IN" sz="2400" dirty="0"/>
              <a:t>While doing hotel-wise analysis of given hotel booking dataset, we answered following questions:</a:t>
            </a:r>
          </a:p>
          <a:p>
            <a:pPr marL="400050" indent="-400050">
              <a:lnSpc>
                <a:spcPct val="200000"/>
              </a:lnSpc>
              <a:buFont typeface="+mj-lt"/>
              <a:buAutoNum type="romanLcPeriod"/>
            </a:pPr>
            <a:r>
              <a:rPr lang="en-IN" sz="2400" dirty="0"/>
              <a:t>Percentage of bookings in each hotels?</a:t>
            </a:r>
          </a:p>
          <a:p>
            <a:pPr marL="400050" indent="-400050">
              <a:lnSpc>
                <a:spcPct val="200000"/>
              </a:lnSpc>
              <a:buFont typeface="+mj-lt"/>
              <a:buAutoNum type="romanLcPeriod"/>
            </a:pPr>
            <a:r>
              <a:rPr lang="en-IN" sz="2400" dirty="0"/>
              <a:t>Which hotel has higher lead time? </a:t>
            </a:r>
          </a:p>
          <a:p>
            <a:pPr marL="400050" indent="-400050">
              <a:lnSpc>
                <a:spcPct val="200000"/>
              </a:lnSpc>
              <a:buFont typeface="+mj-lt"/>
              <a:buAutoNum type="romanLcPeriod"/>
            </a:pPr>
            <a:r>
              <a:rPr lang="en-IN" sz="2400" dirty="0"/>
              <a:t>For which hotel, does people have to wait longer to get a booking confirmed?</a:t>
            </a:r>
          </a:p>
          <a:p>
            <a:pPr marL="400050" indent="-400050">
              <a:lnSpc>
                <a:spcPct val="200000"/>
              </a:lnSpc>
              <a:buFont typeface="+mj-lt"/>
              <a:buAutoNum type="romanLcPeriod"/>
            </a:pPr>
            <a:r>
              <a:rPr lang="en-IN" sz="2400" dirty="0"/>
              <a:t>Which hotel has higher booking cancellations rate? </a:t>
            </a:r>
          </a:p>
          <a:p>
            <a:pPr marL="400050" indent="-400050">
              <a:lnSpc>
                <a:spcPct val="200000"/>
              </a:lnSpc>
              <a:buFont typeface="+mj-lt"/>
              <a:buAutoNum type="romanLcPeriod"/>
            </a:pPr>
            <a:r>
              <a:rPr lang="en-IN" sz="2400" dirty="0"/>
              <a:t>Which hotel have higher and how much customer returning rate?</a:t>
            </a:r>
          </a:p>
        </p:txBody>
      </p:sp>
      <p:sp>
        <p:nvSpPr>
          <p:cNvPr id="4" name="Date Placeholder 3">
            <a:extLst>
              <a:ext uri="{FF2B5EF4-FFF2-40B4-BE49-F238E27FC236}">
                <a16:creationId xmlns:a16="http://schemas.microsoft.com/office/drawing/2014/main" id="{0001A01B-A643-8416-C127-2EDB58DFC993}"/>
              </a:ext>
            </a:extLst>
          </p:cNvPr>
          <p:cNvSpPr>
            <a:spLocks noGrp="1"/>
          </p:cNvSpPr>
          <p:nvPr>
            <p:ph type="dt" sz="half" idx="10"/>
          </p:nvPr>
        </p:nvSpPr>
        <p:spPr/>
        <p:txBody>
          <a:bodyPr/>
          <a:lstStyle/>
          <a:p>
            <a:fld id="{25F4E8B4-6A04-45B0-8A66-CC42B2771575}" type="datetime1">
              <a:rPr lang="en-IN" smtClean="0"/>
              <a:t>21/05/2022</a:t>
            </a:fld>
            <a:endParaRPr lang="en-IN"/>
          </a:p>
        </p:txBody>
      </p:sp>
      <p:sp>
        <p:nvSpPr>
          <p:cNvPr id="5" name="Slide Number Placeholder 4">
            <a:extLst>
              <a:ext uri="{FF2B5EF4-FFF2-40B4-BE49-F238E27FC236}">
                <a16:creationId xmlns:a16="http://schemas.microsoft.com/office/drawing/2014/main" id="{E42AEA61-B5F4-8962-1DFE-040AEC52B8F5}"/>
              </a:ext>
            </a:extLst>
          </p:cNvPr>
          <p:cNvSpPr>
            <a:spLocks noGrp="1"/>
          </p:cNvSpPr>
          <p:nvPr>
            <p:ph type="sldNum" sz="quarter" idx="12"/>
          </p:nvPr>
        </p:nvSpPr>
        <p:spPr/>
        <p:txBody>
          <a:bodyPr/>
          <a:lstStyle/>
          <a:p>
            <a:fld id="{AB2824C7-E1B8-412E-A346-1EB184F7AFD2}" type="slidenum">
              <a:rPr lang="en-IN" smtClean="0"/>
              <a:t>17</a:t>
            </a:fld>
            <a:endParaRPr lang="en-IN"/>
          </a:p>
        </p:txBody>
      </p:sp>
      <p:pic>
        <p:nvPicPr>
          <p:cNvPr id="6" name="Picture 2" descr="AlmaBetter | LinkedIn">
            <a:extLst>
              <a:ext uri="{FF2B5EF4-FFF2-40B4-BE49-F238E27FC236}">
                <a16:creationId xmlns:a16="http://schemas.microsoft.com/office/drawing/2014/main" id="{1C6D3B7A-B8D4-759A-9F7F-D3EE0691A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09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C5C2CA-C8A3-9B08-B782-13223BF8BEE1}"/>
              </a:ext>
            </a:extLst>
          </p:cNvPr>
          <p:cNvPicPr>
            <a:picLocks noChangeAspect="1"/>
          </p:cNvPicPr>
          <p:nvPr/>
        </p:nvPicPr>
        <p:blipFill>
          <a:blip r:embed="rId2"/>
          <a:stretch>
            <a:fillRect/>
          </a:stretch>
        </p:blipFill>
        <p:spPr>
          <a:xfrm>
            <a:off x="835231" y="1057836"/>
            <a:ext cx="5422134" cy="4016188"/>
          </a:xfrm>
          <a:prstGeom prst="rect">
            <a:avLst/>
          </a:prstGeom>
        </p:spPr>
      </p:pic>
      <p:sp>
        <p:nvSpPr>
          <p:cNvPr id="5" name="TextBox 4">
            <a:extLst>
              <a:ext uri="{FF2B5EF4-FFF2-40B4-BE49-F238E27FC236}">
                <a16:creationId xmlns:a16="http://schemas.microsoft.com/office/drawing/2014/main" id="{49DACD37-5C4B-3360-2841-963CBFB872D4}"/>
              </a:ext>
            </a:extLst>
          </p:cNvPr>
          <p:cNvSpPr txBox="1"/>
          <p:nvPr/>
        </p:nvSpPr>
        <p:spPr>
          <a:xfrm>
            <a:off x="1739154" y="5074024"/>
            <a:ext cx="9260540" cy="646331"/>
          </a:xfrm>
          <a:prstGeom prst="rect">
            <a:avLst/>
          </a:prstGeom>
          <a:noFill/>
        </p:spPr>
        <p:txBody>
          <a:bodyPr wrap="square" rtlCol="0">
            <a:spAutoFit/>
          </a:bodyPr>
          <a:lstStyle/>
          <a:p>
            <a:r>
              <a:rPr lang="en-US" dirty="0"/>
              <a:t>Around  60% of customers booked the city hotel and 40% customers booked the resort hotel</a:t>
            </a:r>
          </a:p>
          <a:p>
            <a:endParaRPr lang="en-IN" dirty="0"/>
          </a:p>
        </p:txBody>
      </p:sp>
      <p:pic>
        <p:nvPicPr>
          <p:cNvPr id="8" name="Picture 7">
            <a:extLst>
              <a:ext uri="{FF2B5EF4-FFF2-40B4-BE49-F238E27FC236}">
                <a16:creationId xmlns:a16="http://schemas.microsoft.com/office/drawing/2014/main" id="{0B0967D4-2DC1-0504-448A-909096B8B909}"/>
              </a:ext>
            </a:extLst>
          </p:cNvPr>
          <p:cNvPicPr>
            <a:picLocks noChangeAspect="1"/>
          </p:cNvPicPr>
          <p:nvPr/>
        </p:nvPicPr>
        <p:blipFill>
          <a:blip r:embed="rId3"/>
          <a:stretch>
            <a:fillRect/>
          </a:stretch>
        </p:blipFill>
        <p:spPr>
          <a:xfrm>
            <a:off x="6369424" y="1155547"/>
            <a:ext cx="4267570" cy="3392607"/>
          </a:xfrm>
          <a:prstGeom prst="rect">
            <a:avLst/>
          </a:prstGeom>
        </p:spPr>
      </p:pic>
      <p:sp>
        <p:nvSpPr>
          <p:cNvPr id="6" name="TextBox 5">
            <a:extLst>
              <a:ext uri="{FF2B5EF4-FFF2-40B4-BE49-F238E27FC236}">
                <a16:creationId xmlns:a16="http://schemas.microsoft.com/office/drawing/2014/main" id="{5F36C4C7-C5E0-5BD7-5E57-4CE1BEAB1222}"/>
              </a:ext>
            </a:extLst>
          </p:cNvPr>
          <p:cNvSpPr txBox="1"/>
          <p:nvPr/>
        </p:nvSpPr>
        <p:spPr>
          <a:xfrm>
            <a:off x="3695408" y="87015"/>
            <a:ext cx="6714565" cy="707886"/>
          </a:xfrm>
          <a:prstGeom prst="rect">
            <a:avLst/>
          </a:prstGeom>
          <a:noFill/>
        </p:spPr>
        <p:txBody>
          <a:bodyPr wrap="square" rtlCol="0">
            <a:spAutoFit/>
          </a:bodyPr>
          <a:lstStyle/>
          <a:p>
            <a:r>
              <a:rPr lang="en-US" sz="4000" b="1" dirty="0">
                <a:solidFill>
                  <a:srgbClr val="FF0000"/>
                </a:solidFill>
              </a:rPr>
              <a:t>Hotel wise Analysis</a:t>
            </a:r>
            <a:endParaRPr lang="en-IN" sz="4000" b="1" dirty="0">
              <a:solidFill>
                <a:srgbClr val="FF0000"/>
              </a:solidFill>
            </a:endParaRPr>
          </a:p>
        </p:txBody>
      </p:sp>
      <p:sp>
        <p:nvSpPr>
          <p:cNvPr id="2" name="Date Placeholder 1">
            <a:extLst>
              <a:ext uri="{FF2B5EF4-FFF2-40B4-BE49-F238E27FC236}">
                <a16:creationId xmlns:a16="http://schemas.microsoft.com/office/drawing/2014/main" id="{2E38A80A-B363-B577-59E2-AB97DB8F1577}"/>
              </a:ext>
            </a:extLst>
          </p:cNvPr>
          <p:cNvSpPr>
            <a:spLocks noGrp="1"/>
          </p:cNvSpPr>
          <p:nvPr>
            <p:ph type="dt" sz="half" idx="10"/>
          </p:nvPr>
        </p:nvSpPr>
        <p:spPr/>
        <p:txBody>
          <a:bodyPr/>
          <a:lstStyle/>
          <a:p>
            <a:fld id="{262AEC4F-1E15-4718-9EFC-9C5F611C60A5}" type="datetime1">
              <a:rPr lang="en-IN" smtClean="0"/>
              <a:t>21/05/2022</a:t>
            </a:fld>
            <a:endParaRPr lang="en-IN"/>
          </a:p>
        </p:txBody>
      </p:sp>
      <p:sp>
        <p:nvSpPr>
          <p:cNvPr id="3" name="Slide Number Placeholder 2">
            <a:extLst>
              <a:ext uri="{FF2B5EF4-FFF2-40B4-BE49-F238E27FC236}">
                <a16:creationId xmlns:a16="http://schemas.microsoft.com/office/drawing/2014/main" id="{4D5CE1D6-0587-8E7F-9DD4-3C02B8000B27}"/>
              </a:ext>
            </a:extLst>
          </p:cNvPr>
          <p:cNvSpPr>
            <a:spLocks noGrp="1"/>
          </p:cNvSpPr>
          <p:nvPr>
            <p:ph type="sldNum" sz="quarter" idx="12"/>
          </p:nvPr>
        </p:nvSpPr>
        <p:spPr/>
        <p:txBody>
          <a:bodyPr/>
          <a:lstStyle/>
          <a:p>
            <a:fld id="{AB2824C7-E1B8-412E-A346-1EB184F7AFD2}" type="slidenum">
              <a:rPr lang="en-IN" smtClean="0"/>
              <a:t>18</a:t>
            </a:fld>
            <a:endParaRPr lang="en-IN"/>
          </a:p>
        </p:txBody>
      </p:sp>
      <p:pic>
        <p:nvPicPr>
          <p:cNvPr id="9" name="Picture 2" descr="AlmaBetter | LinkedIn">
            <a:extLst>
              <a:ext uri="{FF2B5EF4-FFF2-40B4-BE49-F238E27FC236}">
                <a16:creationId xmlns:a16="http://schemas.microsoft.com/office/drawing/2014/main" id="{5605A674-A536-9492-DC5B-6256A3F377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32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086AC7-A528-B5C7-E075-A965397B367D}"/>
              </a:ext>
            </a:extLst>
          </p:cNvPr>
          <p:cNvPicPr>
            <a:picLocks noChangeAspect="1"/>
          </p:cNvPicPr>
          <p:nvPr/>
        </p:nvPicPr>
        <p:blipFill>
          <a:blip r:embed="rId2"/>
          <a:stretch>
            <a:fillRect/>
          </a:stretch>
        </p:blipFill>
        <p:spPr>
          <a:xfrm>
            <a:off x="1868167" y="1182562"/>
            <a:ext cx="9332259" cy="3281081"/>
          </a:xfrm>
          <a:prstGeom prst="rect">
            <a:avLst/>
          </a:prstGeom>
        </p:spPr>
      </p:pic>
      <p:sp>
        <p:nvSpPr>
          <p:cNvPr id="5" name="TextBox 4">
            <a:extLst>
              <a:ext uri="{FF2B5EF4-FFF2-40B4-BE49-F238E27FC236}">
                <a16:creationId xmlns:a16="http://schemas.microsoft.com/office/drawing/2014/main" id="{751AADEA-D815-BDFD-30D1-9CC524721D8A}"/>
              </a:ext>
            </a:extLst>
          </p:cNvPr>
          <p:cNvSpPr txBox="1"/>
          <p:nvPr/>
        </p:nvSpPr>
        <p:spPr>
          <a:xfrm>
            <a:off x="1963271" y="4823012"/>
            <a:ext cx="9726706" cy="369332"/>
          </a:xfrm>
          <a:prstGeom prst="rect">
            <a:avLst/>
          </a:prstGeom>
          <a:noFill/>
        </p:spPr>
        <p:txBody>
          <a:bodyPr wrap="square" rtlCol="0">
            <a:spAutoFit/>
          </a:bodyPr>
          <a:lstStyle/>
          <a:p>
            <a:r>
              <a:rPr lang="en-US" dirty="0"/>
              <a:t>City hotel has higher lead time as compare to Resort Hotel </a:t>
            </a:r>
            <a:endParaRPr lang="en-IN" dirty="0"/>
          </a:p>
        </p:txBody>
      </p:sp>
      <p:sp>
        <p:nvSpPr>
          <p:cNvPr id="6" name="TextBox 5">
            <a:extLst>
              <a:ext uri="{FF2B5EF4-FFF2-40B4-BE49-F238E27FC236}">
                <a16:creationId xmlns:a16="http://schemas.microsoft.com/office/drawing/2014/main" id="{69D50DB7-71D1-77B9-0FD9-D4BB751C5F38}"/>
              </a:ext>
            </a:extLst>
          </p:cNvPr>
          <p:cNvSpPr txBox="1"/>
          <p:nvPr/>
        </p:nvSpPr>
        <p:spPr>
          <a:xfrm>
            <a:off x="3695408" y="87015"/>
            <a:ext cx="6714565" cy="707886"/>
          </a:xfrm>
          <a:prstGeom prst="rect">
            <a:avLst/>
          </a:prstGeom>
          <a:noFill/>
        </p:spPr>
        <p:txBody>
          <a:bodyPr wrap="square" rtlCol="0">
            <a:spAutoFit/>
          </a:bodyPr>
          <a:lstStyle/>
          <a:p>
            <a:r>
              <a:rPr lang="en-US" sz="4000" b="1" dirty="0">
                <a:solidFill>
                  <a:srgbClr val="FF0000"/>
                </a:solidFill>
              </a:rPr>
              <a:t>Lead time Analysis</a:t>
            </a:r>
            <a:endParaRPr lang="en-IN" sz="4000" b="1" dirty="0">
              <a:solidFill>
                <a:srgbClr val="FF0000"/>
              </a:solidFill>
            </a:endParaRPr>
          </a:p>
        </p:txBody>
      </p:sp>
      <p:sp>
        <p:nvSpPr>
          <p:cNvPr id="2" name="Date Placeholder 1">
            <a:extLst>
              <a:ext uri="{FF2B5EF4-FFF2-40B4-BE49-F238E27FC236}">
                <a16:creationId xmlns:a16="http://schemas.microsoft.com/office/drawing/2014/main" id="{A2848955-94E3-22A8-5589-5C30ABAF69E5}"/>
              </a:ext>
            </a:extLst>
          </p:cNvPr>
          <p:cNvSpPr>
            <a:spLocks noGrp="1"/>
          </p:cNvSpPr>
          <p:nvPr>
            <p:ph type="dt" sz="half" idx="10"/>
          </p:nvPr>
        </p:nvSpPr>
        <p:spPr/>
        <p:txBody>
          <a:bodyPr/>
          <a:lstStyle/>
          <a:p>
            <a:fld id="{3722E59D-4AF3-45C1-A37E-185ED76DD8E4}" type="datetime1">
              <a:rPr lang="en-IN" smtClean="0"/>
              <a:t>21/05/2022</a:t>
            </a:fld>
            <a:endParaRPr lang="en-IN"/>
          </a:p>
        </p:txBody>
      </p:sp>
      <p:sp>
        <p:nvSpPr>
          <p:cNvPr id="3" name="Slide Number Placeholder 2">
            <a:extLst>
              <a:ext uri="{FF2B5EF4-FFF2-40B4-BE49-F238E27FC236}">
                <a16:creationId xmlns:a16="http://schemas.microsoft.com/office/drawing/2014/main" id="{43DBC5B1-00CB-069C-B9C5-103FF07A3D4B}"/>
              </a:ext>
            </a:extLst>
          </p:cNvPr>
          <p:cNvSpPr>
            <a:spLocks noGrp="1"/>
          </p:cNvSpPr>
          <p:nvPr>
            <p:ph type="sldNum" sz="quarter" idx="12"/>
          </p:nvPr>
        </p:nvSpPr>
        <p:spPr/>
        <p:txBody>
          <a:bodyPr/>
          <a:lstStyle/>
          <a:p>
            <a:fld id="{AB2824C7-E1B8-412E-A346-1EB184F7AFD2}" type="slidenum">
              <a:rPr lang="en-IN" smtClean="0"/>
              <a:t>19</a:t>
            </a:fld>
            <a:endParaRPr lang="en-IN"/>
          </a:p>
        </p:txBody>
      </p:sp>
      <p:pic>
        <p:nvPicPr>
          <p:cNvPr id="7" name="Picture 2" descr="AlmaBetter | LinkedIn">
            <a:extLst>
              <a:ext uri="{FF2B5EF4-FFF2-40B4-BE49-F238E27FC236}">
                <a16:creationId xmlns:a16="http://schemas.microsoft.com/office/drawing/2014/main" id="{DAB4CA3C-7381-372A-6A2A-1FFDB4BDA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340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4E7D26-45F8-FF0C-B929-1E82B331E528}"/>
              </a:ext>
            </a:extLst>
          </p:cNvPr>
          <p:cNvSpPr txBox="1"/>
          <p:nvPr/>
        </p:nvSpPr>
        <p:spPr>
          <a:xfrm>
            <a:off x="4313210" y="403542"/>
            <a:ext cx="3363100" cy="646331"/>
          </a:xfrm>
          <a:prstGeom prst="rect">
            <a:avLst/>
          </a:prstGeom>
          <a:noFill/>
        </p:spPr>
        <p:txBody>
          <a:bodyPr wrap="none" rtlCol="0">
            <a:spAutoFit/>
          </a:bodyPr>
          <a:lstStyle/>
          <a:p>
            <a:pPr algn="ctr"/>
            <a:r>
              <a:rPr lang="en-IN" sz="3600" b="1" dirty="0">
                <a:solidFill>
                  <a:srgbClr val="FF0000"/>
                </a:solidFill>
              </a:rPr>
              <a:t>Point To Discuss:</a:t>
            </a:r>
            <a:r>
              <a:rPr lang="en-IN" dirty="0">
                <a:solidFill>
                  <a:srgbClr val="FF0000"/>
                </a:solidFill>
              </a:rPr>
              <a:t>	</a:t>
            </a:r>
          </a:p>
        </p:txBody>
      </p:sp>
      <p:sp>
        <p:nvSpPr>
          <p:cNvPr id="3" name="TextBox 2">
            <a:extLst>
              <a:ext uri="{FF2B5EF4-FFF2-40B4-BE49-F238E27FC236}">
                <a16:creationId xmlns:a16="http://schemas.microsoft.com/office/drawing/2014/main" id="{EB82DAA6-B7BB-3B3E-4C3A-E9FA3C131DA8}"/>
              </a:ext>
            </a:extLst>
          </p:cNvPr>
          <p:cNvSpPr txBox="1"/>
          <p:nvPr/>
        </p:nvSpPr>
        <p:spPr>
          <a:xfrm>
            <a:off x="506499" y="1260379"/>
            <a:ext cx="5793061" cy="5554726"/>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IN" sz="2400" dirty="0"/>
              <a:t>Agenda / Problem identification</a:t>
            </a:r>
          </a:p>
          <a:p>
            <a:pPr marL="285750" indent="-285750">
              <a:lnSpc>
                <a:spcPct val="150000"/>
              </a:lnSpc>
              <a:buFont typeface="Wingdings" panose="05000000000000000000" pitchFamily="2" charset="2"/>
              <a:buChar char="Ø"/>
            </a:pPr>
            <a:r>
              <a:rPr lang="en-IN" sz="2400" dirty="0"/>
              <a:t>Questions identified / Problem statement</a:t>
            </a:r>
          </a:p>
          <a:p>
            <a:pPr marL="285750" indent="-285750">
              <a:lnSpc>
                <a:spcPct val="150000"/>
              </a:lnSpc>
              <a:buFont typeface="Wingdings" panose="05000000000000000000" pitchFamily="2" charset="2"/>
              <a:buChar char="Ø"/>
            </a:pPr>
            <a:r>
              <a:rPr lang="en-IN" sz="2400" dirty="0"/>
              <a:t>Data summary</a:t>
            </a:r>
          </a:p>
          <a:p>
            <a:pPr marL="285750" indent="-285750">
              <a:lnSpc>
                <a:spcPct val="150000"/>
              </a:lnSpc>
              <a:buFont typeface="Wingdings" panose="05000000000000000000" pitchFamily="2" charset="2"/>
              <a:buChar char="Ø"/>
            </a:pPr>
            <a:r>
              <a:rPr lang="en-IN" sz="2400" dirty="0"/>
              <a:t>Data cleaning &amp; Data preparation</a:t>
            </a:r>
          </a:p>
          <a:p>
            <a:pPr marL="285750" indent="-285750">
              <a:lnSpc>
                <a:spcPct val="150000"/>
              </a:lnSpc>
              <a:buFont typeface="Wingdings" panose="05000000000000000000" pitchFamily="2" charset="2"/>
              <a:buChar char="Ø"/>
            </a:pPr>
            <a:r>
              <a:rPr lang="en-IN" sz="2400" dirty="0"/>
              <a:t>Univariate analysis</a:t>
            </a:r>
          </a:p>
          <a:p>
            <a:pPr marL="342900" indent="-342900">
              <a:lnSpc>
                <a:spcPct val="150000"/>
              </a:lnSpc>
              <a:buFont typeface="Arial" panose="020B0604020202020204" pitchFamily="34" charset="0"/>
              <a:buChar char="•"/>
            </a:pPr>
            <a:r>
              <a:rPr lang="en-IN" sz="2400" dirty="0"/>
              <a:t>Hotel wise analysis</a:t>
            </a:r>
          </a:p>
          <a:p>
            <a:pPr marL="342900" indent="-342900">
              <a:lnSpc>
                <a:spcPct val="150000"/>
              </a:lnSpc>
              <a:buFont typeface="Arial" panose="020B0604020202020204" pitchFamily="34" charset="0"/>
              <a:buChar char="•"/>
            </a:pPr>
            <a:r>
              <a:rPr lang="en-IN" sz="2400" dirty="0"/>
              <a:t>Age Group Analysis</a:t>
            </a:r>
          </a:p>
          <a:p>
            <a:pPr marL="342900" indent="-342900">
              <a:lnSpc>
                <a:spcPct val="150000"/>
              </a:lnSpc>
              <a:buFont typeface="Arial" panose="020B0604020202020204" pitchFamily="34" charset="0"/>
              <a:buChar char="•"/>
            </a:pPr>
            <a:r>
              <a:rPr lang="en-IN" sz="2400" dirty="0"/>
              <a:t>Booking cancellation analysis</a:t>
            </a:r>
          </a:p>
          <a:p>
            <a:pPr marL="342900" indent="-342900">
              <a:lnSpc>
                <a:spcPct val="150000"/>
              </a:lnSpc>
              <a:buFont typeface="Arial" panose="020B0604020202020204" pitchFamily="34" charset="0"/>
              <a:buChar char="•"/>
            </a:pPr>
            <a:r>
              <a:rPr lang="en-IN" sz="2400" dirty="0"/>
              <a:t>Time wise analysis</a:t>
            </a:r>
          </a:p>
          <a:p>
            <a:pPr>
              <a:lnSpc>
                <a:spcPct val="200000"/>
              </a:lnSpc>
            </a:pPr>
            <a:r>
              <a:rPr lang="en-IN" dirty="0"/>
              <a:t>	</a:t>
            </a:r>
          </a:p>
        </p:txBody>
      </p:sp>
      <p:sp>
        <p:nvSpPr>
          <p:cNvPr id="7" name="TextBox 6">
            <a:extLst>
              <a:ext uri="{FF2B5EF4-FFF2-40B4-BE49-F238E27FC236}">
                <a16:creationId xmlns:a16="http://schemas.microsoft.com/office/drawing/2014/main" id="{689D33C5-285A-1EE3-ED63-3AD16211B7CC}"/>
              </a:ext>
            </a:extLst>
          </p:cNvPr>
          <p:cNvSpPr txBox="1"/>
          <p:nvPr/>
        </p:nvSpPr>
        <p:spPr>
          <a:xfrm>
            <a:off x="6096000" y="1260379"/>
            <a:ext cx="6096000" cy="502105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400" dirty="0"/>
              <a:t>Combined analysis</a:t>
            </a:r>
          </a:p>
          <a:p>
            <a:pPr marL="342900" indent="-342900">
              <a:lnSpc>
                <a:spcPct val="150000"/>
              </a:lnSpc>
              <a:buFont typeface="Arial" panose="020B0604020202020204" pitchFamily="34" charset="0"/>
              <a:buChar char="•"/>
            </a:pPr>
            <a:r>
              <a:rPr lang="en-US" sz="2400" dirty="0"/>
              <a:t>Hotel wise booking and stay Analysis</a:t>
            </a:r>
            <a:endParaRPr lang="en-IN" sz="2400" dirty="0"/>
          </a:p>
          <a:p>
            <a:pPr marL="342900" indent="-342900">
              <a:lnSpc>
                <a:spcPct val="150000"/>
              </a:lnSpc>
              <a:buFont typeface="Arial" panose="020B0604020202020204" pitchFamily="34" charset="0"/>
              <a:buChar char="•"/>
            </a:pPr>
            <a:r>
              <a:rPr lang="en-IN" sz="2400" dirty="0"/>
              <a:t>Arrival year wise price per guest analysis</a:t>
            </a:r>
          </a:p>
          <a:p>
            <a:pPr marL="342900" indent="-342900">
              <a:lnSpc>
                <a:spcPct val="150000"/>
              </a:lnSpc>
              <a:buFont typeface="Arial" panose="020B0604020202020204" pitchFamily="34" charset="0"/>
              <a:buChar char="•"/>
            </a:pPr>
            <a:r>
              <a:rPr lang="en-IN" sz="2400" dirty="0"/>
              <a:t>Distribution Channel wise  ticket booking/cancellations count</a:t>
            </a:r>
          </a:p>
          <a:p>
            <a:pPr marL="342900" indent="-342900">
              <a:lnSpc>
                <a:spcPct val="150000"/>
              </a:lnSpc>
              <a:buFont typeface="Arial" panose="020B0604020202020204" pitchFamily="34" charset="0"/>
              <a:buChar char="•"/>
            </a:pPr>
            <a:r>
              <a:rPr lang="en-IN" sz="2400" dirty="0"/>
              <a:t>Arrival year wise price per guest analysis</a:t>
            </a:r>
          </a:p>
          <a:p>
            <a:pPr marL="342900" indent="-342900">
              <a:lnSpc>
                <a:spcPct val="150000"/>
              </a:lnSpc>
              <a:buFont typeface="Arial" panose="020B0604020202020204" pitchFamily="34" charset="0"/>
              <a:buChar char="•"/>
            </a:pPr>
            <a:r>
              <a:rPr lang="en-IN" sz="2400" dirty="0"/>
              <a:t>Relation between assigned room type meal </a:t>
            </a:r>
          </a:p>
          <a:p>
            <a:pPr marL="342900" indent="-342900">
              <a:lnSpc>
                <a:spcPct val="150000"/>
              </a:lnSpc>
              <a:buFont typeface="Arial" panose="020B0604020202020204" pitchFamily="34" charset="0"/>
              <a:buChar char="•"/>
            </a:pPr>
            <a:r>
              <a:rPr lang="en-IN" sz="2400" dirty="0"/>
              <a:t>preferred by customers and price per guest</a:t>
            </a:r>
          </a:p>
          <a:p>
            <a:pPr marL="285750" indent="-285750">
              <a:lnSpc>
                <a:spcPct val="150000"/>
              </a:lnSpc>
              <a:buFont typeface="Wingdings" panose="05000000000000000000" pitchFamily="2" charset="2"/>
              <a:buChar char="Ø"/>
            </a:pPr>
            <a:r>
              <a:rPr lang="en-IN" sz="2400" dirty="0"/>
              <a:t>Conclusion</a:t>
            </a:r>
          </a:p>
        </p:txBody>
      </p:sp>
      <p:sp>
        <p:nvSpPr>
          <p:cNvPr id="8" name="Date Placeholder 7">
            <a:extLst>
              <a:ext uri="{FF2B5EF4-FFF2-40B4-BE49-F238E27FC236}">
                <a16:creationId xmlns:a16="http://schemas.microsoft.com/office/drawing/2014/main" id="{0C3D06CE-D152-F949-CB7B-F849A31DC004}"/>
              </a:ext>
            </a:extLst>
          </p:cNvPr>
          <p:cNvSpPr>
            <a:spLocks noGrp="1"/>
          </p:cNvSpPr>
          <p:nvPr>
            <p:ph type="dt" sz="half" idx="10"/>
          </p:nvPr>
        </p:nvSpPr>
        <p:spPr/>
        <p:txBody>
          <a:bodyPr/>
          <a:lstStyle/>
          <a:p>
            <a:fld id="{5FF9A6DE-C415-435D-9D0A-384BAD1894A3}" type="datetime1">
              <a:rPr lang="en-IN" smtClean="0"/>
              <a:t>21/05/2022</a:t>
            </a:fld>
            <a:endParaRPr lang="en-IN"/>
          </a:p>
        </p:txBody>
      </p:sp>
      <p:sp>
        <p:nvSpPr>
          <p:cNvPr id="9" name="Slide Number Placeholder 8">
            <a:extLst>
              <a:ext uri="{FF2B5EF4-FFF2-40B4-BE49-F238E27FC236}">
                <a16:creationId xmlns:a16="http://schemas.microsoft.com/office/drawing/2014/main" id="{A8F8C53E-5DB7-5081-A388-D43C8C2F4224}"/>
              </a:ext>
            </a:extLst>
          </p:cNvPr>
          <p:cNvSpPr>
            <a:spLocks noGrp="1"/>
          </p:cNvSpPr>
          <p:nvPr>
            <p:ph type="sldNum" sz="quarter" idx="12"/>
          </p:nvPr>
        </p:nvSpPr>
        <p:spPr/>
        <p:txBody>
          <a:bodyPr/>
          <a:lstStyle/>
          <a:p>
            <a:fld id="{AB2824C7-E1B8-412E-A346-1EB184F7AFD2}" type="slidenum">
              <a:rPr lang="en-IN" smtClean="0"/>
              <a:t>2</a:t>
            </a:fld>
            <a:endParaRPr lang="en-IN"/>
          </a:p>
        </p:txBody>
      </p:sp>
      <p:pic>
        <p:nvPicPr>
          <p:cNvPr id="10" name="Picture 2" descr="AlmaBetter | LinkedIn">
            <a:extLst>
              <a:ext uri="{FF2B5EF4-FFF2-40B4-BE49-F238E27FC236}">
                <a16:creationId xmlns:a16="http://schemas.microsoft.com/office/drawing/2014/main" id="{635277BA-8F63-C5DC-9FF1-107EBFAE6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832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3B50D3-514E-D7AA-26A2-9528F79BB3AB}"/>
              </a:ext>
            </a:extLst>
          </p:cNvPr>
          <p:cNvSpPr txBox="1"/>
          <p:nvPr/>
        </p:nvSpPr>
        <p:spPr>
          <a:xfrm>
            <a:off x="1353670" y="4796118"/>
            <a:ext cx="9607887" cy="2446824"/>
          </a:xfrm>
          <a:prstGeom prst="rect">
            <a:avLst/>
          </a:prstGeom>
          <a:noFill/>
        </p:spPr>
        <p:txBody>
          <a:bodyPr wrap="none" rtlCol="0">
            <a:spAutoFit/>
          </a:bodyPr>
          <a:lstStyle/>
          <a:p>
            <a:pPr marL="285750" indent="-285750">
              <a:lnSpc>
                <a:spcPct val="150000"/>
              </a:lnSpc>
              <a:buFont typeface="Wingdings" panose="05000000000000000000" pitchFamily="2" charset="2"/>
              <a:buChar char="§"/>
            </a:pPr>
            <a:r>
              <a:rPr lang="en-IN" dirty="0"/>
              <a:t>City hotel cancelation rate is higher than Resort Hotel,</a:t>
            </a:r>
          </a:p>
          <a:p>
            <a:pPr marL="285750" indent="-285750">
              <a:lnSpc>
                <a:spcPct val="150000"/>
              </a:lnSpc>
              <a:buFont typeface="Wingdings" panose="05000000000000000000" pitchFamily="2" charset="2"/>
              <a:buChar char="§"/>
            </a:pPr>
            <a:r>
              <a:rPr lang="en-IN" dirty="0"/>
              <a:t>Resort hotel has  longer stays time in weekend days as compare to City hotel.</a:t>
            </a:r>
          </a:p>
          <a:p>
            <a:pPr marL="285750" indent="-285750">
              <a:lnSpc>
                <a:spcPct val="150000"/>
              </a:lnSpc>
              <a:buFont typeface="Wingdings" panose="05000000000000000000" pitchFamily="2" charset="2"/>
              <a:buChar char="§"/>
            </a:pPr>
            <a:r>
              <a:rPr lang="en-IN" dirty="0"/>
              <a:t>City hotel has less stays in week day nights . </a:t>
            </a:r>
          </a:p>
          <a:p>
            <a:pPr marL="285750" indent="-285750">
              <a:lnSpc>
                <a:spcPct val="150000"/>
              </a:lnSpc>
              <a:buFont typeface="Wingdings" panose="05000000000000000000" pitchFamily="2" charset="2"/>
              <a:buChar char="§"/>
            </a:pPr>
            <a:r>
              <a:rPr lang="en-IN" dirty="0"/>
              <a:t>City hotel has significantly longer waiting time, hence City Hotel is much busier than Resort Hotel.</a:t>
            </a:r>
          </a:p>
          <a:p>
            <a:pPr marL="285750" indent="-285750">
              <a:lnSpc>
                <a:spcPct val="150000"/>
              </a:lnSpc>
              <a:buFont typeface="Wingdings" panose="05000000000000000000" pitchFamily="2" charset="2"/>
              <a:buChar char="§"/>
            </a:pPr>
            <a:endParaRPr lang="en-IN" dirty="0"/>
          </a:p>
          <a:p>
            <a:endParaRPr lang="en-IN" dirty="0"/>
          </a:p>
        </p:txBody>
      </p:sp>
      <p:sp>
        <p:nvSpPr>
          <p:cNvPr id="6" name="TextBox 5">
            <a:extLst>
              <a:ext uri="{FF2B5EF4-FFF2-40B4-BE49-F238E27FC236}">
                <a16:creationId xmlns:a16="http://schemas.microsoft.com/office/drawing/2014/main" id="{F75C013F-F8F4-A4E9-AEB4-6BA3E23EEB1C}"/>
              </a:ext>
            </a:extLst>
          </p:cNvPr>
          <p:cNvSpPr txBox="1"/>
          <p:nvPr/>
        </p:nvSpPr>
        <p:spPr>
          <a:xfrm>
            <a:off x="1687474" y="87015"/>
            <a:ext cx="8722499" cy="707886"/>
          </a:xfrm>
          <a:prstGeom prst="rect">
            <a:avLst/>
          </a:prstGeom>
          <a:noFill/>
        </p:spPr>
        <p:txBody>
          <a:bodyPr wrap="square" rtlCol="0">
            <a:spAutoFit/>
          </a:bodyPr>
          <a:lstStyle/>
          <a:p>
            <a:r>
              <a:rPr lang="en-US" sz="4000" b="1" dirty="0">
                <a:solidFill>
                  <a:srgbClr val="FF0000"/>
                </a:solidFill>
              </a:rPr>
              <a:t>Hotel wise booking and stay Analysis</a:t>
            </a:r>
            <a:endParaRPr lang="en-IN" sz="4000" b="1" dirty="0">
              <a:solidFill>
                <a:srgbClr val="FF0000"/>
              </a:solidFill>
            </a:endParaRPr>
          </a:p>
        </p:txBody>
      </p:sp>
      <p:pic>
        <p:nvPicPr>
          <p:cNvPr id="4098" name="Picture 2">
            <a:extLst>
              <a:ext uri="{FF2B5EF4-FFF2-40B4-BE49-F238E27FC236}">
                <a16:creationId xmlns:a16="http://schemas.microsoft.com/office/drawing/2014/main" id="{D27F0AC9-517E-E680-A36E-CA87AD9EB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474" y="911916"/>
            <a:ext cx="8115300" cy="40005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41EB10D5-E51B-B68C-BAD0-A8025C2F71FE}"/>
              </a:ext>
            </a:extLst>
          </p:cNvPr>
          <p:cNvSpPr>
            <a:spLocks noGrp="1"/>
          </p:cNvSpPr>
          <p:nvPr>
            <p:ph type="dt" sz="half" idx="10"/>
          </p:nvPr>
        </p:nvSpPr>
        <p:spPr/>
        <p:txBody>
          <a:bodyPr/>
          <a:lstStyle/>
          <a:p>
            <a:fld id="{4A1D639D-2376-4DB8-817E-08C2887BF291}" type="datetime1">
              <a:rPr lang="en-IN" smtClean="0"/>
              <a:t>21/05/2022</a:t>
            </a:fld>
            <a:endParaRPr lang="en-IN"/>
          </a:p>
        </p:txBody>
      </p:sp>
      <p:sp>
        <p:nvSpPr>
          <p:cNvPr id="3" name="Slide Number Placeholder 2">
            <a:extLst>
              <a:ext uri="{FF2B5EF4-FFF2-40B4-BE49-F238E27FC236}">
                <a16:creationId xmlns:a16="http://schemas.microsoft.com/office/drawing/2014/main" id="{D6130227-2985-331F-D6D9-87F3CE1EEC65}"/>
              </a:ext>
            </a:extLst>
          </p:cNvPr>
          <p:cNvSpPr>
            <a:spLocks noGrp="1"/>
          </p:cNvSpPr>
          <p:nvPr>
            <p:ph type="sldNum" sz="quarter" idx="12"/>
          </p:nvPr>
        </p:nvSpPr>
        <p:spPr/>
        <p:txBody>
          <a:bodyPr/>
          <a:lstStyle/>
          <a:p>
            <a:fld id="{AB2824C7-E1B8-412E-A346-1EB184F7AFD2}" type="slidenum">
              <a:rPr lang="en-IN" smtClean="0"/>
              <a:t>20</a:t>
            </a:fld>
            <a:endParaRPr lang="en-IN"/>
          </a:p>
        </p:txBody>
      </p:sp>
      <p:pic>
        <p:nvPicPr>
          <p:cNvPr id="8" name="Picture 2" descr="AlmaBetter | LinkedIn">
            <a:extLst>
              <a:ext uri="{FF2B5EF4-FFF2-40B4-BE49-F238E27FC236}">
                <a16:creationId xmlns:a16="http://schemas.microsoft.com/office/drawing/2014/main" id="{ED15B890-6471-3EAE-4FF3-E3D934FD1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63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8FF50-482C-B888-7EE6-57AD7EA57DCB}"/>
              </a:ext>
            </a:extLst>
          </p:cNvPr>
          <p:cNvSpPr txBox="1"/>
          <p:nvPr/>
        </p:nvSpPr>
        <p:spPr>
          <a:xfrm>
            <a:off x="1353671" y="510988"/>
            <a:ext cx="7586308" cy="707886"/>
          </a:xfrm>
          <a:prstGeom prst="rect">
            <a:avLst/>
          </a:prstGeom>
          <a:noFill/>
        </p:spPr>
        <p:txBody>
          <a:bodyPr wrap="none" rtlCol="0">
            <a:spAutoFit/>
          </a:bodyPr>
          <a:lstStyle/>
          <a:p>
            <a:r>
              <a:rPr lang="en-US" sz="4000" b="1" dirty="0">
                <a:solidFill>
                  <a:srgbClr val="FF0000"/>
                </a:solidFill>
              </a:rPr>
              <a:t>Distribution channel wise Analysis </a:t>
            </a:r>
            <a:endParaRPr lang="en-IN" sz="4000" b="1" dirty="0">
              <a:solidFill>
                <a:srgbClr val="FF0000"/>
              </a:solidFill>
            </a:endParaRPr>
          </a:p>
        </p:txBody>
      </p:sp>
      <p:sp>
        <p:nvSpPr>
          <p:cNvPr id="3" name="TextBox 2">
            <a:extLst>
              <a:ext uri="{FF2B5EF4-FFF2-40B4-BE49-F238E27FC236}">
                <a16:creationId xmlns:a16="http://schemas.microsoft.com/office/drawing/2014/main" id="{B021E3D2-9F91-800B-8140-2A56E46E7371}"/>
              </a:ext>
            </a:extLst>
          </p:cNvPr>
          <p:cNvSpPr txBox="1"/>
          <p:nvPr/>
        </p:nvSpPr>
        <p:spPr>
          <a:xfrm>
            <a:off x="1353671" y="1850627"/>
            <a:ext cx="8588188" cy="3636060"/>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en-IN" sz="2400" dirty="0"/>
              <a:t>Which is the most common channel for booking hotels?</a:t>
            </a:r>
          </a:p>
          <a:p>
            <a:pPr marL="285750" indent="-285750">
              <a:lnSpc>
                <a:spcPct val="250000"/>
              </a:lnSpc>
              <a:buFont typeface="Wingdings" panose="05000000000000000000" pitchFamily="2" charset="2"/>
              <a:buChar char="v"/>
            </a:pPr>
            <a:r>
              <a:rPr lang="en-IN" sz="2400" dirty="0"/>
              <a:t>Which channel is mostly used for early booking of hotels?</a:t>
            </a:r>
          </a:p>
          <a:p>
            <a:pPr marL="285750" indent="-285750">
              <a:lnSpc>
                <a:spcPct val="250000"/>
              </a:lnSpc>
              <a:buFont typeface="Wingdings" panose="05000000000000000000" pitchFamily="2" charset="2"/>
              <a:buChar char="v"/>
            </a:pPr>
            <a:r>
              <a:rPr lang="en-IN" sz="2400" dirty="0"/>
              <a:t>Which distribution channel brings better revenue generating deals for hotels?</a:t>
            </a:r>
          </a:p>
        </p:txBody>
      </p:sp>
      <p:sp>
        <p:nvSpPr>
          <p:cNvPr id="4" name="Date Placeholder 3">
            <a:extLst>
              <a:ext uri="{FF2B5EF4-FFF2-40B4-BE49-F238E27FC236}">
                <a16:creationId xmlns:a16="http://schemas.microsoft.com/office/drawing/2014/main" id="{C39EA02D-B0CA-814A-1262-C04978819D93}"/>
              </a:ext>
            </a:extLst>
          </p:cNvPr>
          <p:cNvSpPr>
            <a:spLocks noGrp="1"/>
          </p:cNvSpPr>
          <p:nvPr>
            <p:ph type="dt" sz="half" idx="10"/>
          </p:nvPr>
        </p:nvSpPr>
        <p:spPr/>
        <p:txBody>
          <a:bodyPr/>
          <a:lstStyle/>
          <a:p>
            <a:fld id="{85889CBF-355D-4CCF-8CCE-475226632933}" type="datetime1">
              <a:rPr lang="en-IN" smtClean="0"/>
              <a:t>21/05/2022</a:t>
            </a:fld>
            <a:endParaRPr lang="en-IN"/>
          </a:p>
        </p:txBody>
      </p:sp>
      <p:sp>
        <p:nvSpPr>
          <p:cNvPr id="5" name="Slide Number Placeholder 4">
            <a:extLst>
              <a:ext uri="{FF2B5EF4-FFF2-40B4-BE49-F238E27FC236}">
                <a16:creationId xmlns:a16="http://schemas.microsoft.com/office/drawing/2014/main" id="{048214E2-22C4-038E-2EB9-8D95361D457E}"/>
              </a:ext>
            </a:extLst>
          </p:cNvPr>
          <p:cNvSpPr>
            <a:spLocks noGrp="1"/>
          </p:cNvSpPr>
          <p:nvPr>
            <p:ph type="sldNum" sz="quarter" idx="12"/>
          </p:nvPr>
        </p:nvSpPr>
        <p:spPr/>
        <p:txBody>
          <a:bodyPr/>
          <a:lstStyle/>
          <a:p>
            <a:fld id="{AB2824C7-E1B8-412E-A346-1EB184F7AFD2}" type="slidenum">
              <a:rPr lang="en-IN" smtClean="0"/>
              <a:t>21</a:t>
            </a:fld>
            <a:endParaRPr lang="en-IN"/>
          </a:p>
        </p:txBody>
      </p:sp>
      <p:pic>
        <p:nvPicPr>
          <p:cNvPr id="6" name="Picture 2" descr="AlmaBetter | LinkedIn">
            <a:extLst>
              <a:ext uri="{FF2B5EF4-FFF2-40B4-BE49-F238E27FC236}">
                <a16:creationId xmlns:a16="http://schemas.microsoft.com/office/drawing/2014/main" id="{BDB05557-428A-9B9B-F0FF-ECFF4CBCD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5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755F62D-BFCA-59E7-1998-A8EED52E441B}"/>
              </a:ext>
            </a:extLst>
          </p:cNvPr>
          <p:cNvPicPr>
            <a:picLocks noChangeAspect="1"/>
          </p:cNvPicPr>
          <p:nvPr/>
        </p:nvPicPr>
        <p:blipFill>
          <a:blip r:embed="rId2"/>
          <a:stretch>
            <a:fillRect/>
          </a:stretch>
        </p:blipFill>
        <p:spPr>
          <a:xfrm>
            <a:off x="7372322" y="3580710"/>
            <a:ext cx="4819678" cy="3101033"/>
          </a:xfrm>
          <a:prstGeom prst="rect">
            <a:avLst/>
          </a:prstGeom>
        </p:spPr>
      </p:pic>
      <p:sp>
        <p:nvSpPr>
          <p:cNvPr id="8" name="TextBox 7">
            <a:extLst>
              <a:ext uri="{FF2B5EF4-FFF2-40B4-BE49-F238E27FC236}">
                <a16:creationId xmlns:a16="http://schemas.microsoft.com/office/drawing/2014/main" id="{F873843A-19CC-68EF-3E1B-4C2E150DC3E1}"/>
              </a:ext>
            </a:extLst>
          </p:cNvPr>
          <p:cNvSpPr txBox="1"/>
          <p:nvPr/>
        </p:nvSpPr>
        <p:spPr>
          <a:xfrm>
            <a:off x="1479176" y="5316071"/>
            <a:ext cx="184731" cy="369332"/>
          </a:xfrm>
          <a:prstGeom prst="rect">
            <a:avLst/>
          </a:prstGeom>
          <a:noFill/>
        </p:spPr>
        <p:txBody>
          <a:bodyPr wrap="none" rtlCol="0">
            <a:spAutoFit/>
          </a:bodyPr>
          <a:lstStyle/>
          <a:p>
            <a:endParaRPr lang="en-IN" dirty="0"/>
          </a:p>
        </p:txBody>
      </p:sp>
      <p:pic>
        <p:nvPicPr>
          <p:cNvPr id="10" name="Picture 9">
            <a:extLst>
              <a:ext uri="{FF2B5EF4-FFF2-40B4-BE49-F238E27FC236}">
                <a16:creationId xmlns:a16="http://schemas.microsoft.com/office/drawing/2014/main" id="{CFADB5F0-EFB4-6A87-3A12-766C432C3353}"/>
              </a:ext>
            </a:extLst>
          </p:cNvPr>
          <p:cNvPicPr>
            <a:picLocks noChangeAspect="1"/>
          </p:cNvPicPr>
          <p:nvPr/>
        </p:nvPicPr>
        <p:blipFill>
          <a:blip r:embed="rId3"/>
          <a:stretch>
            <a:fillRect/>
          </a:stretch>
        </p:blipFill>
        <p:spPr>
          <a:xfrm>
            <a:off x="882343" y="232776"/>
            <a:ext cx="4176122" cy="3520745"/>
          </a:xfrm>
          <a:prstGeom prst="rect">
            <a:avLst/>
          </a:prstGeom>
        </p:spPr>
      </p:pic>
      <p:sp>
        <p:nvSpPr>
          <p:cNvPr id="11" name="TextBox 10">
            <a:extLst>
              <a:ext uri="{FF2B5EF4-FFF2-40B4-BE49-F238E27FC236}">
                <a16:creationId xmlns:a16="http://schemas.microsoft.com/office/drawing/2014/main" id="{4A1C4588-661C-2480-C8E2-D447E041B486}"/>
              </a:ext>
            </a:extLst>
          </p:cNvPr>
          <p:cNvSpPr txBox="1"/>
          <p:nvPr/>
        </p:nvSpPr>
        <p:spPr>
          <a:xfrm>
            <a:off x="5342542" y="930723"/>
            <a:ext cx="6292508" cy="2246769"/>
          </a:xfrm>
          <a:prstGeom prst="rect">
            <a:avLst/>
          </a:prstGeom>
          <a:noFill/>
        </p:spPr>
        <p:txBody>
          <a:bodyPr wrap="square" rtlCol="0">
            <a:spAutoFit/>
          </a:bodyPr>
          <a:lstStyle/>
          <a:p>
            <a:r>
              <a:rPr lang="en-IN" sz="2000" dirty="0"/>
              <a:t>Here we can see that the most of guest are making reservation</a:t>
            </a:r>
          </a:p>
          <a:p>
            <a:r>
              <a:rPr lang="en-IN" sz="2000" dirty="0"/>
              <a:t>through TA/TO channels which is travel agency and tour     operator.</a:t>
            </a:r>
          </a:p>
          <a:p>
            <a:r>
              <a:rPr lang="en-IN" sz="2000" dirty="0"/>
              <a:t>Than the second most used channel is direct. </a:t>
            </a:r>
          </a:p>
          <a:p>
            <a:r>
              <a:rPr lang="en-IN" sz="2000" dirty="0"/>
              <a:t>Channel which is mostly used for early booking of hotels is also TA/TO.</a:t>
            </a:r>
          </a:p>
        </p:txBody>
      </p:sp>
      <p:sp>
        <p:nvSpPr>
          <p:cNvPr id="6" name="TextBox 5">
            <a:extLst>
              <a:ext uri="{FF2B5EF4-FFF2-40B4-BE49-F238E27FC236}">
                <a16:creationId xmlns:a16="http://schemas.microsoft.com/office/drawing/2014/main" id="{58640859-66B4-7D77-2B62-EAEEF0389566}"/>
              </a:ext>
            </a:extLst>
          </p:cNvPr>
          <p:cNvSpPr txBox="1"/>
          <p:nvPr/>
        </p:nvSpPr>
        <p:spPr>
          <a:xfrm>
            <a:off x="5655193" y="97721"/>
            <a:ext cx="1858907" cy="707886"/>
          </a:xfrm>
          <a:prstGeom prst="rect">
            <a:avLst/>
          </a:prstGeom>
          <a:noFill/>
        </p:spPr>
        <p:txBody>
          <a:bodyPr wrap="none" rtlCol="0">
            <a:spAutoFit/>
          </a:bodyPr>
          <a:lstStyle/>
          <a:p>
            <a:r>
              <a:rPr lang="en-US" sz="4000" b="1" dirty="0" err="1">
                <a:solidFill>
                  <a:srgbClr val="FF0000"/>
                </a:solidFill>
              </a:rPr>
              <a:t>Contd</a:t>
            </a:r>
            <a:r>
              <a:rPr lang="en-US" sz="4000" b="1" dirty="0">
                <a:solidFill>
                  <a:srgbClr val="FF0000"/>
                </a:solidFill>
              </a:rPr>
              <a:t>…</a:t>
            </a:r>
            <a:endParaRPr lang="en-IN" sz="4000" b="1" dirty="0">
              <a:solidFill>
                <a:srgbClr val="FF0000"/>
              </a:solidFill>
            </a:endParaRPr>
          </a:p>
        </p:txBody>
      </p:sp>
      <p:pic>
        <p:nvPicPr>
          <p:cNvPr id="9" name="Picture 8">
            <a:extLst>
              <a:ext uri="{FF2B5EF4-FFF2-40B4-BE49-F238E27FC236}">
                <a16:creationId xmlns:a16="http://schemas.microsoft.com/office/drawing/2014/main" id="{8CC9F12A-DCAF-28D5-73B2-D80D0EF4B600}"/>
              </a:ext>
            </a:extLst>
          </p:cNvPr>
          <p:cNvPicPr>
            <a:picLocks noChangeAspect="1"/>
          </p:cNvPicPr>
          <p:nvPr/>
        </p:nvPicPr>
        <p:blipFill>
          <a:blip r:embed="rId4"/>
          <a:stretch>
            <a:fillRect/>
          </a:stretch>
        </p:blipFill>
        <p:spPr>
          <a:xfrm>
            <a:off x="-119269" y="3985784"/>
            <a:ext cx="7633370" cy="2976283"/>
          </a:xfrm>
          <a:prstGeom prst="rect">
            <a:avLst/>
          </a:prstGeom>
        </p:spPr>
      </p:pic>
      <p:sp>
        <p:nvSpPr>
          <p:cNvPr id="12" name="TextBox 11">
            <a:extLst>
              <a:ext uri="{FF2B5EF4-FFF2-40B4-BE49-F238E27FC236}">
                <a16:creationId xmlns:a16="http://schemas.microsoft.com/office/drawing/2014/main" id="{E359FD62-28BF-C9A6-2EB3-553680BF3F9F}"/>
              </a:ext>
            </a:extLst>
          </p:cNvPr>
          <p:cNvSpPr txBox="1"/>
          <p:nvPr/>
        </p:nvSpPr>
        <p:spPr>
          <a:xfrm>
            <a:off x="1391596" y="3830942"/>
            <a:ext cx="6122504" cy="369332"/>
          </a:xfrm>
          <a:prstGeom prst="rect">
            <a:avLst/>
          </a:prstGeom>
          <a:noFill/>
        </p:spPr>
        <p:txBody>
          <a:bodyPr wrap="square">
            <a:spAutoFit/>
          </a:bodyPr>
          <a:lstStyle/>
          <a:p>
            <a:r>
              <a:rPr lang="en-IN" dirty="0"/>
              <a:t>Distribution Channel wise  ticket booking/cancellations count</a:t>
            </a:r>
          </a:p>
        </p:txBody>
      </p:sp>
      <p:sp>
        <p:nvSpPr>
          <p:cNvPr id="3" name="Date Placeholder 2">
            <a:extLst>
              <a:ext uri="{FF2B5EF4-FFF2-40B4-BE49-F238E27FC236}">
                <a16:creationId xmlns:a16="http://schemas.microsoft.com/office/drawing/2014/main" id="{0277B4BB-7336-597A-ACE1-8A0862DFCB59}"/>
              </a:ext>
            </a:extLst>
          </p:cNvPr>
          <p:cNvSpPr>
            <a:spLocks noGrp="1"/>
          </p:cNvSpPr>
          <p:nvPr>
            <p:ph type="dt" sz="half" idx="10"/>
          </p:nvPr>
        </p:nvSpPr>
        <p:spPr/>
        <p:txBody>
          <a:bodyPr/>
          <a:lstStyle/>
          <a:p>
            <a:fld id="{A03E7290-0901-4459-A4DB-89328FA61F6E}" type="datetime1">
              <a:rPr lang="en-IN" smtClean="0"/>
              <a:t>21/05/2022</a:t>
            </a:fld>
            <a:endParaRPr lang="en-IN"/>
          </a:p>
        </p:txBody>
      </p:sp>
      <p:sp>
        <p:nvSpPr>
          <p:cNvPr id="4" name="Slide Number Placeholder 3">
            <a:extLst>
              <a:ext uri="{FF2B5EF4-FFF2-40B4-BE49-F238E27FC236}">
                <a16:creationId xmlns:a16="http://schemas.microsoft.com/office/drawing/2014/main" id="{1A576E42-7706-FAC9-FF2F-162F0D677937}"/>
              </a:ext>
            </a:extLst>
          </p:cNvPr>
          <p:cNvSpPr>
            <a:spLocks noGrp="1"/>
          </p:cNvSpPr>
          <p:nvPr>
            <p:ph type="sldNum" sz="quarter" idx="12"/>
          </p:nvPr>
        </p:nvSpPr>
        <p:spPr/>
        <p:txBody>
          <a:bodyPr/>
          <a:lstStyle/>
          <a:p>
            <a:fld id="{AB2824C7-E1B8-412E-A346-1EB184F7AFD2}" type="slidenum">
              <a:rPr lang="en-IN" smtClean="0"/>
              <a:t>22</a:t>
            </a:fld>
            <a:endParaRPr lang="en-IN"/>
          </a:p>
        </p:txBody>
      </p:sp>
      <p:pic>
        <p:nvPicPr>
          <p:cNvPr id="13" name="Picture 2" descr="AlmaBetter | LinkedIn">
            <a:extLst>
              <a:ext uri="{FF2B5EF4-FFF2-40B4-BE49-F238E27FC236}">
                <a16:creationId xmlns:a16="http://schemas.microsoft.com/office/drawing/2014/main" id="{3858B043-E915-26EF-EC4F-8E220C5BB7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3624" y="216079"/>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03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43C6A8-C6EE-EE0A-BBE4-3BC53129C669}"/>
              </a:ext>
            </a:extLst>
          </p:cNvPr>
          <p:cNvPicPr>
            <a:picLocks noChangeAspect="1"/>
          </p:cNvPicPr>
          <p:nvPr/>
        </p:nvPicPr>
        <p:blipFill>
          <a:blip r:embed="rId2"/>
          <a:stretch>
            <a:fillRect/>
          </a:stretch>
        </p:blipFill>
        <p:spPr>
          <a:xfrm>
            <a:off x="510989" y="916990"/>
            <a:ext cx="5585011" cy="5428549"/>
          </a:xfrm>
          <a:prstGeom prst="rect">
            <a:avLst/>
          </a:prstGeom>
        </p:spPr>
      </p:pic>
      <p:sp>
        <p:nvSpPr>
          <p:cNvPr id="5" name="TextBox 4">
            <a:extLst>
              <a:ext uri="{FF2B5EF4-FFF2-40B4-BE49-F238E27FC236}">
                <a16:creationId xmlns:a16="http://schemas.microsoft.com/office/drawing/2014/main" id="{5351B63E-71D0-A27E-A83F-016759B2783A}"/>
              </a:ext>
            </a:extLst>
          </p:cNvPr>
          <p:cNvSpPr txBox="1"/>
          <p:nvPr/>
        </p:nvSpPr>
        <p:spPr>
          <a:xfrm>
            <a:off x="6920752" y="717177"/>
            <a:ext cx="4455459" cy="333873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t>GDS channel brings higher revenue generating deals for City hotel, in contrast to that most bookings come via TA/TO. City Hotel can work to increase outreach on GDS channels to get more higher revenue generating deals.</a:t>
            </a:r>
          </a:p>
        </p:txBody>
      </p:sp>
      <p:sp>
        <p:nvSpPr>
          <p:cNvPr id="6" name="TextBox 5">
            <a:extLst>
              <a:ext uri="{FF2B5EF4-FFF2-40B4-BE49-F238E27FC236}">
                <a16:creationId xmlns:a16="http://schemas.microsoft.com/office/drawing/2014/main" id="{D9283C73-1C6F-463A-C749-73370F3134A0}"/>
              </a:ext>
            </a:extLst>
          </p:cNvPr>
          <p:cNvSpPr txBox="1"/>
          <p:nvPr/>
        </p:nvSpPr>
        <p:spPr>
          <a:xfrm>
            <a:off x="6589059" y="4114800"/>
            <a:ext cx="4598894" cy="2230739"/>
          </a:xfrm>
          <a:prstGeom prst="rect">
            <a:avLst/>
          </a:prstGeom>
          <a:noFill/>
        </p:spPr>
        <p:txBody>
          <a:bodyPr wrap="square" rtlCol="0">
            <a:spAutoFit/>
          </a:bodyPr>
          <a:lstStyle/>
          <a:p>
            <a:pPr marL="285750" indent="-285750">
              <a:lnSpc>
                <a:spcPct val="200000"/>
              </a:lnSpc>
              <a:buFont typeface="Wingdings" panose="05000000000000000000" pitchFamily="2" charset="2"/>
              <a:buChar char="§"/>
            </a:pPr>
            <a:r>
              <a:rPr lang="en-IN" dirty="0"/>
              <a:t>Resort hotel has more revenue generating deals by direct and TA/TO channel. Resort Hotel need to increase outreach on GDS channel to increase revenue.</a:t>
            </a:r>
          </a:p>
        </p:txBody>
      </p:sp>
      <p:sp>
        <p:nvSpPr>
          <p:cNvPr id="7" name="TextBox 6">
            <a:extLst>
              <a:ext uri="{FF2B5EF4-FFF2-40B4-BE49-F238E27FC236}">
                <a16:creationId xmlns:a16="http://schemas.microsoft.com/office/drawing/2014/main" id="{BAF147AA-8BF3-14BF-7239-271619FA7E94}"/>
              </a:ext>
            </a:extLst>
          </p:cNvPr>
          <p:cNvSpPr txBox="1"/>
          <p:nvPr/>
        </p:nvSpPr>
        <p:spPr>
          <a:xfrm>
            <a:off x="815789" y="39799"/>
            <a:ext cx="1858907" cy="707886"/>
          </a:xfrm>
          <a:prstGeom prst="rect">
            <a:avLst/>
          </a:prstGeom>
          <a:noFill/>
        </p:spPr>
        <p:txBody>
          <a:bodyPr wrap="none" rtlCol="0">
            <a:spAutoFit/>
          </a:bodyPr>
          <a:lstStyle/>
          <a:p>
            <a:r>
              <a:rPr lang="en-US" sz="4000" b="1" dirty="0" err="1">
                <a:solidFill>
                  <a:srgbClr val="FF0000"/>
                </a:solidFill>
              </a:rPr>
              <a:t>Contd</a:t>
            </a:r>
            <a:r>
              <a:rPr lang="en-US" sz="4000" b="1" dirty="0">
                <a:solidFill>
                  <a:srgbClr val="FF0000"/>
                </a:solidFill>
              </a:rPr>
              <a:t>…</a:t>
            </a:r>
            <a:endParaRPr lang="en-IN" sz="4000" b="1" dirty="0">
              <a:solidFill>
                <a:srgbClr val="FF0000"/>
              </a:solidFill>
            </a:endParaRPr>
          </a:p>
        </p:txBody>
      </p:sp>
      <p:sp>
        <p:nvSpPr>
          <p:cNvPr id="2" name="Date Placeholder 1">
            <a:extLst>
              <a:ext uri="{FF2B5EF4-FFF2-40B4-BE49-F238E27FC236}">
                <a16:creationId xmlns:a16="http://schemas.microsoft.com/office/drawing/2014/main" id="{599E83D1-6BBC-3600-5C51-1B81A1F5A289}"/>
              </a:ext>
            </a:extLst>
          </p:cNvPr>
          <p:cNvSpPr>
            <a:spLocks noGrp="1"/>
          </p:cNvSpPr>
          <p:nvPr>
            <p:ph type="dt" sz="half" idx="10"/>
          </p:nvPr>
        </p:nvSpPr>
        <p:spPr/>
        <p:txBody>
          <a:bodyPr/>
          <a:lstStyle/>
          <a:p>
            <a:fld id="{0269E4B6-2A49-4C2F-A55B-19F26C0CDE68}" type="datetime1">
              <a:rPr lang="en-IN" smtClean="0"/>
              <a:t>21/05/2022</a:t>
            </a:fld>
            <a:endParaRPr lang="en-IN"/>
          </a:p>
        </p:txBody>
      </p:sp>
      <p:sp>
        <p:nvSpPr>
          <p:cNvPr id="3" name="Slide Number Placeholder 2">
            <a:extLst>
              <a:ext uri="{FF2B5EF4-FFF2-40B4-BE49-F238E27FC236}">
                <a16:creationId xmlns:a16="http://schemas.microsoft.com/office/drawing/2014/main" id="{C3BC93D6-5D54-C048-8067-4240FF8883B8}"/>
              </a:ext>
            </a:extLst>
          </p:cNvPr>
          <p:cNvSpPr>
            <a:spLocks noGrp="1"/>
          </p:cNvSpPr>
          <p:nvPr>
            <p:ph type="sldNum" sz="quarter" idx="12"/>
          </p:nvPr>
        </p:nvSpPr>
        <p:spPr/>
        <p:txBody>
          <a:bodyPr/>
          <a:lstStyle/>
          <a:p>
            <a:fld id="{AB2824C7-E1B8-412E-A346-1EB184F7AFD2}" type="slidenum">
              <a:rPr lang="en-IN" smtClean="0"/>
              <a:t>23</a:t>
            </a:fld>
            <a:endParaRPr lang="en-IN"/>
          </a:p>
        </p:txBody>
      </p:sp>
      <p:pic>
        <p:nvPicPr>
          <p:cNvPr id="8" name="Picture 2" descr="AlmaBetter | LinkedIn">
            <a:extLst>
              <a:ext uri="{FF2B5EF4-FFF2-40B4-BE49-F238E27FC236}">
                <a16:creationId xmlns:a16="http://schemas.microsoft.com/office/drawing/2014/main" id="{5D02CEAD-9212-3DCE-B390-B7FB59AB4E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426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855D6B-9C00-1915-D376-D57D070FBDCB}"/>
              </a:ext>
            </a:extLst>
          </p:cNvPr>
          <p:cNvSpPr txBox="1"/>
          <p:nvPr/>
        </p:nvSpPr>
        <p:spPr>
          <a:xfrm>
            <a:off x="1561204" y="136420"/>
            <a:ext cx="8813759" cy="707886"/>
          </a:xfrm>
          <a:prstGeom prst="rect">
            <a:avLst/>
          </a:prstGeom>
          <a:noFill/>
        </p:spPr>
        <p:txBody>
          <a:bodyPr wrap="none" rtlCol="0">
            <a:spAutoFit/>
          </a:bodyPr>
          <a:lstStyle/>
          <a:p>
            <a:r>
              <a:rPr lang="en-IN" sz="4000" b="1" dirty="0">
                <a:solidFill>
                  <a:srgbClr val="FF0000"/>
                </a:solidFill>
              </a:rPr>
              <a:t>Arrival year wise price per guest analysis</a:t>
            </a:r>
          </a:p>
        </p:txBody>
      </p:sp>
      <p:pic>
        <p:nvPicPr>
          <p:cNvPr id="6" name="Picture 5">
            <a:extLst>
              <a:ext uri="{FF2B5EF4-FFF2-40B4-BE49-F238E27FC236}">
                <a16:creationId xmlns:a16="http://schemas.microsoft.com/office/drawing/2014/main" id="{E422C4C4-4800-D60E-A325-49E9702F6D11}"/>
              </a:ext>
            </a:extLst>
          </p:cNvPr>
          <p:cNvPicPr>
            <a:picLocks noChangeAspect="1"/>
          </p:cNvPicPr>
          <p:nvPr/>
        </p:nvPicPr>
        <p:blipFill>
          <a:blip r:embed="rId2"/>
          <a:stretch>
            <a:fillRect/>
          </a:stretch>
        </p:blipFill>
        <p:spPr>
          <a:xfrm>
            <a:off x="0" y="972118"/>
            <a:ext cx="12192000" cy="4913763"/>
          </a:xfrm>
          <a:prstGeom prst="rect">
            <a:avLst/>
          </a:prstGeom>
        </p:spPr>
      </p:pic>
      <p:sp>
        <p:nvSpPr>
          <p:cNvPr id="7" name="TextBox 6">
            <a:extLst>
              <a:ext uri="{FF2B5EF4-FFF2-40B4-BE49-F238E27FC236}">
                <a16:creationId xmlns:a16="http://schemas.microsoft.com/office/drawing/2014/main" id="{394A51F3-62B0-28A5-FAD9-C6BE53310773}"/>
              </a:ext>
            </a:extLst>
          </p:cNvPr>
          <p:cNvSpPr txBox="1"/>
          <p:nvPr/>
        </p:nvSpPr>
        <p:spPr>
          <a:xfrm>
            <a:off x="753033" y="5757308"/>
            <a:ext cx="10430099" cy="646331"/>
          </a:xfrm>
          <a:prstGeom prst="rect">
            <a:avLst/>
          </a:prstGeom>
          <a:noFill/>
        </p:spPr>
        <p:txBody>
          <a:bodyPr wrap="none" rtlCol="0">
            <a:spAutoFit/>
          </a:bodyPr>
          <a:lstStyle/>
          <a:p>
            <a:r>
              <a:rPr lang="en-IN" dirty="0"/>
              <a:t>In this graph, price per guest of both hotels City and Resort Hotel are same in year 2015 and 2016 but in year </a:t>
            </a:r>
          </a:p>
          <a:p>
            <a:r>
              <a:rPr lang="en-IN" dirty="0"/>
              <a:t>2017 price per guest of City Hotel had greater than  Price per guest of Resort Hotel </a:t>
            </a:r>
          </a:p>
        </p:txBody>
      </p:sp>
      <p:sp>
        <p:nvSpPr>
          <p:cNvPr id="8" name="TextBox 7">
            <a:extLst>
              <a:ext uri="{FF2B5EF4-FFF2-40B4-BE49-F238E27FC236}">
                <a16:creationId xmlns:a16="http://schemas.microsoft.com/office/drawing/2014/main" id="{89A46620-B326-0CD4-E825-EC09222B5CFD}"/>
              </a:ext>
            </a:extLst>
          </p:cNvPr>
          <p:cNvSpPr txBox="1"/>
          <p:nvPr/>
        </p:nvSpPr>
        <p:spPr>
          <a:xfrm>
            <a:off x="2332383" y="1070494"/>
            <a:ext cx="7832033" cy="1687578"/>
          </a:xfrm>
          <a:prstGeom prst="rect">
            <a:avLst/>
          </a:prstGeom>
          <a:noFill/>
        </p:spPr>
        <p:txBody>
          <a:bodyPr wrap="square">
            <a:spAutoFit/>
          </a:bodyPr>
          <a:lstStyle/>
          <a:p>
            <a:pPr algn="just">
              <a:lnSpc>
                <a:spcPct val="150000"/>
              </a:lnSpc>
            </a:pPr>
            <a:r>
              <a:rPr lang="en-IN" sz="2400" dirty="0">
                <a:effectLst/>
                <a:latin typeface="Times New Roman" panose="02020603050405020304" pitchFamily="18" charset="0"/>
                <a:ea typeface="Times New Roman" panose="02020603050405020304" pitchFamily="18" charset="0"/>
              </a:rPr>
              <a:t>The equation to calculate price per guest is</a:t>
            </a:r>
            <a:endParaRPr lang="en-IN" sz="2000" dirty="0">
              <a:effectLst/>
              <a:latin typeface="Arial" panose="020B0604020202020204" pitchFamily="34" charset="0"/>
              <a:ea typeface="Arial" panose="020B0604020202020204" pitchFamily="34" charset="0"/>
            </a:endParaRP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Total Guests stayed = no of (adults + children + babies)</a:t>
            </a:r>
            <a:endParaRPr lang="en-IN" sz="2000" dirty="0">
              <a:effectLst/>
              <a:latin typeface="Arial" panose="020B0604020202020204" pitchFamily="34" charset="0"/>
              <a:ea typeface="Arial" panose="020B0604020202020204" pitchFamily="34" charset="0"/>
            </a:endParaRPr>
          </a:p>
          <a:p>
            <a:pPr algn="just">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Price per guest = </a:t>
            </a:r>
            <a:r>
              <a:rPr lang="en-IN" sz="2400" dirty="0" err="1">
                <a:solidFill>
                  <a:srgbClr val="000000"/>
                </a:solidFill>
                <a:effectLst/>
                <a:latin typeface="Times New Roman" panose="02020603050405020304" pitchFamily="18" charset="0"/>
                <a:ea typeface="Times New Roman" panose="02020603050405020304" pitchFamily="18" charset="0"/>
              </a:rPr>
              <a:t>Avg</a:t>
            </a:r>
            <a:r>
              <a:rPr lang="en-IN" sz="2400" dirty="0">
                <a:solidFill>
                  <a:srgbClr val="000000"/>
                </a:solidFill>
                <a:effectLst/>
                <a:latin typeface="Times New Roman" panose="02020603050405020304" pitchFamily="18" charset="0"/>
                <a:ea typeface="Times New Roman" panose="02020603050405020304" pitchFamily="18" charset="0"/>
              </a:rPr>
              <a:t> Daily Rate / Total guest stayed</a:t>
            </a:r>
            <a:endParaRPr lang="en-IN" sz="2000" dirty="0">
              <a:effectLst/>
              <a:latin typeface="Arial" panose="020B0604020202020204" pitchFamily="34" charset="0"/>
              <a:ea typeface="Arial" panose="020B0604020202020204" pitchFamily="34" charset="0"/>
            </a:endParaRPr>
          </a:p>
        </p:txBody>
      </p:sp>
      <p:sp>
        <p:nvSpPr>
          <p:cNvPr id="4" name="Date Placeholder 3">
            <a:extLst>
              <a:ext uri="{FF2B5EF4-FFF2-40B4-BE49-F238E27FC236}">
                <a16:creationId xmlns:a16="http://schemas.microsoft.com/office/drawing/2014/main" id="{8CD50969-8C9C-748A-6FBB-89ECDE66058F}"/>
              </a:ext>
            </a:extLst>
          </p:cNvPr>
          <p:cNvSpPr>
            <a:spLocks noGrp="1"/>
          </p:cNvSpPr>
          <p:nvPr>
            <p:ph type="dt" sz="half" idx="10"/>
          </p:nvPr>
        </p:nvSpPr>
        <p:spPr/>
        <p:txBody>
          <a:bodyPr/>
          <a:lstStyle/>
          <a:p>
            <a:fld id="{B2748B5F-8BE9-4568-B2DD-ADA72D735F8D}" type="datetime1">
              <a:rPr lang="en-IN" smtClean="0"/>
              <a:t>21/05/2022</a:t>
            </a:fld>
            <a:endParaRPr lang="en-IN"/>
          </a:p>
        </p:txBody>
      </p:sp>
      <p:sp>
        <p:nvSpPr>
          <p:cNvPr id="5" name="Slide Number Placeholder 4">
            <a:extLst>
              <a:ext uri="{FF2B5EF4-FFF2-40B4-BE49-F238E27FC236}">
                <a16:creationId xmlns:a16="http://schemas.microsoft.com/office/drawing/2014/main" id="{847DB76D-EFD0-90AF-4AC1-C547D1021E5E}"/>
              </a:ext>
            </a:extLst>
          </p:cNvPr>
          <p:cNvSpPr>
            <a:spLocks noGrp="1"/>
          </p:cNvSpPr>
          <p:nvPr>
            <p:ph type="sldNum" sz="quarter" idx="12"/>
          </p:nvPr>
        </p:nvSpPr>
        <p:spPr/>
        <p:txBody>
          <a:bodyPr/>
          <a:lstStyle/>
          <a:p>
            <a:fld id="{AB2824C7-E1B8-412E-A346-1EB184F7AFD2}" type="slidenum">
              <a:rPr lang="en-IN" smtClean="0"/>
              <a:t>24</a:t>
            </a:fld>
            <a:endParaRPr lang="en-IN"/>
          </a:p>
        </p:txBody>
      </p:sp>
      <p:pic>
        <p:nvPicPr>
          <p:cNvPr id="9" name="Picture 2" descr="AlmaBetter | LinkedIn">
            <a:extLst>
              <a:ext uri="{FF2B5EF4-FFF2-40B4-BE49-F238E27FC236}">
                <a16:creationId xmlns:a16="http://schemas.microsoft.com/office/drawing/2014/main" id="{FCBC323D-7B1C-B8B4-1511-69C982878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68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2DD48-8A9A-384B-44EE-2F0CB7057AE1}"/>
              </a:ext>
            </a:extLst>
          </p:cNvPr>
          <p:cNvSpPr txBox="1"/>
          <p:nvPr/>
        </p:nvSpPr>
        <p:spPr>
          <a:xfrm>
            <a:off x="1393107" y="165652"/>
            <a:ext cx="9155623" cy="1077218"/>
          </a:xfrm>
          <a:prstGeom prst="rect">
            <a:avLst/>
          </a:prstGeom>
          <a:noFill/>
        </p:spPr>
        <p:txBody>
          <a:bodyPr wrap="square" rtlCol="0">
            <a:spAutoFit/>
          </a:bodyPr>
          <a:lstStyle/>
          <a:p>
            <a:r>
              <a:rPr lang="en-IN" sz="3200" b="1" dirty="0">
                <a:solidFill>
                  <a:srgbClr val="FF0000"/>
                </a:solidFill>
              </a:rPr>
              <a:t>Relation between assigned room type meal </a:t>
            </a:r>
          </a:p>
          <a:p>
            <a:r>
              <a:rPr lang="en-IN" sz="3200" b="1" dirty="0">
                <a:solidFill>
                  <a:srgbClr val="FF0000"/>
                </a:solidFill>
              </a:rPr>
              <a:t>preferred by customers and price per guest</a:t>
            </a:r>
          </a:p>
        </p:txBody>
      </p:sp>
      <p:pic>
        <p:nvPicPr>
          <p:cNvPr id="5" name="Picture 4">
            <a:extLst>
              <a:ext uri="{FF2B5EF4-FFF2-40B4-BE49-F238E27FC236}">
                <a16:creationId xmlns:a16="http://schemas.microsoft.com/office/drawing/2014/main" id="{1F8B6C8E-20C2-EC8B-BA40-08FA96E3952A}"/>
              </a:ext>
            </a:extLst>
          </p:cNvPr>
          <p:cNvPicPr>
            <a:picLocks noChangeAspect="1"/>
          </p:cNvPicPr>
          <p:nvPr/>
        </p:nvPicPr>
        <p:blipFill>
          <a:blip r:embed="rId2"/>
          <a:stretch>
            <a:fillRect/>
          </a:stretch>
        </p:blipFill>
        <p:spPr>
          <a:xfrm>
            <a:off x="0" y="1205948"/>
            <a:ext cx="12192000" cy="5486400"/>
          </a:xfrm>
          <a:prstGeom prst="rect">
            <a:avLst/>
          </a:prstGeom>
        </p:spPr>
      </p:pic>
      <p:sp>
        <p:nvSpPr>
          <p:cNvPr id="6" name="TextBox 5">
            <a:extLst>
              <a:ext uri="{FF2B5EF4-FFF2-40B4-BE49-F238E27FC236}">
                <a16:creationId xmlns:a16="http://schemas.microsoft.com/office/drawing/2014/main" id="{A531BCA9-D31C-3CB3-78BE-D997D1B8E40F}"/>
              </a:ext>
            </a:extLst>
          </p:cNvPr>
          <p:cNvSpPr txBox="1"/>
          <p:nvPr/>
        </p:nvSpPr>
        <p:spPr>
          <a:xfrm>
            <a:off x="1643269" y="1897041"/>
            <a:ext cx="8905461" cy="1428853"/>
          </a:xfrm>
          <a:prstGeom prst="rect">
            <a:avLst/>
          </a:prstGeom>
          <a:noFill/>
        </p:spPr>
        <p:txBody>
          <a:bodyPr wrap="square">
            <a:spAutoFit/>
          </a:bodyPr>
          <a:lstStyle/>
          <a:p>
            <a:pPr>
              <a:lnSpc>
                <a:spcPct val="150000"/>
              </a:lnSpc>
            </a:pPr>
            <a:r>
              <a:rPr lang="en-US" sz="2000" b="0" i="0" dirty="0">
                <a:solidFill>
                  <a:srgbClr val="212121"/>
                </a:solidFill>
                <a:effectLst/>
                <a:latin typeface="Roboto" panose="02000000000000000000" pitchFamily="2" charset="0"/>
              </a:rPr>
              <a:t>It will be interesting to see how much the customers coming from various channels pay daily. </a:t>
            </a:r>
          </a:p>
          <a:p>
            <a:pPr>
              <a:lnSpc>
                <a:spcPct val="150000"/>
              </a:lnSpc>
            </a:pPr>
            <a:r>
              <a:rPr lang="en-US" sz="2000" b="0" i="0" dirty="0">
                <a:solidFill>
                  <a:srgbClr val="212121"/>
                </a:solidFill>
                <a:effectLst/>
                <a:latin typeface="Roboto" panose="02000000000000000000" pitchFamily="2" charset="0"/>
              </a:rPr>
              <a:t>It can be observed that TA/TO distribution channel is the best performer.</a:t>
            </a:r>
            <a:endParaRPr lang="en-IN" sz="2000" dirty="0"/>
          </a:p>
        </p:txBody>
      </p:sp>
      <p:sp>
        <p:nvSpPr>
          <p:cNvPr id="4" name="Date Placeholder 3">
            <a:extLst>
              <a:ext uri="{FF2B5EF4-FFF2-40B4-BE49-F238E27FC236}">
                <a16:creationId xmlns:a16="http://schemas.microsoft.com/office/drawing/2014/main" id="{0AF8D767-C419-D3F5-C096-AC3DC7392311}"/>
              </a:ext>
            </a:extLst>
          </p:cNvPr>
          <p:cNvSpPr>
            <a:spLocks noGrp="1"/>
          </p:cNvSpPr>
          <p:nvPr>
            <p:ph type="dt" sz="half" idx="10"/>
          </p:nvPr>
        </p:nvSpPr>
        <p:spPr/>
        <p:txBody>
          <a:bodyPr/>
          <a:lstStyle/>
          <a:p>
            <a:fld id="{92BB8902-CEC5-48FF-8DC0-4F1EBBC17202}" type="datetime1">
              <a:rPr lang="en-IN" smtClean="0"/>
              <a:t>21/05/2022</a:t>
            </a:fld>
            <a:endParaRPr lang="en-IN"/>
          </a:p>
        </p:txBody>
      </p:sp>
      <p:sp>
        <p:nvSpPr>
          <p:cNvPr id="7" name="Slide Number Placeholder 6">
            <a:extLst>
              <a:ext uri="{FF2B5EF4-FFF2-40B4-BE49-F238E27FC236}">
                <a16:creationId xmlns:a16="http://schemas.microsoft.com/office/drawing/2014/main" id="{F13F9837-AEEF-F6FE-2E9C-6D77C887C768}"/>
              </a:ext>
            </a:extLst>
          </p:cNvPr>
          <p:cNvSpPr>
            <a:spLocks noGrp="1"/>
          </p:cNvSpPr>
          <p:nvPr>
            <p:ph type="sldNum" sz="quarter" idx="12"/>
          </p:nvPr>
        </p:nvSpPr>
        <p:spPr/>
        <p:txBody>
          <a:bodyPr/>
          <a:lstStyle/>
          <a:p>
            <a:fld id="{AB2824C7-E1B8-412E-A346-1EB184F7AFD2}" type="slidenum">
              <a:rPr lang="en-IN" smtClean="0"/>
              <a:t>25</a:t>
            </a:fld>
            <a:endParaRPr lang="en-IN"/>
          </a:p>
        </p:txBody>
      </p:sp>
      <p:pic>
        <p:nvPicPr>
          <p:cNvPr id="8" name="Picture 2" descr="AlmaBetter | LinkedIn">
            <a:extLst>
              <a:ext uri="{FF2B5EF4-FFF2-40B4-BE49-F238E27FC236}">
                <a16:creationId xmlns:a16="http://schemas.microsoft.com/office/drawing/2014/main" id="{0CF0C2FE-0C86-C87B-BB3E-2DA7A08D1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159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13C21-CEAB-2FE7-8F7A-DBDE82977C4B}"/>
              </a:ext>
            </a:extLst>
          </p:cNvPr>
          <p:cNvSpPr txBox="1"/>
          <p:nvPr/>
        </p:nvSpPr>
        <p:spPr>
          <a:xfrm>
            <a:off x="4395434" y="183969"/>
            <a:ext cx="3012141" cy="707886"/>
          </a:xfrm>
          <a:prstGeom prst="rect">
            <a:avLst/>
          </a:prstGeom>
          <a:noFill/>
        </p:spPr>
        <p:txBody>
          <a:bodyPr wrap="square" rtlCol="0">
            <a:spAutoFit/>
          </a:bodyPr>
          <a:lstStyle/>
          <a:p>
            <a:r>
              <a:rPr lang="en-US" sz="4000" b="1" dirty="0">
                <a:solidFill>
                  <a:srgbClr val="FF0000"/>
                </a:solidFill>
              </a:rPr>
              <a:t>Conclusion</a:t>
            </a:r>
            <a:endParaRPr lang="en-IN" sz="4000" b="1" dirty="0">
              <a:solidFill>
                <a:srgbClr val="FF0000"/>
              </a:solidFill>
            </a:endParaRPr>
          </a:p>
        </p:txBody>
      </p:sp>
      <p:sp>
        <p:nvSpPr>
          <p:cNvPr id="3" name="TextBox 2">
            <a:extLst>
              <a:ext uri="{FF2B5EF4-FFF2-40B4-BE49-F238E27FC236}">
                <a16:creationId xmlns:a16="http://schemas.microsoft.com/office/drawing/2014/main" id="{50D105C0-D072-57D0-2DB1-6B82C64A267B}"/>
              </a:ext>
            </a:extLst>
          </p:cNvPr>
          <p:cNvSpPr txBox="1"/>
          <p:nvPr/>
        </p:nvSpPr>
        <p:spPr>
          <a:xfrm>
            <a:off x="761220" y="891855"/>
            <a:ext cx="11008659" cy="5940088"/>
          </a:xfrm>
          <a:prstGeom prst="rect">
            <a:avLst/>
          </a:prstGeom>
          <a:noFill/>
        </p:spPr>
        <p:txBody>
          <a:bodyPr wrap="square" rtlCol="0">
            <a:spAutoFit/>
          </a:bodyPr>
          <a:lstStyle/>
          <a:p>
            <a:pPr marL="285750" indent="-285750">
              <a:buFont typeface="Arial" panose="020B0604020202020204" pitchFamily="34" charset="0"/>
              <a:buChar char="•"/>
            </a:pPr>
            <a:r>
              <a:rPr lang="en-IN" sz="2000" dirty="0"/>
              <a:t>Around 60% bookings are for City hotel and 40% bookings are for Resort hotel, therefore City Hotel is busier than Resort hotel. Also the overall </a:t>
            </a:r>
            <a:r>
              <a:rPr lang="en-IN" sz="2000" dirty="0" err="1"/>
              <a:t>adr</a:t>
            </a:r>
            <a:r>
              <a:rPr lang="en-IN" sz="2000" dirty="0"/>
              <a:t> of City hotel is slightly higher than Resort hotel.</a:t>
            </a:r>
          </a:p>
          <a:p>
            <a:pPr marL="285750" indent="-285750">
              <a:buFont typeface="Arial" panose="020B0604020202020204" pitchFamily="34" charset="0"/>
              <a:buChar char="•"/>
            </a:pPr>
            <a:r>
              <a:rPr lang="en-IN" sz="2000" dirty="0"/>
              <a:t>Mostly guests stay for less than 5 days in hotel and for longer stays Resort hotel is preferred. </a:t>
            </a:r>
          </a:p>
          <a:p>
            <a:endParaRPr lang="en-IN" sz="2000" dirty="0"/>
          </a:p>
          <a:p>
            <a:pPr marL="285750" indent="-285750">
              <a:buFont typeface="Arial" panose="020B0604020202020204" pitchFamily="34" charset="0"/>
              <a:buChar char="•"/>
            </a:pPr>
            <a:r>
              <a:rPr lang="en-IN" sz="2000" dirty="0"/>
              <a:t>Most of the guests came from European countries, with most no. of guest coming from Portugal. </a:t>
            </a:r>
          </a:p>
          <a:p>
            <a:r>
              <a:rPr lang="en-IN" sz="2000" dirty="0"/>
              <a:t>     Guests use different channels for making bookings out of which most preferred way is TA/TO. </a:t>
            </a:r>
          </a:p>
          <a:p>
            <a:endParaRPr lang="en-IN" sz="2000" dirty="0"/>
          </a:p>
          <a:p>
            <a:pPr marL="285750" indent="-285750">
              <a:buFont typeface="Arial" panose="020B0604020202020204" pitchFamily="34" charset="0"/>
              <a:buChar char="•"/>
            </a:pPr>
            <a:r>
              <a:rPr lang="en-IN" sz="2000" dirty="0"/>
              <a:t>For hotels higher </a:t>
            </a:r>
            <a:r>
              <a:rPr lang="en-IN" sz="2000" dirty="0" err="1"/>
              <a:t>adr</a:t>
            </a:r>
            <a:r>
              <a:rPr lang="en-IN" sz="2000" dirty="0"/>
              <a:t> deals come via GDS channel, so hotels should increase their popularity on this channel. </a:t>
            </a:r>
          </a:p>
          <a:p>
            <a:pPr marL="285750" indent="-285750">
              <a:buFont typeface="Arial" panose="020B0604020202020204" pitchFamily="34" charset="0"/>
              <a:buChar char="•"/>
            </a:pPr>
            <a:r>
              <a:rPr lang="en-IN" sz="2000" dirty="0"/>
              <a:t>Almost 30% of bookings via TA/TO are cancelled.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Not getting same room as reserved, longer lead time and waiting time do not affect cancellation of bookings. Although different room allotment do lowers the </a:t>
            </a:r>
            <a:r>
              <a:rPr lang="en-IN" sz="2000" dirty="0" err="1"/>
              <a:t>adr</a:t>
            </a:r>
            <a:r>
              <a:rPr lang="en-IN" sz="2000" dirty="0"/>
              <a:t>.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July- August are the most busier and profitable months for both of hotels. </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dirty="0"/>
              <a:t>Within a month, </a:t>
            </a:r>
            <a:r>
              <a:rPr lang="en-IN" sz="2000" dirty="0" err="1"/>
              <a:t>adr</a:t>
            </a:r>
            <a:r>
              <a:rPr lang="en-IN" sz="2000" dirty="0"/>
              <a:t> gradually increases as month ends, with small sudden rise on weekends. </a:t>
            </a:r>
          </a:p>
          <a:p>
            <a:pPr marL="342900" indent="-342900">
              <a:buFont typeface="Arial" panose="020B0604020202020204" pitchFamily="34" charset="0"/>
              <a:buChar char="•"/>
            </a:pPr>
            <a:r>
              <a:rPr lang="en-IN" sz="2000" dirty="0"/>
              <a:t>Couples are the most common guests for hotels, hence hotels can plan services according to couples    needs to  increase revenue. </a:t>
            </a:r>
          </a:p>
        </p:txBody>
      </p:sp>
      <p:sp>
        <p:nvSpPr>
          <p:cNvPr id="4" name="Date Placeholder 3">
            <a:extLst>
              <a:ext uri="{FF2B5EF4-FFF2-40B4-BE49-F238E27FC236}">
                <a16:creationId xmlns:a16="http://schemas.microsoft.com/office/drawing/2014/main" id="{02CC5977-A4E2-EE58-461E-DC4A118421E8}"/>
              </a:ext>
            </a:extLst>
          </p:cNvPr>
          <p:cNvSpPr>
            <a:spLocks noGrp="1"/>
          </p:cNvSpPr>
          <p:nvPr>
            <p:ph type="dt" sz="half" idx="10"/>
          </p:nvPr>
        </p:nvSpPr>
        <p:spPr/>
        <p:txBody>
          <a:bodyPr/>
          <a:lstStyle/>
          <a:p>
            <a:fld id="{EBDED2D8-0A63-4197-B961-ABAC640FB75B}" type="datetime1">
              <a:rPr lang="en-IN" smtClean="0"/>
              <a:t>21/05/2022</a:t>
            </a:fld>
            <a:endParaRPr lang="en-IN"/>
          </a:p>
        </p:txBody>
      </p:sp>
      <p:sp>
        <p:nvSpPr>
          <p:cNvPr id="5" name="Slide Number Placeholder 4">
            <a:extLst>
              <a:ext uri="{FF2B5EF4-FFF2-40B4-BE49-F238E27FC236}">
                <a16:creationId xmlns:a16="http://schemas.microsoft.com/office/drawing/2014/main" id="{BBD82B01-7B07-D249-D8EA-878D1E8C71BE}"/>
              </a:ext>
            </a:extLst>
          </p:cNvPr>
          <p:cNvSpPr>
            <a:spLocks noGrp="1"/>
          </p:cNvSpPr>
          <p:nvPr>
            <p:ph type="sldNum" sz="quarter" idx="12"/>
          </p:nvPr>
        </p:nvSpPr>
        <p:spPr/>
        <p:txBody>
          <a:bodyPr/>
          <a:lstStyle/>
          <a:p>
            <a:fld id="{AB2824C7-E1B8-412E-A346-1EB184F7AFD2}" type="slidenum">
              <a:rPr lang="en-IN" smtClean="0"/>
              <a:t>26</a:t>
            </a:fld>
            <a:endParaRPr lang="en-IN"/>
          </a:p>
        </p:txBody>
      </p:sp>
      <p:pic>
        <p:nvPicPr>
          <p:cNvPr id="6" name="Picture 2" descr="AlmaBetter | LinkedIn">
            <a:extLst>
              <a:ext uri="{FF2B5EF4-FFF2-40B4-BE49-F238E27FC236}">
                <a16:creationId xmlns:a16="http://schemas.microsoft.com/office/drawing/2014/main" id="{158A60C7-905B-A4FA-F460-4267AB0D1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2374" y="183969"/>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4720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194195-306B-AD63-8EF6-C0C77E2AEF97}"/>
              </a:ext>
            </a:extLst>
          </p:cNvPr>
          <p:cNvSpPr txBox="1"/>
          <p:nvPr/>
        </p:nvSpPr>
        <p:spPr>
          <a:xfrm>
            <a:off x="689114" y="1775865"/>
            <a:ext cx="11065564" cy="3912097"/>
          </a:xfrm>
          <a:prstGeom prst="rect">
            <a:avLst/>
          </a:prstGeom>
          <a:noFill/>
        </p:spPr>
        <p:txBody>
          <a:bodyPr wrap="square">
            <a:spAutoFit/>
          </a:bodyPr>
          <a:lstStyle/>
          <a:p>
            <a:pPr>
              <a:lnSpc>
                <a:spcPct val="150000"/>
              </a:lnSpc>
            </a:pPr>
            <a:r>
              <a:rPr lang="en-US" sz="2400" b="0" i="0" dirty="0">
                <a:solidFill>
                  <a:srgbClr val="212121"/>
                </a:solidFill>
                <a:effectLst/>
                <a:latin typeface="Roboto" panose="02000000000000000000" pitchFamily="2" charset="0"/>
              </a:rPr>
              <a:t>In this hotel booking EDA, our team has identified the various outliers in different category of fields in the data such as year wise, month wise bookings, stay, cancellation and lead time comparisons between two hotel categories, market share of each entity w.r.t cancelled and booked, meal preferences by guest, the price per guest and its relationship to type of room and meal type etc.,. This EDA will play important role in identifying various key features in hotel booking demand analysis</a:t>
            </a:r>
            <a:endParaRPr lang="en-IN" sz="2400" dirty="0"/>
          </a:p>
        </p:txBody>
      </p:sp>
      <p:sp>
        <p:nvSpPr>
          <p:cNvPr id="5" name="TextBox 4">
            <a:extLst>
              <a:ext uri="{FF2B5EF4-FFF2-40B4-BE49-F238E27FC236}">
                <a16:creationId xmlns:a16="http://schemas.microsoft.com/office/drawing/2014/main" id="{66BA8571-1ED5-6EF2-71C7-6A24B9D67999}"/>
              </a:ext>
            </a:extLst>
          </p:cNvPr>
          <p:cNvSpPr txBox="1"/>
          <p:nvPr/>
        </p:nvSpPr>
        <p:spPr>
          <a:xfrm>
            <a:off x="4240696" y="424933"/>
            <a:ext cx="6096000" cy="707886"/>
          </a:xfrm>
          <a:prstGeom prst="rect">
            <a:avLst/>
          </a:prstGeom>
          <a:noFill/>
        </p:spPr>
        <p:txBody>
          <a:bodyPr wrap="square">
            <a:spAutoFit/>
          </a:bodyPr>
          <a:lstStyle/>
          <a:p>
            <a:r>
              <a:rPr lang="en-US" sz="4000" b="1" dirty="0">
                <a:solidFill>
                  <a:srgbClr val="FF0000"/>
                </a:solidFill>
              </a:rPr>
              <a:t>Summary</a:t>
            </a:r>
            <a:r>
              <a:rPr lang="en-US" b="0" i="0" dirty="0">
                <a:solidFill>
                  <a:srgbClr val="212121"/>
                </a:solidFill>
                <a:effectLst/>
                <a:latin typeface="Roboto" panose="02000000000000000000" pitchFamily="2" charset="0"/>
              </a:rPr>
              <a:t>  </a:t>
            </a:r>
            <a:endParaRPr lang="en-IN" dirty="0"/>
          </a:p>
        </p:txBody>
      </p:sp>
      <p:sp>
        <p:nvSpPr>
          <p:cNvPr id="6" name="Date Placeholder 5">
            <a:extLst>
              <a:ext uri="{FF2B5EF4-FFF2-40B4-BE49-F238E27FC236}">
                <a16:creationId xmlns:a16="http://schemas.microsoft.com/office/drawing/2014/main" id="{118DCD07-AF87-018B-A8F5-615A30D95450}"/>
              </a:ext>
            </a:extLst>
          </p:cNvPr>
          <p:cNvSpPr>
            <a:spLocks noGrp="1"/>
          </p:cNvSpPr>
          <p:nvPr>
            <p:ph type="dt" sz="half" idx="10"/>
          </p:nvPr>
        </p:nvSpPr>
        <p:spPr/>
        <p:txBody>
          <a:bodyPr/>
          <a:lstStyle/>
          <a:p>
            <a:fld id="{985F4BB3-853E-4BD4-8C1B-0FE507914A7A}" type="datetime1">
              <a:rPr lang="en-IN" smtClean="0"/>
              <a:t>21/05/2022</a:t>
            </a:fld>
            <a:endParaRPr lang="en-IN"/>
          </a:p>
        </p:txBody>
      </p:sp>
      <p:sp>
        <p:nvSpPr>
          <p:cNvPr id="7" name="Slide Number Placeholder 6">
            <a:extLst>
              <a:ext uri="{FF2B5EF4-FFF2-40B4-BE49-F238E27FC236}">
                <a16:creationId xmlns:a16="http://schemas.microsoft.com/office/drawing/2014/main" id="{D038D59E-A2A2-4C34-1045-8F45D54387E5}"/>
              </a:ext>
            </a:extLst>
          </p:cNvPr>
          <p:cNvSpPr>
            <a:spLocks noGrp="1"/>
          </p:cNvSpPr>
          <p:nvPr>
            <p:ph type="sldNum" sz="quarter" idx="12"/>
          </p:nvPr>
        </p:nvSpPr>
        <p:spPr/>
        <p:txBody>
          <a:bodyPr/>
          <a:lstStyle/>
          <a:p>
            <a:fld id="{AB2824C7-E1B8-412E-A346-1EB184F7AFD2}" type="slidenum">
              <a:rPr lang="en-IN" smtClean="0"/>
              <a:t>27</a:t>
            </a:fld>
            <a:endParaRPr lang="en-IN"/>
          </a:p>
        </p:txBody>
      </p:sp>
      <p:pic>
        <p:nvPicPr>
          <p:cNvPr id="8" name="Picture 2" descr="AlmaBetter | LinkedIn">
            <a:extLst>
              <a:ext uri="{FF2B5EF4-FFF2-40B4-BE49-F238E27FC236}">
                <a16:creationId xmlns:a16="http://schemas.microsoft.com/office/drawing/2014/main" id="{823176C3-847C-44BE-F910-4045A029F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0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34FCE-85C5-6300-0E03-4D96D1AB6AB9}"/>
              </a:ext>
            </a:extLst>
          </p:cNvPr>
          <p:cNvSpPr txBox="1"/>
          <p:nvPr/>
        </p:nvSpPr>
        <p:spPr>
          <a:xfrm>
            <a:off x="3585881" y="2205317"/>
            <a:ext cx="5346084" cy="1107996"/>
          </a:xfrm>
          <a:prstGeom prst="rect">
            <a:avLst/>
          </a:prstGeom>
          <a:noFill/>
        </p:spPr>
        <p:txBody>
          <a:bodyPr wrap="square" rtlCol="0">
            <a:spAutoFit/>
          </a:bodyPr>
          <a:lstStyle/>
          <a:p>
            <a:r>
              <a:rPr lang="en-US" sz="6600" b="1" dirty="0">
                <a:solidFill>
                  <a:srgbClr val="FF0000"/>
                </a:solidFill>
                <a:latin typeface="Algerian" panose="04020705040A02060702" pitchFamily="82" charset="0"/>
              </a:rPr>
              <a:t>Thank You</a:t>
            </a:r>
            <a:endParaRPr lang="en-IN" sz="6600" b="1" dirty="0">
              <a:solidFill>
                <a:srgbClr val="FF0000"/>
              </a:solidFill>
              <a:latin typeface="Algerian" panose="04020705040A02060702" pitchFamily="82" charset="0"/>
            </a:endParaRPr>
          </a:p>
        </p:txBody>
      </p:sp>
      <p:sp>
        <p:nvSpPr>
          <p:cNvPr id="3" name="Date Placeholder 2">
            <a:extLst>
              <a:ext uri="{FF2B5EF4-FFF2-40B4-BE49-F238E27FC236}">
                <a16:creationId xmlns:a16="http://schemas.microsoft.com/office/drawing/2014/main" id="{DEDEDD90-7A39-077D-6F11-5AD63BBC10BA}"/>
              </a:ext>
            </a:extLst>
          </p:cNvPr>
          <p:cNvSpPr>
            <a:spLocks noGrp="1"/>
          </p:cNvSpPr>
          <p:nvPr>
            <p:ph type="dt" sz="half" idx="10"/>
          </p:nvPr>
        </p:nvSpPr>
        <p:spPr/>
        <p:txBody>
          <a:bodyPr/>
          <a:lstStyle/>
          <a:p>
            <a:fld id="{D0FC3642-DA47-453A-9339-B1C5E8FEACFE}" type="datetime1">
              <a:rPr lang="en-IN" smtClean="0"/>
              <a:t>21/05/2022</a:t>
            </a:fld>
            <a:endParaRPr lang="en-IN"/>
          </a:p>
        </p:txBody>
      </p:sp>
      <p:sp>
        <p:nvSpPr>
          <p:cNvPr id="4" name="Slide Number Placeholder 3">
            <a:extLst>
              <a:ext uri="{FF2B5EF4-FFF2-40B4-BE49-F238E27FC236}">
                <a16:creationId xmlns:a16="http://schemas.microsoft.com/office/drawing/2014/main" id="{5F079C83-0FE9-F33D-C097-D623C76DDF10}"/>
              </a:ext>
            </a:extLst>
          </p:cNvPr>
          <p:cNvSpPr>
            <a:spLocks noGrp="1"/>
          </p:cNvSpPr>
          <p:nvPr>
            <p:ph type="sldNum" sz="quarter" idx="12"/>
          </p:nvPr>
        </p:nvSpPr>
        <p:spPr/>
        <p:txBody>
          <a:bodyPr/>
          <a:lstStyle/>
          <a:p>
            <a:fld id="{AB2824C7-E1B8-412E-A346-1EB184F7AFD2}" type="slidenum">
              <a:rPr lang="en-IN" smtClean="0"/>
              <a:t>28</a:t>
            </a:fld>
            <a:endParaRPr lang="en-IN"/>
          </a:p>
        </p:txBody>
      </p:sp>
    </p:spTree>
    <p:extLst>
      <p:ext uri="{BB962C8B-B14F-4D97-AF65-F5344CB8AC3E}">
        <p14:creationId xmlns:p14="http://schemas.microsoft.com/office/powerpoint/2010/main" val="386063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FF8609-2241-C2DE-1C15-E20A4CF68F28}"/>
              </a:ext>
            </a:extLst>
          </p:cNvPr>
          <p:cNvSpPr txBox="1"/>
          <p:nvPr/>
        </p:nvSpPr>
        <p:spPr>
          <a:xfrm>
            <a:off x="4357844" y="0"/>
            <a:ext cx="1956305" cy="769441"/>
          </a:xfrm>
          <a:prstGeom prst="rect">
            <a:avLst/>
          </a:prstGeom>
          <a:noFill/>
        </p:spPr>
        <p:txBody>
          <a:bodyPr wrap="none" rtlCol="0">
            <a:spAutoFit/>
          </a:bodyPr>
          <a:lstStyle/>
          <a:p>
            <a:r>
              <a:rPr lang="en-IN" sz="4400" b="1" dirty="0">
                <a:solidFill>
                  <a:srgbClr val="FF0000"/>
                </a:solidFill>
              </a:rPr>
              <a:t>Agenda</a:t>
            </a:r>
          </a:p>
        </p:txBody>
      </p:sp>
      <p:sp>
        <p:nvSpPr>
          <p:cNvPr id="4" name="TextBox 3">
            <a:extLst>
              <a:ext uri="{FF2B5EF4-FFF2-40B4-BE49-F238E27FC236}">
                <a16:creationId xmlns:a16="http://schemas.microsoft.com/office/drawing/2014/main" id="{1C2C934E-42D6-214A-634B-57E99A775E42}"/>
              </a:ext>
            </a:extLst>
          </p:cNvPr>
          <p:cNvSpPr txBox="1"/>
          <p:nvPr/>
        </p:nvSpPr>
        <p:spPr>
          <a:xfrm>
            <a:off x="1179734" y="724141"/>
            <a:ext cx="10268829" cy="6133859"/>
          </a:xfrm>
          <a:prstGeom prst="rect">
            <a:avLst/>
          </a:prstGeom>
          <a:noFill/>
        </p:spPr>
        <p:txBody>
          <a:bodyPr wrap="square" rtlCol="0">
            <a:spAutoFit/>
          </a:bodyPr>
          <a:lstStyle/>
          <a:p>
            <a:pPr marL="285750" indent="-285750">
              <a:buFont typeface="Arial" panose="020B0604020202020204" pitchFamily="34" charset="0"/>
              <a:buChar char="•"/>
            </a:pPr>
            <a:r>
              <a:rPr lang="en-IN" sz="2200" dirty="0"/>
              <a:t>To discuss the analysis of given hotel bookings data set from 2015-2017. </a:t>
            </a:r>
          </a:p>
          <a:p>
            <a:pPr marL="285750" indent="-285750">
              <a:buFont typeface="Arial" panose="020B0604020202020204" pitchFamily="34" charset="0"/>
              <a:buChar char="•"/>
            </a:pPr>
            <a:r>
              <a:rPr lang="en-IN" sz="2200" dirty="0"/>
              <a:t>To find out the patterns that will help us to increase the hotel bookings.</a:t>
            </a:r>
          </a:p>
          <a:p>
            <a:pPr marL="285750" indent="-285750">
              <a:buFont typeface="Arial" panose="020B0604020202020204" pitchFamily="34" charset="0"/>
              <a:buChar char="•"/>
            </a:pPr>
            <a:r>
              <a:rPr lang="en-IN" sz="2200" dirty="0"/>
              <a:t>To discus some important python modules that are frequently used in numerical computation, data manipulation and graphical representation of historical data.</a:t>
            </a:r>
          </a:p>
          <a:p>
            <a:pPr marL="285750" indent="-285750">
              <a:lnSpc>
                <a:spcPct val="200000"/>
              </a:lnSpc>
              <a:buFont typeface="Arial" panose="020B0604020202020204" pitchFamily="34" charset="0"/>
              <a:buChar char="•"/>
            </a:pPr>
            <a:r>
              <a:rPr lang="en-IN" sz="2200" dirty="0"/>
              <a:t>Analysis of given data set in following ways :</a:t>
            </a:r>
          </a:p>
          <a:p>
            <a:pPr marL="285750" indent="-285750">
              <a:lnSpc>
                <a:spcPct val="150000"/>
              </a:lnSpc>
              <a:buFont typeface="Arial" panose="020B0604020202020204" pitchFamily="34" charset="0"/>
              <a:buChar char="•"/>
            </a:pPr>
            <a:r>
              <a:rPr lang="en-IN" sz="2200" dirty="0"/>
              <a:t>Data Cleaning</a:t>
            </a:r>
          </a:p>
          <a:p>
            <a:pPr marL="285750" indent="-285750">
              <a:lnSpc>
                <a:spcPct val="150000"/>
              </a:lnSpc>
              <a:buFont typeface="Arial" panose="020B0604020202020204" pitchFamily="34" charset="0"/>
              <a:buChar char="•"/>
            </a:pPr>
            <a:r>
              <a:rPr lang="en-IN" sz="2200" dirty="0"/>
              <a:t>Hotel wise analysis</a:t>
            </a:r>
          </a:p>
          <a:p>
            <a:pPr marL="285750" indent="-285750">
              <a:lnSpc>
                <a:spcPct val="150000"/>
              </a:lnSpc>
              <a:buFont typeface="Arial" panose="020B0604020202020204" pitchFamily="34" charset="0"/>
              <a:buChar char="•"/>
            </a:pPr>
            <a:r>
              <a:rPr lang="en-IN" sz="2200" dirty="0"/>
              <a:t>Univariate analysis</a:t>
            </a:r>
          </a:p>
          <a:p>
            <a:pPr marL="285750" indent="-285750">
              <a:lnSpc>
                <a:spcPct val="150000"/>
              </a:lnSpc>
              <a:buFont typeface="Arial" panose="020B0604020202020204" pitchFamily="34" charset="0"/>
              <a:buChar char="•"/>
            </a:pPr>
            <a:r>
              <a:rPr lang="en-IN" sz="2200" dirty="0"/>
              <a:t>Distribution Channel wise analysis</a:t>
            </a:r>
          </a:p>
          <a:p>
            <a:pPr marL="285750" indent="-285750">
              <a:lnSpc>
                <a:spcPct val="150000"/>
              </a:lnSpc>
              <a:buFont typeface="Arial" panose="020B0604020202020204" pitchFamily="34" charset="0"/>
              <a:buChar char="•"/>
            </a:pPr>
            <a:r>
              <a:rPr lang="en-IN" sz="2200" dirty="0"/>
              <a:t>Booking cancellation analysis</a:t>
            </a:r>
          </a:p>
          <a:p>
            <a:pPr marL="285750" indent="-285750">
              <a:lnSpc>
                <a:spcPct val="150000"/>
              </a:lnSpc>
              <a:buFont typeface="Arial" panose="020B0604020202020204" pitchFamily="34" charset="0"/>
              <a:buChar char="•"/>
            </a:pPr>
            <a:r>
              <a:rPr lang="en-IN" sz="2200" dirty="0"/>
              <a:t>Time Wise Analysis</a:t>
            </a:r>
          </a:p>
          <a:p>
            <a:pPr marL="285750" indent="-285750">
              <a:lnSpc>
                <a:spcPct val="150000"/>
              </a:lnSpc>
              <a:buFont typeface="Arial" panose="020B0604020202020204" pitchFamily="34" charset="0"/>
              <a:buChar char="•"/>
            </a:pPr>
            <a:r>
              <a:rPr lang="en-IN" sz="2200" dirty="0"/>
              <a:t>Country based analysis.</a:t>
            </a:r>
          </a:p>
          <a:p>
            <a:pPr marL="285750" indent="-285750">
              <a:lnSpc>
                <a:spcPct val="150000"/>
              </a:lnSpc>
              <a:buFont typeface="Arial" panose="020B0604020202020204" pitchFamily="34" charset="0"/>
              <a:buChar char="•"/>
            </a:pPr>
            <a:r>
              <a:rPr lang="en-IN" sz="2200" dirty="0"/>
              <a:t>Find out key factors to grow the hotel booking trends.</a:t>
            </a:r>
          </a:p>
        </p:txBody>
      </p:sp>
      <p:sp>
        <p:nvSpPr>
          <p:cNvPr id="3" name="Date Placeholder 2">
            <a:extLst>
              <a:ext uri="{FF2B5EF4-FFF2-40B4-BE49-F238E27FC236}">
                <a16:creationId xmlns:a16="http://schemas.microsoft.com/office/drawing/2014/main" id="{236E376D-C663-DC4E-00E9-D5D08D94FE0E}"/>
              </a:ext>
            </a:extLst>
          </p:cNvPr>
          <p:cNvSpPr>
            <a:spLocks noGrp="1"/>
          </p:cNvSpPr>
          <p:nvPr>
            <p:ph type="dt" sz="half" idx="10"/>
          </p:nvPr>
        </p:nvSpPr>
        <p:spPr/>
        <p:txBody>
          <a:bodyPr/>
          <a:lstStyle/>
          <a:p>
            <a:fld id="{CA04566A-A2EA-4FFF-91D9-B543A80FC6C1}" type="datetime1">
              <a:rPr lang="en-IN" smtClean="0"/>
              <a:t>21/05/2022</a:t>
            </a:fld>
            <a:endParaRPr lang="en-IN"/>
          </a:p>
        </p:txBody>
      </p:sp>
      <p:sp>
        <p:nvSpPr>
          <p:cNvPr id="5" name="Slide Number Placeholder 4">
            <a:extLst>
              <a:ext uri="{FF2B5EF4-FFF2-40B4-BE49-F238E27FC236}">
                <a16:creationId xmlns:a16="http://schemas.microsoft.com/office/drawing/2014/main" id="{B91596AD-0451-4D99-E70B-26BAAED48F87}"/>
              </a:ext>
            </a:extLst>
          </p:cNvPr>
          <p:cNvSpPr>
            <a:spLocks noGrp="1"/>
          </p:cNvSpPr>
          <p:nvPr>
            <p:ph type="sldNum" sz="quarter" idx="12"/>
          </p:nvPr>
        </p:nvSpPr>
        <p:spPr/>
        <p:txBody>
          <a:bodyPr/>
          <a:lstStyle/>
          <a:p>
            <a:fld id="{AB2824C7-E1B8-412E-A346-1EB184F7AFD2}" type="slidenum">
              <a:rPr lang="en-IN" smtClean="0"/>
              <a:t>3</a:t>
            </a:fld>
            <a:endParaRPr lang="en-IN"/>
          </a:p>
        </p:txBody>
      </p:sp>
      <p:pic>
        <p:nvPicPr>
          <p:cNvPr id="6" name="Picture 2" descr="AlmaBetter | LinkedIn">
            <a:extLst>
              <a:ext uri="{FF2B5EF4-FFF2-40B4-BE49-F238E27FC236}">
                <a16:creationId xmlns:a16="http://schemas.microsoft.com/office/drawing/2014/main" id="{5A1D50FD-7735-7039-4120-91EDA2FC38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55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B9E39-34C3-BD46-AAE9-E368A5A02BF0}"/>
              </a:ext>
            </a:extLst>
          </p:cNvPr>
          <p:cNvSpPr txBox="1"/>
          <p:nvPr/>
        </p:nvSpPr>
        <p:spPr>
          <a:xfrm>
            <a:off x="781878" y="662737"/>
            <a:ext cx="10144540" cy="6087564"/>
          </a:xfrm>
          <a:prstGeom prst="rect">
            <a:avLst/>
          </a:prstGeom>
          <a:noFill/>
        </p:spPr>
        <p:txBody>
          <a:bodyPr wrap="square">
            <a:spAutoFit/>
          </a:bodyPr>
          <a:lstStyle/>
          <a:p>
            <a:pPr algn="l">
              <a:lnSpc>
                <a:spcPct val="200000"/>
              </a:lnSpc>
            </a:pPr>
            <a:r>
              <a:rPr lang="en-US" sz="2200" b="1" i="0" dirty="0">
                <a:solidFill>
                  <a:srgbClr val="212121"/>
                </a:solidFill>
                <a:effectLst/>
                <a:latin typeface="Roboto" panose="02000000000000000000" pitchFamily="2" charset="0"/>
              </a:rPr>
              <a:t>In this EDA we will perform analysis on following Questions :</a:t>
            </a:r>
            <a:endParaRPr lang="en-US" sz="2200" b="0" i="0" dirty="0">
              <a:solidFill>
                <a:srgbClr val="212121"/>
              </a:solidFill>
              <a:effectLst/>
              <a:latin typeface="Roboto" panose="02000000000000000000" pitchFamily="2" charset="0"/>
            </a:endParaRP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What is the bookings ration between Resort and City hotels?</a:t>
            </a: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How many ticket were canceled during booking and after booking?</a:t>
            </a: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Which month is the most occupied and which is the least occupied?</a:t>
            </a: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What is % booking for each year?</a:t>
            </a: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Which market country is contributing max booking?</a:t>
            </a: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What meal item mostly preferred by customer?</a:t>
            </a: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what is the price per guest in each booking?</a:t>
            </a:r>
          </a:p>
          <a:p>
            <a:pPr marL="457200" indent="-457200" algn="l">
              <a:lnSpc>
                <a:spcPct val="200000"/>
              </a:lnSpc>
              <a:buFont typeface="+mj-lt"/>
              <a:buAutoNum type="arabicPeriod"/>
            </a:pPr>
            <a:r>
              <a:rPr lang="en-US" sz="2200" b="0" i="0" dirty="0">
                <a:solidFill>
                  <a:srgbClr val="212121"/>
                </a:solidFill>
                <a:effectLst/>
                <a:latin typeface="Roboto" panose="02000000000000000000" pitchFamily="2" charset="0"/>
              </a:rPr>
              <a:t>Which market segments should be targeted for promotion?</a:t>
            </a:r>
          </a:p>
        </p:txBody>
      </p:sp>
      <p:sp>
        <p:nvSpPr>
          <p:cNvPr id="4" name="TextBox 3">
            <a:extLst>
              <a:ext uri="{FF2B5EF4-FFF2-40B4-BE49-F238E27FC236}">
                <a16:creationId xmlns:a16="http://schemas.microsoft.com/office/drawing/2014/main" id="{D877CC7A-A9F5-1C39-310D-B4DA8CE042C5}"/>
              </a:ext>
            </a:extLst>
          </p:cNvPr>
          <p:cNvSpPr txBox="1"/>
          <p:nvPr/>
        </p:nvSpPr>
        <p:spPr>
          <a:xfrm>
            <a:off x="1588299" y="107699"/>
            <a:ext cx="8165440" cy="646331"/>
          </a:xfrm>
          <a:prstGeom prst="rect">
            <a:avLst/>
          </a:prstGeom>
          <a:noFill/>
        </p:spPr>
        <p:txBody>
          <a:bodyPr wrap="none" rtlCol="0">
            <a:spAutoFit/>
          </a:bodyPr>
          <a:lstStyle/>
          <a:p>
            <a:pPr algn="ctr"/>
            <a:r>
              <a:rPr lang="en-IN" sz="3600" b="1" dirty="0">
                <a:solidFill>
                  <a:srgbClr val="FF0000"/>
                </a:solidFill>
              </a:rPr>
              <a:t>Questions identified / Problem statement</a:t>
            </a:r>
          </a:p>
        </p:txBody>
      </p:sp>
      <p:sp>
        <p:nvSpPr>
          <p:cNvPr id="5" name="Date Placeholder 4">
            <a:extLst>
              <a:ext uri="{FF2B5EF4-FFF2-40B4-BE49-F238E27FC236}">
                <a16:creationId xmlns:a16="http://schemas.microsoft.com/office/drawing/2014/main" id="{EB1AC0E5-C8FD-E7F0-622F-77FCFAA7E758}"/>
              </a:ext>
            </a:extLst>
          </p:cNvPr>
          <p:cNvSpPr>
            <a:spLocks noGrp="1"/>
          </p:cNvSpPr>
          <p:nvPr>
            <p:ph type="dt" sz="half" idx="10"/>
          </p:nvPr>
        </p:nvSpPr>
        <p:spPr/>
        <p:txBody>
          <a:bodyPr/>
          <a:lstStyle/>
          <a:p>
            <a:fld id="{9B39328C-8482-4759-89AC-E616F85F380A}" type="datetime1">
              <a:rPr lang="en-IN" smtClean="0"/>
              <a:t>21/05/2022</a:t>
            </a:fld>
            <a:endParaRPr lang="en-IN"/>
          </a:p>
        </p:txBody>
      </p:sp>
      <p:sp>
        <p:nvSpPr>
          <p:cNvPr id="6" name="Slide Number Placeholder 5">
            <a:extLst>
              <a:ext uri="{FF2B5EF4-FFF2-40B4-BE49-F238E27FC236}">
                <a16:creationId xmlns:a16="http://schemas.microsoft.com/office/drawing/2014/main" id="{84E4C28C-A06E-722C-DA2E-EA92748C31E5}"/>
              </a:ext>
            </a:extLst>
          </p:cNvPr>
          <p:cNvSpPr>
            <a:spLocks noGrp="1"/>
          </p:cNvSpPr>
          <p:nvPr>
            <p:ph type="sldNum" sz="quarter" idx="12"/>
          </p:nvPr>
        </p:nvSpPr>
        <p:spPr/>
        <p:txBody>
          <a:bodyPr/>
          <a:lstStyle/>
          <a:p>
            <a:fld id="{AB2824C7-E1B8-412E-A346-1EB184F7AFD2}" type="slidenum">
              <a:rPr lang="en-IN" smtClean="0"/>
              <a:t>4</a:t>
            </a:fld>
            <a:endParaRPr lang="en-IN"/>
          </a:p>
        </p:txBody>
      </p:sp>
      <p:pic>
        <p:nvPicPr>
          <p:cNvPr id="7" name="Picture 2" descr="AlmaBetter | LinkedIn">
            <a:extLst>
              <a:ext uri="{FF2B5EF4-FFF2-40B4-BE49-F238E27FC236}">
                <a16:creationId xmlns:a16="http://schemas.microsoft.com/office/drawing/2014/main" id="{850D0A0D-383C-78BC-F6FA-63A103E6F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110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C705E-EA59-F3AD-FC6E-2EC7642278EE}"/>
              </a:ext>
            </a:extLst>
          </p:cNvPr>
          <p:cNvSpPr txBox="1"/>
          <p:nvPr/>
        </p:nvSpPr>
        <p:spPr>
          <a:xfrm>
            <a:off x="4125263" y="152010"/>
            <a:ext cx="4031121" cy="707886"/>
          </a:xfrm>
          <a:prstGeom prst="rect">
            <a:avLst/>
          </a:prstGeom>
          <a:noFill/>
        </p:spPr>
        <p:txBody>
          <a:bodyPr wrap="square" rtlCol="0">
            <a:spAutoFit/>
          </a:bodyPr>
          <a:lstStyle/>
          <a:p>
            <a:r>
              <a:rPr lang="en-US" sz="4000" b="1" dirty="0">
                <a:solidFill>
                  <a:srgbClr val="FF0000"/>
                </a:solidFill>
              </a:rPr>
              <a:t>Data</a:t>
            </a:r>
            <a:r>
              <a:rPr lang="en-US" sz="4000" b="1" dirty="0"/>
              <a:t> </a:t>
            </a:r>
            <a:r>
              <a:rPr lang="en-US" sz="4000" b="1" dirty="0">
                <a:solidFill>
                  <a:srgbClr val="FF0000"/>
                </a:solidFill>
              </a:rPr>
              <a:t>Summary</a:t>
            </a:r>
            <a:endParaRPr lang="en-IN" sz="4000" b="1" dirty="0">
              <a:solidFill>
                <a:srgbClr val="FF0000"/>
              </a:solidFill>
            </a:endParaRPr>
          </a:p>
        </p:txBody>
      </p:sp>
      <p:sp>
        <p:nvSpPr>
          <p:cNvPr id="4" name="TextBox 3">
            <a:extLst>
              <a:ext uri="{FF2B5EF4-FFF2-40B4-BE49-F238E27FC236}">
                <a16:creationId xmlns:a16="http://schemas.microsoft.com/office/drawing/2014/main" id="{5570FC2F-2297-7A8E-CC8E-75622625A251}"/>
              </a:ext>
            </a:extLst>
          </p:cNvPr>
          <p:cNvSpPr txBox="1"/>
          <p:nvPr/>
        </p:nvSpPr>
        <p:spPr>
          <a:xfrm>
            <a:off x="1048870" y="884905"/>
            <a:ext cx="10183906" cy="5047536"/>
          </a:xfrm>
          <a:prstGeom prst="rect">
            <a:avLst/>
          </a:prstGeom>
          <a:noFill/>
        </p:spPr>
        <p:txBody>
          <a:bodyPr wrap="square" rtlCol="0">
            <a:spAutoFit/>
          </a:bodyPr>
          <a:lstStyle/>
          <a:p>
            <a:r>
              <a:rPr lang="en-US" sz="2000" dirty="0">
                <a:solidFill>
                  <a:schemeClr val="accent6">
                    <a:lumMod val="50000"/>
                  </a:schemeClr>
                </a:solidFill>
              </a:rPr>
              <a:t>Given data set has different columns of variables crucial for hotel bookings. Some of them are as following:</a:t>
            </a:r>
          </a:p>
          <a:p>
            <a:endParaRPr lang="en-IN" sz="2000" dirty="0"/>
          </a:p>
          <a:p>
            <a:r>
              <a:rPr lang="en-IN" sz="2400" dirty="0">
                <a:solidFill>
                  <a:schemeClr val="accent2">
                    <a:lumMod val="75000"/>
                  </a:schemeClr>
                </a:solidFill>
              </a:rPr>
              <a:t>hotel</a:t>
            </a:r>
            <a:r>
              <a:rPr lang="en-IN" sz="2000" dirty="0"/>
              <a:t>: this column includes category of hotels, which are City Hotel and Resort Hotel.</a:t>
            </a:r>
          </a:p>
          <a:p>
            <a:endParaRPr lang="en-IN" sz="2000" dirty="0"/>
          </a:p>
          <a:p>
            <a:r>
              <a:rPr lang="en-IN" sz="2400" dirty="0">
                <a:solidFill>
                  <a:schemeClr val="accent2">
                    <a:lumMod val="75000"/>
                  </a:schemeClr>
                </a:solidFill>
              </a:rPr>
              <a:t>Is_cancelled: </a:t>
            </a:r>
            <a:r>
              <a:rPr lang="en-IN" sz="2000" dirty="0"/>
              <a:t>The value of column can show the cancellation type. If the booking was cancelled or not. Values[0,1], where 0 indicates not cancelled.</a:t>
            </a:r>
          </a:p>
          <a:p>
            <a:endParaRPr lang="en-IN" sz="2000" dirty="0"/>
          </a:p>
          <a:p>
            <a:r>
              <a:rPr lang="en-IN" sz="2400" dirty="0">
                <a:solidFill>
                  <a:schemeClr val="accent2">
                    <a:lumMod val="75000"/>
                  </a:schemeClr>
                </a:solidFill>
              </a:rPr>
              <a:t>lead_time: </a:t>
            </a:r>
            <a:r>
              <a:rPr lang="en-IN" sz="2000" dirty="0"/>
              <a:t>The time between reservation and actual arrival.</a:t>
            </a:r>
          </a:p>
          <a:p>
            <a:endParaRPr lang="en-IN" sz="2400" dirty="0">
              <a:solidFill>
                <a:schemeClr val="accent2">
                  <a:lumMod val="75000"/>
                </a:schemeClr>
              </a:solidFill>
            </a:endParaRPr>
          </a:p>
          <a:p>
            <a:r>
              <a:rPr lang="en-IN" sz="2400" dirty="0" err="1">
                <a:solidFill>
                  <a:schemeClr val="accent2">
                    <a:lumMod val="75000"/>
                  </a:schemeClr>
                </a:solidFill>
              </a:rPr>
              <a:t>stayed_in_weekend_nights</a:t>
            </a:r>
            <a:r>
              <a:rPr lang="en-IN" sz="2400" dirty="0">
                <a:solidFill>
                  <a:schemeClr val="accent2">
                    <a:lumMod val="75000"/>
                  </a:schemeClr>
                </a:solidFill>
              </a:rPr>
              <a:t>: </a:t>
            </a:r>
            <a:r>
              <a:rPr lang="en-IN" sz="2000" dirty="0"/>
              <a:t>The number of weekend nights stay per reservation.</a:t>
            </a:r>
          </a:p>
          <a:p>
            <a:endParaRPr lang="en-IN" sz="2000" dirty="0"/>
          </a:p>
          <a:p>
            <a:r>
              <a:rPr lang="en-IN" sz="2400" dirty="0" err="1">
                <a:solidFill>
                  <a:schemeClr val="accent2">
                    <a:lumMod val="75000"/>
                  </a:schemeClr>
                </a:solidFill>
              </a:rPr>
              <a:t>stayed_in_weekday_nights</a:t>
            </a:r>
            <a:r>
              <a:rPr lang="en-IN" sz="2400" dirty="0">
                <a:solidFill>
                  <a:schemeClr val="accent2">
                    <a:lumMod val="75000"/>
                  </a:schemeClr>
                </a:solidFill>
              </a:rPr>
              <a:t>: </a:t>
            </a:r>
            <a:r>
              <a:rPr lang="en-IN" sz="2000" dirty="0"/>
              <a:t>The number of weekday nights stay per reservation.</a:t>
            </a:r>
          </a:p>
          <a:p>
            <a:r>
              <a:rPr lang="en-IN" sz="2000" dirty="0"/>
              <a:t> </a:t>
            </a:r>
          </a:p>
          <a:p>
            <a:endParaRPr lang="en-IN" dirty="0"/>
          </a:p>
        </p:txBody>
      </p:sp>
      <p:sp>
        <p:nvSpPr>
          <p:cNvPr id="2" name="Date Placeholder 1">
            <a:extLst>
              <a:ext uri="{FF2B5EF4-FFF2-40B4-BE49-F238E27FC236}">
                <a16:creationId xmlns:a16="http://schemas.microsoft.com/office/drawing/2014/main" id="{319D49B9-4347-4AA2-26D8-6FF2B171EBCD}"/>
              </a:ext>
            </a:extLst>
          </p:cNvPr>
          <p:cNvSpPr>
            <a:spLocks noGrp="1"/>
          </p:cNvSpPr>
          <p:nvPr>
            <p:ph type="dt" sz="half" idx="10"/>
          </p:nvPr>
        </p:nvSpPr>
        <p:spPr/>
        <p:txBody>
          <a:bodyPr/>
          <a:lstStyle/>
          <a:p>
            <a:fld id="{733088C7-C8A2-45F0-ADD2-C10E936DCE9B}" type="datetime1">
              <a:rPr lang="en-IN" smtClean="0"/>
              <a:t>21/05/2022</a:t>
            </a:fld>
            <a:endParaRPr lang="en-IN"/>
          </a:p>
        </p:txBody>
      </p:sp>
      <p:sp>
        <p:nvSpPr>
          <p:cNvPr id="5" name="Slide Number Placeholder 4">
            <a:extLst>
              <a:ext uri="{FF2B5EF4-FFF2-40B4-BE49-F238E27FC236}">
                <a16:creationId xmlns:a16="http://schemas.microsoft.com/office/drawing/2014/main" id="{9AC19ECA-1D3E-3A10-7E91-4BD8B88D8694}"/>
              </a:ext>
            </a:extLst>
          </p:cNvPr>
          <p:cNvSpPr>
            <a:spLocks noGrp="1"/>
          </p:cNvSpPr>
          <p:nvPr>
            <p:ph type="sldNum" sz="quarter" idx="12"/>
          </p:nvPr>
        </p:nvSpPr>
        <p:spPr/>
        <p:txBody>
          <a:bodyPr/>
          <a:lstStyle/>
          <a:p>
            <a:fld id="{AB2824C7-E1B8-412E-A346-1EB184F7AFD2}" type="slidenum">
              <a:rPr lang="en-IN" smtClean="0"/>
              <a:t>5</a:t>
            </a:fld>
            <a:endParaRPr lang="en-IN"/>
          </a:p>
        </p:txBody>
      </p:sp>
      <p:pic>
        <p:nvPicPr>
          <p:cNvPr id="6" name="Picture 2" descr="AlmaBetter | LinkedIn">
            <a:extLst>
              <a:ext uri="{FF2B5EF4-FFF2-40B4-BE49-F238E27FC236}">
                <a16:creationId xmlns:a16="http://schemas.microsoft.com/office/drawing/2014/main" id="{B8B02B39-8C0D-2B99-4F51-88007D2D5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3130" y="426291"/>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11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A91974-7AE6-21DD-5948-47C9D79F2833}"/>
              </a:ext>
            </a:extLst>
          </p:cNvPr>
          <p:cNvSpPr txBox="1"/>
          <p:nvPr/>
        </p:nvSpPr>
        <p:spPr>
          <a:xfrm>
            <a:off x="1407458" y="1472928"/>
            <a:ext cx="10031507" cy="4093428"/>
          </a:xfrm>
          <a:prstGeom prst="rect">
            <a:avLst/>
          </a:prstGeom>
          <a:noFill/>
        </p:spPr>
        <p:txBody>
          <a:bodyPr wrap="square" rtlCol="0">
            <a:spAutoFit/>
          </a:bodyPr>
          <a:lstStyle/>
          <a:p>
            <a:r>
              <a:rPr lang="en-IN" sz="2400" dirty="0" err="1">
                <a:solidFill>
                  <a:schemeClr val="accent2">
                    <a:lumMod val="75000"/>
                  </a:schemeClr>
                </a:solidFill>
              </a:rPr>
              <a:t>market_segment</a:t>
            </a:r>
            <a:r>
              <a:rPr lang="en-IN" sz="2400" dirty="0">
                <a:solidFill>
                  <a:schemeClr val="accent2">
                    <a:lumMod val="75000"/>
                  </a:schemeClr>
                </a:solidFill>
              </a:rPr>
              <a:t>: </a:t>
            </a:r>
            <a:r>
              <a:rPr lang="en-IN" sz="2000" dirty="0"/>
              <a:t>This column show how reservation was made and what is the purpose of reservation. </a:t>
            </a:r>
            <a:r>
              <a:rPr lang="en-IN" sz="2000" dirty="0" err="1"/>
              <a:t>Eg</a:t>
            </a:r>
            <a:r>
              <a:rPr lang="en-IN" sz="2000" dirty="0"/>
              <a:t>, corporate means corporate trip, TA for travel agency.</a:t>
            </a:r>
          </a:p>
          <a:p>
            <a:endParaRPr lang="en-IN" sz="2000" dirty="0"/>
          </a:p>
          <a:p>
            <a:r>
              <a:rPr lang="en-IN" sz="2000" dirty="0"/>
              <a:t> </a:t>
            </a:r>
            <a:r>
              <a:rPr lang="en-IN" sz="2400" dirty="0">
                <a:solidFill>
                  <a:schemeClr val="accent2">
                    <a:lumMod val="75000"/>
                  </a:schemeClr>
                </a:solidFill>
              </a:rPr>
              <a:t>distribution_channel: </a:t>
            </a:r>
            <a:r>
              <a:rPr lang="en-IN" sz="2000" dirty="0"/>
              <a:t>The medium through booking was made.</a:t>
            </a:r>
          </a:p>
          <a:p>
            <a:r>
              <a:rPr lang="en-IN" sz="2000" dirty="0"/>
              <a:t>                                       [</a:t>
            </a:r>
            <a:r>
              <a:rPr lang="en-IN" sz="2000" dirty="0" err="1"/>
              <a:t>Direct,Corporate,TA</a:t>
            </a:r>
            <a:r>
              <a:rPr lang="en-IN" sz="2000" dirty="0"/>
              <a:t>/</a:t>
            </a:r>
            <a:r>
              <a:rPr lang="en-IN" sz="2000" dirty="0" err="1"/>
              <a:t>TO,undefined,GDS</a:t>
            </a:r>
            <a:r>
              <a:rPr lang="en-IN" sz="2000" dirty="0"/>
              <a:t>.]</a:t>
            </a:r>
          </a:p>
          <a:p>
            <a:endParaRPr lang="en-IN" sz="2000" dirty="0"/>
          </a:p>
          <a:p>
            <a:r>
              <a:rPr lang="en-IN" sz="2000" dirty="0"/>
              <a:t> </a:t>
            </a:r>
            <a:r>
              <a:rPr lang="en-IN" sz="2400" dirty="0" err="1">
                <a:solidFill>
                  <a:schemeClr val="accent2">
                    <a:lumMod val="75000"/>
                  </a:schemeClr>
                </a:solidFill>
              </a:rPr>
              <a:t>Is_repeated_guest</a:t>
            </a:r>
            <a:r>
              <a:rPr lang="en-IN" sz="2400" dirty="0">
                <a:solidFill>
                  <a:schemeClr val="accent2">
                    <a:lumMod val="75000"/>
                  </a:schemeClr>
                </a:solidFill>
              </a:rPr>
              <a:t>: </a:t>
            </a:r>
            <a:r>
              <a:rPr lang="en-IN" sz="2000" dirty="0"/>
              <a:t>Shows if the guest is who has arrived earlier or not.</a:t>
            </a:r>
          </a:p>
          <a:p>
            <a:r>
              <a:rPr lang="en-IN" sz="2000" dirty="0"/>
              <a:t>                                    Values[0,1]--&gt;0 indicates no and 1 indicated yes person is repeated guest. </a:t>
            </a:r>
          </a:p>
          <a:p>
            <a:endParaRPr lang="en-IN" sz="2000" dirty="0"/>
          </a:p>
          <a:p>
            <a:r>
              <a:rPr lang="en-IN" sz="2400" dirty="0" err="1">
                <a:solidFill>
                  <a:schemeClr val="accent2">
                    <a:lumMod val="75000"/>
                  </a:schemeClr>
                </a:solidFill>
              </a:rPr>
              <a:t>days_in_waiting_list</a:t>
            </a:r>
            <a:r>
              <a:rPr lang="en-IN" sz="2400" dirty="0">
                <a:solidFill>
                  <a:schemeClr val="accent2">
                    <a:lumMod val="75000"/>
                  </a:schemeClr>
                </a:solidFill>
              </a:rPr>
              <a:t>: </a:t>
            </a:r>
            <a:r>
              <a:rPr lang="en-IN" sz="2000" dirty="0"/>
              <a:t>Number of days between actual booking and transact. </a:t>
            </a:r>
          </a:p>
          <a:p>
            <a:endParaRPr lang="en-IN" sz="2000" dirty="0"/>
          </a:p>
          <a:p>
            <a:r>
              <a:rPr lang="en-IN" sz="2400" dirty="0" err="1">
                <a:solidFill>
                  <a:schemeClr val="accent2">
                    <a:lumMod val="75000"/>
                  </a:schemeClr>
                </a:solidFill>
              </a:rPr>
              <a:t>customer_type</a:t>
            </a:r>
            <a:r>
              <a:rPr lang="en-IN" sz="2400" dirty="0">
                <a:solidFill>
                  <a:schemeClr val="accent2">
                    <a:lumMod val="75000"/>
                  </a:schemeClr>
                </a:solidFill>
              </a:rPr>
              <a:t>: </a:t>
            </a:r>
            <a:r>
              <a:rPr lang="en-IN" sz="2000" dirty="0"/>
              <a:t>Type of customers( Transient, group, etc.)</a:t>
            </a:r>
          </a:p>
        </p:txBody>
      </p:sp>
      <p:sp>
        <p:nvSpPr>
          <p:cNvPr id="3" name="TextBox 2">
            <a:extLst>
              <a:ext uri="{FF2B5EF4-FFF2-40B4-BE49-F238E27FC236}">
                <a16:creationId xmlns:a16="http://schemas.microsoft.com/office/drawing/2014/main" id="{EADF160F-9F33-67B8-307C-2AB1693FE36D}"/>
              </a:ext>
            </a:extLst>
          </p:cNvPr>
          <p:cNvSpPr txBox="1"/>
          <p:nvPr/>
        </p:nvSpPr>
        <p:spPr>
          <a:xfrm>
            <a:off x="1117019" y="377297"/>
            <a:ext cx="4031121" cy="707886"/>
          </a:xfrm>
          <a:prstGeom prst="rect">
            <a:avLst/>
          </a:prstGeom>
          <a:noFill/>
        </p:spPr>
        <p:txBody>
          <a:bodyPr wrap="square" rtlCol="0">
            <a:spAutoFit/>
          </a:bodyPr>
          <a:lstStyle/>
          <a:p>
            <a:r>
              <a:rPr lang="en-US" sz="4000" b="1" dirty="0" err="1">
                <a:solidFill>
                  <a:srgbClr val="FF0000"/>
                </a:solidFill>
              </a:rPr>
              <a:t>Contd</a:t>
            </a:r>
            <a:r>
              <a:rPr lang="en-US" sz="4000" b="1" dirty="0">
                <a:solidFill>
                  <a:srgbClr val="FF0000"/>
                </a:solidFill>
              </a:rPr>
              <a:t>…</a:t>
            </a:r>
            <a:endParaRPr lang="en-IN" sz="4000" b="1" dirty="0">
              <a:solidFill>
                <a:srgbClr val="FF0000"/>
              </a:solidFill>
            </a:endParaRPr>
          </a:p>
        </p:txBody>
      </p:sp>
      <p:sp>
        <p:nvSpPr>
          <p:cNvPr id="4" name="Date Placeholder 3">
            <a:extLst>
              <a:ext uri="{FF2B5EF4-FFF2-40B4-BE49-F238E27FC236}">
                <a16:creationId xmlns:a16="http://schemas.microsoft.com/office/drawing/2014/main" id="{D52037F1-FD49-E7CC-88B8-80C0998BF406}"/>
              </a:ext>
            </a:extLst>
          </p:cNvPr>
          <p:cNvSpPr>
            <a:spLocks noGrp="1"/>
          </p:cNvSpPr>
          <p:nvPr>
            <p:ph type="dt" sz="half" idx="10"/>
          </p:nvPr>
        </p:nvSpPr>
        <p:spPr/>
        <p:txBody>
          <a:bodyPr/>
          <a:lstStyle/>
          <a:p>
            <a:fld id="{4ECD4986-99BF-4CDE-9369-3F3F6FB01D93}" type="datetime1">
              <a:rPr lang="en-IN" smtClean="0"/>
              <a:t>21/05/2022</a:t>
            </a:fld>
            <a:endParaRPr lang="en-IN"/>
          </a:p>
        </p:txBody>
      </p:sp>
      <p:sp>
        <p:nvSpPr>
          <p:cNvPr id="5" name="Slide Number Placeholder 4">
            <a:extLst>
              <a:ext uri="{FF2B5EF4-FFF2-40B4-BE49-F238E27FC236}">
                <a16:creationId xmlns:a16="http://schemas.microsoft.com/office/drawing/2014/main" id="{BB86C6EB-C3DC-54C1-FBC9-867CE6EF4065}"/>
              </a:ext>
            </a:extLst>
          </p:cNvPr>
          <p:cNvSpPr>
            <a:spLocks noGrp="1"/>
          </p:cNvSpPr>
          <p:nvPr>
            <p:ph type="sldNum" sz="quarter" idx="12"/>
          </p:nvPr>
        </p:nvSpPr>
        <p:spPr/>
        <p:txBody>
          <a:bodyPr/>
          <a:lstStyle/>
          <a:p>
            <a:fld id="{AB2824C7-E1B8-412E-A346-1EB184F7AFD2}" type="slidenum">
              <a:rPr lang="en-IN" smtClean="0"/>
              <a:t>6</a:t>
            </a:fld>
            <a:endParaRPr lang="en-IN"/>
          </a:p>
        </p:txBody>
      </p:sp>
      <p:pic>
        <p:nvPicPr>
          <p:cNvPr id="6" name="Picture 2" descr="AlmaBetter | LinkedIn">
            <a:extLst>
              <a:ext uri="{FF2B5EF4-FFF2-40B4-BE49-F238E27FC236}">
                <a16:creationId xmlns:a16="http://schemas.microsoft.com/office/drawing/2014/main" id="{9670295A-1C14-527E-9EE7-96DFD74FE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09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0B50B-142C-E2B9-03E8-C042A54F095C}"/>
              </a:ext>
            </a:extLst>
          </p:cNvPr>
          <p:cNvSpPr txBox="1"/>
          <p:nvPr/>
        </p:nvSpPr>
        <p:spPr>
          <a:xfrm>
            <a:off x="3626419" y="325980"/>
            <a:ext cx="4213411" cy="707886"/>
          </a:xfrm>
          <a:prstGeom prst="rect">
            <a:avLst/>
          </a:prstGeom>
          <a:noFill/>
        </p:spPr>
        <p:txBody>
          <a:bodyPr wrap="square" rtlCol="0">
            <a:spAutoFit/>
          </a:bodyPr>
          <a:lstStyle/>
          <a:p>
            <a:pPr algn="ctr"/>
            <a:r>
              <a:rPr lang="en-US" sz="4000" b="1" dirty="0">
                <a:solidFill>
                  <a:srgbClr val="FF0000"/>
                </a:solidFill>
              </a:rPr>
              <a:t>Data Summary</a:t>
            </a:r>
            <a:endParaRPr lang="en-IN" sz="4000" b="1" dirty="0">
              <a:solidFill>
                <a:srgbClr val="FF0000"/>
              </a:solidFill>
            </a:endParaRPr>
          </a:p>
        </p:txBody>
      </p:sp>
      <p:sp>
        <p:nvSpPr>
          <p:cNvPr id="3" name="TextBox 2">
            <a:extLst>
              <a:ext uri="{FF2B5EF4-FFF2-40B4-BE49-F238E27FC236}">
                <a16:creationId xmlns:a16="http://schemas.microsoft.com/office/drawing/2014/main" id="{7C4890C9-73D5-23F1-9383-BD84CED0C822}"/>
              </a:ext>
            </a:extLst>
          </p:cNvPr>
          <p:cNvSpPr txBox="1"/>
          <p:nvPr/>
        </p:nvSpPr>
        <p:spPr>
          <a:xfrm>
            <a:off x="1577788" y="2492188"/>
            <a:ext cx="7270377"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2B90BA16-CAA0-1A45-C122-6826CB9379D9}"/>
              </a:ext>
            </a:extLst>
          </p:cNvPr>
          <p:cNvPicPr>
            <a:picLocks noChangeAspect="1"/>
          </p:cNvPicPr>
          <p:nvPr/>
        </p:nvPicPr>
        <p:blipFill>
          <a:blip r:embed="rId2"/>
          <a:stretch>
            <a:fillRect/>
          </a:stretch>
        </p:blipFill>
        <p:spPr>
          <a:xfrm>
            <a:off x="1406144" y="1519973"/>
            <a:ext cx="9379711" cy="4719462"/>
          </a:xfrm>
          <a:prstGeom prst="rect">
            <a:avLst/>
          </a:prstGeom>
        </p:spPr>
      </p:pic>
      <p:sp>
        <p:nvSpPr>
          <p:cNvPr id="4" name="Date Placeholder 3">
            <a:extLst>
              <a:ext uri="{FF2B5EF4-FFF2-40B4-BE49-F238E27FC236}">
                <a16:creationId xmlns:a16="http://schemas.microsoft.com/office/drawing/2014/main" id="{E496A997-9588-3DDB-5BE6-DCE5DED90712}"/>
              </a:ext>
            </a:extLst>
          </p:cNvPr>
          <p:cNvSpPr>
            <a:spLocks noGrp="1"/>
          </p:cNvSpPr>
          <p:nvPr>
            <p:ph type="dt" sz="half" idx="10"/>
          </p:nvPr>
        </p:nvSpPr>
        <p:spPr/>
        <p:txBody>
          <a:bodyPr/>
          <a:lstStyle/>
          <a:p>
            <a:fld id="{1924F206-2FFF-4A22-B5CE-E3F8D5D7428F}" type="datetime1">
              <a:rPr lang="en-IN" smtClean="0"/>
              <a:t>21/05/2022</a:t>
            </a:fld>
            <a:endParaRPr lang="en-IN"/>
          </a:p>
        </p:txBody>
      </p:sp>
      <p:sp>
        <p:nvSpPr>
          <p:cNvPr id="6" name="Slide Number Placeholder 5">
            <a:extLst>
              <a:ext uri="{FF2B5EF4-FFF2-40B4-BE49-F238E27FC236}">
                <a16:creationId xmlns:a16="http://schemas.microsoft.com/office/drawing/2014/main" id="{409DCA95-65A0-2FC9-7873-3B1312D5F5BF}"/>
              </a:ext>
            </a:extLst>
          </p:cNvPr>
          <p:cNvSpPr>
            <a:spLocks noGrp="1"/>
          </p:cNvSpPr>
          <p:nvPr>
            <p:ph type="sldNum" sz="quarter" idx="12"/>
          </p:nvPr>
        </p:nvSpPr>
        <p:spPr/>
        <p:txBody>
          <a:bodyPr/>
          <a:lstStyle/>
          <a:p>
            <a:fld id="{AB2824C7-E1B8-412E-A346-1EB184F7AFD2}" type="slidenum">
              <a:rPr lang="en-IN" smtClean="0"/>
              <a:t>7</a:t>
            </a:fld>
            <a:endParaRPr lang="en-IN"/>
          </a:p>
        </p:txBody>
      </p:sp>
      <p:pic>
        <p:nvPicPr>
          <p:cNvPr id="7" name="Picture 2" descr="AlmaBetter | LinkedIn">
            <a:extLst>
              <a:ext uri="{FF2B5EF4-FFF2-40B4-BE49-F238E27FC236}">
                <a16:creationId xmlns:a16="http://schemas.microsoft.com/office/drawing/2014/main" id="{D780BC99-82C6-695A-EC1D-675E8D84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38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9FAB82-7552-71F0-1B5C-D17D08DB6B4E}"/>
              </a:ext>
            </a:extLst>
          </p:cNvPr>
          <p:cNvSpPr txBox="1"/>
          <p:nvPr/>
        </p:nvSpPr>
        <p:spPr>
          <a:xfrm>
            <a:off x="2567709" y="341745"/>
            <a:ext cx="7592291" cy="707886"/>
          </a:xfrm>
          <a:prstGeom prst="rect">
            <a:avLst/>
          </a:prstGeom>
          <a:noFill/>
        </p:spPr>
        <p:txBody>
          <a:bodyPr wrap="square" rtlCol="0">
            <a:spAutoFit/>
          </a:bodyPr>
          <a:lstStyle/>
          <a:p>
            <a:r>
              <a:rPr lang="en-IN" sz="4000" b="1" dirty="0">
                <a:solidFill>
                  <a:srgbClr val="FF0000"/>
                </a:solidFill>
              </a:rPr>
              <a:t>Data Cleaning &amp; Data Preparation </a:t>
            </a:r>
          </a:p>
        </p:txBody>
      </p:sp>
      <p:sp>
        <p:nvSpPr>
          <p:cNvPr id="3" name="TextBox 2">
            <a:extLst>
              <a:ext uri="{FF2B5EF4-FFF2-40B4-BE49-F238E27FC236}">
                <a16:creationId xmlns:a16="http://schemas.microsoft.com/office/drawing/2014/main" id="{442DDCCA-E4A4-3813-DE4A-8DE393CC6746}"/>
              </a:ext>
            </a:extLst>
          </p:cNvPr>
          <p:cNvSpPr txBox="1"/>
          <p:nvPr/>
        </p:nvSpPr>
        <p:spPr>
          <a:xfrm>
            <a:off x="1094509" y="1209561"/>
            <a:ext cx="10002981" cy="5430717"/>
          </a:xfrm>
          <a:prstGeom prst="rect">
            <a:avLst/>
          </a:prstGeom>
          <a:noFill/>
        </p:spPr>
        <p:txBody>
          <a:bodyPr wrap="square" rtlCol="0">
            <a:spAutoFit/>
          </a:bodyPr>
          <a:lstStyle/>
          <a:p>
            <a:r>
              <a:rPr lang="en-IN" sz="2000" dirty="0"/>
              <a:t>Data cleaning is one of the important parts of exploratory data analysis(EDA). It plays a significant part in building a model. </a:t>
            </a:r>
          </a:p>
          <a:p>
            <a:endParaRPr lang="en-IN" sz="2000" dirty="0"/>
          </a:p>
          <a:p>
            <a:r>
              <a:rPr lang="en-IN" sz="2000" dirty="0"/>
              <a:t>If we have well- cleaned dataset, there are chances that we can get achieve good results with simple algorithms also, which can prove vey beneficial at times especially in terms of computation when the dataset size is large.</a:t>
            </a:r>
          </a:p>
          <a:p>
            <a:endParaRPr lang="en-IN" sz="2000" dirty="0"/>
          </a:p>
          <a:p>
            <a:r>
              <a:rPr lang="en-IN" sz="2000" dirty="0"/>
              <a:t>Obviously, different types of data will require different types of data cleaning. However, this systematic approach can always serve as good starting point.</a:t>
            </a:r>
          </a:p>
          <a:p>
            <a:r>
              <a:rPr lang="en-IN" sz="2000" dirty="0"/>
              <a:t>	</a:t>
            </a:r>
          </a:p>
          <a:p>
            <a:pPr marL="285750" indent="-285750">
              <a:lnSpc>
                <a:spcPct val="150000"/>
              </a:lnSpc>
              <a:buFont typeface="Arial" panose="020B0604020202020204" pitchFamily="34" charset="0"/>
              <a:buChar char="•"/>
            </a:pPr>
            <a:r>
              <a:rPr lang="en-IN" sz="2000" dirty="0"/>
              <a:t>Steps involved in Data Cleaning:</a:t>
            </a:r>
          </a:p>
          <a:p>
            <a:pPr marL="285750" indent="-285750">
              <a:lnSpc>
                <a:spcPct val="150000"/>
              </a:lnSpc>
              <a:buFont typeface="Arial" panose="020B0604020202020204" pitchFamily="34" charset="0"/>
              <a:buChar char="•"/>
            </a:pPr>
            <a:r>
              <a:rPr lang="en-IN" sz="2000" dirty="0"/>
              <a:t>Removal of unwanted observations</a:t>
            </a:r>
          </a:p>
          <a:p>
            <a:pPr marL="285750" indent="-285750">
              <a:lnSpc>
                <a:spcPct val="150000"/>
              </a:lnSpc>
              <a:buFont typeface="Arial" panose="020B0604020202020204" pitchFamily="34" charset="0"/>
              <a:buChar char="•"/>
            </a:pPr>
            <a:r>
              <a:rPr lang="en-IN" sz="2000" dirty="0"/>
              <a:t>Fixing structural errors</a:t>
            </a:r>
          </a:p>
          <a:p>
            <a:pPr marL="285750" indent="-285750">
              <a:lnSpc>
                <a:spcPct val="150000"/>
              </a:lnSpc>
              <a:buFont typeface="Arial" panose="020B0604020202020204" pitchFamily="34" charset="0"/>
              <a:buChar char="•"/>
            </a:pPr>
            <a:r>
              <a:rPr lang="en-IN" sz="2000" dirty="0"/>
              <a:t>Managing unwanted outliers</a:t>
            </a:r>
          </a:p>
          <a:p>
            <a:pPr marL="285750" indent="-285750">
              <a:lnSpc>
                <a:spcPct val="150000"/>
              </a:lnSpc>
              <a:buFont typeface="Arial" panose="020B0604020202020204" pitchFamily="34" charset="0"/>
              <a:buChar char="•"/>
            </a:pPr>
            <a:r>
              <a:rPr lang="en-IN" sz="2000" dirty="0"/>
              <a:t>Handling missing data</a:t>
            </a:r>
          </a:p>
        </p:txBody>
      </p:sp>
      <p:sp>
        <p:nvSpPr>
          <p:cNvPr id="4" name="Date Placeholder 3">
            <a:extLst>
              <a:ext uri="{FF2B5EF4-FFF2-40B4-BE49-F238E27FC236}">
                <a16:creationId xmlns:a16="http://schemas.microsoft.com/office/drawing/2014/main" id="{1FAF06C0-F2EB-E71F-1B3C-FDDCBAA77882}"/>
              </a:ext>
            </a:extLst>
          </p:cNvPr>
          <p:cNvSpPr>
            <a:spLocks noGrp="1"/>
          </p:cNvSpPr>
          <p:nvPr>
            <p:ph type="dt" sz="half" idx="10"/>
          </p:nvPr>
        </p:nvSpPr>
        <p:spPr/>
        <p:txBody>
          <a:bodyPr/>
          <a:lstStyle/>
          <a:p>
            <a:fld id="{C34439C1-8006-43E1-B66E-F3F7D4369D1B}" type="datetime1">
              <a:rPr lang="en-IN" smtClean="0"/>
              <a:t>21/05/2022</a:t>
            </a:fld>
            <a:endParaRPr lang="en-IN"/>
          </a:p>
        </p:txBody>
      </p:sp>
      <p:sp>
        <p:nvSpPr>
          <p:cNvPr id="5" name="Slide Number Placeholder 4">
            <a:extLst>
              <a:ext uri="{FF2B5EF4-FFF2-40B4-BE49-F238E27FC236}">
                <a16:creationId xmlns:a16="http://schemas.microsoft.com/office/drawing/2014/main" id="{F93FCD50-BC27-8AFD-4E16-EAC31ABD5D6D}"/>
              </a:ext>
            </a:extLst>
          </p:cNvPr>
          <p:cNvSpPr>
            <a:spLocks noGrp="1"/>
          </p:cNvSpPr>
          <p:nvPr>
            <p:ph type="sldNum" sz="quarter" idx="12"/>
          </p:nvPr>
        </p:nvSpPr>
        <p:spPr/>
        <p:txBody>
          <a:bodyPr/>
          <a:lstStyle/>
          <a:p>
            <a:fld id="{AB2824C7-E1B8-412E-A346-1EB184F7AFD2}" type="slidenum">
              <a:rPr lang="en-IN" smtClean="0"/>
              <a:t>8</a:t>
            </a:fld>
            <a:endParaRPr lang="en-IN"/>
          </a:p>
        </p:txBody>
      </p:sp>
      <p:pic>
        <p:nvPicPr>
          <p:cNvPr id="6" name="Picture 2" descr="AlmaBetter | LinkedIn">
            <a:extLst>
              <a:ext uri="{FF2B5EF4-FFF2-40B4-BE49-F238E27FC236}">
                <a16:creationId xmlns:a16="http://schemas.microsoft.com/office/drawing/2014/main" id="{1BD42B88-287B-BCC9-5C55-C7928F70C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21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62F8DF-191D-0F2C-2BAC-B73C316DAE7A}"/>
              </a:ext>
            </a:extLst>
          </p:cNvPr>
          <p:cNvPicPr>
            <a:picLocks noChangeAspect="1"/>
          </p:cNvPicPr>
          <p:nvPr/>
        </p:nvPicPr>
        <p:blipFill>
          <a:blip r:embed="rId2"/>
          <a:stretch>
            <a:fillRect/>
          </a:stretch>
        </p:blipFill>
        <p:spPr>
          <a:xfrm>
            <a:off x="3352800" y="840508"/>
            <a:ext cx="5883564" cy="3315856"/>
          </a:xfrm>
          <a:prstGeom prst="rect">
            <a:avLst/>
          </a:prstGeom>
        </p:spPr>
      </p:pic>
      <p:sp>
        <p:nvSpPr>
          <p:cNvPr id="5" name="TextBox 4">
            <a:extLst>
              <a:ext uri="{FF2B5EF4-FFF2-40B4-BE49-F238E27FC236}">
                <a16:creationId xmlns:a16="http://schemas.microsoft.com/office/drawing/2014/main" id="{CA2EDBBA-CD08-77AC-0BFB-20B3797BCCAF}"/>
              </a:ext>
            </a:extLst>
          </p:cNvPr>
          <p:cNvSpPr txBox="1"/>
          <p:nvPr/>
        </p:nvSpPr>
        <p:spPr>
          <a:xfrm>
            <a:off x="1256145" y="4535055"/>
            <a:ext cx="10474035" cy="2246769"/>
          </a:xfrm>
          <a:prstGeom prst="rect">
            <a:avLst/>
          </a:prstGeom>
          <a:noFill/>
        </p:spPr>
        <p:txBody>
          <a:bodyPr wrap="square" rtlCol="0">
            <a:spAutoFit/>
          </a:bodyPr>
          <a:lstStyle/>
          <a:p>
            <a:r>
              <a:rPr lang="en-US" sz="2000" dirty="0"/>
              <a:t>Removal of unwanted observations includes deleting duplicate/ redundant or irrelevant values from dataset.</a:t>
            </a:r>
          </a:p>
          <a:p>
            <a:r>
              <a:rPr lang="en-US" sz="2000" dirty="0"/>
              <a:t>Duplicate observations most frequently arise during data collection and irrelevant observations are those that don’t actually fit the specific problem that you are trying to solve.</a:t>
            </a:r>
          </a:p>
          <a:p>
            <a:endParaRPr lang="en-US" sz="2000" dirty="0"/>
          </a:p>
          <a:p>
            <a:r>
              <a:rPr lang="en-US" sz="2000" dirty="0"/>
              <a:t>The errors that arise during measurement, transfer of data or other similar situations are called structural errors.</a:t>
            </a:r>
            <a:r>
              <a:rPr lang="en-US" dirty="0"/>
              <a:t>	</a:t>
            </a:r>
            <a:endParaRPr lang="en-IN" dirty="0"/>
          </a:p>
        </p:txBody>
      </p:sp>
      <p:sp>
        <p:nvSpPr>
          <p:cNvPr id="6" name="TextBox 5">
            <a:extLst>
              <a:ext uri="{FF2B5EF4-FFF2-40B4-BE49-F238E27FC236}">
                <a16:creationId xmlns:a16="http://schemas.microsoft.com/office/drawing/2014/main" id="{B0A4A1EB-F546-AA44-5AB6-D777CA79C137}"/>
              </a:ext>
            </a:extLst>
          </p:cNvPr>
          <p:cNvSpPr txBox="1"/>
          <p:nvPr/>
        </p:nvSpPr>
        <p:spPr>
          <a:xfrm>
            <a:off x="1057564" y="253724"/>
            <a:ext cx="10474035" cy="707886"/>
          </a:xfrm>
          <a:prstGeom prst="rect">
            <a:avLst/>
          </a:prstGeom>
          <a:noFill/>
        </p:spPr>
        <p:txBody>
          <a:bodyPr wrap="square" rtlCol="0">
            <a:spAutoFit/>
          </a:bodyPr>
          <a:lstStyle/>
          <a:p>
            <a:r>
              <a:rPr lang="en-US" sz="4000" b="1" dirty="0" err="1">
                <a:solidFill>
                  <a:srgbClr val="FF0000"/>
                </a:solidFill>
              </a:rPr>
              <a:t>Contd</a:t>
            </a:r>
            <a:r>
              <a:rPr lang="en-US" sz="4000" b="1" dirty="0">
                <a:solidFill>
                  <a:srgbClr val="FF0000"/>
                </a:solidFill>
              </a:rPr>
              <a:t>…</a:t>
            </a:r>
            <a:r>
              <a:rPr lang="en-US" sz="2800" dirty="0"/>
              <a:t>	</a:t>
            </a:r>
            <a:endParaRPr lang="en-IN" sz="2800" dirty="0"/>
          </a:p>
        </p:txBody>
      </p:sp>
      <p:sp>
        <p:nvSpPr>
          <p:cNvPr id="2" name="Date Placeholder 1">
            <a:extLst>
              <a:ext uri="{FF2B5EF4-FFF2-40B4-BE49-F238E27FC236}">
                <a16:creationId xmlns:a16="http://schemas.microsoft.com/office/drawing/2014/main" id="{213D2076-769C-3663-9925-28119C450ABA}"/>
              </a:ext>
            </a:extLst>
          </p:cNvPr>
          <p:cNvSpPr>
            <a:spLocks noGrp="1"/>
          </p:cNvSpPr>
          <p:nvPr>
            <p:ph type="dt" sz="half" idx="10"/>
          </p:nvPr>
        </p:nvSpPr>
        <p:spPr/>
        <p:txBody>
          <a:bodyPr/>
          <a:lstStyle/>
          <a:p>
            <a:fld id="{F47582DA-54CE-4043-B1D8-1309F72E74E3}" type="datetime1">
              <a:rPr lang="en-IN" smtClean="0"/>
              <a:t>21/05/2022</a:t>
            </a:fld>
            <a:endParaRPr lang="en-IN"/>
          </a:p>
        </p:txBody>
      </p:sp>
      <p:sp>
        <p:nvSpPr>
          <p:cNvPr id="3" name="Slide Number Placeholder 2">
            <a:extLst>
              <a:ext uri="{FF2B5EF4-FFF2-40B4-BE49-F238E27FC236}">
                <a16:creationId xmlns:a16="http://schemas.microsoft.com/office/drawing/2014/main" id="{B9F4F5D7-DAE9-8B4A-3A70-35518E32CBEB}"/>
              </a:ext>
            </a:extLst>
          </p:cNvPr>
          <p:cNvSpPr>
            <a:spLocks noGrp="1"/>
          </p:cNvSpPr>
          <p:nvPr>
            <p:ph type="sldNum" sz="quarter" idx="12"/>
          </p:nvPr>
        </p:nvSpPr>
        <p:spPr/>
        <p:txBody>
          <a:bodyPr/>
          <a:lstStyle/>
          <a:p>
            <a:fld id="{AB2824C7-E1B8-412E-A346-1EB184F7AFD2}" type="slidenum">
              <a:rPr lang="en-IN" smtClean="0"/>
              <a:t>9</a:t>
            </a:fld>
            <a:endParaRPr lang="en-IN"/>
          </a:p>
        </p:txBody>
      </p:sp>
      <p:pic>
        <p:nvPicPr>
          <p:cNvPr id="7" name="Picture 2" descr="AlmaBetter | LinkedIn">
            <a:extLst>
              <a:ext uri="{FF2B5EF4-FFF2-40B4-BE49-F238E27FC236}">
                <a16:creationId xmlns:a16="http://schemas.microsoft.com/office/drawing/2014/main" id="{EA48357C-8006-9C24-A43D-E691462FF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6296" y="476104"/>
            <a:ext cx="622851" cy="622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9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TotalTime>
  <Words>1862</Words>
  <Application>Microsoft Office PowerPoint</Application>
  <PresentationFormat>Widescreen</PresentationFormat>
  <Paragraphs>238</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 Unicode MS</vt:lpstr>
      <vt:lpstr>Algerian</vt:lpstr>
      <vt:lpstr>Arial</vt:lpstr>
      <vt:lpstr>Calibri</vt:lpstr>
      <vt:lpstr>Calibri Light</vt:lpstr>
      <vt:lpstr>Roboto</vt:lpstr>
      <vt:lpstr>Times New Roman</vt:lpstr>
      <vt:lpstr>Wingdings</vt:lpstr>
      <vt:lpstr>Office Theme</vt:lpstr>
      <vt:lpstr>Capstone Project  Hotel Booking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Kanhaiya Kurmi</dc:creator>
  <cp:lastModifiedBy>Amit Adhaye</cp:lastModifiedBy>
  <cp:revision>68</cp:revision>
  <dcterms:created xsi:type="dcterms:W3CDTF">2022-05-21T04:02:53Z</dcterms:created>
  <dcterms:modified xsi:type="dcterms:W3CDTF">2022-05-21T15:46:57Z</dcterms:modified>
</cp:coreProperties>
</file>