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3" r:id="rId4"/>
  </p:sldMasterIdLst>
  <p:sldIdLst>
    <p:sldId id="298" r:id="rId5"/>
    <p:sldId id="303" r:id="rId6"/>
    <p:sldId id="301" r:id="rId7"/>
    <p:sldId id="312" r:id="rId8"/>
    <p:sldId id="302" r:id="rId9"/>
    <p:sldId id="304" r:id="rId10"/>
    <p:sldId id="305" r:id="rId11"/>
    <p:sldId id="306" r:id="rId12"/>
    <p:sldId id="313" r:id="rId13"/>
    <p:sldId id="307" r:id="rId14"/>
    <p:sldId id="308" r:id="rId15"/>
    <p:sldId id="309" r:id="rId16"/>
    <p:sldId id="31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FAC478-8C3E-4FE5-9EE3-D570F9B7660E}">
          <p14:sldIdLst>
            <p14:sldId id="298"/>
            <p14:sldId id="303"/>
            <p14:sldId id="301"/>
            <p14:sldId id="312"/>
            <p14:sldId id="302"/>
            <p14:sldId id="304"/>
            <p14:sldId id="305"/>
            <p14:sldId id="306"/>
            <p14:sldId id="313"/>
            <p14:sldId id="307"/>
            <p14:sldId id="308"/>
            <p14:sldId id="309"/>
            <p14:sldId id="3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8" autoAdjust="0"/>
    <p:restoredTop sz="94619" autoAdjust="0"/>
  </p:normalViewPr>
  <p:slideViewPr>
    <p:cSldViewPr snapToGrid="0">
      <p:cViewPr varScale="1">
        <p:scale>
          <a:sx n="85" d="100"/>
          <a:sy n="85" d="100"/>
        </p:scale>
        <p:origin x="36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4E611E-71C2-417E-87EE-E417C0DB0558}"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AF4CF9C3-9DFD-4694-8FDA-5BD4E0217F50}" type="pres">
      <dgm:prSet presAssocID="{284E611E-71C2-417E-87EE-E417C0DB0558}" presName="diagram" presStyleCnt="0">
        <dgm:presLayoutVars>
          <dgm:dir/>
          <dgm:resizeHandles val="exact"/>
        </dgm:presLayoutVars>
      </dgm:prSet>
      <dgm:spPr/>
    </dgm:pt>
  </dgm:ptLst>
  <dgm:cxnLst>
    <dgm:cxn modelId="{12A22FAC-E8FA-4814-9CA5-7C476A5C1BE2}" type="presOf" srcId="{284E611E-71C2-417E-87EE-E417C0DB0558}" destId="{AF4CF9C3-9DFD-4694-8FDA-5BD4E0217F50}" srcOrd="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4E611E-71C2-417E-87EE-E417C0DB0558}" type="doc">
      <dgm:prSet loTypeId="urn:microsoft.com/office/officeart/2005/8/layout/bProcess3" loCatId="process" qsTypeId="urn:microsoft.com/office/officeart/2005/8/quickstyle/simple1" qsCatId="simple" csTypeId="urn:microsoft.com/office/officeart/2005/8/colors/accent4_4" csCatId="accent4" phldr="1"/>
      <dgm:spPr/>
      <dgm:t>
        <a:bodyPr/>
        <a:lstStyle/>
        <a:p>
          <a:endParaRPr lang="en-US"/>
        </a:p>
      </dgm:t>
    </dgm:pt>
    <dgm:pt modelId="{89498499-B845-4AC2-A45D-43DE47DA4791}">
      <dgm:prSet phldrT="[Text]"/>
      <dgm:spPr>
        <a:xfrm>
          <a:off x="47169" y="1368"/>
          <a:ext cx="1328073" cy="796844"/>
        </a:xfrm>
        <a:solidFill>
          <a:schemeClr val="accent4"/>
        </a:solidFill>
      </dgm:spPr>
      <dgm:t>
        <a:bodyPr/>
        <a:lstStyle/>
        <a:p>
          <a:pPr>
            <a:buNone/>
          </a:pPr>
          <a:r>
            <a:rPr lang="en-US" dirty="0">
              <a:solidFill>
                <a:schemeClr val="bg1"/>
              </a:solidFill>
              <a:latin typeface="Calibri" panose="020F0502020204030204"/>
              <a:ea typeface="+mn-ea"/>
              <a:cs typeface="+mn-cs"/>
            </a:rPr>
            <a:t>Data Preprocessing</a:t>
          </a:r>
        </a:p>
      </dgm:t>
    </dgm:pt>
    <dgm:pt modelId="{9B6F4253-F0E7-412A-A85E-D8D1ABAF15A3}" type="parTrans" cxnId="{13F8895E-1CED-4287-88E5-CBB8FA73EE53}">
      <dgm:prSet/>
      <dgm:spPr/>
      <dgm:t>
        <a:bodyPr/>
        <a:lstStyle/>
        <a:p>
          <a:endParaRPr lang="en-US"/>
        </a:p>
      </dgm:t>
    </dgm:pt>
    <dgm:pt modelId="{AF949BAC-DAF9-49E3-A897-CE547C9601F8}" type="sibTrans" cxnId="{13F8895E-1CED-4287-88E5-CBB8FA73EE53}">
      <dgm:prSet/>
      <dgm:spPr>
        <a:xfrm>
          <a:off x="1373443" y="354071"/>
          <a:ext cx="274857" cy="91440"/>
        </a:xfrm>
      </dgm:spPr>
      <dgm:t>
        <a:bodyPr/>
        <a:lstStyle/>
        <a:p>
          <a:pPr>
            <a:buNone/>
          </a:pPr>
          <a:endParaRPr lang="en-US" dirty="0">
            <a:solidFill>
              <a:sysClr val="windowText" lastClr="000000">
                <a:hueOff val="0"/>
                <a:satOff val="0"/>
                <a:lumOff val="0"/>
                <a:alphaOff val="0"/>
              </a:sysClr>
            </a:solidFill>
            <a:latin typeface="Calibri" panose="020F0502020204030204"/>
            <a:ea typeface="+mn-ea"/>
            <a:cs typeface="+mn-cs"/>
          </a:endParaRPr>
        </a:p>
      </dgm:t>
    </dgm:pt>
    <dgm:pt modelId="{CD540CCF-CE94-4407-9932-7CBF63ECE647}">
      <dgm:prSet phldrT="[Text]"/>
      <dgm:spPr>
        <a:xfrm>
          <a:off x="1680700" y="1368"/>
          <a:ext cx="1328073" cy="796844"/>
        </a:xfrm>
        <a:solidFill>
          <a:schemeClr val="accent4"/>
        </a:solidFill>
      </dgm:spPr>
      <dgm:t>
        <a:bodyPr/>
        <a:lstStyle/>
        <a:p>
          <a:pPr>
            <a:buNone/>
          </a:pPr>
          <a:r>
            <a:rPr lang="en-US" dirty="0">
              <a:solidFill>
                <a:schemeClr val="bg1"/>
              </a:solidFill>
              <a:latin typeface="Calibri" panose="020F0502020204030204"/>
              <a:ea typeface="+mn-ea"/>
              <a:cs typeface="+mn-cs"/>
            </a:rPr>
            <a:t>Exploratory Data Analysis</a:t>
          </a:r>
        </a:p>
      </dgm:t>
    </dgm:pt>
    <dgm:pt modelId="{9C39E7CA-E33F-48E3-807D-25BFB68ECADB}" type="parTrans" cxnId="{CE466B8D-43DD-4E9A-8DFD-08346BA24B2A}">
      <dgm:prSet/>
      <dgm:spPr/>
      <dgm:t>
        <a:bodyPr/>
        <a:lstStyle/>
        <a:p>
          <a:endParaRPr lang="en-US"/>
        </a:p>
      </dgm:t>
    </dgm:pt>
    <dgm:pt modelId="{537E6BA5-EB98-4495-93A4-76B59A65DFCB}" type="sibTrans" cxnId="{CE466B8D-43DD-4E9A-8DFD-08346BA24B2A}">
      <dgm:prSet/>
      <dgm:spPr>
        <a:xfrm>
          <a:off x="3006974" y="354071"/>
          <a:ext cx="274857" cy="91440"/>
        </a:xfrm>
      </dgm:spPr>
      <dgm:t>
        <a:bodyPr/>
        <a:lstStyle/>
        <a:p>
          <a:pPr>
            <a:buNone/>
          </a:pPr>
          <a:endParaRPr lang="en-US" dirty="0">
            <a:solidFill>
              <a:sysClr val="windowText" lastClr="000000">
                <a:hueOff val="0"/>
                <a:satOff val="0"/>
                <a:lumOff val="0"/>
                <a:alphaOff val="0"/>
              </a:sysClr>
            </a:solidFill>
            <a:latin typeface="Calibri" panose="020F0502020204030204"/>
            <a:ea typeface="+mn-ea"/>
            <a:cs typeface="+mn-cs"/>
          </a:endParaRPr>
        </a:p>
      </dgm:t>
    </dgm:pt>
    <dgm:pt modelId="{8562C8B8-CD04-4AFF-A5B2-3EB1D3C1951E}">
      <dgm:prSet phldrT="[Text]"/>
      <dgm:spPr>
        <a:xfrm>
          <a:off x="3314231" y="1368"/>
          <a:ext cx="1328073" cy="796844"/>
        </a:xfrm>
        <a:solidFill>
          <a:schemeClr val="accent4"/>
        </a:solidFill>
      </dgm:spPr>
      <dgm:t>
        <a:bodyPr/>
        <a:lstStyle/>
        <a:p>
          <a:pPr>
            <a:buNone/>
          </a:pPr>
          <a:r>
            <a:rPr lang="en-US" dirty="0">
              <a:solidFill>
                <a:schemeClr val="bg1"/>
              </a:solidFill>
              <a:latin typeface="Calibri" panose="020F0502020204030204"/>
              <a:ea typeface="+mn-ea"/>
              <a:cs typeface="+mn-cs"/>
            </a:rPr>
            <a:t>Feature Engineering</a:t>
          </a:r>
        </a:p>
      </dgm:t>
    </dgm:pt>
    <dgm:pt modelId="{CA8B2205-EC3A-4CDE-98C0-30AB0984C862}" type="parTrans" cxnId="{4D794E6C-CD9F-465E-8E09-E4D8B37D6FDD}">
      <dgm:prSet/>
      <dgm:spPr/>
      <dgm:t>
        <a:bodyPr/>
        <a:lstStyle/>
        <a:p>
          <a:endParaRPr lang="en-US"/>
        </a:p>
      </dgm:t>
    </dgm:pt>
    <dgm:pt modelId="{D25109BB-C51E-409B-B555-F8E590E1A173}" type="sibTrans" cxnId="{4D794E6C-CD9F-465E-8E09-E4D8B37D6FDD}">
      <dgm:prSet/>
      <dgm:spPr>
        <a:xfrm>
          <a:off x="711206" y="796413"/>
          <a:ext cx="3267061" cy="274857"/>
        </a:xfrm>
      </dgm:spPr>
      <dgm:t>
        <a:bodyPr/>
        <a:lstStyle/>
        <a:p>
          <a:pPr>
            <a:buNone/>
          </a:pPr>
          <a:endParaRPr lang="en-US" dirty="0">
            <a:solidFill>
              <a:sysClr val="windowText" lastClr="000000">
                <a:hueOff val="0"/>
                <a:satOff val="0"/>
                <a:lumOff val="0"/>
                <a:alphaOff val="0"/>
              </a:sysClr>
            </a:solidFill>
            <a:latin typeface="Calibri" panose="020F0502020204030204"/>
            <a:ea typeface="+mn-ea"/>
            <a:cs typeface="+mn-cs"/>
          </a:endParaRPr>
        </a:p>
      </dgm:t>
    </dgm:pt>
    <dgm:pt modelId="{C014A57D-C6E8-4AAB-A060-D5F6BCA37637}">
      <dgm:prSet phldrT="[Text]"/>
      <dgm:spPr>
        <a:xfrm>
          <a:off x="47169" y="1103670"/>
          <a:ext cx="1328073" cy="796844"/>
        </a:xfrm>
        <a:solidFill>
          <a:schemeClr val="accent4"/>
        </a:solidFill>
      </dgm:spPr>
      <dgm:t>
        <a:bodyPr/>
        <a:lstStyle/>
        <a:p>
          <a:pPr>
            <a:buNone/>
          </a:pPr>
          <a:r>
            <a:rPr lang="en-US" dirty="0">
              <a:solidFill>
                <a:schemeClr val="bg1"/>
              </a:solidFill>
              <a:latin typeface="Calibri" panose="020F0502020204030204"/>
              <a:ea typeface="+mn-ea"/>
              <a:cs typeface="+mn-cs"/>
            </a:rPr>
            <a:t>Model implementation</a:t>
          </a:r>
        </a:p>
      </dgm:t>
    </dgm:pt>
    <dgm:pt modelId="{A328A720-D00E-4D2E-9468-B47251E230F7}" type="parTrans" cxnId="{CD7952E1-51EA-456B-929E-A2931EB75E3B}">
      <dgm:prSet/>
      <dgm:spPr/>
      <dgm:t>
        <a:bodyPr/>
        <a:lstStyle/>
        <a:p>
          <a:endParaRPr lang="en-US"/>
        </a:p>
      </dgm:t>
    </dgm:pt>
    <dgm:pt modelId="{A619BE21-A747-4D07-B7DA-1D0B35A5D68E}" type="sibTrans" cxnId="{CD7952E1-51EA-456B-929E-A2931EB75E3B}">
      <dgm:prSet/>
      <dgm:spPr>
        <a:xfrm>
          <a:off x="1373443" y="1456372"/>
          <a:ext cx="274857" cy="91440"/>
        </a:xfrm>
      </dgm:spPr>
      <dgm:t>
        <a:bodyPr/>
        <a:lstStyle/>
        <a:p>
          <a:pPr>
            <a:buNone/>
          </a:pPr>
          <a:endParaRPr lang="en-US" dirty="0">
            <a:solidFill>
              <a:sysClr val="windowText" lastClr="000000">
                <a:hueOff val="0"/>
                <a:satOff val="0"/>
                <a:lumOff val="0"/>
                <a:alphaOff val="0"/>
              </a:sysClr>
            </a:solidFill>
            <a:latin typeface="Calibri" panose="020F0502020204030204"/>
            <a:ea typeface="+mn-ea"/>
            <a:cs typeface="+mn-cs"/>
          </a:endParaRPr>
        </a:p>
      </dgm:t>
    </dgm:pt>
    <dgm:pt modelId="{1757B1B9-C856-406F-8738-AF3FCCED7E84}">
      <dgm:prSet phldrT="[Text]"/>
      <dgm:spPr>
        <a:xfrm>
          <a:off x="3314231" y="1103670"/>
          <a:ext cx="1328073" cy="796844"/>
        </a:xfrm>
        <a:solidFill>
          <a:schemeClr val="accent4"/>
        </a:solidFill>
      </dgm:spPr>
      <dgm:t>
        <a:bodyPr/>
        <a:lstStyle/>
        <a:p>
          <a:pPr>
            <a:buNone/>
          </a:pPr>
          <a:r>
            <a:rPr lang="en-US" dirty="0">
              <a:solidFill>
                <a:schemeClr val="bg1"/>
              </a:solidFill>
              <a:latin typeface="Calibri" panose="020F0502020204030204"/>
              <a:ea typeface="+mn-ea"/>
              <a:cs typeface="+mn-cs"/>
            </a:rPr>
            <a:t>Model Evaluation</a:t>
          </a:r>
        </a:p>
      </dgm:t>
    </dgm:pt>
    <dgm:pt modelId="{9CA5B989-D8DD-4D2C-B7C5-D5317127031D}" type="parTrans" cxnId="{C8B7C9AE-5E8A-4CB1-82D6-FDD3658D93A3}">
      <dgm:prSet/>
      <dgm:spPr/>
      <dgm:t>
        <a:bodyPr/>
        <a:lstStyle/>
        <a:p>
          <a:endParaRPr lang="en-US"/>
        </a:p>
      </dgm:t>
    </dgm:pt>
    <dgm:pt modelId="{E1F0745C-80E5-4E26-8653-3FD508814A25}" type="sibTrans" cxnId="{C8B7C9AE-5E8A-4CB1-82D6-FDD3658D93A3}">
      <dgm:prSet/>
      <dgm:spPr>
        <a:xfrm>
          <a:off x="711206" y="1898714"/>
          <a:ext cx="3267061" cy="274857"/>
        </a:xfrm>
      </dgm:spPr>
      <dgm:t>
        <a:bodyPr/>
        <a:lstStyle/>
        <a:p>
          <a:pPr>
            <a:buNone/>
          </a:pPr>
          <a:endParaRPr lang="en-US" dirty="0">
            <a:solidFill>
              <a:sysClr val="windowText" lastClr="000000">
                <a:hueOff val="0"/>
                <a:satOff val="0"/>
                <a:lumOff val="0"/>
                <a:alphaOff val="0"/>
              </a:sysClr>
            </a:solidFill>
            <a:latin typeface="Calibri" panose="020F0502020204030204"/>
            <a:ea typeface="+mn-ea"/>
            <a:cs typeface="+mn-cs"/>
          </a:endParaRPr>
        </a:p>
      </dgm:t>
    </dgm:pt>
    <dgm:pt modelId="{B8BC9F60-93FD-485B-A81C-7DCD50DC3881}">
      <dgm:prSet phldrT="[Text]"/>
      <dgm:spPr>
        <a:xfrm>
          <a:off x="1680700" y="1103670"/>
          <a:ext cx="1328073" cy="796844"/>
        </a:xfrm>
        <a:solidFill>
          <a:schemeClr val="accent4"/>
        </a:solidFill>
      </dgm:spPr>
      <dgm:t>
        <a:bodyPr/>
        <a:lstStyle/>
        <a:p>
          <a:pPr>
            <a:buNone/>
          </a:pPr>
          <a:r>
            <a:rPr lang="en-US" dirty="0">
              <a:solidFill>
                <a:schemeClr val="bg1"/>
              </a:solidFill>
              <a:latin typeface="Calibri" panose="020F0502020204030204"/>
              <a:ea typeface="+mn-ea"/>
              <a:cs typeface="+mn-cs"/>
            </a:rPr>
            <a:t>Model Training</a:t>
          </a:r>
        </a:p>
      </dgm:t>
    </dgm:pt>
    <dgm:pt modelId="{33CED1FC-237A-4ADD-9110-44F53CA8DD74}" type="sibTrans" cxnId="{7D4B440A-2ADC-43CB-B508-1BE7D2C45BFF}">
      <dgm:prSet/>
      <dgm:spPr>
        <a:xfrm>
          <a:off x="3006974" y="1456372"/>
          <a:ext cx="274857" cy="91440"/>
        </a:xfrm>
      </dgm:spPr>
      <dgm:t>
        <a:bodyPr/>
        <a:lstStyle/>
        <a:p>
          <a:pPr>
            <a:buNone/>
          </a:pPr>
          <a:endParaRPr lang="en-US" dirty="0">
            <a:solidFill>
              <a:sysClr val="windowText" lastClr="000000">
                <a:hueOff val="0"/>
                <a:satOff val="0"/>
                <a:lumOff val="0"/>
                <a:alphaOff val="0"/>
              </a:sysClr>
            </a:solidFill>
            <a:latin typeface="Calibri" panose="020F0502020204030204"/>
            <a:ea typeface="+mn-ea"/>
            <a:cs typeface="+mn-cs"/>
          </a:endParaRPr>
        </a:p>
      </dgm:t>
    </dgm:pt>
    <dgm:pt modelId="{A9B4C663-805F-45F1-808D-4CA6F4A642BE}" type="parTrans" cxnId="{7D4B440A-2ADC-43CB-B508-1BE7D2C45BFF}">
      <dgm:prSet/>
      <dgm:spPr/>
      <dgm:t>
        <a:bodyPr/>
        <a:lstStyle/>
        <a:p>
          <a:endParaRPr lang="en-US"/>
        </a:p>
      </dgm:t>
    </dgm:pt>
    <dgm:pt modelId="{B061CC9E-CF2F-431A-857C-FB77105DD357}">
      <dgm:prSet phldrT="[Text]"/>
      <dgm:spPr>
        <a:xfrm>
          <a:off x="47169" y="2205971"/>
          <a:ext cx="1328073" cy="796844"/>
        </a:xfrm>
        <a:solidFill>
          <a:schemeClr val="accent4"/>
        </a:solidFill>
      </dgm:spPr>
      <dgm:t>
        <a:bodyPr/>
        <a:lstStyle/>
        <a:p>
          <a:pPr>
            <a:buNone/>
          </a:pPr>
          <a:r>
            <a:rPr lang="en-US" dirty="0">
              <a:solidFill>
                <a:schemeClr val="bg1"/>
              </a:solidFill>
              <a:latin typeface="Calibri" panose="020F0502020204030204"/>
              <a:ea typeface="+mn-ea"/>
              <a:cs typeface="+mn-cs"/>
            </a:rPr>
            <a:t>Code deployment on cloud</a:t>
          </a:r>
        </a:p>
      </dgm:t>
    </dgm:pt>
    <dgm:pt modelId="{BB7566AC-3A83-447F-BA2A-382B27004D25}" type="sibTrans" cxnId="{C88E7E14-9248-4863-BC9F-01C79587FEFE}">
      <dgm:prSet/>
      <dgm:spPr>
        <a:xfrm>
          <a:off x="1373443" y="2558673"/>
          <a:ext cx="274857" cy="91440"/>
        </a:xfrm>
      </dgm:spPr>
      <dgm:t>
        <a:bodyPr/>
        <a:lstStyle/>
        <a:p>
          <a:pPr>
            <a:buNone/>
          </a:pPr>
          <a:endParaRPr lang="en-US" dirty="0">
            <a:solidFill>
              <a:sysClr val="windowText" lastClr="000000">
                <a:hueOff val="0"/>
                <a:satOff val="0"/>
                <a:lumOff val="0"/>
                <a:alphaOff val="0"/>
              </a:sysClr>
            </a:solidFill>
            <a:latin typeface="Calibri" panose="020F0502020204030204"/>
            <a:ea typeface="+mn-ea"/>
            <a:cs typeface="+mn-cs"/>
          </a:endParaRPr>
        </a:p>
      </dgm:t>
    </dgm:pt>
    <dgm:pt modelId="{E1488EB1-E596-47E8-B6B2-E2647BA652D8}" type="parTrans" cxnId="{C88E7E14-9248-4863-BC9F-01C79587FEFE}">
      <dgm:prSet/>
      <dgm:spPr/>
      <dgm:t>
        <a:bodyPr/>
        <a:lstStyle/>
        <a:p>
          <a:endParaRPr lang="en-US"/>
        </a:p>
      </dgm:t>
    </dgm:pt>
    <dgm:pt modelId="{6B71C55F-B54C-45DE-B786-69502E69DE99}">
      <dgm:prSet phldrT="[Text]"/>
      <dgm:spPr>
        <a:xfrm>
          <a:off x="4764" y="114577"/>
          <a:ext cx="1793598" cy="1076159"/>
        </a:xfrm>
        <a:solidFill>
          <a:schemeClr val="accent4"/>
        </a:solidFill>
      </dgm:spPr>
      <dgm:t>
        <a:bodyPr/>
        <a:lstStyle/>
        <a:p>
          <a:r>
            <a:rPr lang="en-US" dirty="0">
              <a:solidFill>
                <a:schemeClr val="bg1"/>
              </a:solidFill>
              <a:latin typeface="Calibri" panose="020F0502020204030204"/>
              <a:ea typeface="+mn-ea"/>
              <a:cs typeface="+mn-cs"/>
            </a:rPr>
            <a:t>Loading the pipeline on Github</a:t>
          </a:r>
        </a:p>
      </dgm:t>
    </dgm:pt>
    <dgm:pt modelId="{70258266-F2DB-49E6-B192-302EAD34308D}" type="parTrans" cxnId="{50C10FBF-4745-475C-85BB-458F67F727CD}">
      <dgm:prSet/>
      <dgm:spPr/>
      <dgm:t>
        <a:bodyPr/>
        <a:lstStyle/>
        <a:p>
          <a:endParaRPr lang="en-IN"/>
        </a:p>
      </dgm:t>
    </dgm:pt>
    <dgm:pt modelId="{2B7E9662-57C0-484F-903F-BFB619DF735C}" type="sibTrans" cxnId="{50C10FBF-4745-475C-85BB-458F67F727CD}">
      <dgm:prSet/>
      <dgm:spPr/>
      <dgm:t>
        <a:bodyPr/>
        <a:lstStyle/>
        <a:p>
          <a:endParaRPr lang="en-IN"/>
        </a:p>
      </dgm:t>
    </dgm:pt>
    <dgm:pt modelId="{9FED3969-C2A7-4241-BA3F-88E4D1BE5E08}">
      <dgm:prSet/>
      <dgm:spPr>
        <a:solidFill>
          <a:schemeClr val="accent4"/>
        </a:solidFill>
      </dgm:spPr>
      <dgm:t>
        <a:bodyPr/>
        <a:lstStyle/>
        <a:p>
          <a:r>
            <a:rPr lang="en-US" dirty="0">
              <a:solidFill>
                <a:schemeClr val="bg1"/>
              </a:solidFill>
              <a:latin typeface="Calibri" panose="020F0502020204030204"/>
              <a:ea typeface="+mn-ea"/>
              <a:cs typeface="+mn-cs"/>
            </a:rPr>
            <a:t>Loading the pipeline on Github</a:t>
          </a:r>
        </a:p>
      </dgm:t>
    </dgm:pt>
    <dgm:pt modelId="{4DCCD035-D8B7-465F-8900-C54743183C48}" type="parTrans" cxnId="{5FFC02B3-2020-4BA3-877B-2E58F4B0BDBA}">
      <dgm:prSet/>
      <dgm:spPr/>
      <dgm:t>
        <a:bodyPr/>
        <a:lstStyle/>
        <a:p>
          <a:endParaRPr lang="en-IN"/>
        </a:p>
      </dgm:t>
    </dgm:pt>
    <dgm:pt modelId="{CA6672FE-A628-4E96-A02F-AD11477B9913}" type="sibTrans" cxnId="{5FFC02B3-2020-4BA3-877B-2E58F4B0BDBA}">
      <dgm:prSet/>
      <dgm:spPr/>
      <dgm:t>
        <a:bodyPr/>
        <a:lstStyle/>
        <a:p>
          <a:endParaRPr lang="en-IN" dirty="0"/>
        </a:p>
      </dgm:t>
    </dgm:pt>
    <dgm:pt modelId="{FC86891E-1AEA-4CEB-ABF9-A70AD810E276}" type="pres">
      <dgm:prSet presAssocID="{284E611E-71C2-417E-87EE-E417C0DB0558}" presName="Name0" presStyleCnt="0">
        <dgm:presLayoutVars>
          <dgm:dir/>
          <dgm:resizeHandles val="exact"/>
        </dgm:presLayoutVars>
      </dgm:prSet>
      <dgm:spPr/>
    </dgm:pt>
    <dgm:pt modelId="{7DA89222-7D2A-4F94-9114-DDC3D86D1BBD}" type="pres">
      <dgm:prSet presAssocID="{89498499-B845-4AC2-A45D-43DE47DA4791}" presName="node" presStyleLbl="node1" presStyleIdx="0" presStyleCnt="9">
        <dgm:presLayoutVars>
          <dgm:bulletEnabled val="1"/>
        </dgm:presLayoutVars>
      </dgm:prSet>
      <dgm:spPr/>
    </dgm:pt>
    <dgm:pt modelId="{A05CC8DD-4FE3-406E-8D70-6629907CACC6}" type="pres">
      <dgm:prSet presAssocID="{AF949BAC-DAF9-49E3-A897-CE547C9601F8}" presName="sibTrans" presStyleLbl="sibTrans1D1" presStyleIdx="0" presStyleCnt="8"/>
      <dgm:spPr/>
    </dgm:pt>
    <dgm:pt modelId="{266E3654-293B-49DF-8CEA-4C9175845E8E}" type="pres">
      <dgm:prSet presAssocID="{AF949BAC-DAF9-49E3-A897-CE547C9601F8}" presName="connectorText" presStyleLbl="sibTrans1D1" presStyleIdx="0" presStyleCnt="8"/>
      <dgm:spPr/>
    </dgm:pt>
    <dgm:pt modelId="{C2ECE673-1768-4259-B993-98D82C851D5D}" type="pres">
      <dgm:prSet presAssocID="{CD540CCF-CE94-4407-9932-7CBF63ECE647}" presName="node" presStyleLbl="node1" presStyleIdx="1" presStyleCnt="9">
        <dgm:presLayoutVars>
          <dgm:bulletEnabled val="1"/>
        </dgm:presLayoutVars>
      </dgm:prSet>
      <dgm:spPr/>
    </dgm:pt>
    <dgm:pt modelId="{21C0AD49-9D63-4B1E-A51A-A6DA634E411A}" type="pres">
      <dgm:prSet presAssocID="{537E6BA5-EB98-4495-93A4-76B59A65DFCB}" presName="sibTrans" presStyleLbl="sibTrans1D1" presStyleIdx="1" presStyleCnt="8"/>
      <dgm:spPr/>
    </dgm:pt>
    <dgm:pt modelId="{64F59434-3D36-4818-A453-97D25FD05E4C}" type="pres">
      <dgm:prSet presAssocID="{537E6BA5-EB98-4495-93A4-76B59A65DFCB}" presName="connectorText" presStyleLbl="sibTrans1D1" presStyleIdx="1" presStyleCnt="8"/>
      <dgm:spPr/>
    </dgm:pt>
    <dgm:pt modelId="{1D597BB7-12ED-4FF2-875F-6A0E05FCDE15}" type="pres">
      <dgm:prSet presAssocID="{8562C8B8-CD04-4AFF-A5B2-3EB1D3C1951E}" presName="node" presStyleLbl="node1" presStyleIdx="2" presStyleCnt="9">
        <dgm:presLayoutVars>
          <dgm:bulletEnabled val="1"/>
        </dgm:presLayoutVars>
      </dgm:prSet>
      <dgm:spPr/>
    </dgm:pt>
    <dgm:pt modelId="{90AC0A72-F5F1-4336-B253-433B1F614473}" type="pres">
      <dgm:prSet presAssocID="{D25109BB-C51E-409B-B555-F8E590E1A173}" presName="sibTrans" presStyleLbl="sibTrans1D1" presStyleIdx="2" presStyleCnt="8"/>
      <dgm:spPr/>
    </dgm:pt>
    <dgm:pt modelId="{813152EC-1F6D-439A-8CE5-F24DBEA37043}" type="pres">
      <dgm:prSet presAssocID="{D25109BB-C51E-409B-B555-F8E590E1A173}" presName="connectorText" presStyleLbl="sibTrans1D1" presStyleIdx="2" presStyleCnt="8"/>
      <dgm:spPr/>
    </dgm:pt>
    <dgm:pt modelId="{ECCBF374-0ED4-444B-8A9C-CEA494A21939}" type="pres">
      <dgm:prSet presAssocID="{C014A57D-C6E8-4AAB-A060-D5F6BCA37637}" presName="node" presStyleLbl="node1" presStyleIdx="3" presStyleCnt="9">
        <dgm:presLayoutVars>
          <dgm:bulletEnabled val="1"/>
        </dgm:presLayoutVars>
      </dgm:prSet>
      <dgm:spPr/>
    </dgm:pt>
    <dgm:pt modelId="{5809B755-CD41-488C-9E56-214C3FB3FA7B}" type="pres">
      <dgm:prSet presAssocID="{A619BE21-A747-4D07-B7DA-1D0B35A5D68E}" presName="sibTrans" presStyleLbl="sibTrans1D1" presStyleIdx="3" presStyleCnt="8"/>
      <dgm:spPr/>
    </dgm:pt>
    <dgm:pt modelId="{F9BB8BF0-ABE2-425F-927E-8DB443D3107C}" type="pres">
      <dgm:prSet presAssocID="{A619BE21-A747-4D07-B7DA-1D0B35A5D68E}" presName="connectorText" presStyleLbl="sibTrans1D1" presStyleIdx="3" presStyleCnt="8"/>
      <dgm:spPr/>
    </dgm:pt>
    <dgm:pt modelId="{EA17C146-3157-4943-859E-6431EA9A74E5}" type="pres">
      <dgm:prSet presAssocID="{B8BC9F60-93FD-485B-A81C-7DCD50DC3881}" presName="node" presStyleLbl="node1" presStyleIdx="4" presStyleCnt="9">
        <dgm:presLayoutVars>
          <dgm:bulletEnabled val="1"/>
        </dgm:presLayoutVars>
      </dgm:prSet>
      <dgm:spPr/>
    </dgm:pt>
    <dgm:pt modelId="{33D3F7AC-6F46-4ABC-84B6-41C30CBF5503}" type="pres">
      <dgm:prSet presAssocID="{33CED1FC-237A-4ADD-9110-44F53CA8DD74}" presName="sibTrans" presStyleLbl="sibTrans1D1" presStyleIdx="4" presStyleCnt="8"/>
      <dgm:spPr/>
    </dgm:pt>
    <dgm:pt modelId="{D247B4AE-DEC9-4A22-9C58-486F4FDB0DF3}" type="pres">
      <dgm:prSet presAssocID="{33CED1FC-237A-4ADD-9110-44F53CA8DD74}" presName="connectorText" presStyleLbl="sibTrans1D1" presStyleIdx="4" presStyleCnt="8"/>
      <dgm:spPr/>
    </dgm:pt>
    <dgm:pt modelId="{CE5476AC-549F-48C0-BA9B-C7820F0AC49D}" type="pres">
      <dgm:prSet presAssocID="{1757B1B9-C856-406F-8738-AF3FCCED7E84}" presName="node" presStyleLbl="node1" presStyleIdx="5" presStyleCnt="9">
        <dgm:presLayoutVars>
          <dgm:bulletEnabled val="1"/>
        </dgm:presLayoutVars>
      </dgm:prSet>
      <dgm:spPr/>
    </dgm:pt>
    <dgm:pt modelId="{A7DE1B80-7716-408D-92DF-9DB6F1D41562}" type="pres">
      <dgm:prSet presAssocID="{E1F0745C-80E5-4E26-8653-3FD508814A25}" presName="sibTrans" presStyleLbl="sibTrans1D1" presStyleIdx="5" presStyleCnt="8"/>
      <dgm:spPr/>
    </dgm:pt>
    <dgm:pt modelId="{E93048A6-82C8-40E2-B20A-50972796A199}" type="pres">
      <dgm:prSet presAssocID="{E1F0745C-80E5-4E26-8653-3FD508814A25}" presName="connectorText" presStyleLbl="sibTrans1D1" presStyleIdx="5" presStyleCnt="8"/>
      <dgm:spPr/>
    </dgm:pt>
    <dgm:pt modelId="{1FB9876E-C8A2-4D95-9220-7872EA0ABC80}" type="pres">
      <dgm:prSet presAssocID="{B061CC9E-CF2F-431A-857C-FB77105DD357}" presName="node" presStyleLbl="node1" presStyleIdx="6" presStyleCnt="9">
        <dgm:presLayoutVars>
          <dgm:bulletEnabled val="1"/>
        </dgm:presLayoutVars>
      </dgm:prSet>
      <dgm:spPr/>
    </dgm:pt>
    <dgm:pt modelId="{FD1B12E6-491D-4866-991D-DABF1CF9A08E}" type="pres">
      <dgm:prSet presAssocID="{BB7566AC-3A83-447F-BA2A-382B27004D25}" presName="sibTrans" presStyleLbl="sibTrans1D1" presStyleIdx="6" presStyleCnt="8"/>
      <dgm:spPr/>
    </dgm:pt>
    <dgm:pt modelId="{6DCB67C7-FA58-4968-B9DE-68FD2F46AE3D}" type="pres">
      <dgm:prSet presAssocID="{BB7566AC-3A83-447F-BA2A-382B27004D25}" presName="connectorText" presStyleLbl="sibTrans1D1" presStyleIdx="6" presStyleCnt="8"/>
      <dgm:spPr/>
    </dgm:pt>
    <dgm:pt modelId="{E7156C99-FB46-4EE2-8BE9-16A4465B9212}" type="pres">
      <dgm:prSet presAssocID="{9FED3969-C2A7-4241-BA3F-88E4D1BE5E08}" presName="node" presStyleLbl="node1" presStyleIdx="7" presStyleCnt="9">
        <dgm:presLayoutVars>
          <dgm:bulletEnabled val="1"/>
        </dgm:presLayoutVars>
      </dgm:prSet>
      <dgm:spPr/>
    </dgm:pt>
    <dgm:pt modelId="{653D2EF1-ABB4-4A61-BDE0-4EF192BD6D7C}" type="pres">
      <dgm:prSet presAssocID="{CA6672FE-A628-4E96-A02F-AD11477B9913}" presName="sibTrans" presStyleLbl="sibTrans1D1" presStyleIdx="7" presStyleCnt="8"/>
      <dgm:spPr/>
    </dgm:pt>
    <dgm:pt modelId="{122317E6-E9D2-467D-9EDB-38C3E75821E2}" type="pres">
      <dgm:prSet presAssocID="{CA6672FE-A628-4E96-A02F-AD11477B9913}" presName="connectorText" presStyleLbl="sibTrans1D1" presStyleIdx="7" presStyleCnt="8"/>
      <dgm:spPr/>
    </dgm:pt>
    <dgm:pt modelId="{EA6ABCD5-04AE-42D2-B233-6DA2D19B4317}" type="pres">
      <dgm:prSet presAssocID="{6B71C55F-B54C-45DE-B786-69502E69DE99}" presName="node" presStyleLbl="node1" presStyleIdx="8" presStyleCnt="9">
        <dgm:presLayoutVars>
          <dgm:bulletEnabled val="1"/>
        </dgm:presLayoutVars>
      </dgm:prSet>
      <dgm:spPr/>
    </dgm:pt>
  </dgm:ptLst>
  <dgm:cxnLst>
    <dgm:cxn modelId="{7D4B440A-2ADC-43CB-B508-1BE7D2C45BFF}" srcId="{284E611E-71C2-417E-87EE-E417C0DB0558}" destId="{B8BC9F60-93FD-485B-A81C-7DCD50DC3881}" srcOrd="4" destOrd="0" parTransId="{A9B4C663-805F-45F1-808D-4CA6F4A642BE}" sibTransId="{33CED1FC-237A-4ADD-9110-44F53CA8DD74}"/>
    <dgm:cxn modelId="{C88E7E14-9248-4863-BC9F-01C79587FEFE}" srcId="{284E611E-71C2-417E-87EE-E417C0DB0558}" destId="{B061CC9E-CF2F-431A-857C-FB77105DD357}" srcOrd="6" destOrd="0" parTransId="{E1488EB1-E596-47E8-B6B2-E2647BA652D8}" sibTransId="{BB7566AC-3A83-447F-BA2A-382B27004D25}"/>
    <dgm:cxn modelId="{A74A622C-D23C-4D36-8A27-5171B5B182D1}" type="presOf" srcId="{C014A57D-C6E8-4AAB-A060-D5F6BCA37637}" destId="{ECCBF374-0ED4-444B-8A9C-CEA494A21939}" srcOrd="0" destOrd="0" presId="urn:microsoft.com/office/officeart/2005/8/layout/bProcess3"/>
    <dgm:cxn modelId="{AD23B530-2CF3-4AC8-9C22-9DDC64E218CE}" type="presOf" srcId="{CA6672FE-A628-4E96-A02F-AD11477B9913}" destId="{122317E6-E9D2-467D-9EDB-38C3E75821E2}" srcOrd="1" destOrd="0" presId="urn:microsoft.com/office/officeart/2005/8/layout/bProcess3"/>
    <dgm:cxn modelId="{FE53A439-1995-4BD5-90F3-7C6F8DB4ECB4}" type="presOf" srcId="{D25109BB-C51E-409B-B555-F8E590E1A173}" destId="{813152EC-1F6D-439A-8CE5-F24DBEA37043}" srcOrd="1" destOrd="0" presId="urn:microsoft.com/office/officeart/2005/8/layout/bProcess3"/>
    <dgm:cxn modelId="{6F47EA40-7A1E-491B-B96D-C24F1B7300F8}" type="presOf" srcId="{33CED1FC-237A-4ADD-9110-44F53CA8DD74}" destId="{33D3F7AC-6F46-4ABC-84B6-41C30CBF5503}" srcOrd="0" destOrd="0" presId="urn:microsoft.com/office/officeart/2005/8/layout/bProcess3"/>
    <dgm:cxn modelId="{13F8895E-1CED-4287-88E5-CBB8FA73EE53}" srcId="{284E611E-71C2-417E-87EE-E417C0DB0558}" destId="{89498499-B845-4AC2-A45D-43DE47DA4791}" srcOrd="0" destOrd="0" parTransId="{9B6F4253-F0E7-412A-A85E-D8D1ABAF15A3}" sibTransId="{AF949BAC-DAF9-49E3-A897-CE547C9601F8}"/>
    <dgm:cxn modelId="{E9381861-41CF-4EE9-8587-A5DC3A464A0E}" type="presOf" srcId="{33CED1FC-237A-4ADD-9110-44F53CA8DD74}" destId="{D247B4AE-DEC9-4A22-9C58-486F4FDB0DF3}" srcOrd="1" destOrd="0" presId="urn:microsoft.com/office/officeart/2005/8/layout/bProcess3"/>
    <dgm:cxn modelId="{88D5A565-730D-49D3-894F-457D8B1EFE43}" type="presOf" srcId="{BB7566AC-3A83-447F-BA2A-382B27004D25}" destId="{FD1B12E6-491D-4866-991D-DABF1CF9A08E}" srcOrd="0" destOrd="0" presId="urn:microsoft.com/office/officeart/2005/8/layout/bProcess3"/>
    <dgm:cxn modelId="{A936094C-C31C-4ED4-B6BB-F4EC764AF1A8}" type="presOf" srcId="{537E6BA5-EB98-4495-93A4-76B59A65DFCB}" destId="{64F59434-3D36-4818-A453-97D25FD05E4C}" srcOrd="1" destOrd="0" presId="urn:microsoft.com/office/officeart/2005/8/layout/bProcess3"/>
    <dgm:cxn modelId="{4D794E6C-CD9F-465E-8E09-E4D8B37D6FDD}" srcId="{284E611E-71C2-417E-87EE-E417C0DB0558}" destId="{8562C8B8-CD04-4AFF-A5B2-3EB1D3C1951E}" srcOrd="2" destOrd="0" parTransId="{CA8B2205-EC3A-4CDE-98C0-30AB0984C862}" sibTransId="{D25109BB-C51E-409B-B555-F8E590E1A173}"/>
    <dgm:cxn modelId="{6EC3E552-9A0C-4313-A01C-79994C50399C}" type="presOf" srcId="{B061CC9E-CF2F-431A-857C-FB77105DD357}" destId="{1FB9876E-C8A2-4D95-9220-7872EA0ABC80}" srcOrd="0" destOrd="0" presId="urn:microsoft.com/office/officeart/2005/8/layout/bProcess3"/>
    <dgm:cxn modelId="{82C22353-AF0A-44C9-8419-2F7F7B40CB49}" type="presOf" srcId="{537E6BA5-EB98-4495-93A4-76B59A65DFCB}" destId="{21C0AD49-9D63-4B1E-A51A-A6DA634E411A}" srcOrd="0" destOrd="0" presId="urn:microsoft.com/office/officeart/2005/8/layout/bProcess3"/>
    <dgm:cxn modelId="{6E560355-0363-4FBE-B749-BADDC1F23856}" type="presOf" srcId="{8562C8B8-CD04-4AFF-A5B2-3EB1D3C1951E}" destId="{1D597BB7-12ED-4FF2-875F-6A0E05FCDE15}" srcOrd="0" destOrd="0" presId="urn:microsoft.com/office/officeart/2005/8/layout/bProcess3"/>
    <dgm:cxn modelId="{5808AE75-2211-4FB7-8B07-056F34210B9E}" type="presOf" srcId="{A619BE21-A747-4D07-B7DA-1D0B35A5D68E}" destId="{F9BB8BF0-ABE2-425F-927E-8DB443D3107C}" srcOrd="1" destOrd="0" presId="urn:microsoft.com/office/officeart/2005/8/layout/bProcess3"/>
    <dgm:cxn modelId="{E9BAE579-74F9-40C2-A0A7-E3383DC5420A}" type="presOf" srcId="{CA6672FE-A628-4E96-A02F-AD11477B9913}" destId="{653D2EF1-ABB4-4A61-BDE0-4EF192BD6D7C}" srcOrd="0" destOrd="0" presId="urn:microsoft.com/office/officeart/2005/8/layout/bProcess3"/>
    <dgm:cxn modelId="{CD365B80-8571-48F4-8B9A-2C43F2A95BF9}" type="presOf" srcId="{AF949BAC-DAF9-49E3-A897-CE547C9601F8}" destId="{266E3654-293B-49DF-8CEA-4C9175845E8E}" srcOrd="1" destOrd="0" presId="urn:microsoft.com/office/officeart/2005/8/layout/bProcess3"/>
    <dgm:cxn modelId="{CE466B8D-43DD-4E9A-8DFD-08346BA24B2A}" srcId="{284E611E-71C2-417E-87EE-E417C0DB0558}" destId="{CD540CCF-CE94-4407-9932-7CBF63ECE647}" srcOrd="1" destOrd="0" parTransId="{9C39E7CA-E33F-48E3-807D-25BFB68ECADB}" sibTransId="{537E6BA5-EB98-4495-93A4-76B59A65DFCB}"/>
    <dgm:cxn modelId="{C8B7C9AE-5E8A-4CB1-82D6-FDD3658D93A3}" srcId="{284E611E-71C2-417E-87EE-E417C0DB0558}" destId="{1757B1B9-C856-406F-8738-AF3FCCED7E84}" srcOrd="5" destOrd="0" parTransId="{9CA5B989-D8DD-4D2C-B7C5-D5317127031D}" sibTransId="{E1F0745C-80E5-4E26-8653-3FD508814A25}"/>
    <dgm:cxn modelId="{5FFC02B3-2020-4BA3-877B-2E58F4B0BDBA}" srcId="{284E611E-71C2-417E-87EE-E417C0DB0558}" destId="{9FED3969-C2A7-4241-BA3F-88E4D1BE5E08}" srcOrd="7" destOrd="0" parTransId="{4DCCD035-D8B7-465F-8900-C54743183C48}" sibTransId="{CA6672FE-A628-4E96-A02F-AD11477B9913}"/>
    <dgm:cxn modelId="{052110BC-44E5-45B5-8237-7C4BB30EBD7C}" type="presOf" srcId="{1757B1B9-C856-406F-8738-AF3FCCED7E84}" destId="{CE5476AC-549F-48C0-BA9B-C7820F0AC49D}" srcOrd="0" destOrd="0" presId="urn:microsoft.com/office/officeart/2005/8/layout/bProcess3"/>
    <dgm:cxn modelId="{50C10FBF-4745-475C-85BB-458F67F727CD}" srcId="{284E611E-71C2-417E-87EE-E417C0DB0558}" destId="{6B71C55F-B54C-45DE-B786-69502E69DE99}" srcOrd="8" destOrd="0" parTransId="{70258266-F2DB-49E6-B192-302EAD34308D}" sibTransId="{2B7E9662-57C0-484F-903F-BFB619DF735C}"/>
    <dgm:cxn modelId="{436F99C3-2664-4853-B9BA-8D2912722A17}" type="presOf" srcId="{B8BC9F60-93FD-485B-A81C-7DCD50DC3881}" destId="{EA17C146-3157-4943-859E-6431EA9A74E5}" srcOrd="0" destOrd="0" presId="urn:microsoft.com/office/officeart/2005/8/layout/bProcess3"/>
    <dgm:cxn modelId="{77843CCA-207F-45FD-AB9E-97FA95C3A762}" type="presOf" srcId="{BB7566AC-3A83-447F-BA2A-382B27004D25}" destId="{6DCB67C7-FA58-4968-B9DE-68FD2F46AE3D}" srcOrd="1" destOrd="0" presId="urn:microsoft.com/office/officeart/2005/8/layout/bProcess3"/>
    <dgm:cxn modelId="{EFF36ACC-02A6-4913-953B-E297C1593EBE}" type="presOf" srcId="{9FED3969-C2A7-4241-BA3F-88E4D1BE5E08}" destId="{E7156C99-FB46-4EE2-8BE9-16A4465B9212}" srcOrd="0" destOrd="0" presId="urn:microsoft.com/office/officeart/2005/8/layout/bProcess3"/>
    <dgm:cxn modelId="{69358BCF-D04A-4100-B29B-D1FDB1F61B55}" type="presOf" srcId="{CD540CCF-CE94-4407-9932-7CBF63ECE647}" destId="{C2ECE673-1768-4259-B993-98D82C851D5D}" srcOrd="0" destOrd="0" presId="urn:microsoft.com/office/officeart/2005/8/layout/bProcess3"/>
    <dgm:cxn modelId="{36198BD3-5C4A-49B1-B2F1-A757E33773F1}" type="presOf" srcId="{89498499-B845-4AC2-A45D-43DE47DA4791}" destId="{7DA89222-7D2A-4F94-9114-DDC3D86D1BBD}" srcOrd="0" destOrd="0" presId="urn:microsoft.com/office/officeart/2005/8/layout/bProcess3"/>
    <dgm:cxn modelId="{600FDED3-7DE1-4918-9A6D-3FF26E51C238}" type="presOf" srcId="{284E611E-71C2-417E-87EE-E417C0DB0558}" destId="{FC86891E-1AEA-4CEB-ABF9-A70AD810E276}" srcOrd="0" destOrd="0" presId="urn:microsoft.com/office/officeart/2005/8/layout/bProcess3"/>
    <dgm:cxn modelId="{C8A9FED3-F1DD-46C9-A6C1-6E0516F5A08C}" type="presOf" srcId="{AF949BAC-DAF9-49E3-A897-CE547C9601F8}" destId="{A05CC8DD-4FE3-406E-8D70-6629907CACC6}" srcOrd="0" destOrd="0" presId="urn:microsoft.com/office/officeart/2005/8/layout/bProcess3"/>
    <dgm:cxn modelId="{B06A00D5-168A-48D5-9A36-C78ECE0C7CA4}" type="presOf" srcId="{6B71C55F-B54C-45DE-B786-69502E69DE99}" destId="{EA6ABCD5-04AE-42D2-B233-6DA2D19B4317}" srcOrd="0" destOrd="0" presId="urn:microsoft.com/office/officeart/2005/8/layout/bProcess3"/>
    <dgm:cxn modelId="{BD25D5D9-1315-49DD-9FCA-D01C97817BAF}" type="presOf" srcId="{E1F0745C-80E5-4E26-8653-3FD508814A25}" destId="{A7DE1B80-7716-408D-92DF-9DB6F1D41562}" srcOrd="0" destOrd="0" presId="urn:microsoft.com/office/officeart/2005/8/layout/bProcess3"/>
    <dgm:cxn modelId="{CD7952E1-51EA-456B-929E-A2931EB75E3B}" srcId="{284E611E-71C2-417E-87EE-E417C0DB0558}" destId="{C014A57D-C6E8-4AAB-A060-D5F6BCA37637}" srcOrd="3" destOrd="0" parTransId="{A328A720-D00E-4D2E-9468-B47251E230F7}" sibTransId="{A619BE21-A747-4D07-B7DA-1D0B35A5D68E}"/>
    <dgm:cxn modelId="{2438D8E7-F363-4CE1-B6A4-4739A2C5F144}" type="presOf" srcId="{D25109BB-C51E-409B-B555-F8E590E1A173}" destId="{90AC0A72-F5F1-4336-B253-433B1F614473}" srcOrd="0" destOrd="0" presId="urn:microsoft.com/office/officeart/2005/8/layout/bProcess3"/>
    <dgm:cxn modelId="{688BE4EF-96EE-4D7E-B543-16DCD965769C}" type="presOf" srcId="{E1F0745C-80E5-4E26-8653-3FD508814A25}" destId="{E93048A6-82C8-40E2-B20A-50972796A199}" srcOrd="1" destOrd="0" presId="urn:microsoft.com/office/officeart/2005/8/layout/bProcess3"/>
    <dgm:cxn modelId="{DEF63FF3-76DD-4521-80FF-599445401D47}" type="presOf" srcId="{A619BE21-A747-4D07-B7DA-1D0B35A5D68E}" destId="{5809B755-CD41-488C-9E56-214C3FB3FA7B}" srcOrd="0" destOrd="0" presId="urn:microsoft.com/office/officeart/2005/8/layout/bProcess3"/>
    <dgm:cxn modelId="{80B70EF6-FBBF-4AEC-A421-91E85273CDBA}" type="presParOf" srcId="{FC86891E-1AEA-4CEB-ABF9-A70AD810E276}" destId="{7DA89222-7D2A-4F94-9114-DDC3D86D1BBD}" srcOrd="0" destOrd="0" presId="urn:microsoft.com/office/officeart/2005/8/layout/bProcess3"/>
    <dgm:cxn modelId="{86863FE6-72A9-47BF-9FD4-2566A7AA41C9}" type="presParOf" srcId="{FC86891E-1AEA-4CEB-ABF9-A70AD810E276}" destId="{A05CC8DD-4FE3-406E-8D70-6629907CACC6}" srcOrd="1" destOrd="0" presId="urn:microsoft.com/office/officeart/2005/8/layout/bProcess3"/>
    <dgm:cxn modelId="{9B3C758A-3DC5-41D4-86A2-3F8B029C46C5}" type="presParOf" srcId="{A05CC8DD-4FE3-406E-8D70-6629907CACC6}" destId="{266E3654-293B-49DF-8CEA-4C9175845E8E}" srcOrd="0" destOrd="0" presId="urn:microsoft.com/office/officeart/2005/8/layout/bProcess3"/>
    <dgm:cxn modelId="{47C3E61A-B1F5-471A-B401-B600DF150FE0}" type="presParOf" srcId="{FC86891E-1AEA-4CEB-ABF9-A70AD810E276}" destId="{C2ECE673-1768-4259-B993-98D82C851D5D}" srcOrd="2" destOrd="0" presId="urn:microsoft.com/office/officeart/2005/8/layout/bProcess3"/>
    <dgm:cxn modelId="{E26F2578-DE5D-499B-B550-0AE3713CCDC6}" type="presParOf" srcId="{FC86891E-1AEA-4CEB-ABF9-A70AD810E276}" destId="{21C0AD49-9D63-4B1E-A51A-A6DA634E411A}" srcOrd="3" destOrd="0" presId="urn:microsoft.com/office/officeart/2005/8/layout/bProcess3"/>
    <dgm:cxn modelId="{710AE28B-4383-4C84-AFA0-D64AE3D7015B}" type="presParOf" srcId="{21C0AD49-9D63-4B1E-A51A-A6DA634E411A}" destId="{64F59434-3D36-4818-A453-97D25FD05E4C}" srcOrd="0" destOrd="0" presId="urn:microsoft.com/office/officeart/2005/8/layout/bProcess3"/>
    <dgm:cxn modelId="{16683AB3-1201-49AA-BEA6-20FC254B598D}" type="presParOf" srcId="{FC86891E-1AEA-4CEB-ABF9-A70AD810E276}" destId="{1D597BB7-12ED-4FF2-875F-6A0E05FCDE15}" srcOrd="4" destOrd="0" presId="urn:microsoft.com/office/officeart/2005/8/layout/bProcess3"/>
    <dgm:cxn modelId="{6784CB20-FF0D-4B30-9BA5-6C14FF31C5F9}" type="presParOf" srcId="{FC86891E-1AEA-4CEB-ABF9-A70AD810E276}" destId="{90AC0A72-F5F1-4336-B253-433B1F614473}" srcOrd="5" destOrd="0" presId="urn:microsoft.com/office/officeart/2005/8/layout/bProcess3"/>
    <dgm:cxn modelId="{6883A148-5D56-423A-9FC6-611F531EE6A9}" type="presParOf" srcId="{90AC0A72-F5F1-4336-B253-433B1F614473}" destId="{813152EC-1F6D-439A-8CE5-F24DBEA37043}" srcOrd="0" destOrd="0" presId="urn:microsoft.com/office/officeart/2005/8/layout/bProcess3"/>
    <dgm:cxn modelId="{021EF5A0-107A-4F92-9AC3-463C87BECA0A}" type="presParOf" srcId="{FC86891E-1AEA-4CEB-ABF9-A70AD810E276}" destId="{ECCBF374-0ED4-444B-8A9C-CEA494A21939}" srcOrd="6" destOrd="0" presId="urn:microsoft.com/office/officeart/2005/8/layout/bProcess3"/>
    <dgm:cxn modelId="{AACD2218-3FF3-447C-B1CD-63FC1D5E54FE}" type="presParOf" srcId="{FC86891E-1AEA-4CEB-ABF9-A70AD810E276}" destId="{5809B755-CD41-488C-9E56-214C3FB3FA7B}" srcOrd="7" destOrd="0" presId="urn:microsoft.com/office/officeart/2005/8/layout/bProcess3"/>
    <dgm:cxn modelId="{B1B98AA0-594B-4A86-8441-BD3735366BBA}" type="presParOf" srcId="{5809B755-CD41-488C-9E56-214C3FB3FA7B}" destId="{F9BB8BF0-ABE2-425F-927E-8DB443D3107C}" srcOrd="0" destOrd="0" presId="urn:microsoft.com/office/officeart/2005/8/layout/bProcess3"/>
    <dgm:cxn modelId="{EC30748D-CEBC-4CF1-A85A-CD85F4FE4D6B}" type="presParOf" srcId="{FC86891E-1AEA-4CEB-ABF9-A70AD810E276}" destId="{EA17C146-3157-4943-859E-6431EA9A74E5}" srcOrd="8" destOrd="0" presId="urn:microsoft.com/office/officeart/2005/8/layout/bProcess3"/>
    <dgm:cxn modelId="{E78BB9FD-7CB2-4A61-B25C-5C0D8CC43902}" type="presParOf" srcId="{FC86891E-1AEA-4CEB-ABF9-A70AD810E276}" destId="{33D3F7AC-6F46-4ABC-84B6-41C30CBF5503}" srcOrd="9" destOrd="0" presId="urn:microsoft.com/office/officeart/2005/8/layout/bProcess3"/>
    <dgm:cxn modelId="{79B9F756-1226-4531-B4DF-49A52D5A7B70}" type="presParOf" srcId="{33D3F7AC-6F46-4ABC-84B6-41C30CBF5503}" destId="{D247B4AE-DEC9-4A22-9C58-486F4FDB0DF3}" srcOrd="0" destOrd="0" presId="urn:microsoft.com/office/officeart/2005/8/layout/bProcess3"/>
    <dgm:cxn modelId="{86174788-A9F6-4602-AD3A-13C90816B02C}" type="presParOf" srcId="{FC86891E-1AEA-4CEB-ABF9-A70AD810E276}" destId="{CE5476AC-549F-48C0-BA9B-C7820F0AC49D}" srcOrd="10" destOrd="0" presId="urn:microsoft.com/office/officeart/2005/8/layout/bProcess3"/>
    <dgm:cxn modelId="{20AA814E-E5CE-431F-B25F-D47F2326A472}" type="presParOf" srcId="{FC86891E-1AEA-4CEB-ABF9-A70AD810E276}" destId="{A7DE1B80-7716-408D-92DF-9DB6F1D41562}" srcOrd="11" destOrd="0" presId="urn:microsoft.com/office/officeart/2005/8/layout/bProcess3"/>
    <dgm:cxn modelId="{BD12BF32-D289-4048-B62E-E70FF520E77D}" type="presParOf" srcId="{A7DE1B80-7716-408D-92DF-9DB6F1D41562}" destId="{E93048A6-82C8-40E2-B20A-50972796A199}" srcOrd="0" destOrd="0" presId="urn:microsoft.com/office/officeart/2005/8/layout/bProcess3"/>
    <dgm:cxn modelId="{FA787B65-FF53-4926-89C6-F038F190191F}" type="presParOf" srcId="{FC86891E-1AEA-4CEB-ABF9-A70AD810E276}" destId="{1FB9876E-C8A2-4D95-9220-7872EA0ABC80}" srcOrd="12" destOrd="0" presId="urn:microsoft.com/office/officeart/2005/8/layout/bProcess3"/>
    <dgm:cxn modelId="{733D5601-41FC-4A91-A987-260F66AEE476}" type="presParOf" srcId="{FC86891E-1AEA-4CEB-ABF9-A70AD810E276}" destId="{FD1B12E6-491D-4866-991D-DABF1CF9A08E}" srcOrd="13" destOrd="0" presId="urn:microsoft.com/office/officeart/2005/8/layout/bProcess3"/>
    <dgm:cxn modelId="{170967F5-41C4-4F8D-B48A-5E3F2E09B34E}" type="presParOf" srcId="{FD1B12E6-491D-4866-991D-DABF1CF9A08E}" destId="{6DCB67C7-FA58-4968-B9DE-68FD2F46AE3D}" srcOrd="0" destOrd="0" presId="urn:microsoft.com/office/officeart/2005/8/layout/bProcess3"/>
    <dgm:cxn modelId="{44C5541C-2C6F-4B66-8D73-E0E5815A543E}" type="presParOf" srcId="{FC86891E-1AEA-4CEB-ABF9-A70AD810E276}" destId="{E7156C99-FB46-4EE2-8BE9-16A4465B9212}" srcOrd="14" destOrd="0" presId="urn:microsoft.com/office/officeart/2005/8/layout/bProcess3"/>
    <dgm:cxn modelId="{C613A47E-0916-4763-BF10-FC50EE422EDC}" type="presParOf" srcId="{FC86891E-1AEA-4CEB-ABF9-A70AD810E276}" destId="{653D2EF1-ABB4-4A61-BDE0-4EF192BD6D7C}" srcOrd="15" destOrd="0" presId="urn:microsoft.com/office/officeart/2005/8/layout/bProcess3"/>
    <dgm:cxn modelId="{310DCC8D-041B-4418-B140-B15E910E91BB}" type="presParOf" srcId="{653D2EF1-ABB4-4A61-BDE0-4EF192BD6D7C}" destId="{122317E6-E9D2-467D-9EDB-38C3E75821E2}" srcOrd="0" destOrd="0" presId="urn:microsoft.com/office/officeart/2005/8/layout/bProcess3"/>
    <dgm:cxn modelId="{ECFBCE58-296D-4701-8DEA-B593DF06375C}" type="presParOf" srcId="{FC86891E-1AEA-4CEB-ABF9-A70AD810E276}" destId="{EA6ABCD5-04AE-42D2-B233-6DA2D19B4317}" srcOrd="16" destOrd="0" presId="urn:microsoft.com/office/officeart/2005/8/layout/bProcess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5CC8DD-4FE3-406E-8D70-6629907CACC6}">
      <dsp:nvSpPr>
        <dsp:cNvPr id="0" name=""/>
        <dsp:cNvSpPr/>
      </dsp:nvSpPr>
      <dsp:spPr>
        <a:xfrm>
          <a:off x="2328321" y="425655"/>
          <a:ext cx="330524" cy="91440"/>
        </a:xfrm>
        <a:custGeom>
          <a:avLst/>
          <a:gdLst/>
          <a:ahLst/>
          <a:cxnLst/>
          <a:rect l="0" t="0" r="0" b="0"/>
          <a:pathLst>
            <a:path>
              <a:moveTo>
                <a:pt x="0" y="45720"/>
              </a:moveTo>
              <a:lnTo>
                <a:pt x="330524" y="45720"/>
              </a:lnTo>
            </a:path>
          </a:pathLst>
        </a:custGeom>
        <a:noFill/>
        <a:ln w="9525" cap="rnd" cmpd="sng" algn="ctr">
          <a:solidFill>
            <a:schemeClr val="accent4">
              <a:shade val="90000"/>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solidFill>
              <a:sysClr val="windowText" lastClr="000000">
                <a:hueOff val="0"/>
                <a:satOff val="0"/>
                <a:lumOff val="0"/>
                <a:alphaOff val="0"/>
              </a:sysClr>
            </a:solidFill>
            <a:latin typeface="Calibri" panose="020F0502020204030204"/>
            <a:ea typeface="+mn-ea"/>
            <a:cs typeface="+mn-cs"/>
          </a:endParaRPr>
        </a:p>
      </dsp:txBody>
      <dsp:txXfrm>
        <a:off x="2484555" y="469570"/>
        <a:ext cx="18056" cy="3611"/>
      </dsp:txXfrm>
    </dsp:sp>
    <dsp:sp modelId="{7DA89222-7D2A-4F94-9114-DDC3D86D1BBD}">
      <dsp:nvSpPr>
        <dsp:cNvPr id="0" name=""/>
        <dsp:cNvSpPr/>
      </dsp:nvSpPr>
      <dsp:spPr>
        <a:xfrm>
          <a:off x="760015" y="344"/>
          <a:ext cx="1570105" cy="942063"/>
        </a:xfrm>
        <a:prstGeom prst="rect">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latin typeface="Calibri" panose="020F0502020204030204"/>
              <a:ea typeface="+mn-ea"/>
              <a:cs typeface="+mn-cs"/>
            </a:rPr>
            <a:t>Data Preprocessing</a:t>
          </a:r>
        </a:p>
      </dsp:txBody>
      <dsp:txXfrm>
        <a:off x="760015" y="344"/>
        <a:ext cx="1570105" cy="942063"/>
      </dsp:txXfrm>
    </dsp:sp>
    <dsp:sp modelId="{21C0AD49-9D63-4B1E-A51A-A6DA634E411A}">
      <dsp:nvSpPr>
        <dsp:cNvPr id="0" name=""/>
        <dsp:cNvSpPr/>
      </dsp:nvSpPr>
      <dsp:spPr>
        <a:xfrm>
          <a:off x="4259551" y="425655"/>
          <a:ext cx="330524" cy="91440"/>
        </a:xfrm>
        <a:custGeom>
          <a:avLst/>
          <a:gdLst/>
          <a:ahLst/>
          <a:cxnLst/>
          <a:rect l="0" t="0" r="0" b="0"/>
          <a:pathLst>
            <a:path>
              <a:moveTo>
                <a:pt x="0" y="45720"/>
              </a:moveTo>
              <a:lnTo>
                <a:pt x="330524" y="45720"/>
              </a:lnTo>
            </a:path>
          </a:pathLst>
        </a:custGeom>
        <a:noFill/>
        <a:ln w="9525" cap="rnd" cmpd="sng" algn="ctr">
          <a:solidFill>
            <a:schemeClr val="accent4">
              <a:shade val="90000"/>
              <a:hueOff val="-52435"/>
              <a:satOff val="-1133"/>
              <a:lumOff val="750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solidFill>
              <a:sysClr val="windowText" lastClr="000000">
                <a:hueOff val="0"/>
                <a:satOff val="0"/>
                <a:lumOff val="0"/>
                <a:alphaOff val="0"/>
              </a:sysClr>
            </a:solidFill>
            <a:latin typeface="Calibri" panose="020F0502020204030204"/>
            <a:ea typeface="+mn-ea"/>
            <a:cs typeface="+mn-cs"/>
          </a:endParaRPr>
        </a:p>
      </dsp:txBody>
      <dsp:txXfrm>
        <a:off x="4415785" y="469570"/>
        <a:ext cx="18056" cy="3611"/>
      </dsp:txXfrm>
    </dsp:sp>
    <dsp:sp modelId="{C2ECE673-1768-4259-B993-98D82C851D5D}">
      <dsp:nvSpPr>
        <dsp:cNvPr id="0" name=""/>
        <dsp:cNvSpPr/>
      </dsp:nvSpPr>
      <dsp:spPr>
        <a:xfrm>
          <a:off x="2691245" y="344"/>
          <a:ext cx="1570105" cy="942063"/>
        </a:xfrm>
        <a:prstGeom prst="rect">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latin typeface="Calibri" panose="020F0502020204030204"/>
              <a:ea typeface="+mn-ea"/>
              <a:cs typeface="+mn-cs"/>
            </a:rPr>
            <a:t>Exploratory Data Analysis</a:t>
          </a:r>
        </a:p>
      </dsp:txBody>
      <dsp:txXfrm>
        <a:off x="2691245" y="344"/>
        <a:ext cx="1570105" cy="942063"/>
      </dsp:txXfrm>
    </dsp:sp>
    <dsp:sp modelId="{90AC0A72-F5F1-4336-B253-433B1F614473}">
      <dsp:nvSpPr>
        <dsp:cNvPr id="0" name=""/>
        <dsp:cNvSpPr/>
      </dsp:nvSpPr>
      <dsp:spPr>
        <a:xfrm>
          <a:off x="1545068" y="940607"/>
          <a:ext cx="3862459" cy="330524"/>
        </a:xfrm>
        <a:custGeom>
          <a:avLst/>
          <a:gdLst/>
          <a:ahLst/>
          <a:cxnLst/>
          <a:rect l="0" t="0" r="0" b="0"/>
          <a:pathLst>
            <a:path>
              <a:moveTo>
                <a:pt x="3862459" y="0"/>
              </a:moveTo>
              <a:lnTo>
                <a:pt x="3862459" y="182362"/>
              </a:lnTo>
              <a:lnTo>
                <a:pt x="0" y="182362"/>
              </a:lnTo>
              <a:lnTo>
                <a:pt x="0" y="330524"/>
              </a:lnTo>
            </a:path>
          </a:pathLst>
        </a:custGeom>
        <a:noFill/>
        <a:ln w="9525" cap="rnd" cmpd="sng" algn="ctr">
          <a:solidFill>
            <a:schemeClr val="accent4">
              <a:shade val="90000"/>
              <a:hueOff val="-104870"/>
              <a:satOff val="-2266"/>
              <a:lumOff val="1500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solidFill>
              <a:sysClr val="windowText" lastClr="000000">
                <a:hueOff val="0"/>
                <a:satOff val="0"/>
                <a:lumOff val="0"/>
                <a:alphaOff val="0"/>
              </a:sysClr>
            </a:solidFill>
            <a:latin typeface="Calibri" panose="020F0502020204030204"/>
            <a:ea typeface="+mn-ea"/>
            <a:cs typeface="+mn-cs"/>
          </a:endParaRPr>
        </a:p>
      </dsp:txBody>
      <dsp:txXfrm>
        <a:off x="3379315" y="1104064"/>
        <a:ext cx="193965" cy="3611"/>
      </dsp:txXfrm>
    </dsp:sp>
    <dsp:sp modelId="{1D597BB7-12ED-4FF2-875F-6A0E05FCDE15}">
      <dsp:nvSpPr>
        <dsp:cNvPr id="0" name=""/>
        <dsp:cNvSpPr/>
      </dsp:nvSpPr>
      <dsp:spPr>
        <a:xfrm>
          <a:off x="4622475" y="344"/>
          <a:ext cx="1570105" cy="942063"/>
        </a:xfrm>
        <a:prstGeom prst="rect">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latin typeface="Calibri" panose="020F0502020204030204"/>
              <a:ea typeface="+mn-ea"/>
              <a:cs typeface="+mn-cs"/>
            </a:rPr>
            <a:t>Feature Engineering</a:t>
          </a:r>
        </a:p>
      </dsp:txBody>
      <dsp:txXfrm>
        <a:off x="4622475" y="344"/>
        <a:ext cx="1570105" cy="942063"/>
      </dsp:txXfrm>
    </dsp:sp>
    <dsp:sp modelId="{5809B755-CD41-488C-9E56-214C3FB3FA7B}">
      <dsp:nvSpPr>
        <dsp:cNvPr id="0" name=""/>
        <dsp:cNvSpPr/>
      </dsp:nvSpPr>
      <dsp:spPr>
        <a:xfrm>
          <a:off x="2328321" y="1728843"/>
          <a:ext cx="330524" cy="91440"/>
        </a:xfrm>
        <a:custGeom>
          <a:avLst/>
          <a:gdLst/>
          <a:ahLst/>
          <a:cxnLst/>
          <a:rect l="0" t="0" r="0" b="0"/>
          <a:pathLst>
            <a:path>
              <a:moveTo>
                <a:pt x="0" y="45720"/>
              </a:moveTo>
              <a:lnTo>
                <a:pt x="330524" y="45720"/>
              </a:lnTo>
            </a:path>
          </a:pathLst>
        </a:custGeom>
        <a:noFill/>
        <a:ln w="9525" cap="rnd" cmpd="sng" algn="ctr">
          <a:solidFill>
            <a:schemeClr val="accent4">
              <a:shade val="90000"/>
              <a:hueOff val="-157306"/>
              <a:satOff val="-3399"/>
              <a:lumOff val="2250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solidFill>
              <a:sysClr val="windowText" lastClr="000000">
                <a:hueOff val="0"/>
                <a:satOff val="0"/>
                <a:lumOff val="0"/>
                <a:alphaOff val="0"/>
              </a:sysClr>
            </a:solidFill>
            <a:latin typeface="Calibri" panose="020F0502020204030204"/>
            <a:ea typeface="+mn-ea"/>
            <a:cs typeface="+mn-cs"/>
          </a:endParaRPr>
        </a:p>
      </dsp:txBody>
      <dsp:txXfrm>
        <a:off x="2484555" y="1772757"/>
        <a:ext cx="18056" cy="3611"/>
      </dsp:txXfrm>
    </dsp:sp>
    <dsp:sp modelId="{ECCBF374-0ED4-444B-8A9C-CEA494A21939}">
      <dsp:nvSpPr>
        <dsp:cNvPr id="0" name=""/>
        <dsp:cNvSpPr/>
      </dsp:nvSpPr>
      <dsp:spPr>
        <a:xfrm>
          <a:off x="760015" y="1303531"/>
          <a:ext cx="1570105" cy="942063"/>
        </a:xfrm>
        <a:prstGeom prst="rect">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latin typeface="Calibri" panose="020F0502020204030204"/>
              <a:ea typeface="+mn-ea"/>
              <a:cs typeface="+mn-cs"/>
            </a:rPr>
            <a:t>Model implementation</a:t>
          </a:r>
        </a:p>
      </dsp:txBody>
      <dsp:txXfrm>
        <a:off x="760015" y="1303531"/>
        <a:ext cx="1570105" cy="942063"/>
      </dsp:txXfrm>
    </dsp:sp>
    <dsp:sp modelId="{33D3F7AC-6F46-4ABC-84B6-41C30CBF5503}">
      <dsp:nvSpPr>
        <dsp:cNvPr id="0" name=""/>
        <dsp:cNvSpPr/>
      </dsp:nvSpPr>
      <dsp:spPr>
        <a:xfrm>
          <a:off x="4259551" y="1728843"/>
          <a:ext cx="330524" cy="91440"/>
        </a:xfrm>
        <a:custGeom>
          <a:avLst/>
          <a:gdLst/>
          <a:ahLst/>
          <a:cxnLst/>
          <a:rect l="0" t="0" r="0" b="0"/>
          <a:pathLst>
            <a:path>
              <a:moveTo>
                <a:pt x="0" y="45720"/>
              </a:moveTo>
              <a:lnTo>
                <a:pt x="330524" y="45720"/>
              </a:lnTo>
            </a:path>
          </a:pathLst>
        </a:custGeom>
        <a:noFill/>
        <a:ln w="9525" cap="rnd" cmpd="sng" algn="ctr">
          <a:solidFill>
            <a:schemeClr val="accent4">
              <a:shade val="90000"/>
              <a:hueOff val="-209741"/>
              <a:satOff val="-4532"/>
              <a:lumOff val="3000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solidFill>
              <a:sysClr val="windowText" lastClr="000000">
                <a:hueOff val="0"/>
                <a:satOff val="0"/>
                <a:lumOff val="0"/>
                <a:alphaOff val="0"/>
              </a:sysClr>
            </a:solidFill>
            <a:latin typeface="Calibri" panose="020F0502020204030204"/>
            <a:ea typeface="+mn-ea"/>
            <a:cs typeface="+mn-cs"/>
          </a:endParaRPr>
        </a:p>
      </dsp:txBody>
      <dsp:txXfrm>
        <a:off x="4415785" y="1772757"/>
        <a:ext cx="18056" cy="3611"/>
      </dsp:txXfrm>
    </dsp:sp>
    <dsp:sp modelId="{EA17C146-3157-4943-859E-6431EA9A74E5}">
      <dsp:nvSpPr>
        <dsp:cNvPr id="0" name=""/>
        <dsp:cNvSpPr/>
      </dsp:nvSpPr>
      <dsp:spPr>
        <a:xfrm>
          <a:off x="2691245" y="1303531"/>
          <a:ext cx="1570105" cy="942063"/>
        </a:xfrm>
        <a:prstGeom prst="rect">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latin typeface="Calibri" panose="020F0502020204030204"/>
              <a:ea typeface="+mn-ea"/>
              <a:cs typeface="+mn-cs"/>
            </a:rPr>
            <a:t>Model Training</a:t>
          </a:r>
        </a:p>
      </dsp:txBody>
      <dsp:txXfrm>
        <a:off x="2691245" y="1303531"/>
        <a:ext cx="1570105" cy="942063"/>
      </dsp:txXfrm>
    </dsp:sp>
    <dsp:sp modelId="{A7DE1B80-7716-408D-92DF-9DB6F1D41562}">
      <dsp:nvSpPr>
        <dsp:cNvPr id="0" name=""/>
        <dsp:cNvSpPr/>
      </dsp:nvSpPr>
      <dsp:spPr>
        <a:xfrm>
          <a:off x="1545068" y="2243795"/>
          <a:ext cx="3862459" cy="330524"/>
        </a:xfrm>
        <a:custGeom>
          <a:avLst/>
          <a:gdLst/>
          <a:ahLst/>
          <a:cxnLst/>
          <a:rect l="0" t="0" r="0" b="0"/>
          <a:pathLst>
            <a:path>
              <a:moveTo>
                <a:pt x="3862459" y="0"/>
              </a:moveTo>
              <a:lnTo>
                <a:pt x="3862459" y="182362"/>
              </a:lnTo>
              <a:lnTo>
                <a:pt x="0" y="182362"/>
              </a:lnTo>
              <a:lnTo>
                <a:pt x="0" y="330524"/>
              </a:lnTo>
            </a:path>
          </a:pathLst>
        </a:custGeom>
        <a:noFill/>
        <a:ln w="9525" cap="rnd" cmpd="sng" algn="ctr">
          <a:solidFill>
            <a:schemeClr val="accent4">
              <a:shade val="90000"/>
              <a:hueOff val="-157306"/>
              <a:satOff val="-3399"/>
              <a:lumOff val="2250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solidFill>
              <a:sysClr val="windowText" lastClr="000000">
                <a:hueOff val="0"/>
                <a:satOff val="0"/>
                <a:lumOff val="0"/>
                <a:alphaOff val="0"/>
              </a:sysClr>
            </a:solidFill>
            <a:latin typeface="Calibri" panose="020F0502020204030204"/>
            <a:ea typeface="+mn-ea"/>
            <a:cs typeface="+mn-cs"/>
          </a:endParaRPr>
        </a:p>
      </dsp:txBody>
      <dsp:txXfrm>
        <a:off x="3379315" y="2407251"/>
        <a:ext cx="193965" cy="3611"/>
      </dsp:txXfrm>
    </dsp:sp>
    <dsp:sp modelId="{CE5476AC-549F-48C0-BA9B-C7820F0AC49D}">
      <dsp:nvSpPr>
        <dsp:cNvPr id="0" name=""/>
        <dsp:cNvSpPr/>
      </dsp:nvSpPr>
      <dsp:spPr>
        <a:xfrm>
          <a:off x="4622475" y="1303531"/>
          <a:ext cx="1570105" cy="942063"/>
        </a:xfrm>
        <a:prstGeom prst="rect">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latin typeface="Calibri" panose="020F0502020204030204"/>
              <a:ea typeface="+mn-ea"/>
              <a:cs typeface="+mn-cs"/>
            </a:rPr>
            <a:t>Model Evaluation</a:t>
          </a:r>
        </a:p>
      </dsp:txBody>
      <dsp:txXfrm>
        <a:off x="4622475" y="1303531"/>
        <a:ext cx="1570105" cy="942063"/>
      </dsp:txXfrm>
    </dsp:sp>
    <dsp:sp modelId="{FD1B12E6-491D-4866-991D-DABF1CF9A08E}">
      <dsp:nvSpPr>
        <dsp:cNvPr id="0" name=""/>
        <dsp:cNvSpPr/>
      </dsp:nvSpPr>
      <dsp:spPr>
        <a:xfrm>
          <a:off x="2328321" y="3032031"/>
          <a:ext cx="330524" cy="91440"/>
        </a:xfrm>
        <a:custGeom>
          <a:avLst/>
          <a:gdLst/>
          <a:ahLst/>
          <a:cxnLst/>
          <a:rect l="0" t="0" r="0" b="0"/>
          <a:pathLst>
            <a:path>
              <a:moveTo>
                <a:pt x="0" y="45720"/>
              </a:moveTo>
              <a:lnTo>
                <a:pt x="330524" y="45720"/>
              </a:lnTo>
            </a:path>
          </a:pathLst>
        </a:custGeom>
        <a:noFill/>
        <a:ln w="9525" cap="rnd" cmpd="sng" algn="ctr">
          <a:solidFill>
            <a:schemeClr val="accent4">
              <a:shade val="90000"/>
              <a:hueOff val="-104870"/>
              <a:satOff val="-2266"/>
              <a:lumOff val="1500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solidFill>
              <a:sysClr val="windowText" lastClr="000000">
                <a:hueOff val="0"/>
                <a:satOff val="0"/>
                <a:lumOff val="0"/>
                <a:alphaOff val="0"/>
              </a:sysClr>
            </a:solidFill>
            <a:latin typeface="Calibri" panose="020F0502020204030204"/>
            <a:ea typeface="+mn-ea"/>
            <a:cs typeface="+mn-cs"/>
          </a:endParaRPr>
        </a:p>
      </dsp:txBody>
      <dsp:txXfrm>
        <a:off x="2484555" y="3075945"/>
        <a:ext cx="18056" cy="3611"/>
      </dsp:txXfrm>
    </dsp:sp>
    <dsp:sp modelId="{1FB9876E-C8A2-4D95-9220-7872EA0ABC80}">
      <dsp:nvSpPr>
        <dsp:cNvPr id="0" name=""/>
        <dsp:cNvSpPr/>
      </dsp:nvSpPr>
      <dsp:spPr>
        <a:xfrm>
          <a:off x="760015" y="2606719"/>
          <a:ext cx="1570105" cy="942063"/>
        </a:xfrm>
        <a:prstGeom prst="rect">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latin typeface="Calibri" panose="020F0502020204030204"/>
              <a:ea typeface="+mn-ea"/>
              <a:cs typeface="+mn-cs"/>
            </a:rPr>
            <a:t>Code deployment on cloud</a:t>
          </a:r>
        </a:p>
      </dsp:txBody>
      <dsp:txXfrm>
        <a:off x="760015" y="2606719"/>
        <a:ext cx="1570105" cy="942063"/>
      </dsp:txXfrm>
    </dsp:sp>
    <dsp:sp modelId="{653D2EF1-ABB4-4A61-BDE0-4EF192BD6D7C}">
      <dsp:nvSpPr>
        <dsp:cNvPr id="0" name=""/>
        <dsp:cNvSpPr/>
      </dsp:nvSpPr>
      <dsp:spPr>
        <a:xfrm>
          <a:off x="4259551" y="3032031"/>
          <a:ext cx="330524" cy="91440"/>
        </a:xfrm>
        <a:custGeom>
          <a:avLst/>
          <a:gdLst/>
          <a:ahLst/>
          <a:cxnLst/>
          <a:rect l="0" t="0" r="0" b="0"/>
          <a:pathLst>
            <a:path>
              <a:moveTo>
                <a:pt x="0" y="45720"/>
              </a:moveTo>
              <a:lnTo>
                <a:pt x="330524" y="45720"/>
              </a:lnTo>
            </a:path>
          </a:pathLst>
        </a:custGeom>
        <a:noFill/>
        <a:ln w="9525" cap="rnd" cmpd="sng" algn="ctr">
          <a:solidFill>
            <a:schemeClr val="accent4">
              <a:shade val="90000"/>
              <a:hueOff val="-52435"/>
              <a:satOff val="-1133"/>
              <a:lumOff val="750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4415785" y="3075945"/>
        <a:ext cx="18056" cy="3611"/>
      </dsp:txXfrm>
    </dsp:sp>
    <dsp:sp modelId="{E7156C99-FB46-4EE2-8BE9-16A4465B9212}">
      <dsp:nvSpPr>
        <dsp:cNvPr id="0" name=""/>
        <dsp:cNvSpPr/>
      </dsp:nvSpPr>
      <dsp:spPr>
        <a:xfrm>
          <a:off x="2691245" y="2606719"/>
          <a:ext cx="1570105" cy="942063"/>
        </a:xfrm>
        <a:prstGeom prst="rect">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latin typeface="Calibri" panose="020F0502020204030204"/>
              <a:ea typeface="+mn-ea"/>
              <a:cs typeface="+mn-cs"/>
            </a:rPr>
            <a:t>Loading the pipeline on Github</a:t>
          </a:r>
        </a:p>
      </dsp:txBody>
      <dsp:txXfrm>
        <a:off x="2691245" y="2606719"/>
        <a:ext cx="1570105" cy="942063"/>
      </dsp:txXfrm>
    </dsp:sp>
    <dsp:sp modelId="{EA6ABCD5-04AE-42D2-B233-6DA2D19B4317}">
      <dsp:nvSpPr>
        <dsp:cNvPr id="0" name=""/>
        <dsp:cNvSpPr/>
      </dsp:nvSpPr>
      <dsp:spPr>
        <a:xfrm>
          <a:off x="4622475" y="2606719"/>
          <a:ext cx="1570105" cy="942063"/>
        </a:xfrm>
        <a:prstGeom prst="rect">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latin typeface="Calibri" panose="020F0502020204030204"/>
              <a:ea typeface="+mn-ea"/>
              <a:cs typeface="+mn-cs"/>
            </a:rPr>
            <a:t>Loading the pipeline on Github</a:t>
          </a:r>
        </a:p>
      </dsp:txBody>
      <dsp:txXfrm>
        <a:off x="4622475" y="2606719"/>
        <a:ext cx="1570105" cy="942063"/>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00484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932656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027658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726624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227005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1/2/2024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018468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1/2/2024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431447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2354806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01557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BE1D723-8F53-4F53-90B0-1982A396982E}" type="datetime1">
              <a:rPr lang="en-US" smtClean="0"/>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8301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32250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447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8254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75B394-D9F9-4F0C-B15D-605F45CB9E9F}" type="datetime1">
              <a:rPr lang="en-US" smtClean="0"/>
              <a:t>1/2/2024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1999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667345-2558-425A-8533-9BFDBCE15005}" type="datetime1">
              <a:rPr lang="en-US" smtClean="0"/>
              <a:t>1/2/2024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51123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BEA474-078D-4E9B-9B14-09A87B19DC46}" type="datetime1">
              <a:rPr lang="en-US" smtClean="0"/>
              <a:t>1/2/2024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06678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1/2/2024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734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D6E202-B606-4609-B914-27C9371A1F6D}" type="datetime1">
              <a:rPr lang="en-US" smtClean="0"/>
              <a:t>1/2/2024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97458554"/>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96692A-F5F3-2CEC-0ADA-F00D85025FC4}"/>
              </a:ext>
            </a:extLst>
          </p:cNvPr>
          <p:cNvPicPr>
            <a:picLocks noChangeAspect="1"/>
          </p:cNvPicPr>
          <p:nvPr/>
        </p:nvPicPr>
        <p:blipFill>
          <a:blip r:embed="rId2"/>
          <a:stretch>
            <a:fillRect/>
          </a:stretch>
        </p:blipFill>
        <p:spPr>
          <a:xfrm>
            <a:off x="1" y="0"/>
            <a:ext cx="12191999"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latin typeface="Bahnschrift Light Condensed" panose="020B0502040204020203" pitchFamily="34" charset="0"/>
              </a:rPr>
              <a:t>Shipment Pricing Prediction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Vaibhav Joshi</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2C1ED0-10EC-CBD3-2039-E42DCE2708FA}"/>
              </a:ext>
            </a:extLst>
          </p:cNvPr>
          <p:cNvSpPr txBox="1"/>
          <p:nvPr/>
        </p:nvSpPr>
        <p:spPr>
          <a:xfrm>
            <a:off x="427869" y="1959635"/>
            <a:ext cx="10010092" cy="3939540"/>
          </a:xfrm>
          <a:prstGeom prst="rect">
            <a:avLst/>
          </a:prstGeom>
          <a:noFill/>
          <a:ln>
            <a:solidFill>
              <a:srgbClr val="00B0F0"/>
            </a:solidFill>
          </a:ln>
        </p:spPr>
        <p:txBody>
          <a:bodyPr wrap="square" rtlCol="0">
            <a:spAutoFit/>
          </a:bodyPr>
          <a:lstStyle/>
          <a:p>
            <a:pPr algn="just"/>
            <a:endParaRPr lang="en-US" sz="2800" dirty="0">
              <a:latin typeface="Calibri" panose="020F0502020204030204" pitchFamily="34" charset="0"/>
              <a:ea typeface="Calibri" panose="020F0502020204030204" pitchFamily="34" charset="0"/>
              <a:cs typeface="Calibri" panose="020F0502020204030204" pitchFamily="34" charset="0"/>
            </a:endParaRPr>
          </a:p>
          <a:p>
            <a:pPr algn="just"/>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What techniques were you using for data pre-processing?</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indent="-285750">
              <a:lnSpc>
                <a:spcPct val="100000"/>
              </a:lnSpc>
              <a:spcBef>
                <a:spcPts val="960"/>
              </a:spcBef>
              <a:spcAft>
                <a:spcPts val="0"/>
              </a:spcAft>
              <a:buSzPts val="1440"/>
              <a:buFont typeface="Arial" panose="020B0604020202020204" pitchFamily="34" charset="0"/>
              <a:buChar char="•"/>
            </a:pPr>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sym typeface="Arial"/>
              </a:rPr>
              <a:t>Removing unwanted attributes</a:t>
            </a:r>
          </a:p>
          <a:p>
            <a:pPr indent="-285750">
              <a:lnSpc>
                <a:spcPct val="100000"/>
              </a:lnSpc>
              <a:spcBef>
                <a:spcPts val="960"/>
              </a:spcBef>
              <a:spcAft>
                <a:spcPts val="0"/>
              </a:spcAft>
              <a:buSzPts val="1440"/>
              <a:buFont typeface="Arial" panose="020B0604020202020204" pitchFamily="34" charset="0"/>
              <a:buChar char="•"/>
            </a:pPr>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sym typeface="Arial"/>
              </a:rPr>
              <a:t>Visualizing  relation of independent variables with each other and output variables</a:t>
            </a:r>
          </a:p>
          <a:p>
            <a:pPr indent="-285750">
              <a:lnSpc>
                <a:spcPct val="100000"/>
              </a:lnSpc>
              <a:spcBef>
                <a:spcPts val="960"/>
              </a:spcBef>
              <a:spcAft>
                <a:spcPts val="0"/>
              </a:spcAft>
              <a:buSzPts val="1440"/>
              <a:buFont typeface="Arial" panose="020B0604020202020204" pitchFamily="34" charset="0"/>
              <a:buChar char="•"/>
            </a:pPr>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sym typeface="Arial"/>
              </a:rPr>
              <a:t>Checking and changing Distribution of continuous values</a:t>
            </a:r>
          </a:p>
          <a:p>
            <a:pPr indent="-285750">
              <a:lnSpc>
                <a:spcPct val="100000"/>
              </a:lnSpc>
              <a:spcBef>
                <a:spcPts val="960"/>
              </a:spcBef>
              <a:spcAft>
                <a:spcPts val="0"/>
              </a:spcAft>
              <a:buSzPts val="1440"/>
              <a:buFont typeface="Arial" panose="020B0604020202020204" pitchFamily="34" charset="0"/>
              <a:buChar char="•"/>
            </a:pPr>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sym typeface="Arial"/>
              </a:rPr>
              <a:t>Cleaning data and imputing if null values are present. </a:t>
            </a:r>
          </a:p>
          <a:p>
            <a:pPr indent="-285750">
              <a:lnSpc>
                <a:spcPct val="100000"/>
              </a:lnSpc>
              <a:spcBef>
                <a:spcPts val="960"/>
              </a:spcBef>
              <a:spcAft>
                <a:spcPts val="0"/>
              </a:spcAft>
              <a:buSzPts val="1440"/>
              <a:buFont typeface="Arial" panose="020B0604020202020204" pitchFamily="34" charset="0"/>
              <a:buChar char="•"/>
            </a:pPr>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sym typeface="Arial"/>
              </a:rPr>
              <a:t>Converting categorical data into numeric values.</a:t>
            </a:r>
          </a:p>
          <a:p>
            <a:pPr indent="-285750">
              <a:lnSpc>
                <a:spcPct val="100000"/>
              </a:lnSpc>
              <a:spcBef>
                <a:spcPts val="960"/>
              </a:spcBef>
              <a:spcAft>
                <a:spcPts val="0"/>
              </a:spcAft>
              <a:buSzPts val="1440"/>
              <a:buFont typeface="Arial" panose="020B0604020202020204" pitchFamily="34" charset="0"/>
              <a:buChar char="•"/>
            </a:pPr>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sym typeface="Arial"/>
              </a:rPr>
              <a:t>Scaling the data</a:t>
            </a:r>
          </a:p>
          <a:p>
            <a:pPr marL="285750" indent="-285750" algn="just">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5039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2393E4-D3B2-6592-D59B-F3D28F3FC024}"/>
              </a:ext>
            </a:extLst>
          </p:cNvPr>
          <p:cNvSpPr txBox="1"/>
          <p:nvPr/>
        </p:nvSpPr>
        <p:spPr>
          <a:xfrm>
            <a:off x="484231" y="1733047"/>
            <a:ext cx="9979611" cy="3749744"/>
          </a:xfrm>
          <a:prstGeom prst="rect">
            <a:avLst/>
          </a:prstGeom>
          <a:noFill/>
          <a:ln>
            <a:solidFill>
              <a:srgbClr val="00B0F0"/>
            </a:solidFill>
          </a:ln>
        </p:spPr>
        <p:txBody>
          <a:bodyPr wrap="square" rtlCol="0">
            <a:spAutoFit/>
          </a:bodyPr>
          <a:lstStyle/>
          <a:p>
            <a:pPr marL="0" lvl="0" indent="0" algn="just" rtl="0">
              <a:lnSpc>
                <a:spcPct val="100000"/>
              </a:lnSpc>
              <a:spcBef>
                <a:spcPts val="0"/>
              </a:spcBef>
              <a:spcAft>
                <a:spcPts val="0"/>
              </a:spcAft>
              <a:buSzPts val="1440"/>
              <a:buNone/>
            </a:pPr>
            <a:endParaRPr lang="en-US" sz="2400" dirty="0">
              <a:latin typeface="Calibri" panose="020F0502020204030204" pitchFamily="34" charset="0"/>
              <a:ea typeface="Calibri" panose="020F0502020204030204" pitchFamily="34" charset="0"/>
              <a:cs typeface="Calibri" panose="020F0502020204030204" pitchFamily="34" charset="0"/>
              <a:sym typeface="Arial"/>
            </a:endParaRPr>
          </a:p>
          <a:p>
            <a:pPr lvl="0" indent="0" algn="just">
              <a:lnSpc>
                <a:spcPct val="100000"/>
              </a:lnSpc>
              <a:spcBef>
                <a:spcPts val="0"/>
              </a:spcBef>
              <a:spcAft>
                <a:spcPts val="0"/>
              </a:spcAft>
              <a:buSzPts val="1440"/>
              <a:buNone/>
            </a:pP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How training was done or what models were used?</a:t>
            </a:r>
          </a:p>
          <a:p>
            <a:pPr lvl="0" algn="just" rtl="0">
              <a:lnSpc>
                <a:spcPct val="100000"/>
              </a:lnSpc>
              <a:spcBef>
                <a:spcPts val="960"/>
              </a:spcBef>
              <a:spcAft>
                <a:spcPts val="0"/>
              </a:spcAft>
              <a:buSzPts val="2100"/>
            </a:pPr>
            <a:endParaRPr lang="en-US" dirty="0">
              <a:latin typeface="Calibri" panose="020F0502020204030204" pitchFamily="34" charset="0"/>
              <a:ea typeface="Calibri" panose="020F0502020204030204" pitchFamily="34" charset="0"/>
              <a:cs typeface="Calibri" panose="020F0502020204030204" pitchFamily="34" charset="0"/>
              <a:sym typeface="Arial"/>
            </a:endParaRPr>
          </a:p>
          <a:p>
            <a:pPr lvl="0" indent="-285750">
              <a:spcBef>
                <a:spcPts val="960"/>
              </a:spcBef>
              <a:buSzPts val="1440"/>
              <a:buFont typeface="Arial" panose="020B0604020202020204" pitchFamily="34" charset="0"/>
              <a:buChar char="•"/>
            </a:pPr>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sym typeface="Arial"/>
              </a:rPr>
              <a:t>First, we started with data cleaning,  EDA and feature engineering. Data type of columns were corrected by  using pandas attributes.</a:t>
            </a:r>
          </a:p>
          <a:p>
            <a:pPr lvl="0" indent="-285750">
              <a:spcBef>
                <a:spcPts val="960"/>
              </a:spcBef>
              <a:buSzPts val="1440"/>
              <a:buFont typeface="Arial" panose="020B0604020202020204" pitchFamily="34" charset="0"/>
              <a:buChar char="•"/>
            </a:pPr>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sym typeface="Arial"/>
              </a:rPr>
              <a:t>Ordinal encoding, and numerical columns was scaled using Standard Scaler.</a:t>
            </a:r>
          </a:p>
          <a:p>
            <a:pPr lvl="0" indent="-285750">
              <a:spcBef>
                <a:spcPts val="960"/>
              </a:spcBef>
              <a:buSzPts val="1440"/>
              <a:buFont typeface="Arial" panose="020B0604020202020204" pitchFamily="34" charset="0"/>
              <a:buChar char="•"/>
            </a:pPr>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sym typeface="Arial"/>
              </a:rPr>
              <a:t>Data pipeline was created to implement data scaling, Ordinal encoding and an estimator to prevent any  data leakage. </a:t>
            </a:r>
          </a:p>
          <a:p>
            <a:pPr lvl="0" indent="-285750">
              <a:spcBef>
                <a:spcPts val="960"/>
              </a:spcBef>
              <a:buSzPts val="1440"/>
              <a:buFont typeface="Arial" panose="020B0604020202020204" pitchFamily="34" charset="0"/>
              <a:buChar char="•"/>
            </a:pPr>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sym typeface="Arial"/>
              </a:rPr>
              <a:t>RandomForest model was used as the best estimator.</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5536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7D7F7-18D3-C96D-3827-5F0932FB3717}"/>
              </a:ext>
            </a:extLst>
          </p:cNvPr>
          <p:cNvSpPr txBox="1"/>
          <p:nvPr/>
        </p:nvSpPr>
        <p:spPr>
          <a:xfrm>
            <a:off x="376111" y="1414147"/>
            <a:ext cx="10096357" cy="2814232"/>
          </a:xfrm>
          <a:prstGeom prst="rect">
            <a:avLst/>
          </a:prstGeom>
          <a:noFill/>
          <a:ln>
            <a:solidFill>
              <a:srgbClr val="00B0F0"/>
            </a:solidFill>
          </a:ln>
        </p:spPr>
        <p:txBody>
          <a:bodyPr wrap="square" rtlCol="0">
            <a:spAutoFit/>
          </a:bodyPr>
          <a:lstStyle/>
          <a:p>
            <a:pPr algn="just">
              <a:buSzPts val="1440"/>
            </a:pP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How was prediction done?</a:t>
            </a:r>
          </a:p>
          <a:p>
            <a:pPr marL="0" lvl="0" indent="0" algn="just" rtl="0">
              <a:lnSpc>
                <a:spcPct val="150000"/>
              </a:lnSpc>
              <a:spcBef>
                <a:spcPts val="960"/>
              </a:spcBef>
              <a:spcAft>
                <a:spcPts val="0"/>
              </a:spcAft>
              <a:buSzPts val="1440"/>
              <a:buNone/>
            </a:pPr>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sym typeface="Arial"/>
              </a:rPr>
              <a:t>Some questions were asked to the user like </a:t>
            </a:r>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rPr>
              <a:t>Country ,Shipment Mode, Price of Pack, Weight of Pack, Insurance of Product in USD,  Quantity in pack</a:t>
            </a:r>
            <a:r>
              <a:rPr lang="en-IN" dirty="0">
                <a:solidFill>
                  <a:srgbClr val="FFFF00"/>
                </a:solidFill>
                <a:latin typeface="Calibri" panose="020F0502020204030204" pitchFamily="34" charset="0"/>
                <a:ea typeface="Calibri" panose="020F0502020204030204" pitchFamily="34" charset="0"/>
                <a:cs typeface="Calibri" panose="020F0502020204030204" pitchFamily="34" charset="0"/>
              </a:rPr>
              <a:t>. </a:t>
            </a:r>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sym typeface="Arial"/>
              </a:rPr>
              <a:t>and these responses are taken as inputs which are then feed to the model as a single test case and the price prediction are then returned on the screen after a few seconds in which the data pipeline processes the input data to get the output.</a:t>
            </a:r>
          </a:p>
          <a:p>
            <a:pPr marL="0" lvl="0" indent="0" algn="just" rtl="0">
              <a:lnSpc>
                <a:spcPct val="150000"/>
              </a:lnSpc>
              <a:spcBef>
                <a:spcPts val="960"/>
              </a:spcBef>
              <a:spcAft>
                <a:spcPts val="0"/>
              </a:spcAft>
              <a:buSzPts val="1440"/>
              <a:buNone/>
            </a:pPr>
            <a:endParaRPr lang="en-US" dirty="0">
              <a:solidFill>
                <a:srgbClr val="FFFF00"/>
              </a:solidFill>
              <a:latin typeface="Calibri" panose="020F0502020204030204" pitchFamily="34" charset="0"/>
              <a:ea typeface="Calibri" panose="020F0502020204030204" pitchFamily="34" charset="0"/>
              <a:cs typeface="Calibri" panose="020F0502020204030204" pitchFamily="34" charset="0"/>
              <a:sym typeface="Arial"/>
            </a:endParaRPr>
          </a:p>
        </p:txBody>
      </p:sp>
    </p:spTree>
    <p:extLst>
      <p:ext uri="{BB962C8B-B14F-4D97-AF65-F5344CB8AC3E}">
        <p14:creationId xmlns:p14="http://schemas.microsoft.com/office/powerpoint/2010/main" val="1927421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8955" y="1454078"/>
            <a:ext cx="9877249" cy="4278094"/>
          </a:xfrm>
          <a:prstGeom prst="rect">
            <a:avLst/>
          </a:prstGeom>
          <a:ln>
            <a:solidFill>
              <a:srgbClr val="00B0F0"/>
            </a:solidFill>
          </a:ln>
        </p:spPr>
        <p:txBody>
          <a:bodyPr wrap="square">
            <a:spAutoFit/>
          </a:bodyPr>
          <a:lstStyle/>
          <a:p>
            <a:pPr lvl="0" algn="just">
              <a:lnSpc>
                <a:spcPct val="150000"/>
              </a:lnSpc>
              <a:buSzPts val="2300"/>
            </a:pPr>
            <a:endParaRPr lang="en-US" sz="1400" dirty="0">
              <a:latin typeface="Calibri" panose="020F0502020204030204" pitchFamily="34" charset="0"/>
              <a:ea typeface="Calibri" panose="020F0502020204030204" pitchFamily="34" charset="0"/>
              <a:cs typeface="Calibri" panose="020F0502020204030204" pitchFamily="34" charset="0"/>
              <a:sym typeface="Arial"/>
            </a:endParaRPr>
          </a:p>
          <a:p>
            <a:pPr lvl="0" algn="just">
              <a:lnSpc>
                <a:spcPct val="150000"/>
              </a:lnSpc>
              <a:buSzPts val="1440"/>
            </a:pP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What are the different stages of deployment?</a:t>
            </a:r>
          </a:p>
          <a:p>
            <a:pPr marL="368300" lvl="0" indent="-285750" algn="just">
              <a:lnSpc>
                <a:spcPct val="150000"/>
              </a:lnSpc>
              <a:spcBef>
                <a:spcPts val="960"/>
              </a:spcBef>
              <a:buSzPts val="2300"/>
              <a:buFont typeface="Arial" panose="020B0604020202020204" pitchFamily="34" charset="0"/>
              <a:buChar char="•"/>
            </a:pPr>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sym typeface="Arial"/>
              </a:rPr>
              <a:t>A server is created in Flask which just displays a single web page and runs the uplink code via </a:t>
            </a:r>
          </a:p>
          <a:p>
            <a:pPr marL="82550" lvl="0" algn="just">
              <a:lnSpc>
                <a:spcPct val="150000"/>
              </a:lnSpc>
              <a:spcBef>
                <a:spcPts val="960"/>
              </a:spcBef>
              <a:buSzPts val="2300"/>
            </a:pPr>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sym typeface="Arial"/>
              </a:rPr>
              <a:t>     threading thereby  creating a server.</a:t>
            </a:r>
          </a:p>
          <a:p>
            <a:pPr marL="368300" indent="-285750" algn="just">
              <a:lnSpc>
                <a:spcPct val="150000"/>
              </a:lnSpc>
              <a:spcBef>
                <a:spcPts val="960"/>
              </a:spcBef>
              <a:buSzPts val="2300"/>
              <a:buFont typeface="Arial" panose="020B0604020202020204" pitchFamily="34" charset="0"/>
              <a:buChar char="•"/>
            </a:pPr>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sym typeface="Arial"/>
              </a:rPr>
              <a:t>The code was pushed to Github.</a:t>
            </a:r>
          </a:p>
          <a:p>
            <a:pPr marL="368300" lvl="0" indent="-285750" algn="just">
              <a:lnSpc>
                <a:spcPct val="150000"/>
              </a:lnSpc>
              <a:spcBef>
                <a:spcPts val="960"/>
              </a:spcBef>
              <a:buSzPts val="2300"/>
              <a:buFont typeface="Arial" panose="020B0604020202020204" pitchFamily="34" charset="0"/>
              <a:buChar char="•"/>
            </a:pPr>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sym typeface="Arial"/>
              </a:rPr>
              <a:t>The pipeline was created on AWS cloning with the Github.</a:t>
            </a:r>
          </a:p>
          <a:p>
            <a:pPr marL="368300" lvl="0" indent="-285750" algn="just">
              <a:lnSpc>
                <a:spcPct val="150000"/>
              </a:lnSpc>
              <a:spcBef>
                <a:spcPts val="960"/>
              </a:spcBef>
              <a:buSzPts val="2300"/>
              <a:buFont typeface="Arial" panose="020B0604020202020204" pitchFamily="34" charset="0"/>
              <a:buChar char="•"/>
            </a:pPr>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sym typeface="Arial"/>
              </a:rPr>
              <a:t>Then the project was deployed on the AWS.</a:t>
            </a:r>
          </a:p>
          <a:p>
            <a:pPr marL="82550" lvl="0" algn="just">
              <a:lnSpc>
                <a:spcPct val="150000"/>
              </a:lnSpc>
              <a:spcBef>
                <a:spcPts val="960"/>
              </a:spcBef>
              <a:buSzPts val="2300"/>
            </a:pPr>
            <a:endParaRPr lang="en-US" sz="1600" dirty="0">
              <a:latin typeface="Calibri" panose="020F0502020204030204" pitchFamily="34" charset="0"/>
              <a:ea typeface="Calibri" panose="020F0502020204030204" pitchFamily="34" charset="0"/>
              <a:cs typeface="Calibri" panose="020F0502020204030204" pitchFamily="34" charset="0"/>
              <a:sym typeface="Arial"/>
            </a:endParaRPr>
          </a:p>
        </p:txBody>
      </p:sp>
    </p:spTree>
    <p:extLst>
      <p:ext uri="{BB962C8B-B14F-4D97-AF65-F5344CB8AC3E}">
        <p14:creationId xmlns:p14="http://schemas.microsoft.com/office/powerpoint/2010/main" val="1713135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79DCEC-7024-ED45-D7D2-8B9A2A5E386F}"/>
              </a:ext>
            </a:extLst>
          </p:cNvPr>
          <p:cNvSpPr txBox="1"/>
          <p:nvPr/>
        </p:nvSpPr>
        <p:spPr>
          <a:xfrm>
            <a:off x="805995" y="1343996"/>
            <a:ext cx="11055326" cy="4481355"/>
          </a:xfrm>
          <a:prstGeom prst="rect">
            <a:avLst/>
          </a:prstGeom>
          <a:noFill/>
          <a:ln>
            <a:solidFill>
              <a:srgbClr val="00B0F0"/>
            </a:solidFill>
          </a:ln>
        </p:spPr>
        <p:txBody>
          <a:bodyPr wrap="square" rtlCol="0">
            <a:spAutoFit/>
          </a:bodyPr>
          <a:lstStyle/>
          <a:p>
            <a:pPr algn="just"/>
            <a:endParaRPr lang="en-US" sz="2400" b="1" dirty="0">
              <a:latin typeface="Calibri" panose="020F0502020204030204" pitchFamily="34" charset="0"/>
              <a:ea typeface="Calibri" panose="020F0502020204030204" pitchFamily="34" charset="0"/>
              <a:cs typeface="Calibri" panose="020F0502020204030204" pitchFamily="34" charset="0"/>
            </a:endParaRPr>
          </a:p>
          <a:p>
            <a:pPr algn="just"/>
            <a:r>
              <a:rPr lang="en-US" sz="2400" b="1" dirty="0">
                <a:latin typeface="Calibri" panose="020F0502020204030204" pitchFamily="34" charset="0"/>
                <a:ea typeface="Calibri" panose="020F0502020204030204" pitchFamily="34" charset="0"/>
                <a:cs typeface="Calibri" panose="020F0502020204030204" pitchFamily="34" charset="0"/>
              </a:rPr>
              <a:t>Objective:</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rPr>
              <a:t>Development of a predictive Regressor model to find charges of shipment one has to pay depending on conditions mentioned. This model requires Country ,Shipment Mode, Price of Pack, Weight of Pack, Insurance of Product in USD,  Quantity in pack</a:t>
            </a:r>
            <a:r>
              <a:rPr lang="en-IN" dirty="0">
                <a:solidFill>
                  <a:srgbClr val="FFFF00"/>
                </a:solidFill>
                <a:latin typeface="Calibri" panose="020F0502020204030204" pitchFamily="34" charset="0"/>
                <a:ea typeface="Calibri" panose="020F0502020204030204" pitchFamily="34" charset="0"/>
                <a:cs typeface="Calibri" panose="020F0502020204030204" pitchFamily="34" charset="0"/>
              </a:rPr>
              <a:t>.</a:t>
            </a:r>
            <a:endParaRPr lang="en-US" dirty="0">
              <a:solidFill>
                <a:srgbClr val="FFFF00"/>
              </a:solidFill>
              <a:latin typeface="Calibri" panose="020F0502020204030204" pitchFamily="34" charset="0"/>
              <a:ea typeface="Calibri" panose="020F0502020204030204" pitchFamily="34" charset="0"/>
              <a:cs typeface="Calibri" panose="020F0502020204030204" pitchFamily="34" charset="0"/>
            </a:endParaRP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sz="2400" b="1" dirty="0">
                <a:latin typeface="Calibri" panose="020F0502020204030204" pitchFamily="34" charset="0"/>
                <a:ea typeface="Calibri" panose="020F0502020204030204" pitchFamily="34" charset="0"/>
                <a:cs typeface="Calibri" panose="020F0502020204030204" pitchFamily="34" charset="0"/>
              </a:rPr>
              <a:t>Benefits:</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rPr>
              <a:t>This model can be used to determine the expenses on shipment one have to do and can be used to help individual to plan according to that.</a:t>
            </a:r>
          </a:p>
          <a:p>
            <a:pPr algn="just">
              <a:lnSpc>
                <a:spcPct val="150000"/>
              </a:lnSpc>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064148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A06F-50B7-66C4-A23A-B4A6664AA1B1}"/>
              </a:ext>
            </a:extLst>
          </p:cNvPr>
          <p:cNvSpPr>
            <a:spLocks noGrp="1"/>
          </p:cNvSpPr>
          <p:nvPr>
            <p:ph type="title"/>
          </p:nvPr>
        </p:nvSpPr>
        <p:spPr>
          <a:xfrm>
            <a:off x="1174744" y="603850"/>
            <a:ext cx="10058400" cy="779828"/>
          </a:xfrm>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Architecture</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380607444"/>
              </p:ext>
            </p:extLst>
          </p:nvPr>
        </p:nvGraphicFramePr>
        <p:xfrm>
          <a:off x="1096963" y="2108200"/>
          <a:ext cx="3412284"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DFDE9400-A54E-8220-740F-E348C1FE2F46}"/>
              </a:ext>
            </a:extLst>
          </p:cNvPr>
          <p:cNvSpPr txBox="1"/>
          <p:nvPr/>
        </p:nvSpPr>
        <p:spPr>
          <a:xfrm>
            <a:off x="1174744" y="2469742"/>
            <a:ext cx="3017520" cy="3416320"/>
          </a:xfrm>
          <a:prstGeom prst="rect">
            <a:avLst/>
          </a:prstGeom>
          <a:noFill/>
        </p:spPr>
        <p:txBody>
          <a:bodyPr wrap="square" rtlCol="0">
            <a:spAutoFit/>
          </a:bodyPr>
          <a:lstStyle/>
          <a:p>
            <a:pPr algn="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Data Preparation</a:t>
            </a:r>
          </a:p>
          <a:p>
            <a:pPr algn="r"/>
            <a:endPar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Model development</a:t>
            </a:r>
          </a:p>
          <a:p>
            <a:pPr algn="r"/>
            <a:endPar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Deployment</a:t>
            </a:r>
          </a:p>
        </p:txBody>
      </p:sp>
      <p:graphicFrame>
        <p:nvGraphicFramePr>
          <p:cNvPr id="6" name="Diagram 5"/>
          <p:cNvGraphicFramePr/>
          <p:nvPr>
            <p:extLst>
              <p:ext uri="{D42A27DB-BD31-4B8C-83A1-F6EECF244321}">
                <p14:modId xmlns:p14="http://schemas.microsoft.com/office/powerpoint/2010/main" val="3370930501"/>
              </p:ext>
            </p:extLst>
          </p:nvPr>
        </p:nvGraphicFramePr>
        <p:xfrm>
          <a:off x="4405685" y="2394472"/>
          <a:ext cx="6952597" cy="35491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71959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332" y="529220"/>
            <a:ext cx="8911687" cy="738864"/>
          </a:xfrm>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Data validation and transformation</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74524342"/>
              </p:ext>
            </p:extLst>
          </p:nvPr>
        </p:nvGraphicFramePr>
        <p:xfrm>
          <a:off x="483078" y="1552755"/>
          <a:ext cx="9963510" cy="4542063"/>
        </p:xfrm>
        <a:graphic>
          <a:graphicData uri="http://schemas.openxmlformats.org/drawingml/2006/table">
            <a:tbl>
              <a:tblPr firstRow="1" bandRow="1">
                <a:tableStyleId>{912C8C85-51F0-491E-9774-3900AFEF0FD7}</a:tableStyleId>
              </a:tblPr>
              <a:tblGrid>
                <a:gridCol w="2590426">
                  <a:extLst>
                    <a:ext uri="{9D8B030D-6E8A-4147-A177-3AD203B41FA5}">
                      <a16:colId xmlns:a16="http://schemas.microsoft.com/office/drawing/2014/main" val="20000"/>
                    </a:ext>
                  </a:extLst>
                </a:gridCol>
                <a:gridCol w="2590426">
                  <a:extLst>
                    <a:ext uri="{9D8B030D-6E8A-4147-A177-3AD203B41FA5}">
                      <a16:colId xmlns:a16="http://schemas.microsoft.com/office/drawing/2014/main" val="20001"/>
                    </a:ext>
                  </a:extLst>
                </a:gridCol>
                <a:gridCol w="2697915">
                  <a:extLst>
                    <a:ext uri="{9D8B030D-6E8A-4147-A177-3AD203B41FA5}">
                      <a16:colId xmlns:a16="http://schemas.microsoft.com/office/drawing/2014/main" val="20002"/>
                    </a:ext>
                  </a:extLst>
                </a:gridCol>
                <a:gridCol w="2084743">
                  <a:extLst>
                    <a:ext uri="{9D8B030D-6E8A-4147-A177-3AD203B41FA5}">
                      <a16:colId xmlns:a16="http://schemas.microsoft.com/office/drawing/2014/main" val="20003"/>
                    </a:ext>
                  </a:extLst>
                </a:gridCol>
              </a:tblGrid>
              <a:tr h="92302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cap="all" spc="150" dirty="0"/>
                        <a:t>dAta type</a:t>
                      </a:r>
                    </a:p>
                    <a:p>
                      <a:pPr algn="ctr"/>
                      <a:endParaRPr lang="en-IN"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cap="all" spc="150" dirty="0"/>
                        <a:t>Null values</a:t>
                      </a:r>
                    </a:p>
                    <a:p>
                      <a:pPr algn="ctr"/>
                      <a:endParaRPr lang="en-IN"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cap="all" spc="150" dirty="0"/>
                        <a:t>Numerical columns</a:t>
                      </a:r>
                    </a:p>
                    <a:p>
                      <a:pPr algn="ctr"/>
                      <a:endParaRPr lang="en-IN"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cap="all" spc="150" dirty="0"/>
                        <a:t>Categorical columns</a:t>
                      </a:r>
                    </a:p>
                    <a:p>
                      <a:pPr algn="ctr"/>
                      <a:endParaRPr lang="en-IN"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0"/>
                  </a:ext>
                </a:extLst>
              </a:tr>
              <a:tr h="1928545">
                <a:tc>
                  <a:txBody>
                    <a:bodyPr/>
                    <a:lstStyle/>
                    <a:p>
                      <a:pPr marL="0" algn="l" defTabSz="914400" rtl="0" eaLnBrk="1" latinLnBrk="0" hangingPunct="1">
                        <a:lnSpc>
                          <a:spcPct val="100000"/>
                        </a:lnSpc>
                      </a:pPr>
                      <a:r>
                        <a:rPr lang="en-US" sz="1600" kern="1200" dirty="0">
                          <a:solidFill>
                            <a:srgbClr val="FFFF00"/>
                          </a:solidFill>
                          <a:latin typeface="Calibri" panose="020F0502020204030204" pitchFamily="34" charset="0"/>
                          <a:ea typeface="Calibri" panose="020F0502020204030204" pitchFamily="34" charset="0"/>
                          <a:cs typeface="Calibri" panose="020F0502020204030204" pitchFamily="34" charset="0"/>
                        </a:rPr>
                        <a:t>Data type of columns is given in the schema file. It is validated when we insert the files into Database.</a:t>
                      </a:r>
                    </a:p>
                  </a:txBody>
                  <a:tcPr marL="151061" marR="151061" marT="151061" marB="151061"/>
                </a:tc>
                <a:tc>
                  <a:txBody>
                    <a:bodyPr/>
                    <a:lstStyle/>
                    <a:p>
                      <a:pPr marL="0" algn="l" defTabSz="914400" rtl="0" eaLnBrk="1" latinLnBrk="0" hangingPunct="1">
                        <a:lnSpc>
                          <a:spcPct val="100000"/>
                        </a:lnSpc>
                      </a:pPr>
                      <a:r>
                        <a:rPr lang="en-US" sz="1600" kern="1200" dirty="0">
                          <a:solidFill>
                            <a:srgbClr val="FFFF00"/>
                          </a:solidFill>
                          <a:latin typeface="Calibri" panose="020F0502020204030204" pitchFamily="34" charset="0"/>
                          <a:ea typeface="Calibri" panose="020F0502020204030204" pitchFamily="34" charset="0"/>
                          <a:cs typeface="Calibri" panose="020F0502020204030204" pitchFamily="34" charset="0"/>
                        </a:rPr>
                        <a:t>If any of the columns in a file have all the values as NULL or missing, we can fill it by some methods.</a:t>
                      </a:r>
                    </a:p>
                  </a:txBody>
                  <a:tcPr marL="151061" marR="151061" marT="151061" marB="15106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rgbClr val="FFFF00"/>
                          </a:solidFill>
                          <a:latin typeface="Calibri" panose="020F0502020204030204" pitchFamily="34" charset="0"/>
                          <a:ea typeface="Calibri" panose="020F0502020204030204" pitchFamily="34" charset="0"/>
                          <a:cs typeface="Calibri" panose="020F0502020204030204" pitchFamily="34" charset="0"/>
                        </a:rPr>
                        <a:t>All the numerical features were standardized using Standard Scaler, preventing any data leakage.</a:t>
                      </a:r>
                    </a:p>
                  </a:txBody>
                  <a:tcPr marL="151061" marR="151061" marT="151061" marB="15106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rgbClr val="FFFF00"/>
                          </a:solidFill>
                          <a:latin typeface="Calibri" panose="020F0502020204030204" pitchFamily="34" charset="0"/>
                          <a:ea typeface="Calibri" panose="020F0502020204030204" pitchFamily="34" charset="0"/>
                          <a:cs typeface="Calibri" panose="020F0502020204030204" pitchFamily="34" charset="0"/>
                        </a:rPr>
                        <a:t>Ordinal Encoding  was used to treat categorical columns for the model in understandable way.</a:t>
                      </a:r>
                    </a:p>
                  </a:txBody>
                  <a:tcPr marL="151061" marR="151061" marT="151061" marB="151061"/>
                </a:tc>
                <a:extLst>
                  <a:ext uri="{0D108BD9-81ED-4DB2-BD59-A6C34878D82A}">
                    <a16:rowId xmlns:a16="http://schemas.microsoft.com/office/drawing/2014/main" val="10001"/>
                  </a:ext>
                </a:extLst>
              </a:tr>
              <a:tr h="16904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rgbClr val="FFFF00"/>
                          </a:solidFill>
                          <a:latin typeface="Calibri" panose="020F0502020204030204" pitchFamily="34" charset="0"/>
                          <a:ea typeface="Calibri" panose="020F0502020204030204" pitchFamily="34" charset="0"/>
                          <a:cs typeface="Calibri" panose="020F0502020204030204" pitchFamily="34" charset="0"/>
                        </a:rPr>
                        <a:t>If data type is wrong, we can convert it using pandas library.</a:t>
                      </a:r>
                    </a:p>
                  </a:txBody>
                  <a:tcPr marL="151061" marR="151061" marT="151061" marB="15106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rgbClr val="FFFF00"/>
                          </a:solidFill>
                          <a:latin typeface="Calibri" panose="020F0502020204030204" pitchFamily="34" charset="0"/>
                          <a:ea typeface="Calibri" panose="020F0502020204030204" pitchFamily="34" charset="0"/>
                          <a:cs typeface="Calibri" panose="020F0502020204030204" pitchFamily="34" charset="0"/>
                        </a:rPr>
                        <a:t>We can fill them by using mode of categorical columns or mean of numerical columns.</a:t>
                      </a:r>
                    </a:p>
                  </a:txBody>
                  <a:tcPr marL="151061" marR="151061" marT="151061" marB="151061"/>
                </a:tc>
                <a:tc>
                  <a:txBody>
                    <a:bodyPr/>
                    <a:lstStyle/>
                    <a:p>
                      <a:pPr marL="0" algn="l" defTabSz="914400" rtl="0" eaLnBrk="1" latinLnBrk="0" hangingPunct="1">
                        <a:lnSpc>
                          <a:spcPct val="100000"/>
                        </a:lnSpc>
                      </a:pPr>
                      <a:r>
                        <a:rPr lang="en-US" sz="1600" kern="1200" dirty="0">
                          <a:solidFill>
                            <a:srgbClr val="FFFF00"/>
                          </a:solidFill>
                          <a:latin typeface="Calibri" panose="020F0502020204030204" pitchFamily="34" charset="0"/>
                          <a:ea typeface="Calibri" panose="020F0502020204030204" pitchFamily="34" charset="0"/>
                          <a:cs typeface="Calibri" panose="020F0502020204030204" pitchFamily="34" charset="0"/>
                        </a:rPr>
                        <a:t>This process is done in pipeline  for numerical features for  the convenience of deployment.</a:t>
                      </a:r>
                    </a:p>
                  </a:txBody>
                  <a:tcPr marL="151061" marR="151061" marT="151061" marB="151061"/>
                </a:tc>
                <a:tc>
                  <a:txBody>
                    <a:bodyPr/>
                    <a:lstStyle/>
                    <a:p>
                      <a:pPr marL="0" algn="l" defTabSz="914400" rtl="0" eaLnBrk="1" latinLnBrk="0" hangingPunct="1">
                        <a:lnSpc>
                          <a:spcPct val="100000"/>
                        </a:lnSpc>
                      </a:pPr>
                      <a:r>
                        <a:rPr lang="en-US" sz="1600" kern="1200" dirty="0">
                          <a:solidFill>
                            <a:srgbClr val="FFFF00"/>
                          </a:solidFill>
                          <a:latin typeface="Calibri" panose="020F0502020204030204" pitchFamily="34" charset="0"/>
                          <a:ea typeface="Calibri" panose="020F0502020204030204" pitchFamily="34" charset="0"/>
                          <a:cs typeface="Calibri" panose="020F0502020204030204" pitchFamily="34" charset="0"/>
                        </a:rPr>
                        <a:t>This process is done in pipeline for  categorical features for the convenience of deployment.</a:t>
                      </a:r>
                    </a:p>
                  </a:txBody>
                  <a:tcPr marL="151061" marR="151061" marT="151061" marB="151061"/>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66174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C874CB-34BD-DBF4-BF9E-C3C756E4D230}"/>
              </a:ext>
            </a:extLst>
          </p:cNvPr>
          <p:cNvSpPr>
            <a:spLocks noGrp="1"/>
          </p:cNvSpPr>
          <p:nvPr>
            <p:ph idx="1"/>
          </p:nvPr>
        </p:nvSpPr>
        <p:spPr>
          <a:xfrm>
            <a:off x="980534" y="2536167"/>
            <a:ext cx="9431549" cy="1578633"/>
          </a:xfrm>
          <a:ln>
            <a:solidFill>
              <a:srgbClr val="00B0F0"/>
            </a:solidFill>
          </a:ln>
        </p:spPr>
        <p:txBody>
          <a:bodyPr>
            <a:normAutofit/>
          </a:bodyPr>
          <a:lstStyle/>
          <a:p>
            <a:pPr marL="742950" lvl="1" indent="-304800" algn="just" rtl="0">
              <a:lnSpc>
                <a:spcPct val="150000"/>
              </a:lnSpc>
              <a:spcBef>
                <a:spcPts val="960"/>
              </a:spcBef>
              <a:spcAft>
                <a:spcPts val="0"/>
              </a:spcAft>
              <a:buSzPts val="1740"/>
              <a:buFont typeface="Arial"/>
              <a:buChar char="⮚"/>
            </a:pPr>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sym typeface="Arial"/>
              </a:rPr>
              <a:t>Excel File- The dataset was imported from Excel File into python.</a:t>
            </a:r>
          </a:p>
          <a:p>
            <a:pPr marL="742950" lvl="1" indent="-304800" algn="just" rtl="0">
              <a:lnSpc>
                <a:spcPct val="150000"/>
              </a:lnSpc>
              <a:spcBef>
                <a:spcPts val="960"/>
              </a:spcBef>
              <a:spcAft>
                <a:spcPts val="0"/>
              </a:spcAft>
              <a:buSzPts val="1740"/>
              <a:buFont typeface="Arial"/>
              <a:buChar char="⮚"/>
            </a:pPr>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sym typeface="Arial"/>
              </a:rPr>
              <a:t>Data Frame was created using pandas.</a:t>
            </a:r>
          </a:p>
          <a:p>
            <a:pPr marL="742950" lvl="1" indent="-304800" algn="just" rtl="0">
              <a:lnSpc>
                <a:spcPct val="150000"/>
              </a:lnSpc>
              <a:spcBef>
                <a:spcPts val="960"/>
              </a:spcBef>
              <a:spcAft>
                <a:spcPts val="0"/>
              </a:spcAft>
              <a:buSzPts val="1740"/>
              <a:buFont typeface="Arial"/>
              <a:buChar char="⮚"/>
            </a:pPr>
            <a:endParaRPr lang="en-US" sz="2000" dirty="0">
              <a:latin typeface="Calibri" panose="020F0502020204030204" pitchFamily="34" charset="0"/>
              <a:ea typeface="Calibri" panose="020F0502020204030204" pitchFamily="34" charset="0"/>
              <a:cs typeface="Calibri" panose="020F0502020204030204" pitchFamily="34" charset="0"/>
              <a:sym typeface="Arial"/>
            </a:endParaRPr>
          </a:p>
          <a:p>
            <a:pPr marL="438150" lvl="1" indent="0" algn="just" rtl="0">
              <a:lnSpc>
                <a:spcPct val="100000"/>
              </a:lnSpc>
              <a:spcBef>
                <a:spcPts val="960"/>
              </a:spcBef>
              <a:spcAft>
                <a:spcPts val="0"/>
              </a:spcAft>
              <a:buSzPts val="1740"/>
              <a:buNone/>
            </a:pPr>
            <a:endParaRPr lang="en-US" sz="2000" dirty="0">
              <a:latin typeface="Calibri" panose="020F0502020204030204" pitchFamily="34" charset="0"/>
              <a:ea typeface="Calibri" panose="020F0502020204030204" pitchFamily="34" charset="0"/>
              <a:cs typeface="Calibri" panose="020F0502020204030204" pitchFamily="34" charset="0"/>
              <a:sym typeface="Arial"/>
            </a:endParaRPr>
          </a:p>
          <a:p>
            <a:pPr algn="just"/>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2" name="TextBox 1"/>
          <p:cNvSpPr txBox="1"/>
          <p:nvPr/>
        </p:nvSpPr>
        <p:spPr>
          <a:xfrm>
            <a:off x="980534" y="897148"/>
            <a:ext cx="5891841" cy="961674"/>
          </a:xfrm>
          <a:prstGeom prst="rect">
            <a:avLst/>
          </a:prstGeom>
          <a:noFill/>
        </p:spPr>
        <p:txBody>
          <a:bodyPr wrap="square" rtlCol="0">
            <a:spAutoFit/>
          </a:bodyPr>
          <a:lstStyle/>
          <a:p>
            <a:pPr marL="438150" lvl="1" indent="0" defTabSz="457200">
              <a:lnSpc>
                <a:spcPct val="150000"/>
              </a:lnSpc>
              <a:spcBef>
                <a:spcPct val="0"/>
              </a:spcBef>
              <a:spcAft>
                <a:spcPts val="0"/>
              </a:spcAft>
              <a:buSzPts val="1740"/>
            </a:pPr>
            <a:r>
              <a:rPr lang="en-US" sz="4200" b="1" dirty="0">
                <a:solidFill>
                  <a:schemeClr val="tx2"/>
                </a:solidFill>
                <a:latin typeface="Calibri" panose="020F0502020204030204" pitchFamily="34" charset="0"/>
                <a:ea typeface="Calibri" panose="020F0502020204030204" pitchFamily="34" charset="0"/>
                <a:cs typeface="Calibri" panose="020F0502020204030204" pitchFamily="34" charset="0"/>
              </a:rPr>
              <a:t>Data Ingestion</a:t>
            </a:r>
          </a:p>
        </p:txBody>
      </p:sp>
    </p:spTree>
    <p:extLst>
      <p:ext uri="{BB962C8B-B14F-4D97-AF65-F5344CB8AC3E}">
        <p14:creationId xmlns:p14="http://schemas.microsoft.com/office/powerpoint/2010/main" val="2849584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36A06D-7A20-D0AF-EBEE-78EA8B4B9C2A}"/>
              </a:ext>
            </a:extLst>
          </p:cNvPr>
          <p:cNvSpPr txBox="1"/>
          <p:nvPr/>
        </p:nvSpPr>
        <p:spPr>
          <a:xfrm>
            <a:off x="782990" y="2710381"/>
            <a:ext cx="9637719" cy="3139321"/>
          </a:xfrm>
          <a:prstGeom prst="rect">
            <a:avLst/>
          </a:prstGeom>
          <a:noFill/>
          <a:ln>
            <a:solidFill>
              <a:srgbClr val="00B0F0"/>
            </a:solidFill>
          </a:ln>
        </p:spPr>
        <p:txBody>
          <a:bodyPr wrap="square" rtlCol="0">
            <a:spAutoFit/>
          </a:bodyPr>
          <a:lstStyle/>
          <a:p>
            <a:pPr algn="just">
              <a:lnSpc>
                <a:spcPct val="200000"/>
              </a:lnSpc>
            </a:pPr>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rPr>
              <a:t>1.The data in database is imported to Jupyter notebook by using pandas.</a:t>
            </a:r>
          </a:p>
          <a:p>
            <a:pPr algn="just">
              <a:lnSpc>
                <a:spcPct val="200000"/>
              </a:lnSpc>
            </a:pPr>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rPr>
              <a:t>2. In data preprocessing step, data is checked if there missing data, duplicate values, </a:t>
            </a:r>
          </a:p>
          <a:p>
            <a:pPr algn="just">
              <a:lnSpc>
                <a:spcPct val="200000"/>
              </a:lnSpc>
            </a:pPr>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rPr>
              <a:t>and datatypes of each feature. In our dataset, there was not any null and duplicate values.</a:t>
            </a:r>
          </a:p>
          <a:p>
            <a:pPr algn="just">
              <a:lnSpc>
                <a:spcPct val="200000"/>
              </a:lnSpc>
            </a:pPr>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rPr>
              <a:t>3. After train and test splitting, pipeline containing Standard Scaler and Ordinal Encoder </a:t>
            </a:r>
          </a:p>
          <a:p>
            <a:pPr algn="just">
              <a:lnSpc>
                <a:spcPct val="200000"/>
              </a:lnSpc>
            </a:pPr>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rPr>
              <a:t>was fitted to several models. </a:t>
            </a:r>
          </a:p>
          <a:p>
            <a:pPr algn="just"/>
            <a:endParaRPr lang="en-US" sz="18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2" name="TextBox 1"/>
          <p:cNvSpPr txBox="1"/>
          <p:nvPr/>
        </p:nvSpPr>
        <p:spPr>
          <a:xfrm>
            <a:off x="782990" y="707366"/>
            <a:ext cx="5115464" cy="1061829"/>
          </a:xfrm>
          <a:prstGeom prst="rect">
            <a:avLst/>
          </a:prstGeom>
          <a:noFill/>
        </p:spPr>
        <p:txBody>
          <a:bodyPr wrap="square" rtlCol="0">
            <a:spAutoFit/>
          </a:bodyPr>
          <a:lstStyle/>
          <a:p>
            <a:pPr marL="438150" lvl="1" defTabSz="457200">
              <a:lnSpc>
                <a:spcPct val="150000"/>
              </a:lnSpc>
              <a:spcBef>
                <a:spcPct val="0"/>
              </a:spcBef>
              <a:buSzPts val="1740"/>
            </a:pPr>
            <a:r>
              <a:rPr lang="en-US" sz="4200" b="1" dirty="0">
                <a:solidFill>
                  <a:schemeClr val="tx2"/>
                </a:solidFill>
                <a:latin typeface="Calibri" panose="020F0502020204030204" pitchFamily="34" charset="0"/>
                <a:ea typeface="Calibri" panose="020F0502020204030204" pitchFamily="34" charset="0"/>
                <a:cs typeface="Calibri" panose="020F0502020204030204" pitchFamily="34" charset="0"/>
              </a:rPr>
              <a:t>Model Training</a:t>
            </a:r>
          </a:p>
        </p:txBody>
      </p:sp>
    </p:spTree>
    <p:extLst>
      <p:ext uri="{BB962C8B-B14F-4D97-AF65-F5344CB8AC3E}">
        <p14:creationId xmlns:p14="http://schemas.microsoft.com/office/powerpoint/2010/main" val="3638829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A74017-9CD8-EBD7-D0BA-F72E0E62FAE8}"/>
              </a:ext>
            </a:extLst>
          </p:cNvPr>
          <p:cNvSpPr txBox="1"/>
          <p:nvPr/>
        </p:nvSpPr>
        <p:spPr>
          <a:xfrm>
            <a:off x="475602" y="4850633"/>
            <a:ext cx="9781205" cy="646331"/>
          </a:xfrm>
          <a:prstGeom prst="rect">
            <a:avLst/>
          </a:prstGeom>
          <a:noFill/>
          <a:ln>
            <a:solidFill>
              <a:srgbClr val="00B0F0"/>
            </a:solidFill>
          </a:ln>
        </p:spPr>
        <p:txBody>
          <a:bodyPr wrap="square" rtlCol="0">
            <a:spAutoFit/>
          </a:bodyPr>
          <a:lstStyle/>
          <a:p>
            <a:pPr algn="just"/>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sym typeface="Arial"/>
              </a:rPr>
              <a:t>The model is made in such a way to maximize the accuracy and also other performance metrics </a:t>
            </a:r>
          </a:p>
          <a:p>
            <a:pPr algn="just"/>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sym typeface="Arial"/>
              </a:rPr>
              <a:t>so that the predictions are as accurate as possible.</a:t>
            </a:r>
          </a:p>
        </p:txBody>
      </p:sp>
      <p:sp>
        <p:nvSpPr>
          <p:cNvPr id="3" name="TextBox 2"/>
          <p:cNvSpPr txBox="1"/>
          <p:nvPr/>
        </p:nvSpPr>
        <p:spPr>
          <a:xfrm>
            <a:off x="487967" y="897536"/>
            <a:ext cx="5861075" cy="1061829"/>
          </a:xfrm>
          <a:prstGeom prst="rect">
            <a:avLst/>
          </a:prstGeom>
          <a:noFill/>
        </p:spPr>
        <p:txBody>
          <a:bodyPr wrap="square" rtlCol="0">
            <a:spAutoFit/>
          </a:bodyPr>
          <a:lstStyle/>
          <a:p>
            <a:pPr marL="438150" lvl="1" defTabSz="457200">
              <a:lnSpc>
                <a:spcPct val="150000"/>
              </a:lnSpc>
              <a:spcBef>
                <a:spcPct val="0"/>
              </a:spcBef>
              <a:buSzPts val="1740"/>
            </a:pPr>
            <a:r>
              <a:rPr lang="en-US" sz="4200" b="1" dirty="0">
                <a:solidFill>
                  <a:schemeClr val="tx2"/>
                </a:solidFill>
                <a:latin typeface="Calibri" panose="020F0502020204030204" pitchFamily="34" charset="0"/>
                <a:ea typeface="Calibri" panose="020F0502020204030204" pitchFamily="34" charset="0"/>
                <a:cs typeface="Calibri" panose="020F0502020204030204" pitchFamily="34" charset="0"/>
              </a:rPr>
              <a:t>Model Selection:</a:t>
            </a:r>
          </a:p>
        </p:txBody>
      </p:sp>
      <p:sp>
        <p:nvSpPr>
          <p:cNvPr id="4" name="TextBox 3"/>
          <p:cNvSpPr txBox="1"/>
          <p:nvPr/>
        </p:nvSpPr>
        <p:spPr>
          <a:xfrm>
            <a:off x="487966" y="2114802"/>
            <a:ext cx="9768841" cy="646331"/>
          </a:xfrm>
          <a:prstGeom prst="rect">
            <a:avLst/>
          </a:prstGeom>
          <a:noFill/>
          <a:ln>
            <a:solidFill>
              <a:srgbClr val="00B0F0"/>
            </a:solidFill>
          </a:ln>
        </p:spPr>
        <p:txBody>
          <a:bodyPr wrap="square" rtlCol="0">
            <a:spAutoFit/>
          </a:bodyPr>
          <a:lstStyle/>
          <a:p>
            <a:pPr algn="just"/>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rPr>
              <a:t>Having trained several models and obtained R2 scores, it was determined that RandomForest performs better than other models. </a:t>
            </a:r>
          </a:p>
        </p:txBody>
      </p:sp>
      <p:sp>
        <p:nvSpPr>
          <p:cNvPr id="5" name="TextBox 4"/>
          <p:cNvSpPr txBox="1"/>
          <p:nvPr/>
        </p:nvSpPr>
        <p:spPr>
          <a:xfrm>
            <a:off x="487967" y="3654292"/>
            <a:ext cx="4209691" cy="961674"/>
          </a:xfrm>
          <a:prstGeom prst="rect">
            <a:avLst/>
          </a:prstGeom>
          <a:noFill/>
        </p:spPr>
        <p:txBody>
          <a:bodyPr wrap="square" rtlCol="0">
            <a:spAutoFit/>
          </a:bodyPr>
          <a:lstStyle/>
          <a:p>
            <a:pPr marL="438150" lvl="1" defTabSz="457200">
              <a:lnSpc>
                <a:spcPct val="150000"/>
              </a:lnSpc>
              <a:spcBef>
                <a:spcPct val="0"/>
              </a:spcBef>
              <a:buSzPts val="1740"/>
            </a:pPr>
            <a:r>
              <a:rPr lang="en-US" sz="4200" b="1" dirty="0">
                <a:solidFill>
                  <a:schemeClr val="tx2"/>
                </a:solidFill>
                <a:latin typeface="Calibri" panose="020F0502020204030204" pitchFamily="34" charset="0"/>
                <a:ea typeface="Calibri" panose="020F0502020204030204" pitchFamily="34" charset="0"/>
                <a:cs typeface="Calibri" panose="020F0502020204030204" pitchFamily="34" charset="0"/>
              </a:rPr>
              <a:t>Prediction</a:t>
            </a:r>
          </a:p>
        </p:txBody>
      </p:sp>
    </p:spTree>
    <p:extLst>
      <p:ext uri="{BB962C8B-B14F-4D97-AF65-F5344CB8AC3E}">
        <p14:creationId xmlns:p14="http://schemas.microsoft.com/office/powerpoint/2010/main" val="3120598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582970" y="882903"/>
            <a:ext cx="1901437" cy="833754"/>
          </a:xfrm>
          <a:ln>
            <a:noFill/>
          </a:ln>
        </p:spPr>
        <p:txBody>
          <a:bodyPr vert="horz" lIns="91440" tIns="45720" rIns="91440" bIns="45720" rtlCol="0">
            <a:normAutofit fontScale="90000"/>
          </a:bodyPr>
          <a:lstStyle/>
          <a:p>
            <a:pPr marL="438150" lvl="1" algn="l" defTabSz="457200" rtl="0">
              <a:lnSpc>
                <a:spcPct val="150000"/>
              </a:lnSpc>
              <a:spcBef>
                <a:spcPct val="0"/>
              </a:spcBef>
              <a:buSzPts val="1740"/>
            </a:pPr>
            <a:r>
              <a:rPr lang="en-US" sz="4200" b="1" kern="1200" dirty="0">
                <a:latin typeface="Calibri" panose="020F0502020204030204" pitchFamily="34" charset="0"/>
                <a:ea typeface="Calibri" panose="020F0502020204030204" pitchFamily="34" charset="0"/>
                <a:cs typeface="Calibri" panose="020F0502020204030204" pitchFamily="34" charset="0"/>
              </a:rPr>
              <a:t>Q&amp;A</a:t>
            </a:r>
          </a:p>
        </p:txBody>
      </p:sp>
      <p:sp>
        <p:nvSpPr>
          <p:cNvPr id="3" name="TextBox 2"/>
          <p:cNvSpPr txBox="1"/>
          <p:nvPr/>
        </p:nvSpPr>
        <p:spPr>
          <a:xfrm>
            <a:off x="789316" y="2519217"/>
            <a:ext cx="9458865" cy="1323439"/>
          </a:xfrm>
          <a:prstGeom prst="rect">
            <a:avLst/>
          </a:prstGeom>
          <a:noFill/>
          <a:ln>
            <a:solidFill>
              <a:srgbClr val="00B0F0"/>
            </a:solidFill>
          </a:ln>
        </p:spPr>
        <p:txBody>
          <a:bodyPr wrap="square" rtlCol="0">
            <a:spAutoFit/>
          </a:bodyPr>
          <a:lstStyle/>
          <a:p>
            <a:pPr lvl="0" defTabSz="457200"/>
            <a:r>
              <a:rPr lang="en-US" sz="2000" b="1" spc="150" dirty="0">
                <a:solidFill>
                  <a:prstClr val="black"/>
                </a:solidFill>
                <a:latin typeface="Calibri" panose="020F0502020204030204" pitchFamily="34" charset="0"/>
                <a:ea typeface="Calibri" panose="020F0502020204030204" pitchFamily="34" charset="0"/>
                <a:cs typeface="Calibri" panose="020F0502020204030204" pitchFamily="34" charset="0"/>
              </a:rPr>
              <a:t>What is the source of data?</a:t>
            </a:r>
          </a:p>
          <a:p>
            <a:pPr lvl="0" defTabSz="457200"/>
            <a:endParaRPr lang="en-US" sz="1200" b="1" spc="150" dirty="0">
              <a:solidFill>
                <a:prstClr val="black"/>
              </a:solidFill>
              <a:latin typeface="Calibri" panose="020F0502020204030204" pitchFamily="34" charset="0"/>
              <a:ea typeface="Calibri" panose="020F0502020204030204" pitchFamily="34" charset="0"/>
              <a:cs typeface="Calibri" panose="020F0502020204030204" pitchFamily="34" charset="0"/>
            </a:endParaRPr>
          </a:p>
          <a:p>
            <a:pPr defTabSz="457200"/>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rPr>
              <a:t>The data for training is provided by the client in the form answers to certain questions asked . User has to enter answers for those questions</a:t>
            </a:r>
            <a:r>
              <a:rPr lang="en-US" sz="1200" dirty="0">
                <a:solidFill>
                  <a:srgbClr val="FFFF00"/>
                </a:solidFill>
                <a:latin typeface="Calibri" panose="020F0502020204030204" pitchFamily="34" charset="0"/>
                <a:ea typeface="Calibri" panose="020F0502020204030204" pitchFamily="34" charset="0"/>
                <a:cs typeface="Calibri" panose="020F0502020204030204" pitchFamily="34" charset="0"/>
              </a:rPr>
              <a:t>.</a:t>
            </a:r>
          </a:p>
          <a:p>
            <a:pPr lvl="0" defTabSz="457200"/>
            <a:endParaRPr lang="en-US" sz="1200" b="1" spc="150" dirty="0">
              <a:solidFill>
                <a:prstClr val="black"/>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p:cNvSpPr txBox="1"/>
          <p:nvPr/>
        </p:nvSpPr>
        <p:spPr>
          <a:xfrm>
            <a:off x="789316" y="4522106"/>
            <a:ext cx="9458865" cy="954107"/>
          </a:xfrm>
          <a:prstGeom prst="rect">
            <a:avLst/>
          </a:prstGeom>
          <a:noFill/>
          <a:ln>
            <a:solidFill>
              <a:srgbClr val="00B0F0"/>
            </a:solidFill>
          </a:ln>
        </p:spPr>
        <p:txBody>
          <a:bodyPr wrap="square" rtlCol="0">
            <a:spAutoFit/>
          </a:bodyPr>
          <a:lstStyle/>
          <a:p>
            <a:pPr defTabSz="457200"/>
            <a:r>
              <a:rPr lang="en-US" sz="2000" b="1" spc="150" dirty="0">
                <a:solidFill>
                  <a:prstClr val="black"/>
                </a:solidFill>
                <a:latin typeface="Calibri" panose="020F0502020204030204" pitchFamily="34" charset="0"/>
                <a:ea typeface="Calibri" panose="020F0502020204030204" pitchFamily="34" charset="0"/>
                <a:cs typeface="Calibri" panose="020F0502020204030204" pitchFamily="34" charset="0"/>
              </a:rPr>
              <a:t>What was the type of data?</a:t>
            </a:r>
          </a:p>
          <a:p>
            <a:pPr defTabSz="457200"/>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rPr>
              <a:t>The data is the combination of both numerical and categorical values.</a:t>
            </a:r>
          </a:p>
          <a:p>
            <a:pPr defTabSz="457200"/>
            <a:endParaRPr lang="en-US" dirty="0">
              <a:solidFill>
                <a:srgbClr val="FFFF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1599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796" y="1768417"/>
            <a:ext cx="9437298" cy="1231106"/>
          </a:xfrm>
          <a:prstGeom prst="rect">
            <a:avLst/>
          </a:prstGeom>
          <a:noFill/>
          <a:ln>
            <a:solidFill>
              <a:srgbClr val="00B0F0"/>
            </a:solidFill>
          </a:ln>
        </p:spPr>
        <p:txBody>
          <a:bodyPr wrap="square" rtlCol="0">
            <a:spAutoFit/>
          </a:bodyPr>
          <a:lstStyle/>
          <a:p>
            <a:pPr defTabSz="457200"/>
            <a:r>
              <a:rPr lang="en-US" sz="2000" b="1" spc="150" dirty="0">
                <a:solidFill>
                  <a:prstClr val="black"/>
                </a:solidFill>
                <a:latin typeface="Calibri" panose="020F0502020204030204" pitchFamily="34" charset="0"/>
                <a:ea typeface="Calibri" panose="020F0502020204030204" pitchFamily="34" charset="0"/>
                <a:cs typeface="Calibri" panose="020F0502020204030204" pitchFamily="34" charset="0"/>
              </a:rPr>
              <a:t>What is the complete flow you followed in this project?</a:t>
            </a:r>
          </a:p>
          <a:p>
            <a:endParaRPr lang="en-US" spc="150" dirty="0">
              <a:solidFill>
                <a:schemeClr val="lt1"/>
              </a:solidFill>
              <a:latin typeface="Calibri" panose="020F0502020204030204" pitchFamily="34" charset="0"/>
              <a:ea typeface="Calibri" panose="020F0502020204030204" pitchFamily="34" charset="0"/>
              <a:cs typeface="Calibri" panose="020F0502020204030204" pitchFamily="34" charset="0"/>
            </a:endParaRPr>
          </a:p>
          <a:p>
            <a:pPr lvl="0" defTabSz="457200"/>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rPr>
              <a:t>Refer to 3rd slide for the process flow.</a:t>
            </a:r>
          </a:p>
          <a:p>
            <a:endParaRPr lang="en-US" spc="150" dirty="0">
              <a:solidFill>
                <a:schemeClr val="lt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p:cNvSpPr txBox="1"/>
          <p:nvPr/>
        </p:nvSpPr>
        <p:spPr>
          <a:xfrm>
            <a:off x="1043796" y="3623096"/>
            <a:ext cx="9437298" cy="1359346"/>
          </a:xfrm>
          <a:prstGeom prst="rect">
            <a:avLst/>
          </a:prstGeom>
          <a:noFill/>
          <a:ln>
            <a:solidFill>
              <a:srgbClr val="00B0F0"/>
            </a:solidFill>
          </a:ln>
        </p:spPr>
        <p:txBody>
          <a:bodyPr wrap="square" rtlCol="0">
            <a:spAutoFit/>
          </a:bodyPr>
          <a:lstStyle/>
          <a:p>
            <a:pPr defTabSz="457200"/>
            <a:r>
              <a:rPr lang="en-US" sz="2000" b="1" spc="150" dirty="0">
                <a:solidFill>
                  <a:prstClr val="black"/>
                </a:solidFill>
                <a:latin typeface="Calibri" panose="020F0502020204030204" pitchFamily="34" charset="0"/>
                <a:ea typeface="Calibri" panose="020F0502020204030204" pitchFamily="34" charset="0"/>
                <a:cs typeface="Calibri" panose="020F0502020204030204" pitchFamily="34" charset="0"/>
              </a:rPr>
              <a:t>How are logs managed?</a:t>
            </a:r>
          </a:p>
          <a:p>
            <a:endParaRPr lang="en-US" spc="150" dirty="0">
              <a:solidFill>
                <a:schemeClr val="lt1"/>
              </a:solidFill>
              <a:latin typeface="Calibri" panose="020F0502020204030204" pitchFamily="34" charset="0"/>
              <a:ea typeface="Calibri" panose="020F0502020204030204" pitchFamily="34" charset="0"/>
              <a:cs typeface="Calibri" panose="020F0502020204030204" pitchFamily="34" charset="0"/>
            </a:endParaRPr>
          </a:p>
          <a:p>
            <a:pPr lvl="0">
              <a:spcBef>
                <a:spcPts val="960"/>
              </a:spcBef>
              <a:buSzPts val="1440"/>
            </a:pPr>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sym typeface="Arial"/>
              </a:rPr>
              <a:t>Following s are the logs that we are using : Data Insertion log, Model Fitting log, prediction log, etc.</a:t>
            </a:r>
          </a:p>
          <a:p>
            <a:endParaRPr lang="en-US" spc="150" dirty="0">
              <a:solidFill>
                <a:schemeClr val="lt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321289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405</TotalTime>
  <Words>785</Words>
  <Application>Microsoft Office PowerPoint</Application>
  <PresentationFormat>Widescreen</PresentationFormat>
  <Paragraphs>94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Bahnschrift Light Condensed</vt:lpstr>
      <vt:lpstr>Calibri</vt:lpstr>
      <vt:lpstr>Century Gothic</vt:lpstr>
      <vt:lpstr>Franklin Gothic Book</vt:lpstr>
      <vt:lpstr>Wingdings 3</vt:lpstr>
      <vt:lpstr>Ion</vt:lpstr>
      <vt:lpstr>Shipment Pricing Prediction</vt:lpstr>
      <vt:lpstr>PowerPoint Presentation</vt:lpstr>
      <vt:lpstr>Architecture</vt:lpstr>
      <vt:lpstr>Data validation and transformation</vt:lpstr>
      <vt:lpstr>PowerPoint Presentation</vt:lpstr>
      <vt:lpstr>PowerPoint Presentation</vt:lpstr>
      <vt:lpstr>PowerPoint Presentation</vt:lpstr>
      <vt:lpstr>Q&amp;A</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Volume Prediction</dc:title>
  <dc:creator>Muhammad Ojagzada</dc:creator>
  <cp:lastModifiedBy>Vaibhav Joshi</cp:lastModifiedBy>
  <cp:revision>23</cp:revision>
  <dcterms:created xsi:type="dcterms:W3CDTF">2022-08-04T10:40:39Z</dcterms:created>
  <dcterms:modified xsi:type="dcterms:W3CDTF">2024-01-02T05:19:49Z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