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6" r:id="rId2"/>
    <p:sldId id="265" r:id="rId3"/>
    <p:sldId id="256" r:id="rId4"/>
    <p:sldId id="257" r:id="rId5"/>
    <p:sldId id="258" r:id="rId6"/>
    <p:sldId id="261" r:id="rId7"/>
    <p:sldId id="262" r:id="rId8"/>
    <p:sldId id="259" r:id="rId9"/>
    <p:sldId id="260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679"/>
    <a:srgbClr val="E6F6F3"/>
    <a:srgbClr val="145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7" autoAdjust="0"/>
    <p:restoredTop sz="94660"/>
  </p:normalViewPr>
  <p:slideViewPr>
    <p:cSldViewPr>
      <p:cViewPr>
        <p:scale>
          <a:sx n="44" d="100"/>
          <a:sy n="44" d="100"/>
        </p:scale>
        <p:origin x="208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user\Downloads\project%20my\Western%20Countries%20Financia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user\Downloads\project%20my\Western%20Countries%20Financial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user\Downloads\project%20my\Western%20Countries%20Financia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%20user\Downloads\project%20my\Western%20Countries%20Financial%20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%20user\Downloads\project%20my\Western%20Countries%20Financia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[Western Countries Financial Data.xlsx]Sheet2!PivotTable6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defRPr>
            </a:pPr>
            <a:r>
              <a:rPr lang="en-US" sz="1400" b="0">
                <a:solidFill>
                  <a:schemeClr val="tx1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Country</a:t>
            </a:r>
            <a:r>
              <a:rPr lang="en-US" sz="1400" b="0" baseline="0">
                <a:solidFill>
                  <a:schemeClr val="tx1"/>
                </a:solidFill>
                <a:latin typeface="Segoe UI Semibold" panose="020B0702040204020203" pitchFamily="34" charset="0"/>
                <a:ea typeface="Adobe Heiti Std R" panose="020B0400000000000000" pitchFamily="34" charset="-128"/>
                <a:cs typeface="Segoe UI Semibold" panose="020B0702040204020203" pitchFamily="34" charset="0"/>
              </a:rPr>
              <a:t>-Wise Sales And Profit</a:t>
            </a:r>
            <a:endParaRPr lang="en-US" sz="1400" b="0">
              <a:solidFill>
                <a:schemeClr val="tx1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Segoe UI Semibold" panose="020B0702040204020203" pitchFamily="34" charset="0"/>
              <a:ea typeface="Adobe Heiti Std R" panose="020B0400000000000000" pitchFamily="34" charset="-128"/>
              <a:cs typeface="Segoe UI Semibold" panose="020B0702040204020203" pitchFamily="34" charset="0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2060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C000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925373134328358E-2"/>
          <c:y val="0.18020890736086703"/>
          <c:w val="0.94527363184079605"/>
          <c:h val="0.622209825427736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Sheet2!$I$3</c:f>
              <c:strCache>
                <c:ptCount val="1"/>
                <c:pt idx="0">
                  <c:v>Sum of  Sales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Sheet2!$H$4:$H$9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Sheet2!$I$4:$I$9</c:f>
              <c:numCache>
                <c:formatCode>[&lt;1000000]\ 0.00,\k;\ 0.0,,\ "M"</c:formatCode>
                <c:ptCount val="5"/>
                <c:pt idx="0">
                  <c:v>24887654.885000005</c:v>
                </c:pt>
                <c:pt idx="1">
                  <c:v>24354172.280000009</c:v>
                </c:pt>
                <c:pt idx="2">
                  <c:v>23505340.820000011</c:v>
                </c:pt>
                <c:pt idx="3">
                  <c:v>20949352.109999999</c:v>
                </c:pt>
                <c:pt idx="4">
                  <c:v>25029830.165000014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A5-4C85-994C-06F7A1423537}"/>
            </c:ext>
          </c:extLst>
        </c:ser>
        <c:ser>
          <c:idx val="1"/>
          <c:order val="1"/>
          <c:tx>
            <c:strRef>
              <c:f>Sheet2!$J$3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Sheet2!$H$4:$H$9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Sheet2!$J$4:$J$9</c:f>
              <c:numCache>
                <c:formatCode>[&lt;1000000]\ 0.00,\k;\ 0.0,,\ "M"</c:formatCode>
                <c:ptCount val="5"/>
                <c:pt idx="0">
                  <c:v>3529228.8850000002</c:v>
                </c:pt>
                <c:pt idx="1">
                  <c:v>3781020.7800000007</c:v>
                </c:pt>
                <c:pt idx="2">
                  <c:v>3680388.8200000008</c:v>
                </c:pt>
                <c:pt idx="3">
                  <c:v>2907523.1100000003</c:v>
                </c:pt>
                <c:pt idx="4">
                  <c:v>2995540.6649999991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A5-4C85-994C-06F7A14235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554080"/>
        <c:axId val="58555520"/>
      </c:barChart>
      <c:catAx>
        <c:axId val="585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55520"/>
        <c:crosses val="autoZero"/>
        <c:auto val="1"/>
        <c:lblAlgn val="ctr"/>
        <c:lblOffset val="100"/>
        <c:noMultiLvlLbl val="0"/>
      </c:catAx>
      <c:valAx>
        <c:axId val="58555520"/>
        <c:scaling>
          <c:orientation val="minMax"/>
        </c:scaling>
        <c:delete val="1"/>
        <c:axPos val="l"/>
        <c:numFmt formatCode="[&lt;1000000]\ 0.00,\k;\ 0.0,,\ &quot;M&quot;" sourceLinked="1"/>
        <c:majorTickMark val="none"/>
        <c:minorTickMark val="none"/>
        <c:tickLblPos val="nextTo"/>
        <c:crossAx val="5855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[Western Countries Financial Data.xlsx]Sheet2!PivotTable10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r>
              <a:rPr lang="en-US" sz="14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</a:t>
            </a:r>
            <a:r>
              <a:rPr lang="en-US" sz="1400" b="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-Wise Unit Sold</a:t>
            </a:r>
            <a:endParaRPr lang="en-US" sz="1400" b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2060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C000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0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0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layout>
            <c:manualLayout>
              <c:x val="0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Sheet2!$H$24:$H$30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Sheet2!$I$24:$I$30</c:f>
              <c:numCache>
                <c:formatCode>[&lt;1000000]\ 0.00,\k;\ 0.0,,\ "M"</c:formatCode>
                <c:ptCount val="6"/>
                <c:pt idx="0">
                  <c:v>155315</c:v>
                </c:pt>
                <c:pt idx="1">
                  <c:v>146846</c:v>
                </c:pt>
                <c:pt idx="2">
                  <c:v>154198</c:v>
                </c:pt>
                <c:pt idx="3">
                  <c:v>338239.5</c:v>
                </c:pt>
                <c:pt idx="4">
                  <c:v>162424.5</c:v>
                </c:pt>
                <c:pt idx="5">
                  <c:v>168783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D-4D17-846E-05C3236BBD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554080"/>
        <c:axId val="58555520"/>
      </c:barChart>
      <c:catAx>
        <c:axId val="585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55520"/>
        <c:crosses val="autoZero"/>
        <c:auto val="1"/>
        <c:lblAlgn val="ctr"/>
        <c:lblOffset val="100"/>
        <c:noMultiLvlLbl val="0"/>
      </c:catAx>
      <c:valAx>
        <c:axId val="58555520"/>
        <c:scaling>
          <c:orientation val="minMax"/>
        </c:scaling>
        <c:delete val="1"/>
        <c:axPos val="l"/>
        <c:numFmt formatCode="[&lt;1000000]\ 0.00,\k;\ 0.0,,\ &quot;M&quot;" sourceLinked="1"/>
        <c:majorTickMark val="none"/>
        <c:minorTickMark val="none"/>
        <c:tickLblPos val="nextTo"/>
        <c:crossAx val="5855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ln>
      <a:solidFill>
        <a:schemeClr val="accent1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[Western Countries Financial Data.xlsx]Sheet2!PivotTable3</c:name>
    <c:fmtId val="4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Product-Wise Profit</a:t>
            </a:r>
            <a:endParaRPr lang="en-US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0"/>
              <c:y val="0.1111111111111111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0"/>
              <c:y val="0.1111111111111111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layout>
            <c:manualLayout>
              <c:x val="0"/>
              <c:y val="0.1111111111111111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rgbClr val="00206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solidFill>
            <a:srgbClr val="FF5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solidFill>
            <a:srgbClr val="FF5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solidFill>
            <a:srgbClr val="00206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spPr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solidFill>
            <a:srgbClr val="FF5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solidFill>
            <a:srgbClr val="00206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6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7455883639545053"/>
          <c:y val="0.2224644310281654"/>
          <c:w val="0.46199343832020995"/>
          <c:h val="0.68232877044215623"/>
        </c:manualLayout>
      </c:layout>
      <c:pieChart>
        <c:varyColors val="1"/>
        <c:ser>
          <c:idx val="0"/>
          <c:order val="0"/>
          <c:tx>
            <c:strRef>
              <c:f>Sheet2!$N$23</c:f>
              <c:strCache>
                <c:ptCount val="1"/>
                <c:pt idx="0">
                  <c:v>Total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30-4313-B72B-2D1DAB4ABF58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30-4313-B72B-2D1DAB4ABF58}"/>
              </c:ext>
            </c:extLst>
          </c:dPt>
          <c:dPt>
            <c:idx val="2"/>
            <c:bubble3D val="0"/>
            <c:spPr>
              <a:solidFill>
                <a:srgbClr val="FF5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30-4313-B72B-2D1DAB4ABF58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30-4313-B72B-2D1DAB4ABF58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830-4313-B72B-2D1DAB4ABF58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830-4313-B72B-2D1DAB4ABF58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Sheet2!$M$24:$M$30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Sheet2!$N$24:$N$30</c:f>
              <c:numCache>
                <c:formatCode>[&lt;1000000]\ 0.00,\k;\ 0.0,,\ "M"</c:formatCode>
                <c:ptCount val="6"/>
                <c:pt idx="0">
                  <c:v>2814104.06</c:v>
                </c:pt>
                <c:pt idx="1">
                  <c:v>1826804.8849999998</c:v>
                </c:pt>
                <c:pt idx="2">
                  <c:v>2114754.8800000004</c:v>
                </c:pt>
                <c:pt idx="3">
                  <c:v>4797437.9499999993</c:v>
                </c:pt>
                <c:pt idx="4">
                  <c:v>2305992.4649999999</c:v>
                </c:pt>
                <c:pt idx="5">
                  <c:v>3034608.0200000005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30-4313-B72B-2D1DAB4ABF5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[Western Countries Financial Data.xlsx]Sheet2!PivotTable9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r>
              <a:rPr lang="en-US" sz="1400" b="0" baseline="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Segment-Wise Sales And Profit</a:t>
            </a:r>
            <a:endParaRPr lang="en-US" sz="1400" b="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2060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C000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0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0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layout>
            <c:manualLayout>
              <c:x val="0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Sheet2!$I$13</c:f>
              <c:strCache>
                <c:ptCount val="1"/>
                <c:pt idx="0">
                  <c:v>Sum of  Sales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Sheet2!$H$14:$H$19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Sheet2!$I$14:$I$19</c:f>
              <c:numCache>
                <c:formatCode>[&lt;1000000]\ 0.00,\k;\ 0.0,,\ "M"</c:formatCode>
                <c:ptCount val="5"/>
                <c:pt idx="0">
                  <c:v>1800593.6399999994</c:v>
                </c:pt>
                <c:pt idx="1">
                  <c:v>19611694.375</c:v>
                </c:pt>
                <c:pt idx="2">
                  <c:v>52504260.670000039</c:v>
                </c:pt>
                <c:pt idx="3">
                  <c:v>2381883.0750000002</c:v>
                </c:pt>
                <c:pt idx="4">
                  <c:v>42427918.5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D-44DB-9056-0D9159E0CD5F}"/>
            </c:ext>
          </c:extLst>
        </c:ser>
        <c:ser>
          <c:idx val="1"/>
          <c:order val="1"/>
          <c:tx>
            <c:strRef>
              <c:f>Sheet2!$J$13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0.111111111111111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ED-44DB-9056-0D9159E0C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Sheet2!$H$14:$H$19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Sheet2!$J$14:$J$19</c:f>
              <c:numCache>
                <c:formatCode>[&lt;1000000]\ 0.00,\k;\ 0.0,,\ "M"</c:formatCode>
                <c:ptCount val="5"/>
                <c:pt idx="0">
                  <c:v>1316803.1400000001</c:v>
                </c:pt>
                <c:pt idx="1">
                  <c:v>-614545.625</c:v>
                </c:pt>
                <c:pt idx="2">
                  <c:v>11388173.169999985</c:v>
                </c:pt>
                <c:pt idx="3">
                  <c:v>660103.07499999984</c:v>
                </c:pt>
                <c:pt idx="4">
                  <c:v>4143168.5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ED-44DB-9056-0D9159E0CD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554080"/>
        <c:axId val="58555520"/>
      </c:barChart>
      <c:catAx>
        <c:axId val="585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55520"/>
        <c:crosses val="autoZero"/>
        <c:auto val="1"/>
        <c:lblAlgn val="ctr"/>
        <c:lblOffset val="100"/>
        <c:noMultiLvlLbl val="0"/>
      </c:catAx>
      <c:valAx>
        <c:axId val="58555520"/>
        <c:scaling>
          <c:orientation val="minMax"/>
        </c:scaling>
        <c:delete val="1"/>
        <c:axPos val="l"/>
        <c:numFmt formatCode="[&lt;1000000]\ 0.00,\k;\ 0.0,,\ &quot;M&quot;" sourceLinked="1"/>
        <c:majorTickMark val="none"/>
        <c:minorTickMark val="none"/>
        <c:tickLblPos val="nextTo"/>
        <c:crossAx val="5855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ln>
      <a:solidFill>
        <a:schemeClr val="accent1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[Western Countries Financial Data.xlsx]Sheet2!PivotTable12</c:name>
    <c:fmtId val="4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Qtr</a:t>
            </a:r>
            <a:r>
              <a:rPr lang="en-US" sz="14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 wise </a:t>
            </a:r>
            <a:r>
              <a:rPr lang="en-US" sz="14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Profit</a:t>
            </a:r>
            <a:r>
              <a:rPr lang="en-US" sz="1400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And SAles </a:t>
            </a:r>
            <a:endParaRPr lang="en-US" sz="140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6788403814867791E-2"/>
              <c:y val="-7.2380713554451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5397443392839472E-2"/>
              <c:y val="8.76187585132826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2615522548782835E-2"/>
              <c:y val="7.23807135544508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5397443392839423E-2"/>
              <c:y val="4.19046236367874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8179364236896109E-2"/>
              <c:y val="6.85712023147430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4006482970811077E-2"/>
              <c:y val="4.95236461162032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5397443392839423E-2"/>
              <c:y val="-2.28570674382476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5397443392839472E-2"/>
              <c:y val="-7.61902247941589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4006482970811077E-2"/>
              <c:y val="-4.57141348764954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678840381486777E-2"/>
              <c:y val="4.19046236367874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25598841319016E-2"/>
              <c:y val="-9.1428269752990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6.342429046232676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6.342429046232676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5397443392839472E-2"/>
              <c:y val="8.76187585132826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8179364236896109E-2"/>
              <c:y val="6.85712023147430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4006482970811077E-2"/>
              <c:y val="4.95236461162032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5397443392839423E-2"/>
              <c:y val="4.19046236367874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2615522548782835E-2"/>
              <c:y val="7.23807135544508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25598841319016E-2"/>
              <c:y val="-9.1428269752990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6788403814867791E-2"/>
              <c:y val="-7.2380713554451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5397443392839472E-2"/>
              <c:y val="-7.61902247941589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4006482970811077E-2"/>
              <c:y val="-4.57141348764954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678840381486777E-2"/>
              <c:y val="4.19046236367874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5397443392839423E-2"/>
              <c:y val="-2.28570674382476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6.342429046232676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5397443392839472E-2"/>
              <c:y val="8.761875851328260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8179364236896109E-2"/>
              <c:y val="6.857120231474302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4006482970811077E-2"/>
              <c:y val="4.95236461162032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5397443392839423E-2"/>
              <c:y val="4.19046236367874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5"/>
          </a:solidFill>
          <a:ln w="38100" cap="rnd" cmpd="sng" algn="ctr">
            <a:solidFill>
              <a:srgbClr val="00206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 w="9525">
              <a:solidFill>
                <a:schemeClr val="bg1"/>
              </a:solidFill>
            </a:ln>
            <a:effectLst/>
          </c:spPr>
        </c:marker>
        <c:dLbl>
          <c:idx val="0"/>
          <c:layout>
            <c:manualLayout>
              <c:x val="-4.2615522548782835E-2"/>
              <c:y val="7.23807135544508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25598841319016E-2"/>
              <c:y val="-9.1428269752990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6788403814867791E-2"/>
              <c:y val="-7.2380713554451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5397443392839472E-2"/>
              <c:y val="-7.61902247941589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4006482970811077E-2"/>
              <c:y val="-4.57141348764954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678840381486777E-2"/>
              <c:y val="4.190462363678747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5"/>
          </a:solidFill>
          <a:ln w="38100" cap="rnd" cmpd="sng" algn="ctr">
            <a:solidFill>
              <a:srgbClr val="FFC000"/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layout>
            <c:manualLayout>
              <c:x val="-4.5397443392839423E-2"/>
              <c:y val="-2.28570674382476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3909604220283445E-3"/>
          <c:y val="0.19415219027398783"/>
          <c:w val="0.96939887071537645"/>
          <c:h val="0.6054549201337468"/>
        </c:manualLayout>
      </c:layout>
      <c:lineChart>
        <c:grouping val="stacked"/>
        <c:varyColors val="0"/>
        <c:ser>
          <c:idx val="0"/>
          <c:order val="0"/>
          <c:tx>
            <c:strRef>
              <c:f>Sheet2!$H$33</c:f>
              <c:strCache>
                <c:ptCount val="1"/>
                <c:pt idx="0">
                  <c:v>Profit %</c:v>
                </c:pt>
              </c:strCache>
            </c:strRef>
          </c:tx>
          <c:spPr>
            <a:ln w="38100" cap="rnd" cmpd="sng" algn="ctr">
              <a:solidFill>
                <a:srgbClr val="00206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 w="9525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424290462326768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DE-41C9-A279-150094D26088}"/>
                </c:ext>
              </c:extLst>
            </c:dLbl>
            <c:dLbl>
              <c:idx val="1"/>
              <c:layout>
                <c:manualLayout>
                  <c:x val="-4.5397443392839472E-2"/>
                  <c:y val="8.76187585132826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DE-41C9-A279-150094D26088}"/>
                </c:ext>
              </c:extLst>
            </c:dLbl>
            <c:dLbl>
              <c:idx val="2"/>
              <c:layout>
                <c:manualLayout>
                  <c:x val="-4.8179364236896109E-2"/>
                  <c:y val="6.857120231474302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DE-41C9-A279-150094D26088}"/>
                </c:ext>
              </c:extLst>
            </c:dLbl>
            <c:dLbl>
              <c:idx val="3"/>
              <c:layout>
                <c:manualLayout>
                  <c:x val="-4.4006482970811077E-2"/>
                  <c:y val="4.95236461162032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DE-41C9-A279-150094D26088}"/>
                </c:ext>
              </c:extLst>
            </c:dLbl>
            <c:dLbl>
              <c:idx val="4"/>
              <c:layout>
                <c:manualLayout>
                  <c:x val="-4.5397443392839423E-2"/>
                  <c:y val="4.19046236367874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DE-41C9-A279-150094D26088}"/>
                </c:ext>
              </c:extLst>
            </c:dLbl>
            <c:dLbl>
              <c:idx val="5"/>
              <c:layout>
                <c:manualLayout>
                  <c:x val="-4.2615522548782835E-2"/>
                  <c:y val="7.23807135544508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DE-41C9-A279-150094D260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Sheet2!$G$34:$G$42</c:f>
              <c:multiLvlStrCache>
                <c:ptCount val="6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</c:lvl>
                <c:lvl>
                  <c:pt idx="0">
                    <c:v>2013</c:v>
                  </c:pt>
                  <c:pt idx="2">
                    <c:v>2014</c:v>
                  </c:pt>
                </c:lvl>
              </c:multiLvlStrCache>
            </c:multiLvlStrRef>
          </c:cat>
          <c:val>
            <c:numRef>
              <c:f>Sheet2!$H$34:$H$42</c:f>
              <c:numCache>
                <c:formatCode>0.00%</c:formatCode>
                <c:ptCount val="6"/>
                <c:pt idx="0">
                  <c:v>4.5200455071829827E-2</c:v>
                </c:pt>
                <c:pt idx="1">
                  <c:v>0.18438003890806112</c:v>
                </c:pt>
                <c:pt idx="2">
                  <c:v>0.15582392180741558</c:v>
                </c:pt>
                <c:pt idx="3">
                  <c:v>0.19133629800339577</c:v>
                </c:pt>
                <c:pt idx="4">
                  <c:v>0.16207603862434833</c:v>
                </c:pt>
                <c:pt idx="5">
                  <c:v>0.26118324758494932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3DE-41C9-A279-150094D26088}"/>
            </c:ext>
          </c:extLst>
        </c:ser>
        <c:ser>
          <c:idx val="1"/>
          <c:order val="1"/>
          <c:tx>
            <c:strRef>
              <c:f>Sheet2!$I$33</c:f>
              <c:strCache>
                <c:ptCount val="1"/>
                <c:pt idx="0">
                  <c:v>Sales %</c:v>
                </c:pt>
              </c:strCache>
            </c:strRef>
          </c:tx>
          <c:spPr>
            <a:ln w="38100" cap="rnd" cmpd="sng" algn="ctr">
              <a:solidFill>
                <a:srgbClr val="FFC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4.25598841319016E-2"/>
                  <c:y val="-9.1428269752990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DE-41C9-A279-150094D26088}"/>
                </c:ext>
              </c:extLst>
            </c:dLbl>
            <c:dLbl>
              <c:idx val="1"/>
              <c:layout>
                <c:manualLayout>
                  <c:x val="-4.6788403814867791E-2"/>
                  <c:y val="-7.2380713554451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3DE-41C9-A279-150094D26088}"/>
                </c:ext>
              </c:extLst>
            </c:dLbl>
            <c:dLbl>
              <c:idx val="2"/>
              <c:layout>
                <c:manualLayout>
                  <c:x val="-4.5397443392839472E-2"/>
                  <c:y val="-7.61902247941589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DE-41C9-A279-150094D26088}"/>
                </c:ext>
              </c:extLst>
            </c:dLbl>
            <c:dLbl>
              <c:idx val="3"/>
              <c:layout>
                <c:manualLayout>
                  <c:x val="-4.4006482970811077E-2"/>
                  <c:y val="-4.57141348764954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3DE-41C9-A279-150094D26088}"/>
                </c:ext>
              </c:extLst>
            </c:dLbl>
            <c:dLbl>
              <c:idx val="4"/>
              <c:layout>
                <c:manualLayout>
                  <c:x val="-4.678840381486777E-2"/>
                  <c:y val="4.19046236367874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DE-41C9-A279-150094D26088}"/>
                </c:ext>
              </c:extLst>
            </c:dLbl>
            <c:dLbl>
              <c:idx val="5"/>
              <c:layout>
                <c:manualLayout>
                  <c:x val="-4.5397443392839423E-2"/>
                  <c:y val="-2.28570674382476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3DE-41C9-A279-150094D260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Sheet2!$G$34:$G$42</c:f>
              <c:multiLvlStrCache>
                <c:ptCount val="6"/>
                <c:lvl>
                  <c:pt idx="0">
                    <c:v>Qtr3</c:v>
                  </c:pt>
                  <c:pt idx="1">
                    <c:v>Qtr4</c:v>
                  </c:pt>
                  <c:pt idx="2">
                    <c:v>Qtr1</c:v>
                  </c:pt>
                  <c:pt idx="3">
                    <c:v>Qtr2</c:v>
                  </c:pt>
                  <c:pt idx="4">
                    <c:v>Qtr3</c:v>
                  </c:pt>
                  <c:pt idx="5">
                    <c:v>Qtr4</c:v>
                  </c:pt>
                </c:lvl>
                <c:lvl>
                  <c:pt idx="0">
                    <c:v>2013</c:v>
                  </c:pt>
                  <c:pt idx="2">
                    <c:v>2014</c:v>
                  </c:pt>
                </c:lvl>
              </c:multiLvlStrCache>
            </c:multiLvlStrRef>
          </c:cat>
          <c:val>
            <c:numRef>
              <c:f>Sheet2!$I$34:$I$42</c:f>
              <c:numCache>
                <c:formatCode>0.00%</c:formatCode>
                <c:ptCount val="6"/>
                <c:pt idx="0">
                  <c:v>3.7767521870085655E-2</c:v>
                </c:pt>
                <c:pt idx="1">
                  <c:v>0.18472104492366292</c:v>
                </c:pt>
                <c:pt idx="2">
                  <c:v>0.16417714262515387</c:v>
                </c:pt>
                <c:pt idx="3">
                  <c:v>0.19114442497644757</c:v>
                </c:pt>
                <c:pt idx="4">
                  <c:v>0.17153934063836512</c:v>
                </c:pt>
                <c:pt idx="5">
                  <c:v>0.25065052496628498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3DE-41C9-A279-150094D260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554080"/>
        <c:axId val="58555520"/>
      </c:lineChart>
      <c:catAx>
        <c:axId val="585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55520"/>
        <c:crosses val="autoZero"/>
        <c:auto val="1"/>
        <c:lblAlgn val="ctr"/>
        <c:lblOffset val="100"/>
        <c:noMultiLvlLbl val="0"/>
      </c:catAx>
      <c:valAx>
        <c:axId val="5855552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855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l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DE7C-41DD-DBE9-10AE-32AE64843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0470D-10CD-64D6-0A53-6BAC5255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8661-6F14-6042-14C0-541513BA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2F32-037D-D3BD-EDB7-80378151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3912-3A6E-FF43-F3AB-8BA38D54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0D41-5393-4B00-950F-915E83B51C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47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861B-E74B-9942-5EAB-BE1D7C68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721C0-83F3-9B02-C81B-2545011A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1BEA-0150-961D-BA25-28E4154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7584-253D-90E8-44E8-230C24D3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0370-B50F-951B-B128-DDE9B486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B6729-B13F-46E3-A756-A318ECBD85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3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13D83-23A5-703F-F19F-0B8D12F29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5172-8799-F145-8D40-FC38DDD2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4685-5093-434C-BCF1-2176A3F8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F4DF-AD36-D863-3C52-F42D1CE6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D728-8E18-5295-F80D-A84F6B9A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40951-D1FE-4578-8DED-8CB1190746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41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9FE-1F07-49F1-1E81-8AC425BE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1768-D33F-75C6-B09E-C89D7E98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B34F-EC1C-A564-D53B-A53CAB4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8198-FCE4-38B9-BBC5-D74C7B01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B31C-6340-5410-66DE-22FF6BE3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290CD-A90A-4E80-85CE-5D3745632E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8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267-55BA-EC61-F8C0-21AB34B0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12F70-A649-B1D6-E81C-1D37FF8BC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688E-A55B-892E-50B4-24C80EDE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A77A-4188-22E3-525E-B5C173D9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7504D-FBB4-9B77-D61A-E85C0B9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FA6-A86E-4B85-98AC-20FAA82C07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6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76CC-8D05-9FB1-C4FF-435C48B2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AA20D-B629-F14B-7DA8-D0DAD8E29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CED32-0C20-9AAA-62CA-112FDC4B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1609-2FB5-6912-A99B-51B6A5D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B91D-7A3F-7AC7-4A0E-73C81C6B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AD9C-EDFC-3122-C02D-34400C6D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B58E-1242-4150-88C8-7F121DBC19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3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F3DC-0DA1-0D02-5193-314F0F6C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2E9E5-6F1C-BA8D-764A-A258BEF09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E929-D44E-2595-D3A9-47575BD7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D3597-77CB-ABEB-63F7-F74FF3B58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E70C1-B5D4-978C-BBA4-F887185F9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E0165-3E00-9F16-E30F-DB212EAE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0398E-58E8-D49D-B264-C3F3DB07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020C4-1C63-8A2B-4322-24E15304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3140-37A2-4F46-9664-58DBE11C09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19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980B-3EC0-4084-E037-701BFE12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282BE-94C2-1059-C78C-0B897278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274B-F444-8F64-4487-F9783CC4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4D6D0-661A-BE70-7BCE-3CFF9524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8280-CE9D-4DC1-91FB-CA2B606F42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4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18E59-1E0B-E058-3AB2-514DF431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9AF53-C461-9FC3-FAA7-A5CE32EF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393-E464-9E78-BACD-E6BC500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6A-FDEA-43D2-835A-3E9C3A5FB4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0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98ED-DC83-E278-13E2-3FD9B82E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AE01-9BD5-4E09-4108-E4DD7F6C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149A1-0F95-205F-D7F1-13436CE10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73017-EA3B-D7CB-1FCE-C75A5260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A7C0-6097-63FD-3CD8-E3BB2CF9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8EC6C-BBAF-52BF-C0B0-5EDE2615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00B8-AD04-4907-ADE6-FD53659C4A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28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BF64-366A-E871-5909-BF7CED08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F14E1-5AE8-50AF-D875-AB2A7B47A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676FC-95C7-EA5B-571B-CDC0539D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E4F1A-B36C-419F-D4E9-418D825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9ABF6-362A-A882-C27D-761F0FB7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9109-EAEC-6D7C-E551-9AAA337B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74A0-EF5F-426C-BEE7-41804B5012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53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2D85E-97FE-CA31-D24F-85BA1B42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202E-440D-DBAE-C0F6-61CD426F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44B6-AE92-6D6F-5357-92A1D25E4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420B-0C49-40F7-75CE-F9F7ECA7A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D9A5-B23A-36A3-75F1-68FEBF219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FECEC-C03D-4251-82CD-3943705AAF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56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file:///C:\Users\hp%20user\Downloads\project%20my\Capstone%20Project\Capstone%20Project%20-%20Excel.xls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5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8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73D3F2"/>
            </a:gs>
            <a:gs pos="0">
              <a:srgbClr val="00B0F0"/>
            </a:gs>
            <a:gs pos="100000">
              <a:srgbClr val="E6F6F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5A244-AB2F-9245-EB65-4841D17FD9B5}"/>
              </a:ext>
            </a:extLst>
          </p:cNvPr>
          <p:cNvSpPr/>
          <p:nvPr/>
        </p:nvSpPr>
        <p:spPr>
          <a:xfrm>
            <a:off x="590550" y="419099"/>
            <a:ext cx="5993894" cy="6019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29B90-F6DD-1A97-8825-395E363217AA}"/>
              </a:ext>
            </a:extLst>
          </p:cNvPr>
          <p:cNvSpPr txBox="1"/>
          <p:nvPr/>
        </p:nvSpPr>
        <p:spPr>
          <a:xfrm>
            <a:off x="773848" y="1328853"/>
            <a:ext cx="56890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Business Analyst Career Program - Capstone Project</a:t>
            </a:r>
            <a:endParaRPr lang="en-US" sz="3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5C8D9-A92A-8157-110B-F81528BD7C67}"/>
              </a:ext>
            </a:extLst>
          </p:cNvPr>
          <p:cNvSpPr txBox="1"/>
          <p:nvPr/>
        </p:nvSpPr>
        <p:spPr>
          <a:xfrm>
            <a:off x="609600" y="5431800"/>
            <a:ext cx="4613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- By Vaibhav Kamboj</a:t>
            </a:r>
          </a:p>
        </p:txBody>
      </p:sp>
      <p:pic>
        <p:nvPicPr>
          <p:cNvPr id="3" name="Picture 2" descr="A person standing in front of a white board&#10;&#10;Description automatically generated">
            <a:extLst>
              <a:ext uri="{FF2B5EF4-FFF2-40B4-BE49-F238E27FC236}">
                <a16:creationId xmlns:a16="http://schemas.microsoft.com/office/drawing/2014/main" id="{C7E96AD5-4DA3-5F23-7555-2502753BB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691" y="1269923"/>
            <a:ext cx="4365000" cy="4365000"/>
          </a:xfrm>
          <a:prstGeom prst="rect">
            <a:avLst/>
          </a:prstGeom>
        </p:spPr>
      </p:pic>
      <p:sp>
        <p:nvSpPr>
          <p:cNvPr id="6" name="Half Frame 5">
            <a:extLst>
              <a:ext uri="{FF2B5EF4-FFF2-40B4-BE49-F238E27FC236}">
                <a16:creationId xmlns:a16="http://schemas.microsoft.com/office/drawing/2014/main" id="{382B4AA2-3B96-FBED-FD88-2E1B47FE25E3}"/>
              </a:ext>
            </a:extLst>
          </p:cNvPr>
          <p:cNvSpPr/>
          <p:nvPr/>
        </p:nvSpPr>
        <p:spPr>
          <a:xfrm rot="10800000">
            <a:off x="5963955" y="653600"/>
            <a:ext cx="264090" cy="1690916"/>
          </a:xfrm>
          <a:prstGeom prst="halfFrame">
            <a:avLst>
              <a:gd name="adj1" fmla="val 6669"/>
              <a:gd name="adj2" fmla="val 60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4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Graphical Analysis Using Excel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B1F5E5E-9A67-4BD9-A77E-6CD60845B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024896"/>
              </p:ext>
            </p:extLst>
          </p:nvPr>
        </p:nvGraphicFramePr>
        <p:xfrm>
          <a:off x="228600" y="1101627"/>
          <a:ext cx="5105400" cy="265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A4C87D9-3EDE-48CC-B2C3-A6E1684C4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044097"/>
              </p:ext>
            </p:extLst>
          </p:nvPr>
        </p:nvGraphicFramePr>
        <p:xfrm>
          <a:off x="6756334" y="1097452"/>
          <a:ext cx="4597264" cy="2190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7F52185-C39F-4711-81C8-56D5ACAD9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969289"/>
              </p:ext>
            </p:extLst>
          </p:nvPr>
        </p:nvGraphicFramePr>
        <p:xfrm>
          <a:off x="6727756" y="3609051"/>
          <a:ext cx="5207066" cy="3091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CAC515-1463-DC1D-9A38-7B427E680C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380350"/>
              </p:ext>
            </p:extLst>
          </p:nvPr>
        </p:nvGraphicFramePr>
        <p:xfrm>
          <a:off x="228600" y="4005980"/>
          <a:ext cx="6248400" cy="2651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592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Graphical Analysis Using Excel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71B1B4-2E08-4BE0-8430-DE54FC72C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697368"/>
              </p:ext>
            </p:extLst>
          </p:nvPr>
        </p:nvGraphicFramePr>
        <p:xfrm>
          <a:off x="512311" y="1295400"/>
          <a:ext cx="11167377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38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658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the given data into the SQL server 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E3020D1-28EB-691F-39E6-5487FD831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30"/>
          <a:stretch/>
        </p:blipFill>
        <p:spPr>
          <a:xfrm>
            <a:off x="1091762" y="1028700"/>
            <a:ext cx="10008476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4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/>
            <a:r>
              <a:rPr lang="en-US" dirty="0">
                <a:solidFill>
                  <a:srgbClr val="03A679"/>
                </a:solidFill>
              </a:rPr>
              <a:t>Insert the given data into the SQL server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2B16F0-4AD8-DE80-6D1E-A9768052B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2"/>
          <a:stretch/>
        </p:blipFill>
        <p:spPr>
          <a:xfrm>
            <a:off x="1082774" y="1028701"/>
            <a:ext cx="10026452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658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Import the Data from the SQL Database into Power BI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B0D70E-4767-289B-2B9B-42105D6F2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 b="5534"/>
          <a:stretch/>
        </p:blipFill>
        <p:spPr>
          <a:xfrm>
            <a:off x="690918" y="1035524"/>
            <a:ext cx="10810164" cy="54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 algn="l"/>
            <a:r>
              <a:rPr lang="en-US" sz="2800" dirty="0">
                <a:solidFill>
                  <a:srgbClr val="03A679"/>
                </a:solidFill>
              </a:rPr>
              <a:t>Interactive Dashboard 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DFC4551-D327-6945-1E30-7116CD4E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863599"/>
            <a:ext cx="9784080" cy="588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 algn="l"/>
            <a:r>
              <a:rPr lang="en-US" sz="2800" dirty="0">
                <a:solidFill>
                  <a:srgbClr val="03A679"/>
                </a:solidFill>
              </a:rPr>
              <a:t>Interactive Dashboard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E8A1D9-8C5F-CFB1-B410-20C4A676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904220"/>
            <a:ext cx="9784080" cy="58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8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 algn="l"/>
            <a:r>
              <a:rPr lang="en-US" sz="2800" dirty="0">
                <a:solidFill>
                  <a:srgbClr val="03A679"/>
                </a:solidFill>
              </a:rPr>
              <a:t>Conclusion And inferences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B9E47-3E97-AD8F-320B-38495FEF9DE4}"/>
              </a:ext>
            </a:extLst>
          </p:cNvPr>
          <p:cNvSpPr txBox="1"/>
          <p:nvPr/>
        </p:nvSpPr>
        <p:spPr>
          <a:xfrm>
            <a:off x="457200" y="1037817"/>
            <a:ext cx="11277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Product Performance: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Paseo is the top selling and the most discounted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VTT and Montana are also the top-performing products, driving substantial revenue but lower discounts.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Profitability by Segment: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Government segment's high profitability indicates strong demand and effective sales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negative profit in the Enterprise segment suggests inefficiencies or high costs.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Geographic Sales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USA and Canada are key markets, showing significant contributions to overall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Countries with lower sales may require targeted marketing and sales strategies to improve performance.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/>
              <a:t>Annual Growth: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marked increase in profits and units sold from 2013 to 2014 highlights effective business strategies and market growth during this period.</a:t>
            </a:r>
          </a:p>
        </p:txBody>
      </p:sp>
    </p:spTree>
    <p:extLst>
      <p:ext uri="{BB962C8B-B14F-4D97-AF65-F5344CB8AC3E}">
        <p14:creationId xmlns:p14="http://schemas.microsoft.com/office/powerpoint/2010/main" val="267865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 algn="l"/>
            <a:r>
              <a:rPr lang="en-US" sz="2800" dirty="0">
                <a:solidFill>
                  <a:srgbClr val="03A679"/>
                </a:solidFill>
              </a:rPr>
              <a:t>Conclusion And inferences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B9E47-3E97-AD8F-320B-38495FEF9DE4}"/>
              </a:ext>
            </a:extLst>
          </p:cNvPr>
          <p:cNvSpPr txBox="1"/>
          <p:nvPr/>
        </p:nvSpPr>
        <p:spPr>
          <a:xfrm>
            <a:off x="457200" y="1037817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buFont typeface="+mj-lt"/>
              <a:buAutoNum type="arabicPeriod"/>
              <a:defRPr sz="2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Font typeface="+mj-lt"/>
              <a:buAutoNum type="arabicPeriod" startAt="5"/>
            </a:pPr>
            <a:r>
              <a:rPr lang="en-US" b="1" dirty="0"/>
              <a:t>Impact of Discounts: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Discount Band performance: By comparing sales and profit across different discount levels, you can gauge the effectiveness of discounting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high discount might increase sales but decrease profit margins. Conversely, products sold without discounts might contribute more to the overall profit margin.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6"/>
            </a:pPr>
            <a:r>
              <a:rPr lang="en-US" b="1" dirty="0"/>
              <a:t>General Insights:</a:t>
            </a:r>
          </a:p>
          <a:p>
            <a:pPr>
              <a:buFont typeface="+mj-lt"/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Profit Margins: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Products with higher sale prices but controlled costs will offer better margins. Identifying which countries or segments favor higher-margin products could help tailor sales strategies.</a:t>
            </a:r>
          </a:p>
          <a:p>
            <a:pPr>
              <a:buAutoNum type="alphaLcParenR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Market Focus: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Countries or segments that generate the most profit (even with lower sales) should be prioritized for future growth strategies.</a:t>
            </a:r>
          </a:p>
          <a:p>
            <a:pPr>
              <a:buAutoNum type="alphaLcParenR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By breaking down the analysis into these categories, you can draw valuable conclusions to guide decisions related to sales, marketing, pricing, and resource allocation.</a:t>
            </a:r>
          </a:p>
          <a:p>
            <a:pPr>
              <a:buAutoNum type="alphaLcParenR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82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A67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 algn="l"/>
            <a:r>
              <a:rPr lang="en-US" sz="2800" dirty="0">
                <a:solidFill>
                  <a:srgbClr val="03A679"/>
                </a:solidFill>
              </a:rPr>
              <a:t>End 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19B18-F220-0956-F66A-3F5EBE3538B9}"/>
              </a:ext>
            </a:extLst>
          </p:cNvPr>
          <p:cNvSpPr txBox="1"/>
          <p:nvPr/>
        </p:nvSpPr>
        <p:spPr>
          <a:xfrm>
            <a:off x="457200" y="1462444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File: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F21D3-1953-B76D-1CC4-D4C160C9BDE8}"/>
              </a:ext>
            </a:extLst>
          </p:cNvPr>
          <p:cNvSpPr txBox="1"/>
          <p:nvPr/>
        </p:nvSpPr>
        <p:spPr>
          <a:xfrm>
            <a:off x="6781800" y="1462444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88B70A0-998D-B96A-C608-96F632CD6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189044"/>
              </p:ext>
            </p:extLst>
          </p:nvPr>
        </p:nvGraphicFramePr>
        <p:xfrm>
          <a:off x="457200" y="2209800"/>
          <a:ext cx="2089245" cy="1762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63" imgH="771490" progId="Excel.Sheet.12">
                  <p:link updateAutomatic="1"/>
                </p:oleObj>
              </mc:Choice>
              <mc:Fallback>
                <p:oleObj name="Worksheet" showAsIcon="1" r:id="rId2" imgW="914563" imgH="77149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209800"/>
                        <a:ext cx="2089245" cy="1762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01D2068-36DE-F22D-3C87-67AC938CF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353339"/>
              </p:ext>
            </p:extLst>
          </p:nvPr>
        </p:nvGraphicFramePr>
        <p:xfrm>
          <a:off x="5238729" y="2209800"/>
          <a:ext cx="4991141" cy="12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2067033" imgH="514326" progId="Package">
                  <p:embed/>
                </p:oleObj>
              </mc:Choice>
              <mc:Fallback>
                <p:oleObj name="Packager Shell Object" showAsIcon="1" r:id="rId4" imgW="2067033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29" y="2209800"/>
                        <a:ext cx="4991141" cy="124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34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570F97-26BA-F44E-FB27-C97DC340E07D}"/>
              </a:ext>
            </a:extLst>
          </p:cNvPr>
          <p:cNvSpPr txBox="1"/>
          <p:nvPr/>
        </p:nvSpPr>
        <p:spPr>
          <a:xfrm>
            <a:off x="457200" y="1676400"/>
            <a:ext cx="7543799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Data Exploration</a:t>
            </a:r>
          </a:p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Statistical Analysis using Excel</a:t>
            </a:r>
          </a:p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Graphical Analysis using Excel</a:t>
            </a:r>
          </a:p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Insert the given data into the SQL server </a:t>
            </a:r>
          </a:p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Import the Data from the SQL Database into Power BI</a:t>
            </a:r>
          </a:p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Interactive Dashboard by using visualization tools</a:t>
            </a:r>
          </a:p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Conclusion and Inferences</a:t>
            </a:r>
          </a:p>
          <a:p>
            <a:pPr marL="342900" indent="-34290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b="0" dirty="0"/>
              <a:t>Endnotes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2877E5-DA98-2108-E6C2-9CB59A04E664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ACB57-C36F-2556-F3D4-D23AA32329BD}"/>
              </a:ext>
            </a:extLst>
          </p:cNvPr>
          <p:cNvSpPr txBox="1"/>
          <p:nvPr/>
        </p:nvSpPr>
        <p:spPr>
          <a:xfrm>
            <a:off x="228600" y="190500"/>
            <a:ext cx="11734800" cy="53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440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3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Exploration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81B1B1-3BEB-AD77-6CC9-598E62327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045365"/>
              </p:ext>
            </p:extLst>
          </p:nvPr>
        </p:nvGraphicFramePr>
        <p:xfrm>
          <a:off x="217714" y="1266934"/>
          <a:ext cx="4745355" cy="218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48082" imgH="2143278" progId="Excel.Sheet.12">
                  <p:embed/>
                </p:oleObj>
              </mc:Choice>
              <mc:Fallback>
                <p:oleObj name="Worksheet" r:id="rId2" imgW="4648082" imgH="214327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F81B1B1-3BEB-AD77-6CC9-598E62327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714" y="1266934"/>
                        <a:ext cx="4745355" cy="218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1C862B-7953-7056-F8BB-AE9C06221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61769"/>
              </p:ext>
            </p:extLst>
          </p:nvPr>
        </p:nvGraphicFramePr>
        <p:xfrm>
          <a:off x="217714" y="4076699"/>
          <a:ext cx="645113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648503" imgH="1876311" progId="Excel.Sheet.12">
                  <p:embed/>
                </p:oleObj>
              </mc:Choice>
              <mc:Fallback>
                <p:oleObj name="Worksheet" r:id="rId4" imgW="5648503" imgH="1876311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01C862B-7953-7056-F8BB-AE9C062211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714" y="4076699"/>
                        <a:ext cx="6451132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2C7B4D-F460-E27B-5DC2-919A7A899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42955"/>
              </p:ext>
            </p:extLst>
          </p:nvPr>
        </p:nvGraphicFramePr>
        <p:xfrm>
          <a:off x="5798328" y="1266934"/>
          <a:ext cx="6165072" cy="218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038838" imgH="2143278" progId="Excel.Sheet.12">
                  <p:embed/>
                </p:oleObj>
              </mc:Choice>
              <mc:Fallback>
                <p:oleObj name="Worksheet" r:id="rId6" imgW="6038838" imgH="2143278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F2C7B4D-F460-E27B-5DC2-919A7A899E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8328" y="1266934"/>
                        <a:ext cx="6165072" cy="218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87B82B9-870E-8BC8-603A-2208CA5FC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23113"/>
              </p:ext>
            </p:extLst>
          </p:nvPr>
        </p:nvGraphicFramePr>
        <p:xfrm>
          <a:off x="6872126" y="4076700"/>
          <a:ext cx="510216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4467288" imgH="1876311" progId="Excel.Sheet.12">
                  <p:embed/>
                </p:oleObj>
              </mc:Choice>
              <mc:Fallback>
                <p:oleObj name="Worksheet" r:id="rId8" imgW="4467288" imgH="1876311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87B82B9-870E-8BC8-603A-2208CA5FC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2126" y="4076700"/>
                        <a:ext cx="510216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3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Exploration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E42A8DA-A1B8-B90D-0BD4-165A832192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979069"/>
              </p:ext>
            </p:extLst>
          </p:nvPr>
        </p:nvGraphicFramePr>
        <p:xfrm>
          <a:off x="228600" y="1313996"/>
          <a:ext cx="5221531" cy="217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34109" imgH="2143278" progId="Excel.Sheet.12">
                  <p:embed/>
                </p:oleObj>
              </mc:Choice>
              <mc:Fallback>
                <p:oleObj name="Worksheet" r:id="rId2" imgW="5134109" imgH="2143278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E42A8DA-A1B8-B90D-0BD4-165A832192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1313996"/>
                        <a:ext cx="5221531" cy="2179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8B5C06C-C2E9-FBB9-521F-6EBDB8B67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89623"/>
              </p:ext>
            </p:extLst>
          </p:nvPr>
        </p:nvGraphicFramePr>
        <p:xfrm>
          <a:off x="5867400" y="1313996"/>
          <a:ext cx="6096000" cy="218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972269" imgH="2143278" progId="Excel.Sheet.12">
                  <p:embed/>
                </p:oleObj>
              </mc:Choice>
              <mc:Fallback>
                <p:oleObj name="Worksheet" r:id="rId4" imgW="5972269" imgH="2143278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8B5C06C-C2E9-FBB9-521F-6EBDB8B67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1313996"/>
                        <a:ext cx="6096000" cy="218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851474E-B633-59F8-C1EB-AC8AD9FC5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68160"/>
              </p:ext>
            </p:extLst>
          </p:nvPr>
        </p:nvGraphicFramePr>
        <p:xfrm>
          <a:off x="3138487" y="3942962"/>
          <a:ext cx="545782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57875" imgH="2676458" progId="Excel.Sheet.12">
                  <p:embed/>
                </p:oleObj>
              </mc:Choice>
              <mc:Fallback>
                <p:oleObj name="Worksheet" r:id="rId6" imgW="5457875" imgH="26764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8487" y="3942962"/>
                        <a:ext cx="5457825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0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3A679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280F0-3734-9F7F-5AD4-675576AA4D43}"/>
              </a:ext>
            </a:extLst>
          </p:cNvPr>
          <p:cNvSpPr txBox="1"/>
          <p:nvPr/>
        </p:nvSpPr>
        <p:spPr>
          <a:xfrm>
            <a:off x="228600" y="1028700"/>
            <a:ext cx="6351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Country-wise Sales, COGS and Profit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92AC-59D4-5007-CB43-24CC8F3938FA}"/>
              </a:ext>
            </a:extLst>
          </p:cNvPr>
          <p:cNvSpPr txBox="1"/>
          <p:nvPr/>
        </p:nvSpPr>
        <p:spPr>
          <a:xfrm>
            <a:off x="228600" y="1428810"/>
            <a:ext cx="121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and COGS are balanced (both around 20.96%).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is (around 20.9%), suggesting that cost control could be improved.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(20.51%) and COGS (20.20%) are fairly aligned, though COGS is slightly lower.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Highest Profit (22.4%) showing efficient cost management.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and COGS are balanced (around 19.8% and 19.5%).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is higher (21.8%), reflecting good efficiency.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Mexico: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and COGS are nearly the same (around 17.7%).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Lowest Profit (17.2%).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(21.1%) and COGS (21.6%) are closely matched.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Profit is much lower (17.7%), suggesting high costs reduce earnings.</a:t>
            </a:r>
          </a:p>
        </p:txBody>
      </p:sp>
    </p:spTree>
    <p:extLst>
      <p:ext uri="{BB962C8B-B14F-4D97-AF65-F5344CB8AC3E}">
        <p14:creationId xmlns:p14="http://schemas.microsoft.com/office/powerpoint/2010/main" val="2252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280F0-3734-9F7F-5AD4-675576AA4D43}"/>
              </a:ext>
            </a:extLst>
          </p:cNvPr>
          <p:cNvSpPr txBox="1"/>
          <p:nvPr/>
        </p:nvSpPr>
        <p:spPr>
          <a:xfrm>
            <a:off x="228600" y="1028700"/>
            <a:ext cx="1036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Segment-wise  sales, profit, and Discount Analysis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92AC-59D4-5007-CB43-24CC8F3938FA}"/>
              </a:ext>
            </a:extLst>
          </p:cNvPr>
          <p:cNvSpPr txBox="1"/>
          <p:nvPr/>
        </p:nvSpPr>
        <p:spPr>
          <a:xfrm>
            <a:off x="228600" y="1497459"/>
            <a:ext cx="120312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Partners: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sales (1.52%), good profit (7.79%), minimal discount (1.46%).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sales (16.52%), negative profit (-3.64%), large discount (15.83%).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Highest sales (44.22%), profit (67.41%), and units sold (41.81%), heavy discount (42.35%).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Midmarket: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 sales (2.01%), moderate profit (3.91%), low discount (2.18%).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Business: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Strong sales (35.74%), good profit (24.52%), high discount (38.17%).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Government and Small Business segments are the main revenue and profit drivers.</a:t>
            </a:r>
          </a:p>
        </p:txBody>
      </p:sp>
    </p:spTree>
    <p:extLst>
      <p:ext uri="{BB962C8B-B14F-4D97-AF65-F5344CB8AC3E}">
        <p14:creationId xmlns:p14="http://schemas.microsoft.com/office/powerpoint/2010/main" val="382761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280F0-3734-9F7F-5AD4-675576AA4D43}"/>
              </a:ext>
            </a:extLst>
          </p:cNvPr>
          <p:cNvSpPr txBox="1"/>
          <p:nvPr/>
        </p:nvSpPr>
        <p:spPr>
          <a:xfrm>
            <a:off x="228600" y="1028700"/>
            <a:ext cx="1036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Product-wise Performance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92AC-59D4-5007-CB43-24CC8F3938FA}"/>
              </a:ext>
            </a:extLst>
          </p:cNvPr>
          <p:cNvSpPr txBox="1"/>
          <p:nvPr/>
        </p:nvSpPr>
        <p:spPr>
          <a:xfrm>
            <a:off x="228600" y="1428810"/>
            <a:ext cx="10889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Best-performing by Sales: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Paseo: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Highest sales (27.80%) and profit (28.40%) and units sold (30.04%) with a significant discount (28.25%).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Worst-performing by Sales:</a:t>
            </a: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Carretera: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Lowest sales (11.64%) and profit (10.81%) with moderate units sold (13.04%) and discount (12.19%).</a:t>
            </a:r>
          </a:p>
        </p:txBody>
      </p:sp>
    </p:spTree>
    <p:extLst>
      <p:ext uri="{BB962C8B-B14F-4D97-AF65-F5344CB8AC3E}">
        <p14:creationId xmlns:p14="http://schemas.microsoft.com/office/powerpoint/2010/main" val="309538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190500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0B433-D2D6-0485-767E-000608A831CF}"/>
              </a:ext>
            </a:extLst>
          </p:cNvPr>
          <p:cNvSpPr txBox="1"/>
          <p:nvPr/>
        </p:nvSpPr>
        <p:spPr>
          <a:xfrm>
            <a:off x="159408" y="1428810"/>
            <a:ext cx="11568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 Performance: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Sales (22.25%), with a slightly higher profit share (22.96%) and units sold at 23.51%.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Indicates that 2013 had a stable performance, with sales, profit, and units sold closely aligned.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 Performance: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Significant growth in 2014, contributing to 77.75% of total sales, 77.04% of profit, and 76.49% of units sold.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indicates that 2014 was a highly successful year, driving the majority of the business's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ECD7C-0E0A-0A05-0F9A-FE013A0B4179}"/>
              </a:ext>
            </a:extLst>
          </p:cNvPr>
          <p:cNvSpPr txBox="1"/>
          <p:nvPr/>
        </p:nvSpPr>
        <p:spPr>
          <a:xfrm>
            <a:off x="159408" y="1028700"/>
            <a:ext cx="10364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Time-based Trends Analysis:</a:t>
            </a:r>
          </a:p>
        </p:txBody>
      </p:sp>
    </p:spTree>
    <p:extLst>
      <p:ext uri="{BB962C8B-B14F-4D97-AF65-F5344CB8AC3E}">
        <p14:creationId xmlns:p14="http://schemas.microsoft.com/office/powerpoint/2010/main" val="160092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32DC89-6C88-05D9-4DE2-080AF641E6B0}"/>
              </a:ext>
            </a:extLst>
          </p:cNvPr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E6F6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10619-8A8D-C88E-39AF-34B91033E397}"/>
              </a:ext>
            </a:extLst>
          </p:cNvPr>
          <p:cNvSpPr txBox="1"/>
          <p:nvPr/>
        </p:nvSpPr>
        <p:spPr>
          <a:xfrm>
            <a:off x="228600" y="206099"/>
            <a:ext cx="11734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3A67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Statistical Analysis using Excel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FAA0C8-EFE2-DFAE-373E-032472F14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32770"/>
              </p:ext>
            </p:extLst>
          </p:nvPr>
        </p:nvGraphicFramePr>
        <p:xfrm>
          <a:off x="76200" y="1268730"/>
          <a:ext cx="12039600" cy="352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487850" imgH="4819736" progId="Excel.Sheet.12">
                  <p:embed/>
                </p:oleObj>
              </mc:Choice>
              <mc:Fallback>
                <p:oleObj name="Worksheet" r:id="rId2" imgW="16487850" imgH="48197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" y="1268730"/>
                        <a:ext cx="12039600" cy="3520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847DD1-26A9-83B8-6D04-7587A568E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35098"/>
              </p:ext>
            </p:extLst>
          </p:nvPr>
        </p:nvGraphicFramePr>
        <p:xfrm>
          <a:off x="2590800" y="4893607"/>
          <a:ext cx="8686800" cy="177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868136" imgH="2419295" progId="Excel.Sheet.12">
                  <p:embed/>
                </p:oleObj>
              </mc:Choice>
              <mc:Fallback>
                <p:oleObj name="Worksheet" r:id="rId4" imgW="11868136" imgH="24192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893607"/>
                        <a:ext cx="8686800" cy="1770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08E52E-739B-FBD8-DF6D-24CF8A2E90AC}"/>
              </a:ext>
            </a:extLst>
          </p:cNvPr>
          <p:cNvSpPr txBox="1"/>
          <p:nvPr/>
        </p:nvSpPr>
        <p:spPr>
          <a:xfrm>
            <a:off x="76200" y="920435"/>
            <a:ext cx="6351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Descriptive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095B8-FB93-A412-661E-8A5F2F9D6D01}"/>
              </a:ext>
            </a:extLst>
          </p:cNvPr>
          <p:cNvSpPr txBox="1"/>
          <p:nvPr/>
        </p:nvSpPr>
        <p:spPr>
          <a:xfrm>
            <a:off x="76200" y="5609742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Correlation Analysis:</a:t>
            </a:r>
          </a:p>
        </p:txBody>
      </p:sp>
    </p:spTree>
    <p:extLst>
      <p:ext uri="{BB962C8B-B14F-4D97-AF65-F5344CB8AC3E}">
        <p14:creationId xmlns:p14="http://schemas.microsoft.com/office/powerpoint/2010/main" val="275129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803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Segoe UI Semibold</vt:lpstr>
      <vt:lpstr>Office Theme</vt:lpstr>
      <vt:lpstr>C:\Users\hp user\Downloads\project my\Capstone Project\Capstone Project - Excel.xlsx</vt:lpstr>
      <vt:lpstr>Worksheet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Kamboj</dc:creator>
  <cp:lastModifiedBy>Manish Kamboj</cp:lastModifiedBy>
  <cp:revision>27</cp:revision>
  <dcterms:created xsi:type="dcterms:W3CDTF">2024-08-18T07:52:09Z</dcterms:created>
  <dcterms:modified xsi:type="dcterms:W3CDTF">2024-09-05T16:03:11Z</dcterms:modified>
</cp:coreProperties>
</file>