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2" d="100"/>
          <a:sy n="62" d="100"/>
        </p:scale>
        <p:origin x="1314"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Store 88 saw a dramatic sales spike compared to its control, Store 159. This strongly supports the success of the layout trial in this location.</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6738487E-DE11-7A6F-676A-9741B60990B9}"/>
              </a:ext>
            </a:extLst>
          </p:cNvPr>
          <p:cNvPicPr>
            <a:picLocks noChangeAspect="1"/>
          </p:cNvPicPr>
          <p:nvPr/>
        </p:nvPicPr>
        <p:blipFill>
          <a:blip r:embed="rId3"/>
          <a:stretch>
            <a:fillRect/>
          </a:stretch>
        </p:blipFill>
        <p:spPr>
          <a:xfrm>
            <a:off x="1676555" y="1698045"/>
            <a:ext cx="8294760" cy="3890917"/>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45515"/>
            <a:ext cx="1896185" cy="1718741"/>
          </a:xfrm>
          <a:prstGeom prst="rect">
            <a:avLst/>
          </a:prstGeom>
          <a:noFill/>
        </p:spPr>
        <p:txBody>
          <a:bodyPr wrap="square" lIns="0" tIns="0" rIns="0" bIns="0" rtlCol="0" anchor="t">
            <a:noAutofit/>
          </a:bodyPr>
          <a:lstStyle/>
          <a:p>
            <a:r>
              <a:rPr lang="en-US" sz="1400" dirty="0"/>
              <a:t>Task 1: Customer Segment Insights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r>
              <a:rPr lang="en-US" sz="1400" dirty="0"/>
              <a:t>Task 2: Trial Layout Performance</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8061521" y="4158464"/>
            <a:ext cx="7580989" cy="1718742"/>
          </a:xfrm>
          <a:prstGeom prst="rect">
            <a:avLst/>
          </a:prstGeom>
          <a:noFill/>
        </p:spPr>
        <p:txBody>
          <a:bodyPr wrap="square" lIns="0" tIns="0" rIns="0" bIns="0" rtlCol="0" anchor="t">
            <a:noAutofit/>
          </a:bodyPr>
          <a:lstStyle/>
          <a:p>
            <a:pPr algn="l"/>
            <a:endParaRPr lang="en-AU" sz="1000" dirty="0">
              <a:latin typeface="Roboto Light" panose="02000000000000000000" pitchFamily="2" charset="0"/>
              <a:ea typeface="Roboto Light" panose="02000000000000000000" pitchFamily="2" charset="0"/>
            </a:endParaRPr>
          </a:p>
          <a:p>
            <a:pPr algn="l"/>
            <a:endParaRPr lang="en-AU" sz="1000" dirty="0">
              <a:latin typeface="Roboto Light" panose="02000000000000000000" pitchFamily="2" charset="0"/>
              <a:ea typeface="Roboto Light" panose="02000000000000000000" pitchFamily="2" charset="0"/>
            </a:endParaRPr>
          </a:p>
          <a:p>
            <a:pPr algn="l"/>
            <a:endParaRPr lang="en-AU" sz="1000" dirty="0">
              <a:latin typeface="Roboto Light" panose="02000000000000000000" pitchFamily="2" charset="0"/>
              <a:ea typeface="Roboto Light" panose="02000000000000000000" pitchFamily="2" charset="0"/>
            </a:endParaRPr>
          </a:p>
          <a:p>
            <a:pPr algn="l"/>
            <a:endParaRPr lang="en-AU" sz="10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endParaRPr lang="en-AU" sz="1400" dirty="0">
              <a:latin typeface="Roboto Light" panose="02000000000000000000" pitchFamily="2" charset="0"/>
              <a:ea typeface="Roboto Light" panose="02000000000000000000" pitchFamily="2" charset="0"/>
            </a:endParaRPr>
          </a:p>
        </p:txBody>
      </p:sp>
      <p:sp>
        <p:nvSpPr>
          <p:cNvPr id="10" name="Rectangle 2">
            <a:extLst>
              <a:ext uri="{FF2B5EF4-FFF2-40B4-BE49-F238E27FC236}">
                <a16:creationId xmlns:a16="http://schemas.microsoft.com/office/drawing/2014/main" id="{3A552406-677D-DDF2-3B59-A8CDC25669C4}"/>
              </a:ext>
            </a:extLst>
          </p:cNvPr>
          <p:cNvSpPr>
            <a:spLocks noChangeArrowheads="1"/>
          </p:cNvSpPr>
          <p:nvPr/>
        </p:nvSpPr>
        <p:spPr bwMode="auto">
          <a:xfrm>
            <a:off x="3765292" y="1517787"/>
            <a:ext cx="83006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Analyzed transaction and customer data to understand chip-buying behavior.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Identified Mainstream and Budget customers as the largest contributors to chip sales.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Young Singles/Couples and Midage Singles/Couples emerged as top-performing lifestage groups.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Pack size preference showed high sales in 175g and 150g packs, suggesting optimal product sizing.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Recommended targeting mainstream young families and singles with popular pack sizes for higher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mj-lt"/>
              </a:rPr>
              <a:t>       </a:t>
            </a:r>
            <a:r>
              <a:rPr kumimoji="0" lang="en-US" altLang="en-US" sz="1400" i="0" u="none" strike="noStrike" cap="none" normalizeH="0" baseline="0" dirty="0">
                <a:ln>
                  <a:noFill/>
                </a:ln>
                <a:solidFill>
                  <a:schemeClr val="tx1"/>
                </a:solidFill>
                <a:effectLst/>
                <a:latin typeface="+mj-lt"/>
              </a:rPr>
              <a:t>conversion</a:t>
            </a:r>
            <a:r>
              <a:rPr kumimoji="0" lang="en-US" altLang="en-US" sz="1000" i="0" u="none" strike="noStrike" cap="none" normalizeH="0" baseline="0" dirty="0">
                <a:ln>
                  <a:noFill/>
                </a:ln>
                <a:solidFill>
                  <a:schemeClr val="tx1"/>
                </a:solidFill>
                <a:effectLst/>
                <a:latin typeface="+mj-lt"/>
              </a:rPr>
              <a:t>.</a:t>
            </a:r>
          </a:p>
        </p:txBody>
      </p:sp>
      <p:sp>
        <p:nvSpPr>
          <p:cNvPr id="11" name="Rectangle 3">
            <a:extLst>
              <a:ext uri="{FF2B5EF4-FFF2-40B4-BE49-F238E27FC236}">
                <a16:creationId xmlns:a16="http://schemas.microsoft.com/office/drawing/2014/main" id="{A50B6B95-EBDE-96C6-7162-A9D382FC5F7B}"/>
              </a:ext>
            </a:extLst>
          </p:cNvPr>
          <p:cNvSpPr>
            <a:spLocks noChangeArrowheads="1"/>
          </p:cNvSpPr>
          <p:nvPr/>
        </p:nvSpPr>
        <p:spPr bwMode="auto">
          <a:xfrm>
            <a:off x="3765292" y="3847497"/>
            <a:ext cx="820609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Evaluated sales impact of new layout trials in Stores 77, 86, and 88 using matched control stores.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88 showed exceptional growth in trial period (+3592%) indicating strong layout effectiveness.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86 had a modest improvement in sales (+9.76%), suggesting moderate success.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77 saw a significant drop in sales (−74.94%), indicating layout failure.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Recommendation: Proceed with selective rollout of trial layout to stores similar to Store 88 and </a:t>
            </a:r>
          </a:p>
          <a:p>
            <a:pPr marR="0" lvl="0" algn="l" defTabSz="914400" rtl="0" eaLnBrk="0" fontAlgn="base" latinLnBrk="0" hangingPunct="0">
              <a:lnSpc>
                <a:spcPct val="100000"/>
              </a:lnSpc>
              <a:spcBef>
                <a:spcPct val="0"/>
              </a:spcBef>
              <a:spcAft>
                <a:spcPct val="0"/>
              </a:spcAft>
              <a:buClrTx/>
              <a:buSzTx/>
              <a:tabLst/>
            </a:pPr>
            <a:r>
              <a:rPr lang="en-US" altLang="en-US" sz="1400" dirty="0">
                <a:latin typeface="+mj-lt"/>
              </a:rPr>
              <a:t>       </a:t>
            </a:r>
            <a:r>
              <a:rPr kumimoji="0" lang="en-US" altLang="en-US" sz="1400" i="0" u="none" strike="noStrike" cap="none" normalizeH="0" baseline="0" dirty="0">
                <a:ln>
                  <a:noFill/>
                </a:ln>
                <a:solidFill>
                  <a:schemeClr val="tx1"/>
                </a:solidFill>
                <a:effectLst/>
                <a:latin typeface="+mj-lt"/>
              </a:rPr>
              <a:t>monitor performance before wider implementation</a:t>
            </a:r>
            <a:r>
              <a:rPr kumimoji="0" lang="en-US" altLang="en-US"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US" dirty="0"/>
              <a:t>Customer Segment Insights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This bar chart highlights the top 10 chip products by quantity sold. It clearly shows that certain products dominate the market, indicating strong customer preferences.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FE62082F-3719-4622-A14D-99AF96EEE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367" y="1277771"/>
            <a:ext cx="8389266" cy="503356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combination of Mainstream and Young Singles/Couples shows the highest sales. Targeting this specific group could drive higher ROI from promotions.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136C562B-F91E-1D8F-2504-1487DEB2A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338" y="1609427"/>
            <a:ext cx="7992002" cy="479520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This chart shows the proportion of customers in each lifestage by affluence level. Young and midage groups tend to be dominated by Mainstream and Budget customers, with Premium customers forming a smaller share across most segments.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EBCB9E92-8FB7-1C5A-AF6C-2F556BF0D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20" y="1954141"/>
            <a:ext cx="7605494" cy="456329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US" dirty="0"/>
              <a:t>Trial Layout Performance</a:t>
            </a:r>
            <a:endParaRPr lang="en-AU" dirty="0"/>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Rectangle 1">
            <a:extLst>
              <a:ext uri="{FF2B5EF4-FFF2-40B4-BE49-F238E27FC236}">
                <a16:creationId xmlns:a16="http://schemas.microsoft.com/office/drawing/2014/main" id="{48777A95-7904-2C4C-3D53-1734EA981B79}"/>
              </a:ext>
            </a:extLst>
          </p:cNvPr>
          <p:cNvSpPr>
            <a:spLocks noChangeArrowheads="1"/>
          </p:cNvSpPr>
          <p:nvPr/>
        </p:nvSpPr>
        <p:spPr bwMode="auto">
          <a:xfrm>
            <a:off x="856342" y="816511"/>
            <a:ext cx="9462847" cy="246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050" i="0" u="none" strike="noStrike" cap="none" normalizeH="0" baseline="0" dirty="0">
                <a:ln>
                  <a:noFill/>
                </a:ln>
                <a:solidFill>
                  <a:schemeClr val="tx1"/>
                </a:solidFill>
                <a:effectLst/>
                <a:latin typeface="+mj-lt"/>
              </a:rPr>
              <a:t>    </a:t>
            </a:r>
            <a:endParaRPr kumimoji="0" lang="en-US" altLang="en-US" sz="140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mj-lt"/>
              </a:rPr>
              <a:t>      To assess the impact of the new layout, a control store was selected for each trial store based on similarity in sales</a:t>
            </a:r>
          </a:p>
          <a:p>
            <a:pPr eaLnBrk="0" fontAlgn="base" hangingPunct="0">
              <a:spcBef>
                <a:spcPct val="0"/>
              </a:spcBef>
              <a:spcAft>
                <a:spcPct val="0"/>
              </a:spcAft>
            </a:pPr>
            <a:r>
              <a:rPr lang="en-US" altLang="en-US" sz="1400" dirty="0">
                <a:latin typeface="+mj-lt"/>
              </a:rPr>
              <a:t>     </a:t>
            </a:r>
            <a:r>
              <a:rPr kumimoji="0" lang="en-US" altLang="en-US" sz="1400" i="0" u="none" strike="noStrike" cap="none" normalizeH="0" baseline="0" dirty="0">
                <a:ln>
                  <a:noFill/>
                </a:ln>
                <a:solidFill>
                  <a:schemeClr val="tx1"/>
                </a:solidFill>
                <a:effectLst/>
                <a:latin typeface="+mj-lt"/>
              </a:rPr>
              <a:t> and customer behavior prior to the trial period.</a:t>
            </a:r>
            <a:r>
              <a:rPr lang="en-US" altLang="en-US" sz="1400" dirty="0"/>
              <a:t> This ensures a reliable comparison unaffected by the layout change.</a:t>
            </a:r>
            <a:endParaRPr kumimoji="0" lang="en-US" altLang="en-US" sz="1400" i="0" u="none" strike="noStrike" cap="none" normalizeH="0" baseline="0" dirty="0">
              <a:ln>
                <a:noFill/>
              </a:ln>
              <a:solidFill>
                <a:schemeClr val="tx1"/>
              </a:solidFill>
              <a:effectLst/>
              <a:latin typeface="+mj-lt"/>
            </a:endParaRPr>
          </a:p>
          <a:p>
            <a:pPr marR="0" lvl="0" algn="l" defTabSz="914400" rtl="0" eaLnBrk="0" fontAlgn="base" latinLnBrk="0" hangingPunct="0">
              <a:lnSpc>
                <a:spcPct val="100000"/>
              </a:lnSpc>
              <a:spcBef>
                <a:spcPct val="0"/>
              </a:spcBef>
              <a:spcAft>
                <a:spcPct val="0"/>
              </a:spcAft>
              <a:buClrTx/>
              <a:buSzTx/>
              <a:tabLst/>
            </a:pPr>
            <a:r>
              <a:rPr lang="en-US" altLang="en-US" sz="1400" dirty="0">
                <a:latin typeface="+mj-lt"/>
              </a:rPr>
              <a:t>      </a:t>
            </a:r>
            <a:endParaRPr kumimoji="0" lang="en-US" altLang="en-US" sz="1400" i="0" u="none" strike="noStrike" cap="none" normalizeH="0" baseline="0" dirty="0">
              <a:ln>
                <a:noFill/>
              </a:ln>
              <a:solidFill>
                <a:schemeClr val="tx1"/>
              </a:solidFill>
              <a:effectLst/>
              <a:latin typeface="+mj-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77 → Control: Store 71</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These stores had similar monthly sales and customer patterns pre-trial, making Store 71 a reliable baseline.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86 → Control: Store 155</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Both stores exhibited comparable performance trends before the trial began, supporting an effective comparison.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mj-lt"/>
              </a:rPr>
              <a:t>Store 88 → Control: Store 159</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Store 159 showed aligned pre-trial metrics with Store 88, allowing us to isolate the impact of the new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25E9F43-4552-A765-4DA6-86334E521FA8}"/>
              </a:ext>
            </a:extLst>
          </p:cNvPr>
          <p:cNvPicPr>
            <a:picLocks noChangeAspect="1"/>
          </p:cNvPicPr>
          <p:nvPr/>
        </p:nvPicPr>
        <p:blipFill>
          <a:blip r:embed="rId3"/>
          <a:stretch>
            <a:fillRect/>
          </a:stretch>
        </p:blipFill>
        <p:spPr>
          <a:xfrm>
            <a:off x="856343" y="2956006"/>
            <a:ext cx="4542972" cy="2893252"/>
          </a:xfrm>
          <a:prstGeom prst="rect">
            <a:avLst/>
          </a:prstGeom>
        </p:spPr>
      </p:pic>
      <p:pic>
        <p:nvPicPr>
          <p:cNvPr id="7" name="Picture 6">
            <a:extLst>
              <a:ext uri="{FF2B5EF4-FFF2-40B4-BE49-F238E27FC236}">
                <a16:creationId xmlns:a16="http://schemas.microsoft.com/office/drawing/2014/main" id="{FD652ECE-5112-F887-0583-CA2BD7E9D4E5}"/>
              </a:ext>
            </a:extLst>
          </p:cNvPr>
          <p:cNvPicPr>
            <a:picLocks noChangeAspect="1"/>
          </p:cNvPicPr>
          <p:nvPr/>
        </p:nvPicPr>
        <p:blipFill>
          <a:blip r:embed="rId4"/>
          <a:stretch>
            <a:fillRect/>
          </a:stretch>
        </p:blipFill>
        <p:spPr>
          <a:xfrm>
            <a:off x="5587765" y="3044627"/>
            <a:ext cx="5601482" cy="271600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6379</TotalTime>
  <Words>700</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 Medium</vt:lpstr>
      <vt:lpstr>Roboto Light</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Vaibhav Kela</cp:lastModifiedBy>
  <cp:revision>469</cp:revision>
  <dcterms:created xsi:type="dcterms:W3CDTF">2018-02-07T23:23:24Z</dcterms:created>
  <dcterms:modified xsi:type="dcterms:W3CDTF">2025-07-13T19:37:46Z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