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3" r:id="rId4"/>
    <p:sldId id="258" r:id="rId5"/>
    <p:sldId id="265" r:id="rId6"/>
    <p:sldId id="266" r:id="rId7"/>
    <p:sldId id="267" r:id="rId8"/>
    <p:sldId id="264" r:id="rId9"/>
    <p:sldId id="260" r:id="rId10"/>
    <p:sldId id="268" r:id="rId11"/>
    <p:sldId id="269" r:id="rId12"/>
    <p:sldId id="261" r:id="rId13"/>
    <p:sldId id="270" r:id="rId14"/>
    <p:sldId id="27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8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61A65-D403-4EC7-9C2D-F26F5B8A4AF4}" type="datetimeFigureOut">
              <a:rPr lang="en-US" smtClean="0"/>
              <a:t>9/16/2019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72EF30-2634-484A-9225-47B704B07230}" type="slidenum">
              <a:rPr lang="en-US" smtClean="0"/>
              <a:t>‹#›</a:t>
            </a:fld>
            <a:endParaRPr lang="en-US"/>
          </a:p>
        </p:txBody>
      </p:sp>
    </p:spTree>
    <p:extLst>
      <p:ext uri="{BB962C8B-B14F-4D97-AF65-F5344CB8AC3E}">
        <p14:creationId xmlns:p14="http://schemas.microsoft.com/office/powerpoint/2010/main" val="1229287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EF30-2634-484A-9225-47B704B07230}" type="slidenum">
              <a:rPr lang="en-US" smtClean="0"/>
              <a:t>9</a:t>
            </a:fld>
            <a:endParaRPr lang="en-US"/>
          </a:p>
        </p:txBody>
      </p:sp>
    </p:spTree>
    <p:extLst>
      <p:ext uri="{BB962C8B-B14F-4D97-AF65-F5344CB8AC3E}">
        <p14:creationId xmlns:p14="http://schemas.microsoft.com/office/powerpoint/2010/main" val="108968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EC247B-DF36-4E44-A642-08ADCE92F7D7}"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C247B-DF36-4E44-A642-08ADCE92F7D7}"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BEC247B-DF36-4E44-A642-08ADCE92F7D7}"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663E5-B07C-439B-BADC-2653690268D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C247B-DF36-4E44-A642-08ADCE92F7D7}"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663E5-B07C-439B-BADC-2653690268D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C247B-DF36-4E44-A642-08ADCE92F7D7}"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BEC247B-DF36-4E44-A642-08ADCE92F7D7}"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663E5-B07C-439B-BADC-2653690268D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EC247B-DF36-4E44-A642-08ADCE92F7D7}"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C247B-DF36-4E44-A642-08ADCE92F7D7}"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BEC247B-DF36-4E44-A642-08ADCE92F7D7}"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663E5-B07C-439B-BADC-2653690268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BEC247B-DF36-4E44-A642-08ADCE92F7D7}"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663E5-B07C-439B-BADC-2653690268D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C247B-DF36-4E44-A642-08ADCE92F7D7}"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663E5-B07C-439B-BADC-2653690268D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BEC247B-DF36-4E44-A642-08ADCE92F7D7}" type="datetimeFigureOut">
              <a:rPr lang="en-US" smtClean="0"/>
              <a:t>9/16/2019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47663E5-B07C-439B-BADC-2653690268D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8072" y="1624732"/>
            <a:ext cx="8100392" cy="2308324"/>
          </a:xfrm>
          <a:prstGeom prst="rect">
            <a:avLst/>
          </a:prstGeom>
          <a:noFill/>
        </p:spPr>
        <p:txBody>
          <a:bodyPr wrap="square" rtlCol="0">
            <a:spAutoFit/>
          </a:bodyPr>
          <a:lstStyle/>
          <a:p>
            <a:pPr algn="ctr"/>
            <a:r>
              <a:rPr lang="en-US" sz="7200" b="1" dirty="0" smtClean="0">
                <a:effectLst>
                  <a:outerShdw blurRad="38100" dist="38100" dir="2700000" algn="tl">
                    <a:srgbClr val="000000">
                      <a:alpha val="43137"/>
                    </a:srgbClr>
                  </a:outerShdw>
                </a:effectLst>
                <a:latin typeface="Adobe Garamond Pro Bold" pitchFamily="18" charset="0"/>
              </a:rPr>
              <a:t>Password Based </a:t>
            </a:r>
          </a:p>
          <a:p>
            <a:pPr algn="ctr"/>
            <a:r>
              <a:rPr lang="en-US" sz="7200" b="1" dirty="0" smtClean="0">
                <a:effectLst>
                  <a:outerShdw blurRad="38100" dist="38100" dir="2700000" algn="tl">
                    <a:srgbClr val="000000">
                      <a:alpha val="43137"/>
                    </a:srgbClr>
                  </a:outerShdw>
                </a:effectLst>
                <a:latin typeface="Adobe Garamond Pro Bold" pitchFamily="18" charset="0"/>
              </a:rPr>
              <a:t>Circuit Breaker</a:t>
            </a:r>
          </a:p>
        </p:txBody>
      </p:sp>
      <p:sp>
        <p:nvSpPr>
          <p:cNvPr id="6" name="TextBox 5"/>
          <p:cNvSpPr txBox="1"/>
          <p:nvPr/>
        </p:nvSpPr>
        <p:spPr>
          <a:xfrm>
            <a:off x="1637928" y="4593957"/>
            <a:ext cx="6120680" cy="954107"/>
          </a:xfrm>
          <a:prstGeom prst="rect">
            <a:avLst/>
          </a:prstGeom>
          <a:noFill/>
        </p:spPr>
        <p:txBody>
          <a:bodyPr wrap="square" rtlCol="0">
            <a:spAutoFit/>
          </a:bodyPr>
          <a:lstStyle/>
          <a:p>
            <a:pPr algn="ctr"/>
            <a:r>
              <a:rPr lang="en-US" sz="2800" dirty="0">
                <a:latin typeface="Arial Rounded MT Bold" pitchFamily="34" charset="0"/>
                <a:ea typeface="Adobe Gothic Std B" pitchFamily="34" charset="-128"/>
              </a:rPr>
              <a:t>B</a:t>
            </a:r>
            <a:r>
              <a:rPr lang="en-US" sz="2800" dirty="0" smtClean="0">
                <a:latin typeface="Arial Rounded MT Bold" pitchFamily="34" charset="0"/>
                <a:ea typeface="Adobe Gothic Std B" pitchFamily="34" charset="-128"/>
              </a:rPr>
              <a:t>y</a:t>
            </a:r>
          </a:p>
          <a:p>
            <a:pPr algn="ctr"/>
            <a:r>
              <a:rPr lang="en-US" sz="2800" dirty="0" err="1" smtClean="0">
                <a:latin typeface="Arial Rounded MT Bold" pitchFamily="34" charset="0"/>
                <a:ea typeface="Adobe Gothic Std B" pitchFamily="34" charset="-128"/>
              </a:rPr>
              <a:t>Vaibhav</a:t>
            </a:r>
            <a:r>
              <a:rPr lang="en-US" sz="2800" dirty="0" smtClean="0">
                <a:latin typeface="Arial Rounded MT Bold" pitchFamily="34" charset="0"/>
                <a:ea typeface="Adobe Gothic Std B" pitchFamily="34" charset="-128"/>
              </a:rPr>
              <a:t> </a:t>
            </a:r>
            <a:r>
              <a:rPr lang="en-US" sz="2800" dirty="0" err="1" smtClean="0">
                <a:latin typeface="Arial Rounded MT Bold" pitchFamily="34" charset="0"/>
                <a:ea typeface="Adobe Gothic Std B" pitchFamily="34" charset="-128"/>
              </a:rPr>
              <a:t>Mojidra</a:t>
            </a:r>
            <a:endParaRPr lang="en-US" sz="2800" dirty="0">
              <a:latin typeface="Arial Rounded MT Bold" pitchFamily="34" charset="0"/>
              <a:ea typeface="Adobe Gothic Std B" pitchFamily="34" charset="-128"/>
            </a:endParaRPr>
          </a:p>
        </p:txBody>
      </p:sp>
    </p:spTree>
    <p:extLst>
      <p:ext uri="{BB962C8B-B14F-4D97-AF65-F5344CB8AC3E}">
        <p14:creationId xmlns:p14="http://schemas.microsoft.com/office/powerpoint/2010/main" val="12932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0" presetClass="entr" presetSubtype="0" fill="hold"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927" y="1208946"/>
            <a:ext cx="882047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dobe Garamond Pro Bold" pitchFamily="18" charset="0"/>
              </a:rPr>
              <a:t>PIN DIAGRAM</a:t>
            </a:r>
            <a:endParaRPr lang="en-US" sz="4000" b="1" dirty="0">
              <a:effectLst>
                <a:outerShdw blurRad="38100" dist="38100" dir="2700000" algn="tl">
                  <a:srgbClr val="000000">
                    <a:alpha val="43137"/>
                  </a:srgbClr>
                </a:outerShdw>
              </a:effectLst>
              <a:latin typeface="Adobe Garamond Pro Bold"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521063" y="1916832"/>
            <a:ext cx="8371417" cy="4608512"/>
          </a:xfrm>
          <a:prstGeom prst="rect">
            <a:avLst/>
          </a:prstGeom>
        </p:spPr>
      </p:pic>
    </p:spTree>
    <p:extLst>
      <p:ext uri="{BB962C8B-B14F-4D97-AF65-F5344CB8AC3E}">
        <p14:creationId xmlns:p14="http://schemas.microsoft.com/office/powerpoint/2010/main" val="222818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927" y="836712"/>
            <a:ext cx="882047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dobe Garamond Pro Bold" pitchFamily="18" charset="0"/>
              </a:rPr>
              <a:t>HARDWARE SETUP</a:t>
            </a:r>
            <a:endParaRPr lang="en-US" sz="4000" b="1" dirty="0">
              <a:effectLst>
                <a:outerShdw blurRad="38100" dist="38100" dir="2700000" algn="tl">
                  <a:srgbClr val="000000">
                    <a:alpha val="43137"/>
                  </a:srgbClr>
                </a:outerShdw>
              </a:effectLst>
              <a:latin typeface="Adobe Garamond Pro Bold"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21296"/>
            <a:ext cx="9144000" cy="4572000"/>
          </a:xfrm>
          <a:prstGeom prst="rect">
            <a:avLst/>
          </a:prstGeom>
        </p:spPr>
      </p:pic>
    </p:spTree>
    <p:extLst>
      <p:ext uri="{BB962C8B-B14F-4D97-AF65-F5344CB8AC3E}">
        <p14:creationId xmlns:p14="http://schemas.microsoft.com/office/powerpoint/2010/main" val="217387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340768"/>
            <a:ext cx="8820472"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Adobe Garamond Pro Bold" pitchFamily="18" charset="0"/>
              </a:rPr>
              <a:t>APPLICATIONS</a:t>
            </a:r>
            <a:endParaRPr lang="en-US" sz="4400" b="1" dirty="0">
              <a:effectLst>
                <a:outerShdw blurRad="38100" dist="38100" dir="2700000" algn="tl">
                  <a:srgbClr val="000000">
                    <a:alpha val="43137"/>
                  </a:srgbClr>
                </a:outerShdw>
              </a:effectLst>
              <a:latin typeface="Adobe Garamond Pro Bold" pitchFamily="18" charset="0"/>
            </a:endParaRPr>
          </a:p>
        </p:txBody>
      </p:sp>
      <p:sp>
        <p:nvSpPr>
          <p:cNvPr id="3" name="TextBox 2"/>
          <p:cNvSpPr txBox="1"/>
          <p:nvPr/>
        </p:nvSpPr>
        <p:spPr>
          <a:xfrm>
            <a:off x="395536" y="2204864"/>
            <a:ext cx="8604448" cy="4493538"/>
          </a:xfrm>
          <a:prstGeom prst="rect">
            <a:avLst/>
          </a:prstGeom>
          <a:noFill/>
        </p:spPr>
        <p:txBody>
          <a:bodyPr wrap="square" rtlCol="0">
            <a:spAutoFit/>
          </a:bodyPr>
          <a:lstStyle/>
          <a:p>
            <a:pPr marL="457200" lvl="0" indent="-457200">
              <a:buFont typeface="Wingdings" pitchFamily="2" charset="2"/>
              <a:buChar char="Ø"/>
            </a:pPr>
            <a:r>
              <a:rPr lang="en-US" sz="2500" dirty="0">
                <a:latin typeface="Arial Rounded MT Bold" pitchFamily="34" charset="0"/>
              </a:rPr>
              <a:t>It is used in electrical substations to ensure line man safety.</a:t>
            </a:r>
            <a:endParaRPr lang="en-IN" sz="2500" dirty="0">
              <a:latin typeface="Arial Rounded MT Bold" pitchFamily="34" charset="0"/>
            </a:endParaRPr>
          </a:p>
          <a:p>
            <a:pPr marL="457200" lvl="0" indent="-457200">
              <a:buFont typeface="Wingdings" pitchFamily="2" charset="2"/>
              <a:buChar char="Ø"/>
            </a:pPr>
            <a:r>
              <a:rPr lang="en-US" sz="2500" dirty="0">
                <a:latin typeface="Arial Rounded MT Bold" pitchFamily="34" charset="0"/>
              </a:rPr>
              <a:t>Password based circuit breaker is used in buildings and houses. </a:t>
            </a:r>
            <a:endParaRPr lang="en-IN" sz="2500" dirty="0">
              <a:latin typeface="Arial Rounded MT Bold" pitchFamily="34" charset="0"/>
            </a:endParaRPr>
          </a:p>
          <a:p>
            <a:pPr marL="457200" lvl="0" indent="-457200">
              <a:buFont typeface="Wingdings" pitchFamily="2" charset="2"/>
              <a:buChar char="Ø"/>
            </a:pPr>
            <a:r>
              <a:rPr lang="en-US" sz="2500" dirty="0">
                <a:latin typeface="Arial Rounded MT Bold" pitchFamily="34" charset="0"/>
              </a:rPr>
              <a:t>Used for saving power in hotels and shopping malls.</a:t>
            </a:r>
            <a:endParaRPr lang="en-IN" sz="2500" dirty="0">
              <a:latin typeface="Arial Rounded MT Bold" pitchFamily="34" charset="0"/>
            </a:endParaRPr>
          </a:p>
          <a:p>
            <a:pPr marL="457200" lvl="0" indent="-457200">
              <a:buFont typeface="Wingdings" pitchFamily="2" charset="2"/>
              <a:buChar char="Ø"/>
            </a:pPr>
            <a:r>
              <a:rPr lang="en-US" sz="2500" dirty="0">
                <a:latin typeface="Arial Rounded MT Bold" pitchFamily="34" charset="0"/>
              </a:rPr>
              <a:t>It can also be used as Password based Load Control system or Password Based electrical appliance control.</a:t>
            </a:r>
            <a:endParaRPr lang="en-IN" sz="2500" dirty="0">
              <a:latin typeface="Arial Rounded MT Bold" pitchFamily="34" charset="0"/>
            </a:endParaRPr>
          </a:p>
          <a:p>
            <a:pPr marL="457200" indent="-457200">
              <a:buFont typeface="Wingdings" pitchFamily="2" charset="2"/>
              <a:buChar char="Ø"/>
            </a:pPr>
            <a:r>
              <a:rPr lang="en-US" sz="2500" dirty="0">
                <a:latin typeface="Arial Rounded MT Bold" pitchFamily="34" charset="0"/>
              </a:rPr>
              <a:t>It is used in well-known companies where security is prime </a:t>
            </a:r>
            <a:r>
              <a:rPr lang="en-US" sz="2500" dirty="0" smtClean="0">
                <a:latin typeface="Arial Rounded MT Bold" pitchFamily="34" charset="0"/>
              </a:rPr>
              <a:t>concern</a:t>
            </a:r>
            <a:r>
              <a:rPr lang="en-US" sz="2500" dirty="0">
                <a:latin typeface="Arial Rounded MT Bold" pitchFamily="34" charset="0"/>
              </a:rPr>
              <a:t>.</a:t>
            </a:r>
            <a:endParaRPr lang="en-US" sz="2500" dirty="0" smtClean="0">
              <a:latin typeface="Arial Rounded MT Bold" pitchFamily="34" charset="0"/>
            </a:endParaRPr>
          </a:p>
        </p:txBody>
      </p:sp>
    </p:spTree>
    <p:extLst>
      <p:ext uri="{BB962C8B-B14F-4D97-AF65-F5344CB8AC3E}">
        <p14:creationId xmlns:p14="http://schemas.microsoft.com/office/powerpoint/2010/main" val="121203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340768"/>
            <a:ext cx="8820472"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Adobe Garamond Pro Bold" pitchFamily="18" charset="0"/>
              </a:rPr>
              <a:t>LIMITATIONS</a:t>
            </a:r>
            <a:endParaRPr lang="en-US" sz="4400" b="1" dirty="0">
              <a:effectLst>
                <a:outerShdw blurRad="38100" dist="38100" dir="2700000" algn="tl">
                  <a:srgbClr val="000000">
                    <a:alpha val="43137"/>
                  </a:srgbClr>
                </a:outerShdw>
              </a:effectLst>
              <a:latin typeface="Adobe Garamond Pro Bold" pitchFamily="18" charset="0"/>
            </a:endParaRPr>
          </a:p>
        </p:txBody>
      </p:sp>
      <p:sp>
        <p:nvSpPr>
          <p:cNvPr id="3" name="TextBox 2"/>
          <p:cNvSpPr txBox="1"/>
          <p:nvPr/>
        </p:nvSpPr>
        <p:spPr>
          <a:xfrm>
            <a:off x="395536" y="2204864"/>
            <a:ext cx="8604448" cy="4154984"/>
          </a:xfrm>
          <a:prstGeom prst="rect">
            <a:avLst/>
          </a:prstGeom>
          <a:noFill/>
        </p:spPr>
        <p:txBody>
          <a:bodyPr wrap="square" rtlCol="0">
            <a:spAutoFit/>
          </a:bodyPr>
          <a:lstStyle/>
          <a:p>
            <a:pPr marL="342900" lvl="0" indent="-342900">
              <a:buFont typeface="Wingdings" pitchFamily="2" charset="2"/>
              <a:buChar char="Ø"/>
            </a:pPr>
            <a:r>
              <a:rPr lang="en-US" sz="2400" dirty="0" smtClean="0">
                <a:latin typeface="Arial Rounded MT Bold" pitchFamily="34" charset="0"/>
              </a:rPr>
              <a:t>After </a:t>
            </a:r>
            <a:r>
              <a:rPr lang="en-US" sz="2400" dirty="0">
                <a:latin typeface="Arial Rounded MT Bold" pitchFamily="34" charset="0"/>
              </a:rPr>
              <a:t>the installation the maintenance cost increases.</a:t>
            </a:r>
            <a:endParaRPr lang="en-IN" sz="2400" dirty="0">
              <a:latin typeface="Arial Rounded MT Bold" pitchFamily="34" charset="0"/>
            </a:endParaRPr>
          </a:p>
          <a:p>
            <a:pPr marL="342900" lvl="0" indent="-342900">
              <a:buFont typeface="Wingdings" pitchFamily="2" charset="2"/>
              <a:buChar char="Ø"/>
            </a:pPr>
            <a:r>
              <a:rPr lang="en-US" sz="2400" dirty="0">
                <a:latin typeface="Arial Rounded MT Bold" pitchFamily="34" charset="0"/>
              </a:rPr>
              <a:t>The programming of this system is too large and complicated.</a:t>
            </a:r>
            <a:endParaRPr lang="en-IN" sz="2400" dirty="0">
              <a:latin typeface="Arial Rounded MT Bold" pitchFamily="34" charset="0"/>
            </a:endParaRPr>
          </a:p>
          <a:p>
            <a:pPr marL="342900" lvl="0" indent="-342900">
              <a:buFont typeface="Wingdings" pitchFamily="2" charset="2"/>
              <a:buChar char="Ø"/>
            </a:pPr>
            <a:r>
              <a:rPr lang="en-US" sz="2400" dirty="0">
                <a:latin typeface="Arial Rounded MT Bold" pitchFamily="34" charset="0"/>
              </a:rPr>
              <a:t>By forgetting the password it becomes difficult to operate the system.</a:t>
            </a:r>
            <a:endParaRPr lang="en-IN" sz="2400" dirty="0">
              <a:latin typeface="Arial Rounded MT Bold" pitchFamily="34" charset="0"/>
            </a:endParaRPr>
          </a:p>
          <a:p>
            <a:pPr marL="342900" lvl="0" indent="-342900">
              <a:buFont typeface="Wingdings" pitchFamily="2" charset="2"/>
              <a:buChar char="Ø"/>
            </a:pPr>
            <a:r>
              <a:rPr lang="en-US" sz="2400" dirty="0">
                <a:latin typeface="Arial Rounded MT Bold" pitchFamily="34" charset="0"/>
              </a:rPr>
              <a:t>The password cannot be enclosed by anyone other than who knows the password and this can cause problem when that person is not there and there may be emergency.</a:t>
            </a:r>
            <a:endParaRPr lang="en-IN" sz="2400" dirty="0">
              <a:latin typeface="Arial Rounded MT Bold" pitchFamily="34" charset="0"/>
            </a:endParaRPr>
          </a:p>
          <a:p>
            <a:pPr marL="342900" lvl="0" indent="-342900">
              <a:buFont typeface="Wingdings" pitchFamily="2" charset="2"/>
              <a:buChar char="Ø"/>
            </a:pPr>
            <a:r>
              <a:rPr lang="en-US" sz="2400" dirty="0">
                <a:latin typeface="Arial Rounded MT Bold" pitchFamily="34" charset="0"/>
              </a:rPr>
              <a:t>Harder and more costly to obtain high short circuit interrupting capacities</a:t>
            </a:r>
            <a:r>
              <a:rPr lang="en-US" sz="2400" dirty="0" smtClean="0">
                <a:latin typeface="Arial Rounded MT Bold" pitchFamily="34" charset="0"/>
              </a:rPr>
              <a:t>.</a:t>
            </a:r>
            <a:endParaRPr lang="en-IN" sz="2400" dirty="0">
              <a:latin typeface="Arial Rounded MT Bold" pitchFamily="34" charset="0"/>
            </a:endParaRPr>
          </a:p>
        </p:txBody>
      </p:sp>
    </p:spTree>
    <p:extLst>
      <p:ext uri="{BB962C8B-B14F-4D97-AF65-F5344CB8AC3E}">
        <p14:creationId xmlns:p14="http://schemas.microsoft.com/office/powerpoint/2010/main" val="6477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219399"/>
            <a:ext cx="8820472"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Adobe Garamond Pro Bold" pitchFamily="18" charset="0"/>
              </a:rPr>
              <a:t>FUTURE AND SCOPE</a:t>
            </a:r>
            <a:endParaRPr lang="en-US" sz="4400" b="1" dirty="0">
              <a:effectLst>
                <a:outerShdw blurRad="38100" dist="38100" dir="2700000" algn="tl">
                  <a:srgbClr val="000000">
                    <a:alpha val="43137"/>
                  </a:srgbClr>
                </a:outerShdw>
              </a:effectLst>
              <a:latin typeface="Adobe Garamond Pro Bold" pitchFamily="18" charset="0"/>
            </a:endParaRPr>
          </a:p>
        </p:txBody>
      </p:sp>
      <p:sp>
        <p:nvSpPr>
          <p:cNvPr id="3" name="TextBox 2"/>
          <p:cNvSpPr txBox="1"/>
          <p:nvPr/>
        </p:nvSpPr>
        <p:spPr>
          <a:xfrm>
            <a:off x="408062" y="2342650"/>
            <a:ext cx="8604448" cy="3108543"/>
          </a:xfrm>
          <a:prstGeom prst="rect">
            <a:avLst/>
          </a:prstGeom>
          <a:noFill/>
        </p:spPr>
        <p:txBody>
          <a:bodyPr wrap="square" rtlCol="0">
            <a:spAutoFit/>
          </a:bodyPr>
          <a:lstStyle/>
          <a:p>
            <a:pPr marL="342900" lvl="0" indent="-342900">
              <a:buFont typeface="Wingdings" pitchFamily="2" charset="2"/>
              <a:buChar char="Ø"/>
            </a:pPr>
            <a:r>
              <a:rPr lang="en-US" sz="2800" dirty="0" smtClean="0">
                <a:latin typeface="Arial Rounded MT Bold" pitchFamily="34" charset="0"/>
              </a:rPr>
              <a:t>Development </a:t>
            </a:r>
            <a:r>
              <a:rPr lang="en-US" sz="2800" dirty="0">
                <a:latin typeface="Arial Rounded MT Bold" pitchFamily="34" charset="0"/>
              </a:rPr>
              <a:t>in Electrical power transmission system requires the use of circuit breakers with increasing breaking capacity. </a:t>
            </a:r>
            <a:endParaRPr lang="en-IN" sz="2800" dirty="0">
              <a:latin typeface="Arial Rounded MT Bold" pitchFamily="34" charset="0"/>
            </a:endParaRPr>
          </a:p>
          <a:p>
            <a:r>
              <a:rPr lang="en-US" sz="2800" b="1" dirty="0">
                <a:latin typeface="Arial Rounded MT Bold" pitchFamily="34" charset="0"/>
              </a:rPr>
              <a:t> </a:t>
            </a:r>
            <a:endParaRPr lang="en-IN" sz="2800" dirty="0">
              <a:latin typeface="Arial Rounded MT Bold" pitchFamily="34" charset="0"/>
            </a:endParaRPr>
          </a:p>
          <a:p>
            <a:pPr marL="342900" indent="-342900">
              <a:buFont typeface="Wingdings" pitchFamily="2" charset="2"/>
              <a:buChar char="Ø"/>
            </a:pPr>
            <a:r>
              <a:rPr lang="en-US" sz="2800" dirty="0">
                <a:latin typeface="Arial Rounded MT Bold" pitchFamily="34" charset="0"/>
              </a:rPr>
              <a:t>It can also be interfaced with a GSM modem for remotely controlling the electronic circuit breaker via SMS</a:t>
            </a:r>
            <a:endParaRPr lang="en-IN" sz="2800" dirty="0">
              <a:latin typeface="Arial Rounded MT Bold" pitchFamily="34" charset="0"/>
            </a:endParaRPr>
          </a:p>
        </p:txBody>
      </p:sp>
    </p:spTree>
    <p:extLst>
      <p:ext uri="{BB962C8B-B14F-4D97-AF65-F5344CB8AC3E}">
        <p14:creationId xmlns:p14="http://schemas.microsoft.com/office/powerpoint/2010/main" val="295395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708920"/>
            <a:ext cx="6264696" cy="1446550"/>
          </a:xfrm>
          <a:prstGeom prst="rect">
            <a:avLst/>
          </a:prstGeom>
          <a:noFill/>
        </p:spPr>
        <p:txBody>
          <a:bodyPr wrap="square" rtlCol="0">
            <a:spAutoFit/>
          </a:bodyPr>
          <a:lstStyle/>
          <a:p>
            <a:pPr algn="ctr"/>
            <a:r>
              <a:rPr lang="en-US" sz="8800" b="1" dirty="0" smtClean="0">
                <a:effectLst>
                  <a:outerShdw blurRad="38100" dist="38100" dir="2700000" algn="tl">
                    <a:srgbClr val="000000">
                      <a:alpha val="43137"/>
                    </a:srgbClr>
                  </a:outerShdw>
                </a:effectLst>
                <a:latin typeface="Monotype Corsiva" pitchFamily="66" charset="0"/>
                <a:ea typeface="Kozuka Gothic Pr6N H" pitchFamily="34" charset="-128"/>
              </a:rPr>
              <a:t>THANK YOU</a:t>
            </a:r>
            <a:endParaRPr lang="en-US" sz="8800" b="1" dirty="0">
              <a:effectLst>
                <a:outerShdw blurRad="38100" dist="38100" dir="2700000" algn="tl">
                  <a:srgbClr val="000000">
                    <a:alpha val="43137"/>
                  </a:srgbClr>
                </a:outerShdw>
              </a:effectLst>
              <a:latin typeface="Monotype Corsiva" pitchFamily="66" charset="0"/>
              <a:ea typeface="Kozuka Gothic Pr6N H" pitchFamily="34" charset="-128"/>
            </a:endParaRPr>
          </a:p>
        </p:txBody>
      </p:sp>
    </p:spTree>
    <p:extLst>
      <p:ext uri="{BB962C8B-B14F-4D97-AF65-F5344CB8AC3E}">
        <p14:creationId xmlns:p14="http://schemas.microsoft.com/office/powerpoint/2010/main" val="7916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26454"/>
            <a:ext cx="8496944" cy="3754874"/>
          </a:xfrm>
          <a:prstGeom prst="rect">
            <a:avLst/>
          </a:prstGeom>
        </p:spPr>
        <p:txBody>
          <a:bodyPr wrap="square">
            <a:spAutoFit/>
          </a:bodyPr>
          <a:lstStyle/>
          <a:p>
            <a:pPr algn="just"/>
            <a:r>
              <a:rPr lang="en-US" sz="1700" dirty="0">
                <a:latin typeface="Bookman Old Style" pitchFamily="18" charset="0"/>
              </a:rPr>
              <a:t>Password Based Circuit Breaker is a simple project that helps in controlling the electrical lines with the help of a password.</a:t>
            </a:r>
          </a:p>
          <a:p>
            <a:pPr algn="just"/>
            <a:r>
              <a:rPr lang="en-US" sz="1700" dirty="0">
                <a:latin typeface="Bookman Old Style" pitchFamily="18" charset="0"/>
              </a:rPr>
              <a:t>Nowadays, electrical accidents to the line man are increasing, while repairing the electrical lines due to the lack of communication between the electrical substation and maintenance staff. This project gives a solution to this problem to ensure line man safety. In this proposed system, the control (ON/OFF) of the electrical lines lies with line man. This project is arranged in such a way that maintenance staff or line man has to enter the password to ON/OFF the electrical line.</a:t>
            </a:r>
          </a:p>
          <a:p>
            <a:pPr algn="just"/>
            <a:r>
              <a:rPr lang="en-US" sz="1700" dirty="0">
                <a:latin typeface="Bookman Old Style" pitchFamily="18" charset="0"/>
              </a:rPr>
              <a:t>Now, if there is any fault in electrical line, then the line man will switch off the power supply to the line by entering password and comfortably repair the electrical line, and after coming to the substation line man switch on the supply to the particular line by entering the password. Separate passwords are assigned for each electrical lines.</a:t>
            </a:r>
          </a:p>
        </p:txBody>
      </p:sp>
      <p:sp>
        <p:nvSpPr>
          <p:cNvPr id="3" name="TextBox 2"/>
          <p:cNvSpPr txBox="1"/>
          <p:nvPr/>
        </p:nvSpPr>
        <p:spPr>
          <a:xfrm>
            <a:off x="2411760" y="1700808"/>
            <a:ext cx="4536504"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Adobe Garamond Pro Bold" pitchFamily="18" charset="0"/>
              </a:rPr>
              <a:t>SUMMARY</a:t>
            </a:r>
            <a:endParaRPr lang="en-US" sz="4400" b="1" dirty="0">
              <a:effectLst>
                <a:outerShdw blurRad="38100" dist="38100" dir="2700000" algn="tl">
                  <a:srgbClr val="000000">
                    <a:alpha val="43137"/>
                  </a:srgbClr>
                </a:outerShdw>
              </a:effectLst>
              <a:latin typeface="Adobe Garamond Pro Bold" pitchFamily="18" charset="0"/>
            </a:endParaRPr>
          </a:p>
        </p:txBody>
      </p:sp>
    </p:spTree>
    <p:extLst>
      <p:ext uri="{BB962C8B-B14F-4D97-AF65-F5344CB8AC3E}">
        <p14:creationId xmlns:p14="http://schemas.microsoft.com/office/powerpoint/2010/main" val="33511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000"/>
                                        <p:tgtEl>
                                          <p:spTgt spid="2">
                                            <p:txEl>
                                              <p:pRg st="1" end="1"/>
                                            </p:txEl>
                                          </p:spTgt>
                                        </p:tgtEl>
                                      </p:cBhvr>
                                    </p:animEffect>
                                    <p:anim calcmode="lin" valueType="num">
                                      <p:cBhvr>
                                        <p:cTn id="1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000"/>
                                        <p:tgtEl>
                                          <p:spTgt spid="2">
                                            <p:txEl>
                                              <p:pRg st="2" end="2"/>
                                            </p:txEl>
                                          </p:spTgt>
                                        </p:tgtEl>
                                      </p:cBhvr>
                                    </p:animEffect>
                                    <p:anim calcmode="lin" valueType="num">
                                      <p:cBhvr>
                                        <p:cTn id="2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1196752"/>
            <a:ext cx="4824536"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Adobe Garamond Pro Bold" pitchFamily="18" charset="0"/>
              </a:rPr>
              <a:t>INTRODUCTION</a:t>
            </a:r>
            <a:endParaRPr lang="en-US" sz="4400" b="1" dirty="0">
              <a:effectLst>
                <a:outerShdw blurRad="38100" dist="38100" dir="2700000" algn="tl">
                  <a:srgbClr val="000000">
                    <a:alpha val="43137"/>
                  </a:srgbClr>
                </a:outerShdw>
              </a:effectLst>
              <a:latin typeface="Adobe Garamond Pro Bold" pitchFamily="18" charset="0"/>
            </a:endParaRPr>
          </a:p>
        </p:txBody>
      </p:sp>
      <p:sp>
        <p:nvSpPr>
          <p:cNvPr id="4" name="Rectangle 3"/>
          <p:cNvSpPr/>
          <p:nvPr/>
        </p:nvSpPr>
        <p:spPr>
          <a:xfrm>
            <a:off x="395536" y="2626454"/>
            <a:ext cx="8496944" cy="3554819"/>
          </a:xfrm>
          <a:prstGeom prst="rect">
            <a:avLst/>
          </a:prstGeom>
        </p:spPr>
        <p:txBody>
          <a:bodyPr wrap="square">
            <a:spAutoFit/>
          </a:bodyPr>
          <a:lstStyle/>
          <a:p>
            <a:r>
              <a:rPr lang="en-US" sz="1700" dirty="0" smtClean="0">
                <a:latin typeface="Bookman Old Style" pitchFamily="18" charset="0"/>
              </a:rPr>
              <a:t> </a:t>
            </a:r>
            <a:r>
              <a:rPr lang="en-US" sz="1700" dirty="0">
                <a:latin typeface="Bookman Old Style" pitchFamily="18" charset="0"/>
              </a:rPr>
              <a:t>The electric line man safety system is designed to control a circuit breaker by using a password for the safety of electric man</a:t>
            </a:r>
            <a:r>
              <a:rPr lang="en-US" sz="1700" dirty="0" smtClean="0">
                <a:latin typeface="Bookman Old Style" pitchFamily="18" charset="0"/>
              </a:rPr>
              <a:t>.</a:t>
            </a:r>
            <a:r>
              <a:rPr lang="en-US" sz="1700" dirty="0">
                <a:latin typeface="Bookman Old Style" pitchFamily="18" charset="0"/>
              </a:rPr>
              <a:t> This proposed system provides a solution that ensures safety of maintenance staff, i.e., line </a:t>
            </a:r>
            <a:r>
              <a:rPr lang="en-US" sz="1700" dirty="0" smtClean="0">
                <a:latin typeface="Bookman Old Style" pitchFamily="18" charset="0"/>
              </a:rPr>
              <a:t>man.</a:t>
            </a:r>
            <a:r>
              <a:rPr lang="en-IN" sz="1700" dirty="0">
                <a:latin typeface="Bookman Old Style" pitchFamily="18" charset="0"/>
              </a:rPr>
              <a:t> </a:t>
            </a:r>
            <a:r>
              <a:rPr lang="en-US" sz="1700" dirty="0" smtClean="0">
                <a:latin typeface="Bookman Old Style" pitchFamily="18" charset="0"/>
              </a:rPr>
              <a:t>Now</a:t>
            </a:r>
            <a:r>
              <a:rPr lang="en-US" sz="1700" dirty="0">
                <a:latin typeface="Bookman Old Style" pitchFamily="18" charset="0"/>
              </a:rPr>
              <a:t>, if there is any fault in electrical line, then the line man will switch off the power supply to the line by entering password and comfortably repair the electrical line, and after coming to the substation line man switch on the supply to the particular line by entering the password. Separate passwords are assigned for each electrical lines. The control to turn on or off the line will be maintained by the line man only because this system has an arrangement such that a password is </a:t>
            </a:r>
            <a:r>
              <a:rPr lang="en-US" sz="1700" dirty="0" err="1">
                <a:latin typeface="Bookman Old Style" pitchFamily="18" charset="0"/>
              </a:rPr>
              <a:t>Arduino</a:t>
            </a:r>
            <a:r>
              <a:rPr lang="en-US" sz="1700" dirty="0">
                <a:latin typeface="Bookman Old Style" pitchFamily="18" charset="0"/>
              </a:rPr>
              <a:t> required to operate the circuit breaker (on/off</a:t>
            </a:r>
            <a:r>
              <a:rPr lang="en-US" sz="1700" dirty="0" smtClean="0">
                <a:latin typeface="Bookman Old Style" pitchFamily="18" charset="0"/>
              </a:rPr>
              <a:t>).</a:t>
            </a:r>
            <a:r>
              <a:rPr lang="en-US" sz="1700" dirty="0">
                <a:latin typeface="Bookman Old Style" pitchFamily="18" charset="0"/>
              </a:rPr>
              <a:t> A matrix keypad is interfaced to the microcontroller to enter the password. The entered password is compared with the password generated. If the password entered is correct, only then the line can be turned ON/OFF.</a:t>
            </a:r>
          </a:p>
        </p:txBody>
      </p:sp>
    </p:spTree>
    <p:extLst>
      <p:ext uri="{BB962C8B-B14F-4D97-AF65-F5344CB8AC3E}">
        <p14:creationId xmlns:p14="http://schemas.microsoft.com/office/powerpoint/2010/main" val="1009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927" y="1208946"/>
            <a:ext cx="882047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dobe Garamond Pro Bold" pitchFamily="18" charset="0"/>
              </a:rPr>
              <a:t>MAIN BUILDING BLOCK</a:t>
            </a:r>
            <a:endParaRPr lang="en-US" sz="4000" b="1" dirty="0">
              <a:effectLst>
                <a:outerShdw blurRad="38100" dist="38100" dir="2700000" algn="tl">
                  <a:srgbClr val="000000">
                    <a:alpha val="43137"/>
                  </a:srgbClr>
                </a:outerShdw>
              </a:effectLst>
              <a:latin typeface="Adobe Garamond Pro Bold"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711" y="2780928"/>
            <a:ext cx="4601521" cy="3212976"/>
          </a:xfrm>
          <a:prstGeom prst="rect">
            <a:avLst/>
          </a:prstGeom>
        </p:spPr>
      </p:pic>
      <p:sp>
        <p:nvSpPr>
          <p:cNvPr id="7" name="TextBox 6"/>
          <p:cNvSpPr txBox="1"/>
          <p:nvPr/>
        </p:nvSpPr>
        <p:spPr>
          <a:xfrm>
            <a:off x="1115616" y="2132856"/>
            <a:ext cx="2520280" cy="430887"/>
          </a:xfrm>
          <a:prstGeom prst="rect">
            <a:avLst/>
          </a:prstGeom>
          <a:noFill/>
        </p:spPr>
        <p:txBody>
          <a:bodyPr wrap="square" rtlCol="0">
            <a:spAutoFit/>
          </a:bodyPr>
          <a:lstStyle/>
          <a:p>
            <a:r>
              <a:rPr lang="en-IN" sz="2200" b="1" dirty="0" err="1" smtClean="0">
                <a:latin typeface="Bookman Old Style" pitchFamily="18" charset="0"/>
              </a:rPr>
              <a:t>Arduino</a:t>
            </a:r>
            <a:r>
              <a:rPr lang="en-IN" sz="2200" b="1" dirty="0" smtClean="0">
                <a:latin typeface="Bookman Old Style" pitchFamily="18" charset="0"/>
              </a:rPr>
              <a:t> UNO</a:t>
            </a:r>
            <a:endParaRPr lang="en-IN" sz="2200" b="1" dirty="0">
              <a:latin typeface="Bookman Old Style" pitchFamily="18" charset="0"/>
            </a:endParaRPr>
          </a:p>
        </p:txBody>
      </p:sp>
    </p:spTree>
    <p:extLst>
      <p:ext uri="{BB962C8B-B14F-4D97-AF65-F5344CB8AC3E}">
        <p14:creationId xmlns:p14="http://schemas.microsoft.com/office/powerpoint/2010/main" val="137038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786" y="1556211"/>
            <a:ext cx="2520280" cy="430887"/>
          </a:xfrm>
          <a:prstGeom prst="rect">
            <a:avLst/>
          </a:prstGeom>
          <a:noFill/>
        </p:spPr>
        <p:txBody>
          <a:bodyPr wrap="square" rtlCol="0">
            <a:spAutoFit/>
          </a:bodyPr>
          <a:lstStyle/>
          <a:p>
            <a:r>
              <a:rPr lang="en-IN" sz="2200" b="1" dirty="0" smtClean="0">
                <a:latin typeface="Bookman Old Style" pitchFamily="18" charset="0"/>
              </a:rPr>
              <a:t>5V Relay</a:t>
            </a:r>
            <a:endParaRPr lang="en-IN" sz="2200" b="1" dirty="0">
              <a:latin typeface="Bookman Old Style"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060848"/>
            <a:ext cx="4176464" cy="4176464"/>
          </a:xfrm>
          <a:prstGeom prst="rect">
            <a:avLst/>
          </a:prstGeom>
        </p:spPr>
      </p:pic>
    </p:spTree>
    <p:extLst>
      <p:ext uri="{BB962C8B-B14F-4D97-AF65-F5344CB8AC3E}">
        <p14:creationId xmlns:p14="http://schemas.microsoft.com/office/powerpoint/2010/main" val="175637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363087"/>
            <a:ext cx="3384376" cy="430887"/>
          </a:xfrm>
          <a:prstGeom prst="rect">
            <a:avLst/>
          </a:prstGeom>
          <a:noFill/>
        </p:spPr>
        <p:txBody>
          <a:bodyPr wrap="square" rtlCol="0">
            <a:spAutoFit/>
          </a:bodyPr>
          <a:lstStyle/>
          <a:p>
            <a:r>
              <a:rPr lang="en-IN" sz="2200" b="1" dirty="0" smtClean="0">
                <a:latin typeface="Bookman Old Style" pitchFamily="18" charset="0"/>
              </a:rPr>
              <a:t>16 x 2 LCD Display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2254369"/>
            <a:ext cx="6696744" cy="3766919"/>
          </a:xfrm>
          <a:prstGeom prst="rect">
            <a:avLst/>
          </a:prstGeom>
        </p:spPr>
      </p:pic>
    </p:spTree>
    <p:extLst>
      <p:ext uri="{BB962C8B-B14F-4D97-AF65-F5344CB8AC3E}">
        <p14:creationId xmlns:p14="http://schemas.microsoft.com/office/powerpoint/2010/main" val="144490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363087"/>
            <a:ext cx="3384376" cy="430887"/>
          </a:xfrm>
          <a:prstGeom prst="rect">
            <a:avLst/>
          </a:prstGeom>
          <a:noFill/>
        </p:spPr>
        <p:txBody>
          <a:bodyPr wrap="square" rtlCol="0">
            <a:spAutoFit/>
          </a:bodyPr>
          <a:lstStyle/>
          <a:p>
            <a:r>
              <a:rPr lang="en-IN" sz="2200" b="1" dirty="0" smtClean="0">
                <a:latin typeface="Bookman Old Style" pitchFamily="18" charset="0"/>
              </a:rPr>
              <a:t>4 x 4 Matrix Keypad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436" y="2002532"/>
            <a:ext cx="4378796" cy="4378796"/>
          </a:xfrm>
          <a:prstGeom prst="rect">
            <a:avLst/>
          </a:prstGeom>
        </p:spPr>
      </p:pic>
    </p:spTree>
    <p:extLst>
      <p:ext uri="{BB962C8B-B14F-4D97-AF65-F5344CB8AC3E}">
        <p14:creationId xmlns:p14="http://schemas.microsoft.com/office/powerpoint/2010/main" val="1194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927" y="1208946"/>
            <a:ext cx="882047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dobe Garamond Pro Bold" pitchFamily="18" charset="0"/>
              </a:rPr>
              <a:t>BLOCK DIAGRAM</a:t>
            </a:r>
            <a:endParaRPr lang="en-US" sz="4000" b="1" dirty="0">
              <a:effectLst>
                <a:outerShdw blurRad="38100" dist="38100" dir="2700000" algn="tl">
                  <a:srgbClr val="000000">
                    <a:alpha val="43137"/>
                  </a:srgbClr>
                </a:outerShdw>
              </a:effectLst>
              <a:latin typeface="Adobe Garamond Pro Bold" pitchFamily="18" charset="0"/>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5290" t="26807" r="7824" b="28536"/>
          <a:stretch/>
        </p:blipFill>
        <p:spPr>
          <a:xfrm>
            <a:off x="395536" y="2492896"/>
            <a:ext cx="8522996" cy="2893513"/>
          </a:xfrm>
          <a:prstGeom prst="rect">
            <a:avLst/>
          </a:prstGeom>
        </p:spPr>
      </p:pic>
    </p:spTree>
    <p:extLst>
      <p:ext uri="{BB962C8B-B14F-4D97-AF65-F5344CB8AC3E}">
        <p14:creationId xmlns:p14="http://schemas.microsoft.com/office/powerpoint/2010/main" val="14113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988840"/>
            <a:ext cx="8820472" cy="4247317"/>
          </a:xfrm>
          <a:prstGeom prst="rect">
            <a:avLst/>
          </a:prstGeom>
          <a:noFill/>
        </p:spPr>
        <p:txBody>
          <a:bodyPr wrap="square" rtlCol="0">
            <a:spAutoFit/>
          </a:bodyPr>
          <a:lstStyle/>
          <a:p>
            <a:pPr algn="ctr"/>
            <a:r>
              <a:rPr lang="en-US" sz="5400" b="1" dirty="0" smtClean="0">
                <a:effectLst>
                  <a:outerShdw blurRad="38100" dist="38100" dir="2700000" algn="tl">
                    <a:srgbClr val="000000">
                      <a:alpha val="43137"/>
                    </a:srgbClr>
                  </a:outerShdw>
                </a:effectLst>
                <a:latin typeface="Adobe Garamond Pro Bold" pitchFamily="18" charset="0"/>
              </a:rPr>
              <a:t>PIN </a:t>
            </a:r>
          </a:p>
          <a:p>
            <a:pPr algn="ctr"/>
            <a:r>
              <a:rPr lang="en-US" sz="5400" b="1" dirty="0" smtClean="0">
                <a:effectLst>
                  <a:outerShdw blurRad="38100" dist="38100" dir="2700000" algn="tl">
                    <a:srgbClr val="000000">
                      <a:alpha val="43137"/>
                    </a:srgbClr>
                  </a:outerShdw>
                </a:effectLst>
                <a:latin typeface="Adobe Garamond Pro Bold" pitchFamily="18" charset="0"/>
              </a:rPr>
              <a:t>DIAGRAM</a:t>
            </a:r>
          </a:p>
          <a:p>
            <a:pPr algn="ctr"/>
            <a:r>
              <a:rPr lang="en-US" sz="5400" b="1" dirty="0" smtClean="0">
                <a:effectLst>
                  <a:outerShdw blurRad="38100" dist="38100" dir="2700000" algn="tl">
                    <a:srgbClr val="000000">
                      <a:alpha val="43137"/>
                    </a:srgbClr>
                  </a:outerShdw>
                </a:effectLst>
                <a:latin typeface="Adobe Garamond Pro Bold" pitchFamily="18" charset="0"/>
              </a:rPr>
              <a:t> OF </a:t>
            </a:r>
          </a:p>
          <a:p>
            <a:pPr algn="ctr"/>
            <a:r>
              <a:rPr lang="en-US" sz="5400" b="1" dirty="0" smtClean="0">
                <a:effectLst>
                  <a:outerShdw blurRad="38100" dist="38100" dir="2700000" algn="tl">
                    <a:srgbClr val="000000">
                      <a:alpha val="43137"/>
                    </a:srgbClr>
                  </a:outerShdw>
                </a:effectLst>
                <a:latin typeface="Adobe Garamond Pro Bold" pitchFamily="18" charset="0"/>
              </a:rPr>
              <a:t>THE </a:t>
            </a:r>
          </a:p>
          <a:p>
            <a:pPr algn="ctr"/>
            <a:r>
              <a:rPr lang="en-US" sz="5400" b="1" dirty="0" smtClean="0">
                <a:effectLst>
                  <a:outerShdw blurRad="38100" dist="38100" dir="2700000" algn="tl">
                    <a:srgbClr val="000000">
                      <a:alpha val="43137"/>
                    </a:srgbClr>
                  </a:outerShdw>
                </a:effectLst>
                <a:latin typeface="Adobe Garamond Pro Bold" pitchFamily="18" charset="0"/>
              </a:rPr>
              <a:t>MODULE</a:t>
            </a:r>
            <a:endParaRPr lang="en-US" sz="5400" b="1" dirty="0">
              <a:effectLst>
                <a:outerShdw blurRad="38100" dist="38100" dir="2700000" algn="tl">
                  <a:srgbClr val="000000">
                    <a:alpha val="43137"/>
                  </a:srgbClr>
                </a:outerShdw>
              </a:effectLst>
              <a:latin typeface="Adobe Garamond Pro Bold" pitchFamily="18" charset="0"/>
            </a:endParaRPr>
          </a:p>
        </p:txBody>
      </p:sp>
    </p:spTree>
    <p:extLst>
      <p:ext uri="{BB962C8B-B14F-4D97-AF65-F5344CB8AC3E}">
        <p14:creationId xmlns:p14="http://schemas.microsoft.com/office/powerpoint/2010/main" val="212305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363636"/>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363636"/>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101</TotalTime>
  <Words>435</Words>
  <Application>Microsoft Office PowerPoint</Application>
  <PresentationFormat>On-screen Show (4:3)</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22</cp:revision>
  <dcterms:created xsi:type="dcterms:W3CDTF">2019-01-14T09:05:07Z</dcterms:created>
  <dcterms:modified xsi:type="dcterms:W3CDTF">2019-09-16T08:46:25Z</dcterms:modified>
</cp:coreProperties>
</file>