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1"/>
  </p:sldMasterIdLst>
  <p:sldIdLst>
    <p:sldId id="277" r:id="rId2"/>
    <p:sldId id="259" r:id="rId3"/>
    <p:sldId id="257" r:id="rId4"/>
    <p:sldId id="278" r:id="rId5"/>
    <p:sldId id="260" r:id="rId6"/>
    <p:sldId id="261" r:id="rId7"/>
    <p:sldId id="280" r:id="rId8"/>
    <p:sldId id="262" r:id="rId9"/>
    <p:sldId id="279" r:id="rId10"/>
    <p:sldId id="264"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a Anumalla" initials="AA" lastIdx="1" clrIdx="0">
    <p:extLst>
      <p:ext uri="{19B8F6BF-5375-455C-9EA6-DF929625EA0E}">
        <p15:presenceInfo xmlns:p15="http://schemas.microsoft.com/office/powerpoint/2012/main" userId="c60c1df78db72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97" autoAdjust="0"/>
    <p:restoredTop sz="94660"/>
  </p:normalViewPr>
  <p:slideViewPr>
    <p:cSldViewPr snapToGrid="0">
      <p:cViewPr varScale="1">
        <p:scale>
          <a:sx n="109" d="100"/>
          <a:sy n="109" d="100"/>
        </p:scale>
        <p:origin x="10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77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175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38725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65233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17380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7331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101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8065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9177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349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488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06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9042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89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97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01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9129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6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BE451C3-0FF4-47C4-B829-773ADF60F88C}" type="datetimeFigureOut">
              <a:rPr lang="en-US" smtClean="0"/>
              <a:t>12/2/22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04290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A849C6-F31F-9F15-ED43-92D29FAA6F50}"/>
              </a:ext>
            </a:extLst>
          </p:cNvPr>
          <p:cNvSpPr>
            <a:spLocks noGrp="1"/>
          </p:cNvSpPr>
          <p:nvPr>
            <p:ph type="title"/>
          </p:nvPr>
        </p:nvSpPr>
        <p:spPr>
          <a:xfrm>
            <a:off x="913775" y="618517"/>
            <a:ext cx="10364450" cy="2265360"/>
          </a:xfrm>
        </p:spPr>
        <p:txBody>
          <a:bodyPr/>
          <a:lstStyle/>
          <a:p>
            <a:r>
              <a:rPr lang="en-US" dirty="0"/>
              <a:t>Big Data Analysis</a:t>
            </a:r>
            <a:br>
              <a:rPr lang="en-US" dirty="0"/>
            </a:br>
            <a:r>
              <a:rPr lang="en-US" dirty="0"/>
              <a:t> for </a:t>
            </a:r>
            <a:br>
              <a:rPr lang="en-US" dirty="0"/>
            </a:br>
            <a:r>
              <a:rPr lang="en-US" dirty="0"/>
              <a:t>UBER Reviews</a:t>
            </a:r>
          </a:p>
        </p:txBody>
      </p:sp>
      <p:sp>
        <p:nvSpPr>
          <p:cNvPr id="8" name="TextBox 7">
            <a:extLst>
              <a:ext uri="{FF2B5EF4-FFF2-40B4-BE49-F238E27FC236}">
                <a16:creationId xmlns:a16="http://schemas.microsoft.com/office/drawing/2014/main" id="{8151491C-21B8-0456-EFEE-85B8CFE39C70}"/>
              </a:ext>
            </a:extLst>
          </p:cNvPr>
          <p:cNvSpPr txBox="1"/>
          <p:nvPr/>
        </p:nvSpPr>
        <p:spPr>
          <a:xfrm>
            <a:off x="4233359" y="4420603"/>
            <a:ext cx="3725281" cy="1477328"/>
          </a:xfrm>
          <a:prstGeom prst="rect">
            <a:avLst/>
          </a:prstGeom>
          <a:noFill/>
        </p:spPr>
        <p:txBody>
          <a:bodyPr wrap="square" rtlCol="0">
            <a:spAutoFit/>
          </a:bodyPr>
          <a:lstStyle/>
          <a:p>
            <a:pPr algn="ctr"/>
            <a:r>
              <a:rPr lang="en-US" dirty="0"/>
              <a:t>Prepared By:- </a:t>
            </a:r>
          </a:p>
          <a:p>
            <a:pPr algn="ctr"/>
            <a:endParaRPr lang="en-US" dirty="0"/>
          </a:p>
          <a:p>
            <a:pPr algn="ctr"/>
            <a:r>
              <a:rPr lang="en-US" dirty="0"/>
              <a:t>Vaibhav Monpara</a:t>
            </a:r>
          </a:p>
          <a:p>
            <a:pPr algn="ctr"/>
            <a:r>
              <a:rPr lang="en-US" dirty="0" err="1"/>
              <a:t>Vasukumar</a:t>
            </a:r>
            <a:r>
              <a:rPr lang="en-US" dirty="0"/>
              <a:t> Lakhani</a:t>
            </a:r>
          </a:p>
          <a:p>
            <a:pPr algn="ctr"/>
            <a:r>
              <a:rPr lang="en-US" dirty="0" err="1"/>
              <a:t>Nishantkumar</a:t>
            </a:r>
            <a:r>
              <a:rPr lang="en-US" dirty="0"/>
              <a:t> Asodariya</a:t>
            </a:r>
          </a:p>
        </p:txBody>
      </p:sp>
      <p:sp>
        <p:nvSpPr>
          <p:cNvPr id="2" name="TextBox 1">
            <a:extLst>
              <a:ext uri="{FF2B5EF4-FFF2-40B4-BE49-F238E27FC236}">
                <a16:creationId xmlns:a16="http://schemas.microsoft.com/office/drawing/2014/main" id="{9B481BE0-6B1C-746E-31E0-563E1B9BA3ED}"/>
              </a:ext>
            </a:extLst>
          </p:cNvPr>
          <p:cNvSpPr txBox="1"/>
          <p:nvPr/>
        </p:nvSpPr>
        <p:spPr>
          <a:xfrm>
            <a:off x="2956957" y="3414156"/>
            <a:ext cx="6614556" cy="461665"/>
          </a:xfrm>
          <a:prstGeom prst="rect">
            <a:avLst/>
          </a:prstGeom>
          <a:noFill/>
        </p:spPr>
        <p:txBody>
          <a:bodyPr wrap="square" rtlCol="0">
            <a:spAutoFit/>
          </a:bodyPr>
          <a:lstStyle/>
          <a:p>
            <a:pPr algn="ctr"/>
            <a:r>
              <a:rPr lang="en-US" sz="2400" dirty="0"/>
              <a:t>CPSC 531-03 ADVANCED DATABSE MANAGEMENT</a:t>
            </a:r>
          </a:p>
        </p:txBody>
      </p:sp>
    </p:spTree>
    <p:extLst>
      <p:ext uri="{BB962C8B-B14F-4D97-AF65-F5344CB8AC3E}">
        <p14:creationId xmlns:p14="http://schemas.microsoft.com/office/powerpoint/2010/main" val="370021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94CCBE-AE52-4341-98F1-679351EF801F}"/>
              </a:ext>
            </a:extLst>
          </p:cNvPr>
          <p:cNvSpPr txBox="1"/>
          <p:nvPr/>
        </p:nvSpPr>
        <p:spPr>
          <a:xfrm>
            <a:off x="2272159" y="106644"/>
            <a:ext cx="4738241" cy="646331"/>
          </a:xfrm>
          <a:prstGeom prst="rect">
            <a:avLst/>
          </a:prstGeom>
          <a:noFill/>
        </p:spPr>
        <p:txBody>
          <a:bodyPr wrap="square" rtlCol="0">
            <a:spAutoFit/>
          </a:bodyPr>
          <a:lstStyle/>
          <a:p>
            <a:r>
              <a:rPr lang="en-US" sz="3600" dirty="0">
                <a:solidFill>
                  <a:schemeClr val="bg1"/>
                </a:solidFill>
              </a:rPr>
              <a:t>Snippets</a:t>
            </a:r>
            <a:r>
              <a:rPr lang="en-US" sz="3200" dirty="0">
                <a:solidFill>
                  <a:schemeClr val="bg1"/>
                </a:solidFill>
              </a:rPr>
              <a:t> of code</a:t>
            </a:r>
          </a:p>
        </p:txBody>
      </p:sp>
      <p:sp>
        <p:nvSpPr>
          <p:cNvPr id="8" name="TextBox 7">
            <a:extLst>
              <a:ext uri="{FF2B5EF4-FFF2-40B4-BE49-F238E27FC236}">
                <a16:creationId xmlns:a16="http://schemas.microsoft.com/office/drawing/2014/main" id="{AD9C1031-9EC8-488F-99C0-E86F10CA42E9}"/>
              </a:ext>
            </a:extLst>
          </p:cNvPr>
          <p:cNvSpPr txBox="1"/>
          <p:nvPr/>
        </p:nvSpPr>
        <p:spPr>
          <a:xfrm>
            <a:off x="1074127" y="852578"/>
            <a:ext cx="228936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badi" panose="020B0604020104020204" pitchFamily="34" charset="0"/>
              </a:rPr>
              <a:t>Importing the required libraries from </a:t>
            </a:r>
            <a:r>
              <a:rPr lang="en-US" sz="1400" b="1" dirty="0" err="1">
                <a:latin typeface="Abadi" panose="020B0604020104020204" pitchFamily="34" charset="0"/>
              </a:rPr>
              <a:t>pyspark</a:t>
            </a:r>
            <a:r>
              <a:rPr lang="en-US" sz="1400" b="1" dirty="0">
                <a:latin typeface="Abadi" panose="020B0604020104020204" pitchFamily="34" charset="0"/>
              </a:rPr>
              <a:t>.</a:t>
            </a:r>
          </a:p>
        </p:txBody>
      </p:sp>
      <p:sp>
        <p:nvSpPr>
          <p:cNvPr id="37" name="TextBox 36">
            <a:extLst>
              <a:ext uri="{FF2B5EF4-FFF2-40B4-BE49-F238E27FC236}">
                <a16:creationId xmlns:a16="http://schemas.microsoft.com/office/drawing/2014/main" id="{9B1D6819-01AD-4E27-B018-C61B96A6FA2A}"/>
              </a:ext>
            </a:extLst>
          </p:cNvPr>
          <p:cNvSpPr txBox="1"/>
          <p:nvPr/>
        </p:nvSpPr>
        <p:spPr>
          <a:xfrm>
            <a:off x="9259173" y="4614803"/>
            <a:ext cx="2289361"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badi" panose="020B0604020104020204" pitchFamily="34" charset="0"/>
              </a:rPr>
              <a:t>Loading the data from a csv file.</a:t>
            </a:r>
          </a:p>
        </p:txBody>
      </p:sp>
      <p:pic>
        <p:nvPicPr>
          <p:cNvPr id="12" name="Picture 11" descr="Graphical user interface, table&#10;&#10;Description automatically generated with medium confidence">
            <a:extLst>
              <a:ext uri="{FF2B5EF4-FFF2-40B4-BE49-F238E27FC236}">
                <a16:creationId xmlns:a16="http://schemas.microsoft.com/office/drawing/2014/main" id="{F7AD566A-9F04-F5B0-2666-D5AB40FE5F73}"/>
              </a:ext>
            </a:extLst>
          </p:cNvPr>
          <p:cNvPicPr>
            <a:picLocks noChangeAspect="1"/>
          </p:cNvPicPr>
          <p:nvPr/>
        </p:nvPicPr>
        <p:blipFill>
          <a:blip r:embed="rId2"/>
          <a:stretch>
            <a:fillRect/>
          </a:stretch>
        </p:blipFill>
        <p:spPr>
          <a:xfrm>
            <a:off x="734324" y="2581920"/>
            <a:ext cx="8272516" cy="4065767"/>
          </a:xfrm>
          <a:prstGeom prst="rect">
            <a:avLst/>
          </a:prstGeom>
        </p:spPr>
      </p:pic>
      <p:pic>
        <p:nvPicPr>
          <p:cNvPr id="3" name="Picture 2" descr="Text&#10;&#10;Description automatically generated">
            <a:extLst>
              <a:ext uri="{FF2B5EF4-FFF2-40B4-BE49-F238E27FC236}">
                <a16:creationId xmlns:a16="http://schemas.microsoft.com/office/drawing/2014/main" id="{042CE6BE-81F9-C16A-83F5-43EC6673485C}"/>
              </a:ext>
            </a:extLst>
          </p:cNvPr>
          <p:cNvPicPr>
            <a:picLocks noChangeAspect="1"/>
          </p:cNvPicPr>
          <p:nvPr/>
        </p:nvPicPr>
        <p:blipFill>
          <a:blip r:embed="rId3"/>
          <a:stretch>
            <a:fillRect/>
          </a:stretch>
        </p:blipFill>
        <p:spPr>
          <a:xfrm>
            <a:off x="4490440" y="150931"/>
            <a:ext cx="6475189" cy="1926514"/>
          </a:xfrm>
          <a:prstGeom prst="rect">
            <a:avLst/>
          </a:prstGeom>
        </p:spPr>
      </p:pic>
      <p:pic>
        <p:nvPicPr>
          <p:cNvPr id="5" name="Picture 4" descr="Text&#10;&#10;Description automatically generated">
            <a:extLst>
              <a:ext uri="{FF2B5EF4-FFF2-40B4-BE49-F238E27FC236}">
                <a16:creationId xmlns:a16="http://schemas.microsoft.com/office/drawing/2014/main" id="{2D003724-7A96-7F12-415D-45137ADAA2A3}"/>
              </a:ext>
            </a:extLst>
          </p:cNvPr>
          <p:cNvPicPr>
            <a:picLocks noChangeAspect="1"/>
          </p:cNvPicPr>
          <p:nvPr/>
        </p:nvPicPr>
        <p:blipFill>
          <a:blip r:embed="rId4"/>
          <a:stretch>
            <a:fillRect/>
          </a:stretch>
        </p:blipFill>
        <p:spPr>
          <a:xfrm>
            <a:off x="734321" y="2150892"/>
            <a:ext cx="8272515" cy="1391951"/>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0307FFFD-E270-E086-57B1-BA32D03A53AA}"/>
              </a:ext>
            </a:extLst>
          </p:cNvPr>
          <p:cNvPicPr>
            <a:picLocks noChangeAspect="1"/>
          </p:cNvPicPr>
          <p:nvPr/>
        </p:nvPicPr>
        <p:blipFill>
          <a:blip r:embed="rId5"/>
          <a:stretch>
            <a:fillRect/>
          </a:stretch>
        </p:blipFill>
        <p:spPr>
          <a:xfrm>
            <a:off x="734322" y="3602563"/>
            <a:ext cx="8272515" cy="3342348"/>
          </a:xfrm>
          <a:prstGeom prst="rect">
            <a:avLst/>
          </a:prstGeom>
        </p:spPr>
      </p:pic>
    </p:spTree>
    <p:extLst>
      <p:ext uri="{BB962C8B-B14F-4D97-AF65-F5344CB8AC3E}">
        <p14:creationId xmlns:p14="http://schemas.microsoft.com/office/powerpoint/2010/main" val="36748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E0B597E-CD47-4E5E-B151-BAE81E5105ED}"/>
              </a:ext>
            </a:extLst>
          </p:cNvPr>
          <p:cNvSpPr txBox="1"/>
          <p:nvPr/>
        </p:nvSpPr>
        <p:spPr>
          <a:xfrm>
            <a:off x="4283833" y="492190"/>
            <a:ext cx="3812531" cy="369332"/>
          </a:xfrm>
          <a:prstGeom prst="rect">
            <a:avLst/>
          </a:prstGeom>
          <a:noFill/>
        </p:spPr>
        <p:txBody>
          <a:bodyPr wrap="square" rtlCol="0">
            <a:spAutoFit/>
          </a:bodyPr>
          <a:lstStyle/>
          <a:p>
            <a:r>
              <a:rPr lang="en-US" dirty="0"/>
              <a:t>DATA CLEANING &amp; OUTPUTS</a:t>
            </a:r>
          </a:p>
        </p:txBody>
      </p:sp>
      <p:pic>
        <p:nvPicPr>
          <p:cNvPr id="3" name="Picture 2" descr="Text&#10;&#10;Description automatically generated">
            <a:extLst>
              <a:ext uri="{FF2B5EF4-FFF2-40B4-BE49-F238E27FC236}">
                <a16:creationId xmlns:a16="http://schemas.microsoft.com/office/drawing/2014/main" id="{0E2BBB45-6CA9-4155-9406-692349B37BED}"/>
              </a:ext>
            </a:extLst>
          </p:cNvPr>
          <p:cNvPicPr>
            <a:picLocks noChangeAspect="1"/>
          </p:cNvPicPr>
          <p:nvPr/>
        </p:nvPicPr>
        <p:blipFill>
          <a:blip r:embed="rId2"/>
          <a:stretch>
            <a:fillRect/>
          </a:stretch>
        </p:blipFill>
        <p:spPr>
          <a:xfrm>
            <a:off x="862622" y="1186191"/>
            <a:ext cx="5233378" cy="4336786"/>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85A59540-C6B0-6235-370E-797F792E4CF9}"/>
              </a:ext>
            </a:extLst>
          </p:cNvPr>
          <p:cNvPicPr>
            <a:picLocks noChangeAspect="1"/>
          </p:cNvPicPr>
          <p:nvPr/>
        </p:nvPicPr>
        <p:blipFill>
          <a:blip r:embed="rId3"/>
          <a:stretch>
            <a:fillRect/>
          </a:stretch>
        </p:blipFill>
        <p:spPr>
          <a:xfrm>
            <a:off x="6712022" y="1590427"/>
            <a:ext cx="4980038" cy="3528313"/>
          </a:xfrm>
          <a:prstGeom prst="rect">
            <a:avLst/>
          </a:prstGeom>
        </p:spPr>
      </p:pic>
      <p:pic>
        <p:nvPicPr>
          <p:cNvPr id="4" name="Picture 3" descr="Text&#10;&#10;Description automatically generated">
            <a:extLst>
              <a:ext uri="{FF2B5EF4-FFF2-40B4-BE49-F238E27FC236}">
                <a16:creationId xmlns:a16="http://schemas.microsoft.com/office/drawing/2014/main" id="{322A8713-335B-17B8-9CBB-70AC326515EE}"/>
              </a:ext>
            </a:extLst>
          </p:cNvPr>
          <p:cNvPicPr>
            <a:picLocks noChangeAspect="1"/>
          </p:cNvPicPr>
          <p:nvPr/>
        </p:nvPicPr>
        <p:blipFill>
          <a:blip r:embed="rId4"/>
          <a:stretch>
            <a:fillRect/>
          </a:stretch>
        </p:blipFill>
        <p:spPr>
          <a:xfrm>
            <a:off x="384588" y="1021397"/>
            <a:ext cx="6125553" cy="5189397"/>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4EE9613-0B01-5177-7FCB-6F964BE559B5}"/>
              </a:ext>
            </a:extLst>
          </p:cNvPr>
          <p:cNvPicPr>
            <a:picLocks noChangeAspect="1"/>
          </p:cNvPicPr>
          <p:nvPr/>
        </p:nvPicPr>
        <p:blipFill>
          <a:blip r:embed="rId5"/>
          <a:stretch>
            <a:fillRect/>
          </a:stretch>
        </p:blipFill>
        <p:spPr>
          <a:xfrm>
            <a:off x="6574034" y="1021397"/>
            <a:ext cx="5617966" cy="5189397"/>
          </a:xfrm>
          <a:prstGeom prst="rect">
            <a:avLst/>
          </a:prstGeom>
        </p:spPr>
      </p:pic>
    </p:spTree>
    <p:extLst>
      <p:ext uri="{BB962C8B-B14F-4D97-AF65-F5344CB8AC3E}">
        <p14:creationId xmlns:p14="http://schemas.microsoft.com/office/powerpoint/2010/main" val="43593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Graphical user interface, text&#10;&#10;Description automatically generated">
            <a:extLst>
              <a:ext uri="{FF2B5EF4-FFF2-40B4-BE49-F238E27FC236}">
                <a16:creationId xmlns:a16="http://schemas.microsoft.com/office/drawing/2014/main" id="{65A00953-73AA-EE43-DBB8-7334B037E4B9}"/>
              </a:ext>
            </a:extLst>
          </p:cNvPr>
          <p:cNvPicPr>
            <a:picLocks noGrp="1" noChangeAspect="1"/>
          </p:cNvPicPr>
          <p:nvPr>
            <p:ph idx="1"/>
          </p:nvPr>
        </p:nvPicPr>
        <p:blipFill>
          <a:blip r:embed="rId2"/>
          <a:stretch>
            <a:fillRect/>
          </a:stretch>
        </p:blipFill>
        <p:spPr>
          <a:xfrm>
            <a:off x="1238039" y="1408176"/>
            <a:ext cx="9268556" cy="4709159"/>
          </a:xfrm>
        </p:spPr>
      </p:pic>
      <p:sp>
        <p:nvSpPr>
          <p:cNvPr id="4" name="TextBox 3">
            <a:extLst>
              <a:ext uri="{FF2B5EF4-FFF2-40B4-BE49-F238E27FC236}">
                <a16:creationId xmlns:a16="http://schemas.microsoft.com/office/drawing/2014/main" id="{C426D403-6EE4-4F30-AB1A-7FE8D77FA31E}"/>
              </a:ext>
            </a:extLst>
          </p:cNvPr>
          <p:cNvSpPr txBox="1"/>
          <p:nvPr/>
        </p:nvSpPr>
        <p:spPr>
          <a:xfrm>
            <a:off x="2497919" y="32779"/>
            <a:ext cx="9694081" cy="707886"/>
          </a:xfrm>
          <a:prstGeom prst="rect">
            <a:avLst/>
          </a:prstGeom>
          <a:noFill/>
        </p:spPr>
        <p:txBody>
          <a:bodyPr wrap="square" rtlCol="0">
            <a:spAutoFit/>
          </a:bodyPr>
          <a:lstStyle/>
          <a:p>
            <a:pPr algn="ctr"/>
            <a:r>
              <a:rPr lang="en-US" sz="2000" dirty="0"/>
              <a:t>Converting list of string to list of integers using </a:t>
            </a:r>
            <a:r>
              <a:rPr lang="en-US" sz="2000" dirty="0" err="1"/>
              <a:t>CountVectorizer</a:t>
            </a:r>
            <a:r>
              <a:rPr lang="en-US" sz="2000" dirty="0">
                <a:solidFill>
                  <a:schemeClr val="bg1"/>
                </a:solidFill>
              </a:rPr>
              <a:t>. into numbers based on the frequency of their occurrence.</a:t>
            </a:r>
          </a:p>
        </p:txBody>
      </p:sp>
      <p:pic>
        <p:nvPicPr>
          <p:cNvPr id="3" name="Picture 2" descr="Text&#10;&#10;Description automatically generated">
            <a:extLst>
              <a:ext uri="{FF2B5EF4-FFF2-40B4-BE49-F238E27FC236}">
                <a16:creationId xmlns:a16="http://schemas.microsoft.com/office/drawing/2014/main" id="{54FC7BC7-C3D1-B6F4-6774-53E69259EBA3}"/>
              </a:ext>
            </a:extLst>
          </p:cNvPr>
          <p:cNvPicPr>
            <a:picLocks noChangeAspect="1"/>
          </p:cNvPicPr>
          <p:nvPr/>
        </p:nvPicPr>
        <p:blipFill>
          <a:blip r:embed="rId3"/>
          <a:stretch>
            <a:fillRect/>
          </a:stretch>
        </p:blipFill>
        <p:spPr>
          <a:xfrm>
            <a:off x="912419" y="386722"/>
            <a:ext cx="10675916" cy="254499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031FBC6-9656-187A-89FD-49456D132422}"/>
              </a:ext>
            </a:extLst>
          </p:cNvPr>
          <p:cNvPicPr>
            <a:picLocks noChangeAspect="1"/>
          </p:cNvPicPr>
          <p:nvPr/>
        </p:nvPicPr>
        <p:blipFill>
          <a:blip r:embed="rId4"/>
          <a:stretch>
            <a:fillRect/>
          </a:stretch>
        </p:blipFill>
        <p:spPr>
          <a:xfrm>
            <a:off x="912420" y="2992583"/>
            <a:ext cx="10675915" cy="3865418"/>
          </a:xfrm>
          <a:prstGeom prst="rect">
            <a:avLst/>
          </a:prstGeom>
        </p:spPr>
      </p:pic>
    </p:spTree>
    <p:extLst>
      <p:ext uri="{BB962C8B-B14F-4D97-AF65-F5344CB8AC3E}">
        <p14:creationId xmlns:p14="http://schemas.microsoft.com/office/powerpoint/2010/main" val="208243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B470A0-07C2-41AA-9980-FFADABC8412F}"/>
              </a:ext>
            </a:extLst>
          </p:cNvPr>
          <p:cNvSpPr txBox="1"/>
          <p:nvPr/>
        </p:nvSpPr>
        <p:spPr>
          <a:xfrm>
            <a:off x="4275117" y="213599"/>
            <a:ext cx="9415849" cy="400110"/>
          </a:xfrm>
          <a:prstGeom prst="rect">
            <a:avLst/>
          </a:prstGeom>
          <a:noFill/>
        </p:spPr>
        <p:txBody>
          <a:bodyPr wrap="square" rtlCol="0">
            <a:spAutoFit/>
          </a:bodyPr>
          <a:lstStyle/>
          <a:p>
            <a:r>
              <a:rPr lang="en-US" sz="2000" dirty="0"/>
              <a:t>Graph plot using matplotlib</a:t>
            </a:r>
            <a:endParaRPr lang="en-US" sz="2000" dirty="0">
              <a:solidFill>
                <a:schemeClr val="bg1"/>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4183BC16-3858-1851-FB16-A694E209D650}"/>
              </a:ext>
            </a:extLst>
          </p:cNvPr>
          <p:cNvPicPr>
            <a:picLocks noChangeAspect="1"/>
          </p:cNvPicPr>
          <p:nvPr/>
        </p:nvPicPr>
        <p:blipFill>
          <a:blip r:embed="rId2"/>
          <a:stretch>
            <a:fillRect/>
          </a:stretch>
        </p:blipFill>
        <p:spPr>
          <a:xfrm>
            <a:off x="97851" y="2233498"/>
            <a:ext cx="4605727" cy="2492881"/>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7149B46C-C079-6043-6B4F-BFAD8606CB7C}"/>
              </a:ext>
            </a:extLst>
          </p:cNvPr>
          <p:cNvPicPr>
            <a:picLocks noChangeAspect="1"/>
          </p:cNvPicPr>
          <p:nvPr/>
        </p:nvPicPr>
        <p:blipFill>
          <a:blip r:embed="rId3"/>
          <a:stretch>
            <a:fillRect/>
          </a:stretch>
        </p:blipFill>
        <p:spPr>
          <a:xfrm>
            <a:off x="4787775" y="806416"/>
            <a:ext cx="7122226" cy="5837985"/>
          </a:xfrm>
          <a:prstGeom prst="rect">
            <a:avLst/>
          </a:prstGeom>
        </p:spPr>
      </p:pic>
    </p:spTree>
    <p:extLst>
      <p:ext uri="{BB962C8B-B14F-4D97-AF65-F5344CB8AC3E}">
        <p14:creationId xmlns:p14="http://schemas.microsoft.com/office/powerpoint/2010/main" val="178488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53A6-6A20-4A23-9B59-AEAC94FBD50D}"/>
              </a:ext>
            </a:extLst>
          </p:cNvPr>
          <p:cNvSpPr>
            <a:spLocks noGrp="1"/>
          </p:cNvSpPr>
          <p:nvPr>
            <p:ph type="title"/>
          </p:nvPr>
        </p:nvSpPr>
        <p:spPr/>
        <p:txBody>
          <a:bodyPr>
            <a:normAutofit/>
          </a:bodyPr>
          <a:lstStyle/>
          <a:p>
            <a:r>
              <a:rPr lang="en-US" sz="3200" dirty="0" err="1"/>
              <a:t>UpComing</a:t>
            </a:r>
            <a:r>
              <a:rPr lang="en-US" sz="3200" dirty="0"/>
              <a:t> plans…</a:t>
            </a:r>
            <a:br>
              <a:rPr lang="en-US" dirty="0"/>
            </a:br>
            <a:endParaRPr lang="en-US" dirty="0"/>
          </a:p>
        </p:txBody>
      </p:sp>
      <p:sp>
        <p:nvSpPr>
          <p:cNvPr id="3" name="Content Placeholder 2">
            <a:extLst>
              <a:ext uri="{FF2B5EF4-FFF2-40B4-BE49-F238E27FC236}">
                <a16:creationId xmlns:a16="http://schemas.microsoft.com/office/drawing/2014/main" id="{9EF7ACC0-E9E5-4CF4-BA38-8E64F4B419C0}"/>
              </a:ext>
            </a:extLst>
          </p:cNvPr>
          <p:cNvSpPr>
            <a:spLocks noGrp="1"/>
          </p:cNvSpPr>
          <p:nvPr>
            <p:ph idx="1"/>
          </p:nvPr>
        </p:nvSpPr>
        <p:spPr/>
        <p:txBody>
          <a:bodyPr>
            <a:normAutofit/>
          </a:bodyPr>
          <a:lstStyle/>
          <a:p>
            <a:r>
              <a:rPr lang="en-US" dirty="0"/>
              <a:t>Try of test with larger Dataset.</a:t>
            </a:r>
          </a:p>
          <a:p>
            <a:r>
              <a:rPr lang="en-US" dirty="0"/>
              <a:t>Trying to complete the Prediction code using LR model</a:t>
            </a:r>
          </a:p>
          <a:p>
            <a:r>
              <a:rPr lang="en-US" dirty="0"/>
              <a:t>Working on reviews such as “The ride was not good at all”. Here, good falls under the positive review category. However, as it is preceded by a negative word ‘not’ changes the meaning totally.</a:t>
            </a:r>
          </a:p>
        </p:txBody>
      </p:sp>
    </p:spTree>
    <p:extLst>
      <p:ext uri="{BB962C8B-B14F-4D97-AF65-F5344CB8AC3E}">
        <p14:creationId xmlns:p14="http://schemas.microsoft.com/office/powerpoint/2010/main" val="40353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19FF35C9-0002-4A4F-B143-EEAC363231B6}"/>
              </a:ext>
            </a:extLst>
          </p:cNvPr>
          <p:cNvSpPr>
            <a:spLocks noGrp="1"/>
          </p:cNvSpPr>
          <p:nvPr>
            <p:ph idx="1"/>
          </p:nvPr>
        </p:nvSpPr>
        <p:spPr/>
        <p:txBody>
          <a:bodyPr/>
          <a:lstStyle/>
          <a:p>
            <a:pPr marL="0" indent="0">
              <a:buNone/>
            </a:pPr>
            <a:r>
              <a:rPr lang="en-US" dirty="0"/>
              <a:t> </a:t>
            </a:r>
          </a:p>
        </p:txBody>
      </p:sp>
      <p:pic>
        <p:nvPicPr>
          <p:cNvPr id="5" name="Picture 4" descr="Logo, company name&#10;&#10;Description automatically generated">
            <a:extLst>
              <a:ext uri="{FF2B5EF4-FFF2-40B4-BE49-F238E27FC236}">
                <a16:creationId xmlns:a16="http://schemas.microsoft.com/office/drawing/2014/main" id="{B49162F8-EFD2-7D05-E9E1-F2821D162C6F}"/>
              </a:ext>
            </a:extLst>
          </p:cNvPr>
          <p:cNvPicPr>
            <a:picLocks noChangeAspect="1"/>
          </p:cNvPicPr>
          <p:nvPr/>
        </p:nvPicPr>
        <p:blipFill>
          <a:blip r:embed="rId2"/>
          <a:stretch>
            <a:fillRect/>
          </a:stretch>
        </p:blipFill>
        <p:spPr>
          <a:xfrm>
            <a:off x="2711035" y="1511300"/>
            <a:ext cx="5429665" cy="3625850"/>
          </a:xfrm>
          <a:prstGeom prst="rect">
            <a:avLst/>
          </a:prstGeom>
        </p:spPr>
      </p:pic>
    </p:spTree>
    <p:extLst>
      <p:ext uri="{BB962C8B-B14F-4D97-AF65-F5344CB8AC3E}">
        <p14:creationId xmlns:p14="http://schemas.microsoft.com/office/powerpoint/2010/main" val="334862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8220-C349-4202-96BA-DC76BDD0A6C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DECF47B-1E25-4EBE-8BF0-0A24EF9423D5}"/>
              </a:ext>
            </a:extLst>
          </p:cNvPr>
          <p:cNvSpPr>
            <a:spLocks noGrp="1"/>
          </p:cNvSpPr>
          <p:nvPr>
            <p:ph idx="1"/>
          </p:nvPr>
        </p:nvSpPr>
        <p:spPr/>
        <p:txBody>
          <a:bodyPr/>
          <a:lstStyle/>
          <a:p>
            <a:r>
              <a:rPr lang="en-US" dirty="0"/>
              <a:t>Why Analysis?</a:t>
            </a:r>
          </a:p>
          <a:p>
            <a:r>
              <a:rPr lang="en-US" dirty="0"/>
              <a:t>APPORACH</a:t>
            </a:r>
          </a:p>
          <a:p>
            <a:pPr lvl="1"/>
            <a:r>
              <a:rPr lang="en-US" dirty="0"/>
              <a:t>About the dataset</a:t>
            </a:r>
          </a:p>
          <a:p>
            <a:pPr lvl="1"/>
            <a:r>
              <a:rPr lang="en-US" dirty="0"/>
              <a:t>Data Cleaning</a:t>
            </a:r>
          </a:p>
          <a:p>
            <a:pPr lvl="1"/>
            <a:r>
              <a:rPr lang="en-US" dirty="0"/>
              <a:t>Logistic Regression</a:t>
            </a:r>
          </a:p>
          <a:p>
            <a:r>
              <a:rPr lang="en-US" dirty="0"/>
              <a:t>IMPLEMENTATION</a:t>
            </a:r>
          </a:p>
          <a:p>
            <a:r>
              <a:rPr lang="en-US" dirty="0"/>
              <a:t>UPCOMING PLANs</a:t>
            </a:r>
          </a:p>
          <a:p>
            <a:endParaRPr lang="en-US" dirty="0"/>
          </a:p>
          <a:p>
            <a:endParaRPr lang="en-US" dirty="0"/>
          </a:p>
        </p:txBody>
      </p:sp>
    </p:spTree>
    <p:extLst>
      <p:ext uri="{BB962C8B-B14F-4D97-AF65-F5344CB8AC3E}">
        <p14:creationId xmlns:p14="http://schemas.microsoft.com/office/powerpoint/2010/main" val="179958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0BCF-3F60-4703-AC60-FA82CAFE49B9}"/>
              </a:ext>
            </a:extLst>
          </p:cNvPr>
          <p:cNvSpPr>
            <a:spLocks noGrp="1"/>
          </p:cNvSpPr>
          <p:nvPr>
            <p:ph type="title"/>
          </p:nvPr>
        </p:nvSpPr>
        <p:spPr>
          <a:xfrm>
            <a:off x="561110" y="973668"/>
            <a:ext cx="4177867" cy="1391692"/>
          </a:xfrm>
        </p:spPr>
        <p:txBody>
          <a:bodyPr vert="horz" lIns="91440" tIns="45720" rIns="91440" bIns="45720" rtlCol="0" anchor="ctr">
            <a:normAutofit/>
          </a:bodyPr>
          <a:lstStyle/>
          <a:p>
            <a:r>
              <a:rPr lang="en-US">
                <a:solidFill>
                  <a:schemeClr val="tx2"/>
                </a:solidFill>
              </a:rPr>
              <a:t>                      </a:t>
            </a:r>
          </a:p>
        </p:txBody>
      </p:sp>
      <p:pic>
        <p:nvPicPr>
          <p:cNvPr id="4" name="Content Placeholder 3">
            <a:extLst>
              <a:ext uri="{FF2B5EF4-FFF2-40B4-BE49-F238E27FC236}">
                <a16:creationId xmlns:a16="http://schemas.microsoft.com/office/drawing/2014/main" id="{BFAA8ABD-5449-43B1-897C-043EB1170E1A}"/>
              </a:ext>
            </a:extLst>
          </p:cNvPr>
          <p:cNvPicPr>
            <a:picLocks noGrp="1" noChangeAspect="1"/>
          </p:cNvPicPr>
          <p:nvPr>
            <p:ph idx="1"/>
          </p:nvPr>
        </p:nvPicPr>
        <p:blipFill rotWithShape="1">
          <a:blip r:embed="rId2"/>
          <a:stretch/>
        </p:blipFill>
        <p:spPr>
          <a:xfrm>
            <a:off x="5894958" y="1878012"/>
            <a:ext cx="5735932" cy="3101975"/>
          </a:xfrm>
          <a:custGeom>
            <a:avLst/>
            <a:gdLst>
              <a:gd name="connsiteX0" fmla="*/ 225406 w 6585549"/>
              <a:gd name="connsiteY0" fmla="*/ 0 h 5934638"/>
              <a:gd name="connsiteX1" fmla="*/ 6585549 w 6585549"/>
              <a:gd name="connsiteY1" fmla="*/ 0 h 5934638"/>
              <a:gd name="connsiteX2" fmla="*/ 6585549 w 6585549"/>
              <a:gd name="connsiteY2" fmla="*/ 5934638 h 5934638"/>
              <a:gd name="connsiteX3" fmla="*/ 226600 w 6585549"/>
              <a:gd name="connsiteY3" fmla="*/ 5934638 h 5934638"/>
              <a:gd name="connsiteX4" fmla="*/ 214529 w 6585549"/>
              <a:gd name="connsiteY4" fmla="*/ 5856373 h 5934638"/>
              <a:gd name="connsiteX5" fmla="*/ 203238 w 6585549"/>
              <a:gd name="connsiteY5" fmla="*/ 5780097 h 5934638"/>
              <a:gd name="connsiteX6" fmla="*/ 191320 w 6585549"/>
              <a:gd name="connsiteY6" fmla="*/ 5689292 h 5934638"/>
              <a:gd name="connsiteX7" fmla="*/ 177049 w 6585549"/>
              <a:gd name="connsiteY7" fmla="*/ 5581536 h 5934638"/>
              <a:gd name="connsiteX8" fmla="*/ 161995 w 6585549"/>
              <a:gd name="connsiteY8" fmla="*/ 5462279 h 5934638"/>
              <a:gd name="connsiteX9" fmla="*/ 146156 w 6585549"/>
              <a:gd name="connsiteY9" fmla="*/ 5327888 h 5934638"/>
              <a:gd name="connsiteX10" fmla="*/ 129376 w 6585549"/>
              <a:gd name="connsiteY10" fmla="*/ 5181389 h 5934638"/>
              <a:gd name="connsiteX11" fmla="*/ 112596 w 6585549"/>
              <a:gd name="connsiteY11" fmla="*/ 5022177 h 5934638"/>
              <a:gd name="connsiteX12" fmla="*/ 95503 w 6585549"/>
              <a:gd name="connsiteY12" fmla="*/ 4852675 h 5934638"/>
              <a:gd name="connsiteX13" fmla="*/ 79664 w 6585549"/>
              <a:gd name="connsiteY13" fmla="*/ 4669854 h 5934638"/>
              <a:gd name="connsiteX14" fmla="*/ 64453 w 6585549"/>
              <a:gd name="connsiteY14" fmla="*/ 4478558 h 5934638"/>
              <a:gd name="connsiteX15" fmla="*/ 50652 w 6585549"/>
              <a:gd name="connsiteY15" fmla="*/ 4276365 h 5934638"/>
              <a:gd name="connsiteX16" fmla="*/ 37480 w 6585549"/>
              <a:gd name="connsiteY16" fmla="*/ 4065697 h 5934638"/>
              <a:gd name="connsiteX17" fmla="*/ 25091 w 6585549"/>
              <a:gd name="connsiteY17" fmla="*/ 3845949 h 5934638"/>
              <a:gd name="connsiteX18" fmla="*/ 20700 w 6585549"/>
              <a:gd name="connsiteY18" fmla="*/ 3733351 h 5934638"/>
              <a:gd name="connsiteX19" fmla="*/ 15838 w 6585549"/>
              <a:gd name="connsiteY19" fmla="*/ 3618331 h 5934638"/>
              <a:gd name="connsiteX20" fmla="*/ 11291 w 6585549"/>
              <a:gd name="connsiteY20" fmla="*/ 3501495 h 5934638"/>
              <a:gd name="connsiteX21" fmla="*/ 8311 w 6585549"/>
              <a:gd name="connsiteY21" fmla="*/ 3384054 h 5934638"/>
              <a:gd name="connsiteX22" fmla="*/ 5645 w 6585549"/>
              <a:gd name="connsiteY22" fmla="*/ 3264191 h 5934638"/>
              <a:gd name="connsiteX23" fmla="*/ 2822 w 6585549"/>
              <a:gd name="connsiteY23" fmla="*/ 3143118 h 5934638"/>
              <a:gd name="connsiteX24" fmla="*/ 941 w 6585549"/>
              <a:gd name="connsiteY24" fmla="*/ 3019623 h 5934638"/>
              <a:gd name="connsiteX25" fmla="*/ 941 w 6585549"/>
              <a:gd name="connsiteY25" fmla="*/ 2894918 h 5934638"/>
              <a:gd name="connsiteX26" fmla="*/ 0 w 6585549"/>
              <a:gd name="connsiteY26" fmla="*/ 2769001 h 5934638"/>
              <a:gd name="connsiteX27" fmla="*/ 941 w 6585549"/>
              <a:gd name="connsiteY27" fmla="*/ 2641874 h 5934638"/>
              <a:gd name="connsiteX28" fmla="*/ 2822 w 6585549"/>
              <a:gd name="connsiteY28" fmla="*/ 2512931 h 5934638"/>
              <a:gd name="connsiteX29" fmla="*/ 4547 w 6585549"/>
              <a:gd name="connsiteY29" fmla="*/ 2383988 h 5934638"/>
              <a:gd name="connsiteX30" fmla="*/ 8311 w 6585549"/>
              <a:gd name="connsiteY30" fmla="*/ 2253229 h 5934638"/>
              <a:gd name="connsiteX31" fmla="*/ 12232 w 6585549"/>
              <a:gd name="connsiteY31" fmla="*/ 2121259 h 5934638"/>
              <a:gd name="connsiteX32" fmla="*/ 16779 w 6585549"/>
              <a:gd name="connsiteY32" fmla="*/ 1989289 h 5934638"/>
              <a:gd name="connsiteX33" fmla="*/ 23209 w 6585549"/>
              <a:gd name="connsiteY33" fmla="*/ 1856108 h 5934638"/>
              <a:gd name="connsiteX34" fmla="*/ 30893 w 6585549"/>
              <a:gd name="connsiteY34" fmla="*/ 1721716 h 5934638"/>
              <a:gd name="connsiteX35" fmla="*/ 38264 w 6585549"/>
              <a:gd name="connsiteY35" fmla="*/ 1586720 h 5934638"/>
              <a:gd name="connsiteX36" fmla="*/ 47673 w 6585549"/>
              <a:gd name="connsiteY36" fmla="*/ 1451723 h 5934638"/>
              <a:gd name="connsiteX37" fmla="*/ 58964 w 6585549"/>
              <a:gd name="connsiteY37" fmla="*/ 1314910 h 5934638"/>
              <a:gd name="connsiteX38" fmla="*/ 70255 w 6585549"/>
              <a:gd name="connsiteY38" fmla="*/ 1179913 h 5934638"/>
              <a:gd name="connsiteX39" fmla="*/ 83271 w 6585549"/>
              <a:gd name="connsiteY39" fmla="*/ 1042495 h 5934638"/>
              <a:gd name="connsiteX40" fmla="*/ 97542 w 6585549"/>
              <a:gd name="connsiteY40" fmla="*/ 904471 h 5934638"/>
              <a:gd name="connsiteX41" fmla="*/ 112596 w 6585549"/>
              <a:gd name="connsiteY41" fmla="*/ 768263 h 5934638"/>
              <a:gd name="connsiteX42" fmla="*/ 130160 w 6585549"/>
              <a:gd name="connsiteY42" fmla="*/ 630240 h 5934638"/>
              <a:gd name="connsiteX43" fmla="*/ 148978 w 6585549"/>
              <a:gd name="connsiteY43" fmla="*/ 492821 h 5934638"/>
              <a:gd name="connsiteX44" fmla="*/ 167640 w 6585549"/>
              <a:gd name="connsiteY44" fmla="*/ 354798 h 5934638"/>
              <a:gd name="connsiteX45" fmla="*/ 189438 w 6585549"/>
              <a:gd name="connsiteY45" fmla="*/ 217380 h 5934638"/>
              <a:gd name="connsiteX46" fmla="*/ 211706 w 6585549"/>
              <a:gd name="connsiteY46" fmla="*/ 80567 h 593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5" name="TextBox 4">
            <a:extLst>
              <a:ext uri="{FF2B5EF4-FFF2-40B4-BE49-F238E27FC236}">
                <a16:creationId xmlns:a16="http://schemas.microsoft.com/office/drawing/2014/main" id="{2341172E-68DB-4C92-B2D5-5EDF123F0CFD}"/>
              </a:ext>
            </a:extLst>
          </p:cNvPr>
          <p:cNvSpPr txBox="1"/>
          <p:nvPr/>
        </p:nvSpPr>
        <p:spPr>
          <a:xfrm>
            <a:off x="831913" y="1878012"/>
            <a:ext cx="4072673" cy="481965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pitchFamily="2" charset="2"/>
              <a:buChar char="Ø"/>
            </a:pPr>
            <a:r>
              <a:rPr lang="en-US" dirty="0">
                <a:solidFill>
                  <a:schemeClr val="tx1">
                    <a:lumMod val="75000"/>
                    <a:lumOff val="25000"/>
                  </a:schemeClr>
                </a:solidFill>
              </a:rPr>
              <a:t>Our project talks about analyzing the reviews and feedbacks from the customer.</a:t>
            </a:r>
          </a:p>
          <a:p>
            <a:pPr marL="285750" indent="-285750">
              <a:spcBef>
                <a:spcPts val="1000"/>
              </a:spcBef>
              <a:buClr>
                <a:schemeClr val="accent1"/>
              </a:buClr>
              <a:buSzPct val="80000"/>
              <a:buFont typeface="Wingdings" pitchFamily="2" charset="2"/>
              <a:buChar char="Ø"/>
            </a:pPr>
            <a:r>
              <a:rPr lang="en-US" dirty="0">
                <a:solidFill>
                  <a:schemeClr val="tx1">
                    <a:lumMod val="75000"/>
                    <a:lumOff val="25000"/>
                  </a:schemeClr>
                </a:solidFill>
              </a:rPr>
              <a:t>It would be a great help for the company to know the feedback or the experience of their customers which eventually helps them in knowing the flaws and to work on specific feature to improve.</a:t>
            </a:r>
          </a:p>
          <a:p>
            <a:pPr marL="285750" indent="-285750">
              <a:spcBef>
                <a:spcPts val="1000"/>
              </a:spcBef>
              <a:buClr>
                <a:schemeClr val="accent1"/>
              </a:buClr>
              <a:buSzPct val="80000"/>
              <a:buFont typeface="Wingdings" pitchFamily="2" charset="2"/>
              <a:buChar char="Ø"/>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66492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7077-049B-522C-799F-38EA0BAEA4E3}"/>
              </a:ext>
            </a:extLst>
          </p:cNvPr>
          <p:cNvSpPr>
            <a:spLocks noGrp="1"/>
          </p:cNvSpPr>
          <p:nvPr>
            <p:ph type="title"/>
          </p:nvPr>
        </p:nvSpPr>
        <p:spPr>
          <a:xfrm>
            <a:off x="813191" y="2218717"/>
            <a:ext cx="10364451" cy="1596177"/>
          </a:xfrm>
        </p:spPr>
        <p:txBody>
          <a:bodyPr/>
          <a:lstStyle/>
          <a:p>
            <a:r>
              <a:rPr lang="en-US" dirty="0"/>
              <a:t>Approach</a:t>
            </a:r>
          </a:p>
        </p:txBody>
      </p:sp>
      <p:sp>
        <p:nvSpPr>
          <p:cNvPr id="3" name="Content Placeholder 2">
            <a:extLst>
              <a:ext uri="{FF2B5EF4-FFF2-40B4-BE49-F238E27FC236}">
                <a16:creationId xmlns:a16="http://schemas.microsoft.com/office/drawing/2014/main" id="{C93811EF-84F7-1E47-9762-177E26EBE8C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6361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1B66-AD3E-4F8D-A57A-4F47D6135B98}"/>
              </a:ext>
            </a:extLst>
          </p:cNvPr>
          <p:cNvSpPr>
            <a:spLocks noGrp="1"/>
          </p:cNvSpPr>
          <p:nvPr>
            <p:ph type="title"/>
          </p:nvPr>
        </p:nvSpPr>
        <p:spPr>
          <a:xfrm>
            <a:off x="4020751" y="466162"/>
            <a:ext cx="3342442" cy="853645"/>
          </a:xfrm>
        </p:spPr>
        <p:txBody>
          <a:bodyPr anchor="ctr">
            <a:normAutofit fontScale="90000"/>
          </a:bodyPr>
          <a:lstStyle/>
          <a:p>
            <a:r>
              <a:rPr lang="en-US" sz="3200" dirty="0"/>
              <a:t>About the Dataset</a:t>
            </a:r>
          </a:p>
        </p:txBody>
      </p:sp>
      <p:sp>
        <p:nvSpPr>
          <p:cNvPr id="46" name="Content Placeholder 2">
            <a:extLst>
              <a:ext uri="{FF2B5EF4-FFF2-40B4-BE49-F238E27FC236}">
                <a16:creationId xmlns:a16="http://schemas.microsoft.com/office/drawing/2014/main" id="{17FE556B-9CF6-44E0-863E-709FF71A2E60}"/>
              </a:ext>
            </a:extLst>
          </p:cNvPr>
          <p:cNvSpPr>
            <a:spLocks noGrp="1"/>
          </p:cNvSpPr>
          <p:nvPr>
            <p:ph idx="1"/>
          </p:nvPr>
        </p:nvSpPr>
        <p:spPr>
          <a:xfrm>
            <a:off x="512064" y="1719072"/>
            <a:ext cx="10280627" cy="4672766"/>
          </a:xfrm>
        </p:spPr>
        <p:txBody>
          <a:bodyPr anchor="ctr">
            <a:normAutofit fontScale="92500" lnSpcReduction="20000"/>
          </a:bodyPr>
          <a:lstStyle/>
          <a:p>
            <a:endParaRPr lang="en-US" sz="2000" dirty="0"/>
          </a:p>
          <a:p>
            <a:r>
              <a:rPr lang="en-US" sz="2000" dirty="0"/>
              <a:t>We chose the UBER TEXT REVIEWS dataset openly available on website called Towards-data-Science https://towardsdatascience.com/uber-reviews-text-analysis-11613675046d</a:t>
            </a:r>
          </a:p>
          <a:p>
            <a:endParaRPr lang="en-US" sz="2000" dirty="0"/>
          </a:p>
          <a:p>
            <a:r>
              <a:rPr lang="en-US" sz="2000" dirty="0"/>
              <a:t>There are 3 columns in this dataset.</a:t>
            </a:r>
          </a:p>
          <a:p>
            <a:pPr marL="857250" lvl="1" indent="-457200">
              <a:buFont typeface="+mj-lt"/>
              <a:buAutoNum type="arabicPeriod"/>
            </a:pPr>
            <a:r>
              <a:rPr lang="en-US" sz="1800" dirty="0"/>
              <a:t>Ride review</a:t>
            </a:r>
          </a:p>
          <a:p>
            <a:pPr marL="857250" lvl="1" indent="-457200">
              <a:buFont typeface="+mj-lt"/>
              <a:buAutoNum type="arabicPeriod"/>
            </a:pPr>
            <a:r>
              <a:rPr lang="en-US" sz="1800" dirty="0"/>
              <a:t>Ride rating (on a scale of 1 to 5)</a:t>
            </a:r>
          </a:p>
          <a:p>
            <a:pPr marL="857250" lvl="1" indent="-457200">
              <a:buFont typeface="+mj-lt"/>
              <a:buAutoNum type="arabicPeriod"/>
            </a:pPr>
            <a:r>
              <a:rPr lang="en-US" sz="1800" dirty="0"/>
              <a:t>Sentiment (binary)</a:t>
            </a:r>
          </a:p>
          <a:p>
            <a:pPr marL="400050" lvl="1" indent="0">
              <a:buNone/>
            </a:pPr>
            <a:endParaRPr lang="en-US" sz="1800" dirty="0"/>
          </a:p>
          <a:p>
            <a:pPr marL="400050" lvl="1" indent="0">
              <a:buNone/>
            </a:pPr>
            <a:r>
              <a:rPr lang="en-US" sz="1800" dirty="0"/>
              <a:t>If the rating is 1 or 2 implies that the sentiment is 0.</a:t>
            </a:r>
          </a:p>
          <a:p>
            <a:pPr marL="400050" lvl="1" indent="0">
              <a:buNone/>
            </a:pPr>
            <a:endParaRPr lang="en-US" sz="1800" dirty="0"/>
          </a:p>
          <a:p>
            <a:pPr marL="400050" lvl="1" indent="0">
              <a:buNone/>
            </a:pPr>
            <a:r>
              <a:rPr lang="en-US" sz="1800" dirty="0"/>
              <a:t>If the rating is 3, 4 or 5 implies that the sentiment is 1.</a:t>
            </a:r>
          </a:p>
          <a:p>
            <a:endParaRPr lang="en-US" sz="2000" dirty="0"/>
          </a:p>
          <a:p>
            <a:endParaRPr lang="en-US" sz="2000" dirty="0"/>
          </a:p>
          <a:p>
            <a:endParaRPr lang="en-US" sz="2000" dirty="0"/>
          </a:p>
        </p:txBody>
      </p:sp>
    </p:spTree>
    <p:extLst>
      <p:ext uri="{BB962C8B-B14F-4D97-AF65-F5344CB8AC3E}">
        <p14:creationId xmlns:p14="http://schemas.microsoft.com/office/powerpoint/2010/main" val="92245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AD29-F64D-4074-BFE3-05BE6C756806}"/>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3C91C789-9664-490A-9984-9FF36096E219}"/>
              </a:ext>
            </a:extLst>
          </p:cNvPr>
          <p:cNvSpPr>
            <a:spLocks noGrp="1"/>
          </p:cNvSpPr>
          <p:nvPr>
            <p:ph idx="1"/>
          </p:nvPr>
        </p:nvSpPr>
        <p:spPr/>
        <p:txBody>
          <a:bodyPr>
            <a:normAutofit/>
          </a:bodyPr>
          <a:lstStyle/>
          <a:p>
            <a:r>
              <a:rPr lang="en-US" dirty="0"/>
              <a:t>The first VITAL task is to clean the data WHICH HAS BEEN PROVIDED BY UBER.</a:t>
            </a:r>
          </a:p>
          <a:p>
            <a:r>
              <a:rPr lang="en-US" dirty="0"/>
              <a:t>A clean dataset PROVIDES improved prediction and accuracy.</a:t>
            </a:r>
          </a:p>
          <a:p>
            <a:r>
              <a:rPr lang="en-US" dirty="0"/>
              <a:t>We start by removing the rows with ride ratings of 3. With a compromised rating OF 3 THE accuracy decreases IT serves no useful purpose for us.</a:t>
            </a:r>
          </a:p>
        </p:txBody>
      </p:sp>
    </p:spTree>
    <p:extLst>
      <p:ext uri="{BB962C8B-B14F-4D97-AF65-F5344CB8AC3E}">
        <p14:creationId xmlns:p14="http://schemas.microsoft.com/office/powerpoint/2010/main" val="116433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AD29-F64D-4074-BFE3-05BE6C756806}"/>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3C91C789-9664-490A-9984-9FF36096E219}"/>
              </a:ext>
            </a:extLst>
          </p:cNvPr>
          <p:cNvSpPr>
            <a:spLocks noGrp="1"/>
          </p:cNvSpPr>
          <p:nvPr>
            <p:ph idx="1"/>
          </p:nvPr>
        </p:nvSpPr>
        <p:spPr/>
        <p:txBody>
          <a:bodyPr>
            <a:normAutofit/>
          </a:bodyPr>
          <a:lstStyle/>
          <a:p>
            <a:r>
              <a:rPr lang="en-US" dirty="0"/>
              <a:t>The next step is to compile a list of frequently used words, remove them from the review column, and save them in a new column for later use.</a:t>
            </a:r>
          </a:p>
          <a:p>
            <a:r>
              <a:rPr lang="en-US" dirty="0"/>
              <a:t>Tokenization is also used on the cleaned column. Each word in the text receives a token as a result.</a:t>
            </a:r>
          </a:p>
        </p:txBody>
      </p:sp>
    </p:spTree>
    <p:extLst>
      <p:ext uri="{BB962C8B-B14F-4D97-AF65-F5344CB8AC3E}">
        <p14:creationId xmlns:p14="http://schemas.microsoft.com/office/powerpoint/2010/main" val="33663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CFE-F11C-4B78-B884-D05C1358ED91}"/>
              </a:ext>
            </a:extLst>
          </p:cNvPr>
          <p:cNvSpPr>
            <a:spLocks noGrp="1"/>
          </p:cNvSpPr>
          <p:nvPr>
            <p:ph type="title"/>
          </p:nvPr>
        </p:nvSpPr>
        <p:spPr/>
        <p:txBody>
          <a:bodyPr/>
          <a:lstStyle/>
          <a:p>
            <a:r>
              <a:rPr lang="en-US" dirty="0"/>
              <a:t>Applying Logistic Regression..</a:t>
            </a:r>
          </a:p>
        </p:txBody>
      </p:sp>
      <p:sp>
        <p:nvSpPr>
          <p:cNvPr id="3" name="Content Placeholder 2">
            <a:extLst>
              <a:ext uri="{FF2B5EF4-FFF2-40B4-BE49-F238E27FC236}">
                <a16:creationId xmlns:a16="http://schemas.microsoft.com/office/drawing/2014/main" id="{724DA166-4C41-417F-BDA5-8FCF11E9A126}"/>
              </a:ext>
            </a:extLst>
          </p:cNvPr>
          <p:cNvSpPr>
            <a:spLocks noGrp="1"/>
          </p:cNvSpPr>
          <p:nvPr>
            <p:ph idx="1"/>
          </p:nvPr>
        </p:nvSpPr>
        <p:spPr/>
        <p:txBody>
          <a:bodyPr>
            <a:normAutofit/>
          </a:bodyPr>
          <a:lstStyle/>
          <a:p>
            <a:r>
              <a:rPr lang="en-US" dirty="0"/>
              <a:t>To apply any model, We first divide the data into </a:t>
            </a:r>
            <a:r>
              <a:rPr lang="en-US" u="sng" dirty="0"/>
              <a:t>Training data </a:t>
            </a:r>
            <a:r>
              <a:rPr lang="en-US" dirty="0"/>
              <a:t>and </a:t>
            </a:r>
            <a:r>
              <a:rPr lang="en-US" u="sng" dirty="0"/>
              <a:t>Testing data</a:t>
            </a:r>
          </a:p>
          <a:p>
            <a:r>
              <a:rPr lang="en-US" dirty="0"/>
              <a:t>Usually, </a:t>
            </a:r>
            <a:r>
              <a:rPr lang="en-US" b="1" dirty="0"/>
              <a:t>70%</a:t>
            </a:r>
            <a:r>
              <a:rPr lang="en-US" dirty="0"/>
              <a:t> of the data is the training data and </a:t>
            </a:r>
            <a:r>
              <a:rPr lang="en-US" b="1" dirty="0"/>
              <a:t>30%</a:t>
            </a:r>
            <a:r>
              <a:rPr lang="en-US" dirty="0"/>
              <a:t> is the testing data.</a:t>
            </a:r>
          </a:p>
          <a:p>
            <a:r>
              <a:rPr lang="en-US" dirty="0"/>
              <a:t>The training data is used to train the model and the model is tested using the testing data.</a:t>
            </a:r>
          </a:p>
          <a:p>
            <a:r>
              <a:rPr lang="en-US" dirty="0"/>
              <a:t>We declare the </a:t>
            </a:r>
            <a:r>
              <a:rPr lang="en-US" b="1" dirty="0"/>
              <a:t>features</a:t>
            </a:r>
            <a:r>
              <a:rPr lang="en-US" dirty="0"/>
              <a:t> using the </a:t>
            </a:r>
            <a:r>
              <a:rPr lang="en-US" b="1" dirty="0" err="1"/>
              <a:t>CountVectorizer</a:t>
            </a:r>
            <a:r>
              <a:rPr lang="en-US" dirty="0"/>
              <a:t> function</a:t>
            </a:r>
          </a:p>
          <a:p>
            <a:r>
              <a:rPr lang="en-US" dirty="0"/>
              <a:t>We apply the </a:t>
            </a:r>
            <a:r>
              <a:rPr lang="en-US" b="1" dirty="0"/>
              <a:t>Logistic</a:t>
            </a:r>
            <a:r>
              <a:rPr lang="en-US" dirty="0"/>
              <a:t> </a:t>
            </a:r>
            <a:r>
              <a:rPr lang="en-US" b="1" dirty="0"/>
              <a:t>Regression</a:t>
            </a:r>
            <a:r>
              <a:rPr lang="en-US" dirty="0"/>
              <a:t> model and fit it with the training data.</a:t>
            </a:r>
          </a:p>
          <a:p>
            <a:r>
              <a:rPr lang="en-US" dirty="0"/>
              <a:t>Once the data is trained, we test it by giving the testing data as input.</a:t>
            </a:r>
          </a:p>
        </p:txBody>
      </p:sp>
    </p:spTree>
    <p:extLst>
      <p:ext uri="{BB962C8B-B14F-4D97-AF65-F5344CB8AC3E}">
        <p14:creationId xmlns:p14="http://schemas.microsoft.com/office/powerpoint/2010/main" val="377702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8A67-1E3F-3543-9619-57C86EB70BAA}"/>
              </a:ext>
            </a:extLst>
          </p:cNvPr>
          <p:cNvSpPr>
            <a:spLocks noGrp="1"/>
          </p:cNvSpPr>
          <p:nvPr>
            <p:ph type="title"/>
          </p:nvPr>
        </p:nvSpPr>
        <p:spPr>
          <a:xfrm>
            <a:off x="913773" y="2367093"/>
            <a:ext cx="10364451" cy="1596177"/>
          </a:xfrm>
        </p:spPr>
        <p:txBody>
          <a:bodyPr/>
          <a:lstStyle/>
          <a:p>
            <a:r>
              <a:rPr lang="en-US" dirty="0"/>
              <a:t>IMPLEMENTATION</a:t>
            </a:r>
          </a:p>
        </p:txBody>
      </p:sp>
      <p:sp>
        <p:nvSpPr>
          <p:cNvPr id="3" name="Content Placeholder 2">
            <a:extLst>
              <a:ext uri="{FF2B5EF4-FFF2-40B4-BE49-F238E27FC236}">
                <a16:creationId xmlns:a16="http://schemas.microsoft.com/office/drawing/2014/main" id="{AF2719A7-7FAE-8876-52BE-E1C56DC379D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695161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{46D92362-CE6A-AA44-BDE8-137DCFD0BC0F}tf10001073</Template>
  <TotalTime>1209</TotalTime>
  <Words>487</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vt:lpstr>
      <vt:lpstr>Arial</vt:lpstr>
      <vt:lpstr>Tw Cen MT</vt:lpstr>
      <vt:lpstr>Wingdings</vt:lpstr>
      <vt:lpstr>Wingdings 3</vt:lpstr>
      <vt:lpstr>Droplet</vt:lpstr>
      <vt:lpstr>Big Data Analysis  for  UBER Reviews</vt:lpstr>
      <vt:lpstr>CONTENTS</vt:lpstr>
      <vt:lpstr>                      </vt:lpstr>
      <vt:lpstr>Approach</vt:lpstr>
      <vt:lpstr>About the Dataset</vt:lpstr>
      <vt:lpstr>Cleaning the Data</vt:lpstr>
      <vt:lpstr>Cleaning the Data</vt:lpstr>
      <vt:lpstr>Applying Logistic Regression..</vt:lpstr>
      <vt:lpstr>IMPLEMENTATION</vt:lpstr>
      <vt:lpstr>PowerPoint Presentation</vt:lpstr>
      <vt:lpstr>PowerPoint Presentation</vt:lpstr>
      <vt:lpstr>PowerPoint Presentation</vt:lpstr>
      <vt:lpstr>PowerPoint Presentation</vt:lpstr>
      <vt:lpstr>UpComing plans…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REVIEWS SENTIMENTAL ANALYSIS</dc:title>
  <dc:creator>Apoorva Anumalla</dc:creator>
  <cp:lastModifiedBy>Monpara, Vaibhav</cp:lastModifiedBy>
  <cp:revision>7</cp:revision>
  <dcterms:created xsi:type="dcterms:W3CDTF">2020-02-11T20:58:14Z</dcterms:created>
  <dcterms:modified xsi:type="dcterms:W3CDTF">2022-12-03T07:03:00Z</dcterms:modified>
</cp:coreProperties>
</file>