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86" d="100"/>
          <a:sy n="86"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28935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371105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43554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220722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404980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4233663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3683184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3592316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18941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193622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353193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75593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5751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237325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233623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3F9E7A-B72A-4E9A-B39C-BCEF53AEE76A}" type="datetimeFigureOut">
              <a:rPr lang="en-IN" smtClean="0"/>
              <a:t>15-11-2022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73520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FB3F9E7A-B72A-4E9A-B39C-BCEF53AEE76A}" type="datetimeFigureOut">
              <a:rPr lang="en-IN" smtClean="0"/>
              <a:t>15-11-2022</a:t>
            </a:fld>
            <a:endParaRPr lang="en-IN" dirty="0"/>
          </a:p>
        </p:txBody>
      </p:sp>
      <p:sp>
        <p:nvSpPr>
          <p:cNvPr id="6" name="Footer Placeholder 5"/>
          <p:cNvSpPr>
            <a:spLocks noGrp="1"/>
          </p:cNvSpPr>
          <p:nvPr>
            <p:ph type="ftr" sz="quarter" idx="11"/>
          </p:nvPr>
        </p:nvSpPr>
        <p:spPr>
          <a:xfrm>
            <a:off x="1141412" y="5883275"/>
            <a:ext cx="5105400" cy="365125"/>
          </a:xfrm>
        </p:spPr>
        <p:txBody>
          <a:bodyPr/>
          <a:lstStyle/>
          <a:p>
            <a:endParaRPr lang="en-IN" dirty="0"/>
          </a:p>
        </p:txBody>
      </p:sp>
      <p:sp>
        <p:nvSpPr>
          <p:cNvPr id="7" name="Slide Number Placeholder 6"/>
          <p:cNvSpPr>
            <a:spLocks noGrp="1"/>
          </p:cNvSpPr>
          <p:nvPr>
            <p:ph type="sldNum" sz="quarter" idx="12"/>
          </p:nvPr>
        </p:nvSpPr>
        <p:spPr>
          <a:xfrm>
            <a:off x="10742612" y="5883275"/>
            <a:ext cx="322567" cy="365125"/>
          </a:xfrm>
        </p:spPr>
        <p:txBody>
          <a:bodyPr/>
          <a:lstStyle/>
          <a:p>
            <a:fld id="{68EEFDF8-9BBF-48C4-84CC-B466B03EE531}" type="slidenum">
              <a:rPr lang="en-IN" smtClean="0"/>
              <a:t>‹#›</a:t>
            </a:fld>
            <a:endParaRPr lang="en-IN" dirty="0"/>
          </a:p>
        </p:txBody>
      </p:sp>
    </p:spTree>
    <p:extLst>
      <p:ext uri="{BB962C8B-B14F-4D97-AF65-F5344CB8AC3E}">
        <p14:creationId xmlns:p14="http://schemas.microsoft.com/office/powerpoint/2010/main" val="95568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B3F9E7A-B72A-4E9A-B39C-BCEF53AEE76A}" type="datetimeFigureOut">
              <a:rPr lang="en-IN" smtClean="0"/>
              <a:t>15-11-2022</a:t>
            </a:fld>
            <a:endParaRPr lang="en-IN"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8EEFDF8-9BBF-48C4-84CC-B466B03EE531}" type="slidenum">
              <a:rPr lang="en-IN" smtClean="0"/>
              <a:t>‹#›</a:t>
            </a:fld>
            <a:endParaRPr lang="en-IN" dirty="0"/>
          </a:p>
        </p:txBody>
      </p:sp>
    </p:spTree>
    <p:extLst>
      <p:ext uri="{BB962C8B-B14F-4D97-AF65-F5344CB8AC3E}">
        <p14:creationId xmlns:p14="http://schemas.microsoft.com/office/powerpoint/2010/main" val="1965559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Computer Networking</a:t>
            </a:r>
            <a:endParaRPr lang="en-IN" dirty="0"/>
          </a:p>
        </p:txBody>
      </p:sp>
    </p:spTree>
    <p:extLst>
      <p:ext uri="{BB962C8B-B14F-4D97-AF65-F5344CB8AC3E}">
        <p14:creationId xmlns:p14="http://schemas.microsoft.com/office/powerpoint/2010/main" val="2090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IN" dirty="0"/>
          </a:p>
        </p:txBody>
      </p:sp>
      <p:sp>
        <p:nvSpPr>
          <p:cNvPr id="3" name="Content Placeholder 2"/>
          <p:cNvSpPr>
            <a:spLocks noGrp="1"/>
          </p:cNvSpPr>
          <p:nvPr>
            <p:ph idx="1"/>
          </p:nvPr>
        </p:nvSpPr>
        <p:spPr/>
        <p:txBody>
          <a:bodyPr/>
          <a:lstStyle/>
          <a:p>
            <a:pPr algn="just"/>
            <a:r>
              <a:rPr lang="en-US" dirty="0" smtClean="0"/>
              <a:t>Routers are networking devices that use headers and forwarding tables to find the optimal way to forward data packets between networks. A router is a computer networking device that links two or more computer networks and selectively exchanges data packets between them. A router can use address information in each data packet to determine if the source and destination are on the same network or if the data packet has to be transported between networks.</a:t>
            </a:r>
            <a:endParaRPr lang="en-IN" dirty="0"/>
          </a:p>
        </p:txBody>
      </p:sp>
    </p:spTree>
    <p:extLst>
      <p:ext uri="{BB962C8B-B14F-4D97-AF65-F5344CB8AC3E}">
        <p14:creationId xmlns:p14="http://schemas.microsoft.com/office/powerpoint/2010/main" val="115491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channel</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smtClean="0"/>
              <a:t>Communication channels are the medium that connects two or more workstations. Workstations can be connected by either wired media or wireless media. It is also known as a transmission medium. The transmission medium or channel is a link that carries messages between two or more devices.</a:t>
            </a:r>
          </a:p>
          <a:p>
            <a:pPr algn="just"/>
            <a:r>
              <a:rPr lang="en-US" dirty="0" smtClean="0"/>
              <a:t>Guided Media:  In this transmission medium, the physical link is created using wires or cables between two or more computers or devices, and then the data is transmitted using these cables in terms of signals. They are of 3 types: Twisted-pair cable, coaxial cable, fiber-optic cable</a:t>
            </a:r>
          </a:p>
          <a:p>
            <a:pPr algn="just"/>
            <a:r>
              <a:rPr lang="en-US" dirty="0" smtClean="0"/>
              <a:t> Unguided Media: The unguided transmission media is a transmission mode in which the signals are propagated from one device to another device wirelessly. Signals can wave through the air, water, or vacuum. It is generally used to transmit signals in all directions. It is of various types: Microwaves, radio waves, satellite, infrared waves, laser. </a:t>
            </a:r>
            <a:endParaRPr lang="en-IN" dirty="0"/>
          </a:p>
        </p:txBody>
      </p:sp>
    </p:spTree>
    <p:extLst>
      <p:ext uri="{BB962C8B-B14F-4D97-AF65-F5344CB8AC3E}">
        <p14:creationId xmlns:p14="http://schemas.microsoft.com/office/powerpoint/2010/main" val="588311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network</a:t>
            </a:r>
            <a:endParaRPr lang="en-IN" dirty="0"/>
          </a:p>
        </p:txBody>
      </p:sp>
      <p:sp>
        <p:nvSpPr>
          <p:cNvPr id="3" name="Content Placeholder 2"/>
          <p:cNvSpPr>
            <a:spLocks noGrp="1"/>
          </p:cNvSpPr>
          <p:nvPr>
            <p:ph idx="1"/>
          </p:nvPr>
        </p:nvSpPr>
        <p:spPr/>
        <p:txBody>
          <a:bodyPr/>
          <a:lstStyle/>
          <a:p>
            <a:r>
              <a:rPr lang="en-US" dirty="0" smtClean="0"/>
              <a:t>PAN</a:t>
            </a:r>
          </a:p>
          <a:p>
            <a:r>
              <a:rPr lang="en-US" dirty="0" smtClean="0"/>
              <a:t>LAN</a:t>
            </a:r>
          </a:p>
          <a:p>
            <a:r>
              <a:rPr lang="en-US" dirty="0" smtClean="0"/>
              <a:t>WAN</a:t>
            </a:r>
          </a:p>
          <a:p>
            <a:r>
              <a:rPr lang="en-US" dirty="0" smtClean="0"/>
              <a:t>MAN</a:t>
            </a:r>
          </a:p>
        </p:txBody>
      </p:sp>
    </p:spTree>
    <p:extLst>
      <p:ext uri="{BB962C8B-B14F-4D97-AF65-F5344CB8AC3E}">
        <p14:creationId xmlns:p14="http://schemas.microsoft.com/office/powerpoint/2010/main" val="109695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831"/>
            <a:ext cx="10515600" cy="1325563"/>
          </a:xfrm>
        </p:spPr>
        <p:txBody>
          <a:bodyPr/>
          <a:lstStyle/>
          <a:p>
            <a:r>
              <a:rPr lang="en-US" dirty="0" smtClean="0"/>
              <a:t>Personal Area Network(PAN)</a:t>
            </a:r>
            <a:endParaRPr lang="en-IN" dirty="0"/>
          </a:p>
        </p:txBody>
      </p:sp>
      <p:sp>
        <p:nvSpPr>
          <p:cNvPr id="3" name="Content Placeholder 2"/>
          <p:cNvSpPr>
            <a:spLocks noGrp="1"/>
          </p:cNvSpPr>
          <p:nvPr>
            <p:ph idx="1"/>
          </p:nvPr>
        </p:nvSpPr>
        <p:spPr>
          <a:xfrm>
            <a:off x="0" y="1690688"/>
            <a:ext cx="12192000" cy="5167311"/>
          </a:xfrm>
        </p:spPr>
        <p:txBody>
          <a:bodyPr>
            <a:normAutofit fontScale="92500" lnSpcReduction="20000"/>
          </a:bodyPr>
          <a:lstStyle/>
          <a:p>
            <a:pPr algn="just"/>
            <a:r>
              <a:rPr lang="en-US" dirty="0" smtClean="0"/>
              <a:t>Personal Area Network (PAN) is the computer network that connects computers/devices within the range of an individual person. As PAN provides a network range within a person’s range typically within a range of 10 meters(33 feet) it is called a Personal Area Network.</a:t>
            </a:r>
          </a:p>
          <a:p>
            <a:pPr algn="just"/>
            <a:r>
              <a:rPr lang="en-US" dirty="0" smtClean="0"/>
              <a:t>Advantages: </a:t>
            </a:r>
          </a:p>
          <a:p>
            <a:pPr algn="just"/>
            <a:r>
              <a:rPr lang="en-US" dirty="0" smtClean="0"/>
              <a:t>PAN is relatively flexible and provides high efficiency for short network ranges.</a:t>
            </a:r>
          </a:p>
          <a:p>
            <a:pPr algn="just"/>
            <a:r>
              <a:rPr lang="en-US" dirty="0" smtClean="0"/>
              <a:t>It needs easy setup and relatively low cost.</a:t>
            </a:r>
          </a:p>
          <a:p>
            <a:pPr algn="just"/>
            <a:r>
              <a:rPr lang="en-US" dirty="0" smtClean="0"/>
              <a:t>It does not require frequent installations and maintenance</a:t>
            </a:r>
          </a:p>
          <a:p>
            <a:pPr algn="just"/>
            <a:r>
              <a:rPr lang="en-US" dirty="0" smtClean="0"/>
              <a:t>It is easy and portable.</a:t>
            </a:r>
          </a:p>
          <a:p>
            <a:pPr algn="just"/>
            <a:r>
              <a:rPr lang="en-US" dirty="0" smtClean="0"/>
              <a:t>Needs fewer technical skills to use.</a:t>
            </a:r>
          </a:p>
          <a:p>
            <a:pPr algn="just"/>
            <a:r>
              <a:rPr lang="en-US" dirty="0" smtClean="0"/>
              <a:t>Disadvantages:</a:t>
            </a:r>
          </a:p>
          <a:p>
            <a:pPr algn="just" fontAlgn="base"/>
            <a:r>
              <a:rPr lang="en-US" dirty="0"/>
              <a:t>Low network coverage area/range.</a:t>
            </a:r>
          </a:p>
          <a:p>
            <a:pPr algn="just" fontAlgn="base"/>
            <a:r>
              <a:rPr lang="en-US" dirty="0"/>
              <a:t>Limited to relatively low data rates.</a:t>
            </a:r>
          </a:p>
          <a:p>
            <a:pPr algn="just" fontAlgn="base"/>
            <a:r>
              <a:rPr lang="en-US" dirty="0"/>
              <a:t>Devices are not compatible with each other.</a:t>
            </a:r>
          </a:p>
          <a:p>
            <a:pPr algn="just" fontAlgn="base"/>
            <a:r>
              <a:rPr lang="en-US" dirty="0"/>
              <a:t>Inbuilt WPAN devices are a little bit costly.</a:t>
            </a:r>
          </a:p>
          <a:p>
            <a:pPr algn="just"/>
            <a:endParaRPr lang="en-IN" dirty="0"/>
          </a:p>
        </p:txBody>
      </p:sp>
    </p:spTree>
    <p:extLst>
      <p:ext uri="{BB962C8B-B14F-4D97-AF65-F5344CB8AC3E}">
        <p14:creationId xmlns:p14="http://schemas.microsoft.com/office/powerpoint/2010/main" val="287666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791"/>
            <a:ext cx="10515600" cy="1325563"/>
          </a:xfrm>
        </p:spPr>
        <p:txBody>
          <a:bodyPr/>
          <a:lstStyle/>
          <a:p>
            <a:r>
              <a:rPr lang="en-US" dirty="0" smtClean="0"/>
              <a:t>Local Area Network(LAN)</a:t>
            </a:r>
            <a:endParaRPr lang="en-IN" dirty="0"/>
          </a:p>
        </p:txBody>
      </p:sp>
      <p:sp>
        <p:nvSpPr>
          <p:cNvPr id="3" name="Content Placeholder 2"/>
          <p:cNvSpPr>
            <a:spLocks noGrp="1"/>
          </p:cNvSpPr>
          <p:nvPr>
            <p:ph idx="1"/>
          </p:nvPr>
        </p:nvSpPr>
        <p:spPr>
          <a:xfrm>
            <a:off x="0" y="1434354"/>
            <a:ext cx="12192000" cy="5423646"/>
          </a:xfrm>
        </p:spPr>
        <p:txBody>
          <a:bodyPr>
            <a:normAutofit fontScale="77500" lnSpcReduction="20000"/>
          </a:bodyPr>
          <a:lstStyle/>
          <a:p>
            <a:pPr algn="just"/>
            <a:r>
              <a:rPr lang="en-US" dirty="0" smtClean="0"/>
              <a:t>Local-area Network. It is a computer network that covers a relatively small area such as within a building or campus of up to a few kilometers in size. LANs are generally used to connect personal computers and workstations in company offices to share common resources, like printers, and exchange information. </a:t>
            </a:r>
          </a:p>
          <a:p>
            <a:pPr fontAlgn="base"/>
            <a:r>
              <a:rPr lang="en-US" b="1" dirty="0"/>
              <a:t>Advantages</a:t>
            </a:r>
          </a:p>
          <a:p>
            <a:pPr fontAlgn="base"/>
            <a:r>
              <a:rPr lang="en-US" dirty="0"/>
              <a:t>It allows the sharing of costly resources like printers, scanners among all of the computers. Thus, it reduces cost in hardware purchases.</a:t>
            </a:r>
          </a:p>
          <a:p>
            <a:pPr fontAlgn="base"/>
            <a:r>
              <a:rPr lang="en-US" dirty="0"/>
              <a:t>It also allows sharing of software, instead of purchasing the separately licensed software for each client in a network.</a:t>
            </a:r>
          </a:p>
          <a:p>
            <a:pPr fontAlgn="base"/>
            <a:r>
              <a:rPr lang="en-US" dirty="0"/>
              <a:t>Data is stored on the server computer, which makes it easier to manage data and makes the data more secure, as it is stored at only one place.</a:t>
            </a:r>
          </a:p>
          <a:p>
            <a:pPr fontAlgn="base"/>
            <a:r>
              <a:rPr lang="en-US" dirty="0"/>
              <a:t>Communication among the connected computers is easy and cheap as data and messages can easily be shared with the other computers connected across the network.</a:t>
            </a:r>
          </a:p>
          <a:p>
            <a:pPr fontAlgn="base"/>
            <a:r>
              <a:rPr lang="en-US" dirty="0"/>
              <a:t>Local Area Network also provides the facility to share a single internet connection among all the LAN users.</a:t>
            </a:r>
          </a:p>
          <a:p>
            <a:pPr fontAlgn="base"/>
            <a:r>
              <a:rPr lang="en-US" b="1" dirty="0"/>
              <a:t>Disadvantages</a:t>
            </a:r>
          </a:p>
          <a:p>
            <a:pPr fontAlgn="base"/>
            <a:r>
              <a:rPr lang="en-US" dirty="0"/>
              <a:t>The initial setup costs of installing Local Area Networks is high because there is special software required to make a server.</a:t>
            </a:r>
          </a:p>
          <a:p>
            <a:pPr fontAlgn="base"/>
            <a:r>
              <a:rPr lang="en-US" dirty="0"/>
              <a:t>Communication devices like an </a:t>
            </a:r>
            <a:r>
              <a:rPr lang="en-US" dirty="0" smtClean="0"/>
              <a:t>Ethernet </a:t>
            </a:r>
            <a:r>
              <a:rPr lang="en-US" dirty="0"/>
              <a:t>cable, switches, hubs, routers, cables are costly.</a:t>
            </a:r>
          </a:p>
          <a:p>
            <a:pPr fontAlgn="base"/>
            <a:r>
              <a:rPr lang="en-US" dirty="0"/>
              <a:t>LAN administrator can see and check personal data files as well as Internet history of each and every LAN user. Hence, the privacy of the users are violated</a:t>
            </a:r>
          </a:p>
          <a:p>
            <a:pPr fontAlgn="base"/>
            <a:r>
              <a:rPr lang="en-US" dirty="0"/>
              <a:t>LANs are restricted in size and cover only a limited area</a:t>
            </a:r>
          </a:p>
          <a:p>
            <a:endParaRPr lang="en-IN" dirty="0"/>
          </a:p>
        </p:txBody>
      </p:sp>
    </p:spTree>
    <p:extLst>
      <p:ext uri="{BB962C8B-B14F-4D97-AF65-F5344CB8AC3E}">
        <p14:creationId xmlns:p14="http://schemas.microsoft.com/office/powerpoint/2010/main" val="311904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58"/>
            <a:ext cx="10515600" cy="1325563"/>
          </a:xfrm>
        </p:spPr>
        <p:txBody>
          <a:bodyPr/>
          <a:lstStyle/>
          <a:p>
            <a:r>
              <a:rPr lang="en-US" dirty="0" smtClean="0"/>
              <a:t>Metropolitan Area Network(MAN)</a:t>
            </a:r>
            <a:endParaRPr lang="en-IN" dirty="0"/>
          </a:p>
        </p:txBody>
      </p:sp>
      <p:sp>
        <p:nvSpPr>
          <p:cNvPr id="3" name="Content Placeholder 2"/>
          <p:cNvSpPr>
            <a:spLocks noGrp="1"/>
          </p:cNvSpPr>
          <p:nvPr>
            <p:ph idx="1"/>
          </p:nvPr>
        </p:nvSpPr>
        <p:spPr>
          <a:xfrm>
            <a:off x="0" y="1550021"/>
            <a:ext cx="12192000" cy="5307980"/>
          </a:xfrm>
        </p:spPr>
        <p:txBody>
          <a:bodyPr>
            <a:normAutofit fontScale="70000" lnSpcReduction="20000"/>
          </a:bodyPr>
          <a:lstStyle/>
          <a:p>
            <a:pPr algn="just">
              <a:lnSpc>
                <a:spcPct val="120000"/>
              </a:lnSpc>
            </a:pPr>
            <a:r>
              <a:rPr lang="en-US" dirty="0" smtClean="0"/>
              <a:t>MAN stands for metropolitan area network and it is basically a computer network that is made by connecting multiple LAN’S. MAN covers a geographical area which is known as the metropolitan area. It serves as a connection which is larger than LAN(Local Area Network) but smaller than WAN(Wide Area Network). It generally covers the area of a city.</a:t>
            </a:r>
          </a:p>
          <a:p>
            <a:pPr fontAlgn="base"/>
            <a:r>
              <a:rPr lang="en-US" b="1" dirty="0"/>
              <a:t>Advantages :</a:t>
            </a:r>
            <a:r>
              <a:rPr lang="en-US" dirty="0"/>
              <a:t> </a:t>
            </a:r>
          </a:p>
          <a:p>
            <a:pPr fontAlgn="base"/>
            <a:r>
              <a:rPr lang="en-US" dirty="0"/>
              <a:t>MAN covers a larger area than LAN.</a:t>
            </a:r>
          </a:p>
          <a:p>
            <a:pPr fontAlgn="base"/>
            <a:r>
              <a:rPr lang="en-US" dirty="0"/>
              <a:t>It has less implementation cost and it uses less resources.</a:t>
            </a:r>
          </a:p>
          <a:p>
            <a:pPr fontAlgn="base"/>
            <a:r>
              <a:rPr lang="en-US" dirty="0"/>
              <a:t>It provides higher security than WAN.</a:t>
            </a:r>
          </a:p>
          <a:p>
            <a:pPr fontAlgn="base"/>
            <a:r>
              <a:rPr lang="en-US" dirty="0"/>
              <a:t>It can cover area as large as a city.</a:t>
            </a:r>
          </a:p>
          <a:p>
            <a:pPr fontAlgn="base"/>
            <a:r>
              <a:rPr lang="en-US" dirty="0"/>
              <a:t>MAN is a faster way to connect two fast LANs together. This is due to the fast configuration of links.</a:t>
            </a:r>
          </a:p>
          <a:p>
            <a:pPr fontAlgn="base"/>
            <a:r>
              <a:rPr lang="en-US" dirty="0"/>
              <a:t>In some installation of MANs, users can share their internet connection. So multiple users can get the same high-speed internet.</a:t>
            </a:r>
          </a:p>
          <a:p>
            <a:pPr fontAlgn="base"/>
            <a:r>
              <a:rPr lang="en-US" b="1" dirty="0"/>
              <a:t>   </a:t>
            </a:r>
            <a:r>
              <a:rPr lang="en-US" dirty="0"/>
              <a:t/>
            </a:r>
            <a:br>
              <a:rPr lang="en-US" dirty="0"/>
            </a:br>
            <a:r>
              <a:rPr lang="en-US" b="1" dirty="0"/>
              <a:t>Disadvantages :</a:t>
            </a:r>
            <a:r>
              <a:rPr lang="en-US" dirty="0"/>
              <a:t> </a:t>
            </a:r>
          </a:p>
          <a:p>
            <a:pPr fontAlgn="base"/>
            <a:r>
              <a:rPr lang="en-US" dirty="0"/>
              <a:t>MAN is not easily manageable as it becomes very complex.</a:t>
            </a:r>
          </a:p>
          <a:p>
            <a:pPr fontAlgn="base"/>
            <a:r>
              <a:rPr lang="en-US" dirty="0"/>
              <a:t>It requires highly skilled people to look after it.</a:t>
            </a:r>
          </a:p>
          <a:p>
            <a:pPr fontAlgn="base"/>
            <a:r>
              <a:rPr lang="en-US" dirty="0"/>
              <a:t>It requires more cables for connecting the LAN’s.</a:t>
            </a:r>
          </a:p>
          <a:p>
            <a:pPr fontAlgn="base"/>
            <a:r>
              <a:rPr lang="en-US" dirty="0"/>
              <a:t>It has high management cost</a:t>
            </a:r>
          </a:p>
          <a:p>
            <a:pPr fontAlgn="base"/>
            <a:r>
              <a:rPr lang="en-US" dirty="0"/>
              <a:t>It covers smaller area than WAN.</a:t>
            </a:r>
          </a:p>
          <a:p>
            <a:pPr fontAlgn="base"/>
            <a:r>
              <a:rPr lang="en-US" dirty="0"/>
              <a:t>It is only used in metropolitan areas.</a:t>
            </a:r>
          </a:p>
          <a:p>
            <a:endParaRPr lang="en-IN" dirty="0"/>
          </a:p>
        </p:txBody>
      </p:sp>
    </p:spTree>
    <p:extLst>
      <p:ext uri="{BB962C8B-B14F-4D97-AF65-F5344CB8AC3E}">
        <p14:creationId xmlns:p14="http://schemas.microsoft.com/office/powerpoint/2010/main" val="219485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31"/>
            <a:ext cx="10515600" cy="1325563"/>
          </a:xfrm>
        </p:spPr>
        <p:txBody>
          <a:bodyPr/>
          <a:lstStyle/>
          <a:p>
            <a:r>
              <a:rPr lang="en-US" dirty="0" smtClean="0"/>
              <a:t>Wide Area Network(WAN)</a:t>
            </a:r>
            <a:endParaRPr lang="en-IN" dirty="0"/>
          </a:p>
        </p:txBody>
      </p:sp>
      <p:sp>
        <p:nvSpPr>
          <p:cNvPr id="3" name="Content Placeholder 2"/>
          <p:cNvSpPr>
            <a:spLocks noGrp="1"/>
          </p:cNvSpPr>
          <p:nvPr>
            <p:ph idx="1"/>
          </p:nvPr>
        </p:nvSpPr>
        <p:spPr>
          <a:xfrm>
            <a:off x="0" y="1398494"/>
            <a:ext cx="12192000" cy="5459505"/>
          </a:xfrm>
        </p:spPr>
        <p:txBody>
          <a:bodyPr>
            <a:normAutofit fontScale="92500" lnSpcReduction="20000"/>
          </a:bodyPr>
          <a:lstStyle/>
          <a:p>
            <a:pPr algn="just" fontAlgn="base"/>
            <a:r>
              <a:rPr lang="en-US" dirty="0" smtClean="0"/>
              <a:t>Wide area network </a:t>
            </a:r>
            <a:r>
              <a:rPr lang="en-US" dirty="0"/>
              <a:t>is a computer network that covers a large geographical area consisting of two or more LANs or MANs. These networks are established with leased telecommunication circuits, in which two sides which are connected have routers that connect the LAN of both sides together in a network to facilitate communication</a:t>
            </a:r>
            <a:r>
              <a:rPr lang="en-US" dirty="0" smtClean="0"/>
              <a:t>.</a:t>
            </a:r>
          </a:p>
          <a:p>
            <a:pPr algn="just" fontAlgn="base"/>
            <a:r>
              <a:rPr lang="en-US" b="1" dirty="0" smtClean="0"/>
              <a:t>Advantages </a:t>
            </a:r>
            <a:r>
              <a:rPr lang="en-US" b="1" dirty="0"/>
              <a:t>of WAN</a:t>
            </a:r>
          </a:p>
          <a:p>
            <a:pPr fontAlgn="base"/>
            <a:r>
              <a:rPr lang="en-US" dirty="0"/>
              <a:t>It covers large geographical area which enhances the reach of </a:t>
            </a:r>
            <a:r>
              <a:rPr lang="en-US" dirty="0" smtClean="0"/>
              <a:t>organization </a:t>
            </a:r>
            <a:r>
              <a:rPr lang="en-US" dirty="0"/>
              <a:t>to transmit data quickly and cheaply.</a:t>
            </a:r>
          </a:p>
          <a:p>
            <a:pPr fontAlgn="base"/>
            <a:r>
              <a:rPr lang="en-US" dirty="0"/>
              <a:t>The data can be stored in </a:t>
            </a:r>
            <a:r>
              <a:rPr lang="en-US" dirty="0" smtClean="0"/>
              <a:t>centralized </a:t>
            </a:r>
            <a:r>
              <a:rPr lang="en-US" dirty="0"/>
              <a:t>manner because of remote access to data provided by WAN.</a:t>
            </a:r>
          </a:p>
          <a:p>
            <a:pPr fontAlgn="base"/>
            <a:r>
              <a:rPr lang="en-US" dirty="0"/>
              <a:t>The travel charges that are needed to cover the geographical area of work can be </a:t>
            </a:r>
            <a:r>
              <a:rPr lang="en-US" dirty="0" smtClean="0"/>
              <a:t>minimized.</a:t>
            </a:r>
            <a:endParaRPr lang="en-US" dirty="0"/>
          </a:p>
          <a:p>
            <a:pPr fontAlgn="base"/>
            <a:r>
              <a:rPr lang="en-US" dirty="0"/>
              <a:t>WAN enables a user or </a:t>
            </a:r>
            <a:r>
              <a:rPr lang="en-US" dirty="0" smtClean="0"/>
              <a:t>organization </a:t>
            </a:r>
            <a:r>
              <a:rPr lang="en-US" dirty="0"/>
              <a:t>to connect with the world very easily and allows to exchange data and do business at global level.</a:t>
            </a:r>
          </a:p>
          <a:p>
            <a:pPr fontAlgn="base"/>
            <a:r>
              <a:rPr lang="en-US" b="1" dirty="0"/>
              <a:t>Disadvantages of WAN</a:t>
            </a:r>
          </a:p>
          <a:p>
            <a:pPr fontAlgn="base"/>
            <a:r>
              <a:rPr lang="en-US" dirty="0"/>
              <a:t>Traffic congestion in Wide Area Network is very high.</a:t>
            </a:r>
          </a:p>
          <a:p>
            <a:pPr fontAlgn="base"/>
            <a:r>
              <a:rPr lang="en-US" dirty="0"/>
              <a:t>The fault tolerance ability of WAN is very less.</a:t>
            </a:r>
          </a:p>
          <a:p>
            <a:pPr fontAlgn="base"/>
            <a:r>
              <a:rPr lang="en-US" dirty="0"/>
              <a:t>Noise and error are present in large amount due to multiple connection point.</a:t>
            </a:r>
          </a:p>
          <a:p>
            <a:pPr fontAlgn="base"/>
            <a:r>
              <a:rPr lang="en-US" dirty="0"/>
              <a:t>The data transfer rate is slow in comparison to LAN because of large distances and high number of connected system within the network.</a:t>
            </a:r>
          </a:p>
          <a:p>
            <a:endParaRPr lang="en-IN" dirty="0"/>
          </a:p>
        </p:txBody>
      </p:sp>
    </p:spTree>
    <p:extLst>
      <p:ext uri="{BB962C8B-B14F-4D97-AF65-F5344CB8AC3E}">
        <p14:creationId xmlns:p14="http://schemas.microsoft.com/office/powerpoint/2010/main" val="130269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Networking</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A computer network is a system that connects numerous independent computers in order to share information (data) and resources. The integration of computers and other different devices allows users to communicate more easily.</a:t>
            </a:r>
          </a:p>
          <a:p>
            <a:pPr algn="just"/>
            <a:r>
              <a:rPr lang="en-US" dirty="0" smtClean="0"/>
              <a:t>A computer network is a collection of two or more computer systems that are linked together. A network connection can be established using either cable or wireless media. Hardware and software are used to connect computers and tools in any network.</a:t>
            </a:r>
          </a:p>
          <a:p>
            <a:pPr algn="just"/>
            <a:r>
              <a:rPr lang="en-US" dirty="0" smtClean="0"/>
              <a:t>A computer network consists of various kinds of nodes. Servers, networking hardware, personal computers, and other specialized or general-purpose hosts can all be nodes in a computer network. Hostnames and network addresses are used to identify them.</a:t>
            </a:r>
            <a:endParaRPr lang="en-IN" dirty="0"/>
          </a:p>
        </p:txBody>
      </p:sp>
    </p:spTree>
    <p:extLst>
      <p:ext uri="{BB962C8B-B14F-4D97-AF65-F5344CB8AC3E}">
        <p14:creationId xmlns:p14="http://schemas.microsoft.com/office/powerpoint/2010/main" val="111008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a network</a:t>
            </a:r>
            <a:endParaRPr lang="en-IN" dirty="0"/>
          </a:p>
        </p:txBody>
      </p:sp>
      <p:sp>
        <p:nvSpPr>
          <p:cNvPr id="3" name="Content Placeholder 2"/>
          <p:cNvSpPr>
            <a:spLocks noGrp="1"/>
          </p:cNvSpPr>
          <p:nvPr>
            <p:ph idx="1"/>
          </p:nvPr>
        </p:nvSpPr>
        <p:spPr/>
        <p:txBody>
          <a:bodyPr/>
          <a:lstStyle/>
          <a:p>
            <a:r>
              <a:rPr lang="en-US" dirty="0" smtClean="0"/>
              <a:t>Node</a:t>
            </a:r>
          </a:p>
          <a:p>
            <a:r>
              <a:rPr lang="en-US" dirty="0" smtClean="0"/>
              <a:t>Server</a:t>
            </a:r>
          </a:p>
          <a:p>
            <a:r>
              <a:rPr lang="en-US" dirty="0" smtClean="0"/>
              <a:t>Client</a:t>
            </a:r>
          </a:p>
          <a:p>
            <a:r>
              <a:rPr lang="en-US" dirty="0" smtClean="0"/>
              <a:t>Network hardware</a:t>
            </a:r>
          </a:p>
          <a:p>
            <a:r>
              <a:rPr lang="en-US" dirty="0" smtClean="0"/>
              <a:t>Communication channe</a:t>
            </a:r>
            <a:r>
              <a:rPr lang="en-US" dirty="0"/>
              <a:t>l</a:t>
            </a:r>
            <a:endParaRPr lang="en-IN" dirty="0"/>
          </a:p>
        </p:txBody>
      </p:sp>
    </p:spTree>
    <p:extLst>
      <p:ext uri="{BB962C8B-B14F-4D97-AF65-F5344CB8AC3E}">
        <p14:creationId xmlns:p14="http://schemas.microsoft.com/office/powerpoint/2010/main" val="8072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a:t>
            </a:r>
            <a:endParaRPr lang="en-IN" dirty="0"/>
          </a:p>
        </p:txBody>
      </p:sp>
      <p:sp>
        <p:nvSpPr>
          <p:cNvPr id="3" name="Content Placeholder 2"/>
          <p:cNvSpPr>
            <a:spLocks noGrp="1"/>
          </p:cNvSpPr>
          <p:nvPr>
            <p:ph idx="1"/>
          </p:nvPr>
        </p:nvSpPr>
        <p:spPr/>
        <p:txBody>
          <a:bodyPr/>
          <a:lstStyle/>
          <a:p>
            <a:pPr algn="just"/>
            <a:r>
              <a:rPr lang="en-US" dirty="0" smtClean="0"/>
              <a:t>A node is any physical device within a network of other tools that’s able to send, receive, or forward information. Modems, switches, hubs, bridges, servers, and printers are also nodes, as are other devices that connect over Wi-Fi or Ethernet.</a:t>
            </a:r>
          </a:p>
          <a:p>
            <a:pPr algn="just"/>
            <a:r>
              <a:rPr lang="en-US" dirty="0" smtClean="0"/>
              <a:t>Nodes within a computer network must have some form of identification, like an IP address or MAC address, for other network devices to recognize them. A node without this information, or one that's offline, no longer functions as a node.</a:t>
            </a:r>
          </a:p>
          <a:p>
            <a:pPr algn="just"/>
            <a:endParaRPr lang="en-US" dirty="0" smtClean="0"/>
          </a:p>
          <a:p>
            <a:pPr algn="just"/>
            <a:endParaRPr lang="en-IN" dirty="0"/>
          </a:p>
        </p:txBody>
      </p:sp>
    </p:spTree>
    <p:extLst>
      <p:ext uri="{BB962C8B-B14F-4D97-AF65-F5344CB8AC3E}">
        <p14:creationId xmlns:p14="http://schemas.microsoft.com/office/powerpoint/2010/main" val="19680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IN" dirty="0"/>
          </a:p>
        </p:txBody>
      </p:sp>
      <p:sp>
        <p:nvSpPr>
          <p:cNvPr id="3" name="Content Placeholder 2"/>
          <p:cNvSpPr>
            <a:spLocks noGrp="1"/>
          </p:cNvSpPr>
          <p:nvPr>
            <p:ph idx="1"/>
          </p:nvPr>
        </p:nvSpPr>
        <p:spPr/>
        <p:txBody>
          <a:bodyPr/>
          <a:lstStyle/>
          <a:p>
            <a:pPr algn="just"/>
            <a:r>
              <a:rPr lang="en-US" dirty="0" smtClean="0"/>
              <a:t>a server is a piece of computer hardware or software that provides functionality for other programs or devices, called clients. This architecture is called the client–server model. Servers can provide various functionalities called services, such as sharing data or resources among multiple clients, or performing computation for a client.</a:t>
            </a:r>
            <a:endParaRPr lang="en-IN" dirty="0"/>
          </a:p>
        </p:txBody>
      </p:sp>
    </p:spTree>
    <p:extLst>
      <p:ext uri="{BB962C8B-B14F-4D97-AF65-F5344CB8AC3E}">
        <p14:creationId xmlns:p14="http://schemas.microsoft.com/office/powerpoint/2010/main" val="132480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3" y="182677"/>
            <a:ext cx="9905998" cy="1642947"/>
          </a:xfrm>
        </p:spPr>
        <p:txBody>
          <a:bodyPr/>
          <a:lstStyle/>
          <a:p>
            <a:r>
              <a:rPr lang="en-US" dirty="0" smtClean="0"/>
              <a:t>Client</a:t>
            </a:r>
            <a:endParaRPr lang="en-IN" dirty="0"/>
          </a:p>
        </p:txBody>
      </p:sp>
      <p:sp>
        <p:nvSpPr>
          <p:cNvPr id="3" name="Content Placeholder 2"/>
          <p:cNvSpPr>
            <a:spLocks noGrp="1"/>
          </p:cNvSpPr>
          <p:nvPr>
            <p:ph idx="1"/>
          </p:nvPr>
        </p:nvSpPr>
        <p:spPr>
          <a:xfrm>
            <a:off x="0" y="1825624"/>
            <a:ext cx="12192000" cy="5032375"/>
          </a:xfrm>
        </p:spPr>
        <p:txBody>
          <a:bodyPr>
            <a:normAutofit fontScale="92500" lnSpcReduction="20000"/>
          </a:bodyPr>
          <a:lstStyle/>
          <a:p>
            <a:r>
              <a:rPr lang="en-US" dirty="0" smtClean="0"/>
              <a:t>Client: When we talk the word Client, it mean to talk of a person or an organization using a particular service. Similarly in the digital world a Client is a computer (Host) i.e. capable of receiving information or using a particular service from the service providers (Servers).</a:t>
            </a:r>
          </a:p>
          <a:p>
            <a:r>
              <a:rPr lang="en-US" dirty="0" smtClean="0"/>
              <a:t>Advantages of Client-Server model:</a:t>
            </a:r>
          </a:p>
          <a:p>
            <a:r>
              <a:rPr lang="en-US" dirty="0" smtClean="0"/>
              <a:t>Centralized system with all data in a single place.</a:t>
            </a:r>
          </a:p>
          <a:p>
            <a:r>
              <a:rPr lang="en-US" dirty="0" smtClean="0"/>
              <a:t>Cost efficient requires less maintenance cost and Data recovery is possible.</a:t>
            </a:r>
          </a:p>
          <a:p>
            <a:r>
              <a:rPr lang="en-US" dirty="0" smtClean="0"/>
              <a:t>The capacity of the Client and Servers can be changed separately.</a:t>
            </a:r>
          </a:p>
          <a:p>
            <a:pPr marL="0" indent="0">
              <a:buNone/>
            </a:pPr>
            <a:endParaRPr lang="en-US" dirty="0" smtClean="0"/>
          </a:p>
          <a:p>
            <a:r>
              <a:rPr lang="en-US" dirty="0" smtClean="0"/>
              <a:t>Disadvantages of Client-Server model:</a:t>
            </a:r>
          </a:p>
          <a:p>
            <a:r>
              <a:rPr lang="en-US" dirty="0" smtClean="0"/>
              <a:t>Clients are prone to viruses, Trojans and worms if present in the Server or uploaded into the Server.</a:t>
            </a:r>
          </a:p>
          <a:p>
            <a:r>
              <a:rPr lang="en-US" dirty="0" smtClean="0"/>
              <a:t>Server are prone to Denial of Service (DOS) attacks.</a:t>
            </a:r>
          </a:p>
          <a:p>
            <a:r>
              <a:rPr lang="en-US" dirty="0" smtClean="0"/>
              <a:t>Data packets may be spoofed or modified during transmission.</a:t>
            </a:r>
          </a:p>
          <a:p>
            <a:r>
              <a:rPr lang="en-US" dirty="0" smtClean="0"/>
              <a:t>Phishing or capturing login credentials or other useful information of the user are common and MITM(Man in the Middle) attacks are common.</a:t>
            </a:r>
            <a:endParaRPr lang="en-IN" dirty="0"/>
          </a:p>
        </p:txBody>
      </p:sp>
    </p:spTree>
    <p:extLst>
      <p:ext uri="{BB962C8B-B14F-4D97-AF65-F5344CB8AC3E}">
        <p14:creationId xmlns:p14="http://schemas.microsoft.com/office/powerpoint/2010/main" val="352399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Hardware</a:t>
            </a:r>
            <a:endParaRPr lang="en-IN" dirty="0"/>
          </a:p>
        </p:txBody>
      </p:sp>
      <p:sp>
        <p:nvSpPr>
          <p:cNvPr id="3" name="Content Placeholder 2"/>
          <p:cNvSpPr>
            <a:spLocks noGrp="1"/>
          </p:cNvSpPr>
          <p:nvPr>
            <p:ph idx="1"/>
          </p:nvPr>
        </p:nvSpPr>
        <p:spPr/>
        <p:txBody>
          <a:bodyPr/>
          <a:lstStyle/>
          <a:p>
            <a:pPr algn="just"/>
            <a:r>
              <a:rPr lang="en-US" dirty="0" smtClean="0"/>
              <a:t>Basic hardware interconnecting network nodes, such as Network Interface Cards (NICs), Bridges, Hubs, Switches, and Routers, are used in all networks.</a:t>
            </a:r>
          </a:p>
          <a:p>
            <a:pPr algn="just"/>
            <a:endParaRPr lang="en-IN" dirty="0"/>
          </a:p>
        </p:txBody>
      </p:sp>
    </p:spTree>
    <p:extLst>
      <p:ext uri="{BB962C8B-B14F-4D97-AF65-F5344CB8AC3E}">
        <p14:creationId xmlns:p14="http://schemas.microsoft.com/office/powerpoint/2010/main" val="407113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Interface Card(NICs)</a:t>
            </a:r>
            <a:endParaRPr lang="en-IN" dirty="0"/>
          </a:p>
        </p:txBody>
      </p:sp>
      <p:sp>
        <p:nvSpPr>
          <p:cNvPr id="3" name="Content Placeholder 2"/>
          <p:cNvSpPr>
            <a:spLocks noGrp="1"/>
          </p:cNvSpPr>
          <p:nvPr>
            <p:ph idx="1"/>
          </p:nvPr>
        </p:nvSpPr>
        <p:spPr/>
        <p:txBody>
          <a:bodyPr/>
          <a:lstStyle/>
          <a:p>
            <a:pPr algn="just"/>
            <a:r>
              <a:rPr lang="en-US" dirty="0" smtClean="0"/>
              <a:t>NIC (Network Interface Card): A network card, often known as a network adapter or NIC (network interface card), is computer hardware that enables computers to communicate via a network. It offers physical access to networking media and, in many cases, MAC addresses serve as a low-level addressing scheme. Each network interface card has a distinct identifier. This is stored on a chip that is attached to the card.</a:t>
            </a:r>
            <a:endParaRPr lang="en-IN" dirty="0"/>
          </a:p>
        </p:txBody>
      </p:sp>
    </p:spTree>
    <p:extLst>
      <p:ext uri="{BB962C8B-B14F-4D97-AF65-F5344CB8AC3E}">
        <p14:creationId xmlns:p14="http://schemas.microsoft.com/office/powerpoint/2010/main" val="294815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Repeaters</a:t>
            </a:r>
            <a:endParaRPr lang="en-IN" dirty="0"/>
          </a:p>
        </p:txBody>
      </p:sp>
      <p:sp>
        <p:nvSpPr>
          <p:cNvPr id="3" name="Content Placeholder 2"/>
          <p:cNvSpPr>
            <a:spLocks noGrp="1"/>
          </p:cNvSpPr>
          <p:nvPr>
            <p:ph idx="1"/>
          </p:nvPr>
        </p:nvSpPr>
        <p:spPr/>
        <p:txBody>
          <a:bodyPr/>
          <a:lstStyle/>
          <a:p>
            <a:pPr algn="just"/>
            <a:r>
              <a:rPr lang="en-US" dirty="0" smtClean="0"/>
              <a:t>Repeater: A repeater is an electrical device that receives a signal, cleans it of unwanted noise, regenerates it, and retransmits it at a higher power level or to the opposite side of an obstruction, allowing the signal to travel greater distances without degradation. Repeaters are necessary for cable lengths longer than 100 meters in some systems. </a:t>
            </a:r>
            <a:endParaRPr lang="en-IN" dirty="0"/>
          </a:p>
        </p:txBody>
      </p:sp>
    </p:spTree>
    <p:extLst>
      <p:ext uri="{BB962C8B-B14F-4D97-AF65-F5344CB8AC3E}">
        <p14:creationId xmlns:p14="http://schemas.microsoft.com/office/powerpoint/2010/main" val="313467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37</TotalTime>
  <Words>1556</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Mesh</vt:lpstr>
      <vt:lpstr>Computer Networking</vt:lpstr>
      <vt:lpstr>Computer Networking</vt:lpstr>
      <vt:lpstr>Components of a network</vt:lpstr>
      <vt:lpstr>Nodes</vt:lpstr>
      <vt:lpstr>Server</vt:lpstr>
      <vt:lpstr>Client</vt:lpstr>
      <vt:lpstr>Network Hardware</vt:lpstr>
      <vt:lpstr>Network Interface Card(NICs)</vt:lpstr>
      <vt:lpstr>Repeaters</vt:lpstr>
      <vt:lpstr>Router</vt:lpstr>
      <vt:lpstr>Communication channel</vt:lpstr>
      <vt:lpstr>Types of network</vt:lpstr>
      <vt:lpstr>Personal Area Network(PAN)</vt:lpstr>
      <vt:lpstr>Local Area Network(LAN)</vt:lpstr>
      <vt:lpstr>Metropolitan Area Network(MAN)</vt:lpstr>
      <vt:lpstr>Wide Area Network(WAN)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Student</dc:creator>
  <cp:lastModifiedBy>Student</cp:lastModifiedBy>
  <cp:revision>7</cp:revision>
  <dcterms:created xsi:type="dcterms:W3CDTF">2022-11-15T05:34:34Z</dcterms:created>
  <dcterms:modified xsi:type="dcterms:W3CDTF">2022-11-15T06:12:46Z</dcterms:modified>
</cp:coreProperties>
</file>