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4" autoAdjust="0"/>
    <p:restoredTop sz="94660"/>
  </p:normalViewPr>
  <p:slideViewPr>
    <p:cSldViewPr snapToGrid="0">
      <p:cViewPr varScale="1">
        <p:scale>
          <a:sx n="84" d="100"/>
          <a:sy n="84" d="100"/>
        </p:scale>
        <p:origin x="1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9329179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19728188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27270344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38238473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36978333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29048000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24260940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36086438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28642751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7748886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13782718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14341378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23891119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34437897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28732766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A47F10-4CF9-4690-BD26-50DE0A817875}" type="datetimeFigureOut">
              <a:rPr lang="en-IN" smtClean="0"/>
              <a:t>21-11-2022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8382273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2BA47F10-4CF9-4690-BD26-50DE0A817875}" type="datetimeFigureOut">
              <a:rPr lang="en-IN" smtClean="0"/>
              <a:t>21-11-2022</a:t>
            </a:fld>
            <a:endParaRPr lang="en-IN" dirty="0"/>
          </a:p>
        </p:txBody>
      </p:sp>
      <p:sp>
        <p:nvSpPr>
          <p:cNvPr id="6" name="Footer Placeholder 5"/>
          <p:cNvSpPr>
            <a:spLocks noGrp="1"/>
          </p:cNvSpPr>
          <p:nvPr>
            <p:ph type="ftr" sz="quarter" idx="11"/>
          </p:nvPr>
        </p:nvSpPr>
        <p:spPr>
          <a:xfrm>
            <a:off x="1141412" y="5883275"/>
            <a:ext cx="5105400" cy="365125"/>
          </a:xfrm>
        </p:spPr>
        <p:txBody>
          <a:bodyPr/>
          <a:lstStyle/>
          <a:p>
            <a:endParaRPr lang="en-IN" dirty="0"/>
          </a:p>
        </p:txBody>
      </p:sp>
      <p:sp>
        <p:nvSpPr>
          <p:cNvPr id="7" name="Slide Number Placeholder 6"/>
          <p:cNvSpPr>
            <a:spLocks noGrp="1"/>
          </p:cNvSpPr>
          <p:nvPr>
            <p:ph type="sldNum" sz="quarter" idx="12"/>
          </p:nvPr>
        </p:nvSpPr>
        <p:spPr>
          <a:xfrm>
            <a:off x="10742612" y="5883275"/>
            <a:ext cx="322567" cy="365125"/>
          </a:xfrm>
        </p:spPr>
        <p:txBody>
          <a:bodyPr/>
          <a:lstStyle/>
          <a:p>
            <a:fld id="{3389EA3D-0669-48DE-B75F-A79BA851C19C}" type="slidenum">
              <a:rPr lang="en-IN" smtClean="0"/>
              <a:t>‹#›</a:t>
            </a:fld>
            <a:endParaRPr lang="en-IN" dirty="0"/>
          </a:p>
        </p:txBody>
      </p:sp>
    </p:spTree>
    <p:extLst>
      <p:ext uri="{BB962C8B-B14F-4D97-AF65-F5344CB8AC3E}">
        <p14:creationId xmlns:p14="http://schemas.microsoft.com/office/powerpoint/2010/main" val="5970011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BA47F10-4CF9-4690-BD26-50DE0A817875}" type="datetimeFigureOut">
              <a:rPr lang="en-IN" smtClean="0"/>
              <a:t>21-11-2022</a:t>
            </a:fld>
            <a:endParaRPr lang="en-IN"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389EA3D-0669-48DE-B75F-A79BA851C19C}" type="slidenum">
              <a:rPr lang="en-IN" smtClean="0"/>
              <a:t>‹#›</a:t>
            </a:fld>
            <a:endParaRPr lang="en-IN" dirty="0"/>
          </a:p>
        </p:txBody>
      </p:sp>
    </p:spTree>
    <p:extLst>
      <p:ext uri="{BB962C8B-B14F-4D97-AF65-F5344CB8AC3E}">
        <p14:creationId xmlns:p14="http://schemas.microsoft.com/office/powerpoint/2010/main" val="16811756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Network Topology</a:t>
            </a:r>
            <a:endParaRPr lang="en-IN" dirty="0"/>
          </a:p>
        </p:txBody>
      </p:sp>
      <p:pic>
        <p:nvPicPr>
          <p:cNvPr id="3" name="Picture 2" descr="&lt;strong&gt;Network&lt;/strong&gt; Classification by &lt;strong&gt;Network Topology&lt;/strong&gt; | TheCheesyGee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181" y="2230832"/>
            <a:ext cx="8018461" cy="3927793"/>
          </a:xfrm>
          <a:prstGeom prst="rect">
            <a:avLst/>
          </a:prstGeom>
        </p:spPr>
      </p:pic>
    </p:spTree>
    <p:extLst>
      <p:ext uri="{BB962C8B-B14F-4D97-AF65-F5344CB8AC3E}">
        <p14:creationId xmlns:p14="http://schemas.microsoft.com/office/powerpoint/2010/main" val="26452357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Tree Topology</a:t>
            </a:r>
            <a:endParaRPr lang="en-IN" dirty="0"/>
          </a:p>
        </p:txBody>
      </p:sp>
      <p:sp>
        <p:nvSpPr>
          <p:cNvPr id="3" name="Content Placeholder 2"/>
          <p:cNvSpPr>
            <a:spLocks noGrp="1"/>
          </p:cNvSpPr>
          <p:nvPr>
            <p:ph idx="1"/>
          </p:nvPr>
        </p:nvSpPr>
        <p:spPr/>
        <p:txBody>
          <a:bodyPr/>
          <a:lstStyle/>
          <a:p>
            <a:pPr algn="just"/>
            <a:r>
              <a:rPr lang="en-US" dirty="0" smtClean="0"/>
              <a:t>This topology is the variation of the Star topology. This topology has a hierarchical flow of data. In Tree Topology, protocols like DHCP and SAC (Standard Automatic Configuration ) are used. In this, the various secondary hubs are connected to the central hub which contains the repeater. This data flow from top to bottom i.e. from the central hub to the secondary and then to the devices or from bottom to top i.e. devices to the secondary hub and then to the central hub. It is a multi-point connection and a non-robust topology because if the backbone fails the topology crashes.</a:t>
            </a:r>
            <a:endParaRPr lang="en-IN" dirty="0"/>
          </a:p>
        </p:txBody>
      </p:sp>
      <p:pic>
        <p:nvPicPr>
          <p:cNvPr id="4" name="Picture 3" descr="&lt;strong&gt;Network&lt;/strong&gt; Classification by &lt;strong&gt;Network Topology&lt;/strong&gt; | TheCheesyGee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8092439" y="466422"/>
            <a:ext cx="2954971" cy="2048178"/>
          </a:xfrm>
          <a:prstGeom prst="rect">
            <a:avLst/>
          </a:prstGeom>
        </p:spPr>
      </p:pic>
    </p:spTree>
    <p:extLst>
      <p:ext uri="{BB962C8B-B14F-4D97-AF65-F5344CB8AC3E}">
        <p14:creationId xmlns:p14="http://schemas.microsoft.com/office/powerpoint/2010/main" val="19149738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Tree Topology</a:t>
            </a:r>
            <a:endParaRPr lang="en-IN" dirty="0"/>
          </a:p>
        </p:txBody>
      </p:sp>
      <p:sp>
        <p:nvSpPr>
          <p:cNvPr id="3" name="Text Placeholder 2"/>
          <p:cNvSpPr>
            <a:spLocks noGrp="1"/>
          </p:cNvSpPr>
          <p:nvPr>
            <p:ph type="body" idx="1"/>
          </p:nvPr>
        </p:nvSpPr>
        <p:spPr/>
        <p:txBody>
          <a:bodyPr/>
          <a:lstStyle/>
          <a:p>
            <a:r>
              <a:rPr lang="en-IN" dirty="0" smtClean="0"/>
              <a:t>Advantages</a:t>
            </a:r>
            <a:endParaRPr lang="en-IN" dirty="0"/>
          </a:p>
        </p:txBody>
      </p:sp>
      <p:sp>
        <p:nvSpPr>
          <p:cNvPr id="4" name="Content Placeholder 3"/>
          <p:cNvSpPr>
            <a:spLocks noGrp="1"/>
          </p:cNvSpPr>
          <p:nvPr>
            <p:ph sz="half" idx="2"/>
          </p:nvPr>
        </p:nvSpPr>
        <p:spPr/>
        <p:txBody>
          <a:bodyPr>
            <a:normAutofit fontScale="85000" lnSpcReduction="10000"/>
          </a:bodyPr>
          <a:lstStyle/>
          <a:p>
            <a:r>
              <a:rPr lang="en-US" dirty="0" smtClean="0"/>
              <a:t>It allows more devices to be attached to a single central hub thus it decreases the distance that is traveled by the signal to come to the devices.</a:t>
            </a:r>
          </a:p>
          <a:p>
            <a:r>
              <a:rPr lang="en-US" dirty="0" smtClean="0"/>
              <a:t>It allows the network to get isolated and also prioritize from different computers.</a:t>
            </a:r>
          </a:p>
          <a:p>
            <a:r>
              <a:rPr lang="en-US" dirty="0" smtClean="0"/>
              <a:t>We can add new devices to the existing network.</a:t>
            </a:r>
          </a:p>
          <a:p>
            <a:r>
              <a:rPr lang="en-US" dirty="0" smtClean="0"/>
              <a:t>Error detection and error correction are very easy in a tree topology.</a:t>
            </a:r>
            <a:endParaRPr lang="en-IN" dirty="0"/>
          </a:p>
        </p:txBody>
      </p:sp>
      <p:sp>
        <p:nvSpPr>
          <p:cNvPr id="5" name="Text Placeholder 4"/>
          <p:cNvSpPr>
            <a:spLocks noGrp="1"/>
          </p:cNvSpPr>
          <p:nvPr>
            <p:ph type="body" sz="quarter" idx="3"/>
          </p:nvPr>
        </p:nvSpPr>
        <p:spPr/>
        <p:txBody>
          <a:bodyPr/>
          <a:lstStyle/>
          <a:p>
            <a:r>
              <a:rPr lang="en-IN" dirty="0" smtClean="0"/>
              <a:t>Disadvantages</a:t>
            </a:r>
            <a:endParaRPr lang="en-IN" dirty="0"/>
          </a:p>
        </p:txBody>
      </p:sp>
      <p:sp>
        <p:nvSpPr>
          <p:cNvPr id="6" name="Content Placeholder 5"/>
          <p:cNvSpPr>
            <a:spLocks noGrp="1"/>
          </p:cNvSpPr>
          <p:nvPr>
            <p:ph sz="quarter" idx="4"/>
          </p:nvPr>
        </p:nvSpPr>
        <p:spPr/>
        <p:txBody>
          <a:bodyPr/>
          <a:lstStyle/>
          <a:p>
            <a:r>
              <a:rPr lang="en-US" dirty="0" smtClean="0"/>
              <a:t>If the central hub gets fails the entire system fails.</a:t>
            </a:r>
          </a:p>
          <a:p>
            <a:r>
              <a:rPr lang="en-US" dirty="0" smtClean="0"/>
              <a:t>The cost is high because of the cabling.</a:t>
            </a:r>
          </a:p>
          <a:p>
            <a:r>
              <a:rPr lang="en-US" dirty="0" smtClean="0"/>
              <a:t>If new devices are added, it becomes difficult to reconfigure.</a:t>
            </a:r>
            <a:endParaRPr lang="en-IN" dirty="0"/>
          </a:p>
        </p:txBody>
      </p:sp>
    </p:spTree>
    <p:extLst>
      <p:ext uri="{BB962C8B-B14F-4D97-AF65-F5344CB8AC3E}">
        <p14:creationId xmlns:p14="http://schemas.microsoft.com/office/powerpoint/2010/main" val="25649502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Mesh Topology</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t>In a mesh topology, every device is connected to another device via a particular channel. In Mesh Topology, the protocols used are AHCP (Ad Hoc Configuration Protocols), DHCP (Dynamic Host Configuration Protocol), etc.</a:t>
            </a:r>
          </a:p>
          <a:p>
            <a:pPr algn="just"/>
            <a:r>
              <a:rPr lang="en-US" dirty="0" smtClean="0"/>
              <a:t>Suppose, the N number of devices are connected with each other in a mesh topology, the total number of ports that are required by each device is N-1. In Figure 1, there are 5 devices connected to each other, hence the total number of ports required by each device is 4. The total number of ports required=N*(N-1).</a:t>
            </a:r>
          </a:p>
          <a:p>
            <a:pPr algn="just"/>
            <a:r>
              <a:rPr lang="en-US" dirty="0" smtClean="0"/>
              <a:t>Suppose, N number of devices are connected with each other in a mesh topology, then the total number of dedicated links required to connect them is NC2 i.e. N(N-1)/2. In Figure 1, there are 5 devices connected to each other, hence the total number of links required is 5*4/2 = 10.</a:t>
            </a:r>
            <a:endParaRPr lang="en-IN" dirty="0"/>
          </a:p>
        </p:txBody>
      </p:sp>
      <p:pic>
        <p:nvPicPr>
          <p:cNvPr id="4" name="Picture 3" descr="16+ Projects &amp; Initiatives Building Ad-Hoc Wireless Mesh Network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2584" y="746760"/>
            <a:ext cx="2154827" cy="1630680"/>
          </a:xfrm>
          <a:prstGeom prst="rect">
            <a:avLst/>
          </a:prstGeom>
        </p:spPr>
      </p:pic>
    </p:spTree>
    <p:extLst>
      <p:ext uri="{BB962C8B-B14F-4D97-AF65-F5344CB8AC3E}">
        <p14:creationId xmlns:p14="http://schemas.microsoft.com/office/powerpoint/2010/main" val="39878161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Mesh Topology</a:t>
            </a:r>
            <a:endParaRPr lang="en-IN" dirty="0"/>
          </a:p>
        </p:txBody>
      </p:sp>
      <p:sp>
        <p:nvSpPr>
          <p:cNvPr id="3" name="Text Placeholder 2"/>
          <p:cNvSpPr>
            <a:spLocks noGrp="1"/>
          </p:cNvSpPr>
          <p:nvPr>
            <p:ph type="body" idx="1"/>
          </p:nvPr>
        </p:nvSpPr>
        <p:spPr/>
        <p:txBody>
          <a:bodyPr/>
          <a:lstStyle/>
          <a:p>
            <a:r>
              <a:rPr lang="en-IN" dirty="0" smtClean="0"/>
              <a:t>Advantages</a:t>
            </a:r>
            <a:endParaRPr lang="en-IN" dirty="0"/>
          </a:p>
        </p:txBody>
      </p:sp>
      <p:sp>
        <p:nvSpPr>
          <p:cNvPr id="4" name="Content Placeholder 3"/>
          <p:cNvSpPr>
            <a:spLocks noGrp="1"/>
          </p:cNvSpPr>
          <p:nvPr>
            <p:ph sz="half" idx="2"/>
          </p:nvPr>
        </p:nvSpPr>
        <p:spPr/>
        <p:txBody>
          <a:bodyPr>
            <a:normAutofit lnSpcReduction="10000"/>
          </a:bodyPr>
          <a:lstStyle/>
          <a:p>
            <a:r>
              <a:rPr lang="en-US" dirty="0" smtClean="0"/>
              <a:t>Communication is very fast between the nodes.</a:t>
            </a:r>
          </a:p>
          <a:p>
            <a:r>
              <a:rPr lang="en-US" dirty="0" smtClean="0"/>
              <a:t>It is robust.</a:t>
            </a:r>
          </a:p>
          <a:p>
            <a:r>
              <a:rPr lang="en-US" dirty="0" smtClean="0"/>
              <a:t>The fault is diagnosed easily. Data is reliable because data is transferred among the devices through dedicated channels or links.</a:t>
            </a:r>
          </a:p>
          <a:p>
            <a:r>
              <a:rPr lang="en-US" dirty="0" smtClean="0"/>
              <a:t>Provides security and privacy.</a:t>
            </a:r>
            <a:endParaRPr lang="en-IN" dirty="0"/>
          </a:p>
        </p:txBody>
      </p:sp>
      <p:sp>
        <p:nvSpPr>
          <p:cNvPr id="5" name="Text Placeholder 4"/>
          <p:cNvSpPr>
            <a:spLocks noGrp="1"/>
          </p:cNvSpPr>
          <p:nvPr>
            <p:ph type="body" sz="quarter" idx="3"/>
          </p:nvPr>
        </p:nvSpPr>
        <p:spPr/>
        <p:txBody>
          <a:bodyPr/>
          <a:lstStyle/>
          <a:p>
            <a:r>
              <a:rPr lang="en-IN" dirty="0" smtClean="0"/>
              <a:t>Disadvantages</a:t>
            </a:r>
            <a:endParaRPr lang="en-IN" dirty="0"/>
          </a:p>
        </p:txBody>
      </p:sp>
      <p:sp>
        <p:nvSpPr>
          <p:cNvPr id="6" name="Content Placeholder 5"/>
          <p:cNvSpPr>
            <a:spLocks noGrp="1"/>
          </p:cNvSpPr>
          <p:nvPr>
            <p:ph sz="quarter" idx="4"/>
          </p:nvPr>
        </p:nvSpPr>
        <p:spPr/>
        <p:txBody>
          <a:bodyPr/>
          <a:lstStyle/>
          <a:p>
            <a:r>
              <a:rPr lang="en-US" dirty="0" smtClean="0"/>
              <a:t>Installation and configuration are difficult.</a:t>
            </a:r>
          </a:p>
          <a:p>
            <a:r>
              <a:rPr lang="en-US" dirty="0" smtClean="0"/>
              <a:t>The cost of cables is high as bulk wiring is required, hence suitable for less number of devices.</a:t>
            </a:r>
          </a:p>
          <a:p>
            <a:r>
              <a:rPr lang="en-US" dirty="0" smtClean="0"/>
              <a:t>The cost of maintenance is high.</a:t>
            </a:r>
            <a:endParaRPr lang="en-IN" dirty="0"/>
          </a:p>
        </p:txBody>
      </p:sp>
    </p:spTree>
    <p:extLst>
      <p:ext uri="{BB962C8B-B14F-4D97-AF65-F5344CB8AC3E}">
        <p14:creationId xmlns:p14="http://schemas.microsoft.com/office/powerpoint/2010/main" val="27085949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topology</a:t>
            </a:r>
            <a:endParaRPr lang="en-IN" dirty="0"/>
          </a:p>
        </p:txBody>
      </p:sp>
      <p:sp>
        <p:nvSpPr>
          <p:cNvPr id="3" name="Content Placeholder 2"/>
          <p:cNvSpPr>
            <a:spLocks noGrp="1"/>
          </p:cNvSpPr>
          <p:nvPr>
            <p:ph idx="1"/>
          </p:nvPr>
        </p:nvSpPr>
        <p:spPr/>
        <p:txBody>
          <a:bodyPr/>
          <a:lstStyle/>
          <a:p>
            <a:pPr algn="just"/>
            <a:r>
              <a:rPr lang="en-IN" dirty="0" smtClean="0"/>
              <a:t>Cost: For a network to be cost effective ,one would try to minimise installation cost. This may be achieved by minimizing distance involved.</a:t>
            </a:r>
          </a:p>
          <a:p>
            <a:pPr algn="just"/>
            <a:r>
              <a:rPr lang="en-IN" dirty="0" smtClean="0"/>
              <a:t>Flexibility: Due to arrangement of  furniture, internal walls etc. in offices is often a factor affecting topology.</a:t>
            </a:r>
          </a:p>
          <a:p>
            <a:pPr algn="just"/>
            <a:r>
              <a:rPr lang="en-IN" dirty="0" smtClean="0"/>
              <a:t>Reliability: Failures can occur anywhere in a network. Appropriate topology can help in diagnosing errors faster and reduce time lost.</a:t>
            </a:r>
            <a:endParaRPr lang="en-IN" dirty="0"/>
          </a:p>
        </p:txBody>
      </p:sp>
    </p:spTree>
    <p:extLst>
      <p:ext uri="{BB962C8B-B14F-4D97-AF65-F5344CB8AC3E}">
        <p14:creationId xmlns:p14="http://schemas.microsoft.com/office/powerpoint/2010/main" val="200554501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 to point link</a:t>
            </a:r>
            <a:endParaRPr lang="en-IN" dirty="0"/>
          </a:p>
        </p:txBody>
      </p:sp>
      <p:sp>
        <p:nvSpPr>
          <p:cNvPr id="3" name="Content Placeholder 2"/>
          <p:cNvSpPr>
            <a:spLocks noGrp="1"/>
          </p:cNvSpPr>
          <p:nvPr>
            <p:ph idx="1"/>
          </p:nvPr>
        </p:nvSpPr>
        <p:spPr/>
        <p:txBody>
          <a:bodyPr/>
          <a:lstStyle/>
          <a:p>
            <a:pPr algn="just"/>
            <a:r>
              <a:rPr lang="en-US" dirty="0" smtClean="0"/>
              <a:t>A point-to-point link-based system provides dedicated links between two devices. For example, a wired system that connects two computers together can be thought of as a point-to-point link. This is in contrast to a broadcast system where one system connects multiple other devices. A good example of a point-to-point system is a telephone call where only two people are connected and communicating.</a:t>
            </a:r>
            <a:endParaRPr lang="en-IN" dirty="0"/>
          </a:p>
        </p:txBody>
      </p:sp>
    </p:spTree>
    <p:extLst>
      <p:ext uri="{BB962C8B-B14F-4D97-AF65-F5344CB8AC3E}">
        <p14:creationId xmlns:p14="http://schemas.microsoft.com/office/powerpoint/2010/main" val="10218214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 Topology</a:t>
            </a:r>
            <a:endParaRPr lang="en-IN" dirty="0"/>
          </a:p>
        </p:txBody>
      </p:sp>
      <p:sp>
        <p:nvSpPr>
          <p:cNvPr id="3" name="Content Placeholder 2"/>
          <p:cNvSpPr>
            <a:spLocks noGrp="1"/>
          </p:cNvSpPr>
          <p:nvPr>
            <p:ph idx="1"/>
          </p:nvPr>
        </p:nvSpPr>
        <p:spPr/>
        <p:txBody>
          <a:bodyPr/>
          <a:lstStyle/>
          <a:p>
            <a:pPr algn="just"/>
            <a:r>
              <a:rPr lang="en-US" dirty="0" smtClean="0"/>
              <a:t>In star topology, all the devices are connected to a single hub through a cable. This hub is the central node and all other nodes are connected to the central node. The hub can be passive in nature i.e., not an intelligent hub such as broadcasting devices, at the same time the hub can be intelligent known as an active hub. Active hubs have repeaters in them. Coaxial cables or RJ-45 cables are used to connect the computers. In Star Topology, many popular Ethernet LAN protocols are used as CD(Collision Detection), CSMA (Carrier Sense Multiple Access), etc.</a:t>
            </a:r>
          </a:p>
          <a:p>
            <a:endParaRPr lang="en-IN" dirty="0"/>
          </a:p>
        </p:txBody>
      </p:sp>
      <p:pic>
        <p:nvPicPr>
          <p:cNvPr id="4" name="Picture 3" descr="&lt;strong&gt;Network&lt;/strong&gt; Classification by &lt;strong&gt;Network Topology&lt;/strong&gt; | TheCheesyGee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5318" y="544830"/>
            <a:ext cx="2102093" cy="2034540"/>
          </a:xfrm>
          <a:prstGeom prst="rect">
            <a:avLst/>
          </a:prstGeom>
        </p:spPr>
      </p:pic>
    </p:spTree>
    <p:extLst>
      <p:ext uri="{BB962C8B-B14F-4D97-AF65-F5344CB8AC3E}">
        <p14:creationId xmlns:p14="http://schemas.microsoft.com/office/powerpoint/2010/main" val="25556423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 Topology</a:t>
            </a:r>
            <a:endParaRPr lang="en-IN" dirty="0"/>
          </a:p>
        </p:txBody>
      </p:sp>
      <p:sp>
        <p:nvSpPr>
          <p:cNvPr id="3" name="Text Placeholder 2"/>
          <p:cNvSpPr>
            <a:spLocks noGrp="1"/>
          </p:cNvSpPr>
          <p:nvPr>
            <p:ph type="body" idx="1"/>
          </p:nvPr>
        </p:nvSpPr>
        <p:spPr/>
        <p:txBody>
          <a:bodyPr/>
          <a:lstStyle/>
          <a:p>
            <a:r>
              <a:rPr lang="en-IN" dirty="0" smtClean="0"/>
              <a:t>Advantages</a:t>
            </a:r>
            <a:endParaRPr lang="en-IN" dirty="0"/>
          </a:p>
        </p:txBody>
      </p:sp>
      <p:sp>
        <p:nvSpPr>
          <p:cNvPr id="4" name="Content Placeholder 3"/>
          <p:cNvSpPr>
            <a:spLocks noGrp="1"/>
          </p:cNvSpPr>
          <p:nvPr>
            <p:ph sz="half" idx="2"/>
          </p:nvPr>
        </p:nvSpPr>
        <p:spPr/>
        <p:txBody>
          <a:bodyPr>
            <a:normAutofit fontScale="77500" lnSpcReduction="20000"/>
          </a:bodyPr>
          <a:lstStyle/>
          <a:p>
            <a:r>
              <a:rPr lang="en-US" dirty="0" smtClean="0"/>
              <a:t>If N devices are connected to each other in a star topology, then the number of cables required to connect them is N. So, it is easy to set up.</a:t>
            </a:r>
          </a:p>
          <a:p>
            <a:r>
              <a:rPr lang="en-US" dirty="0" smtClean="0"/>
              <a:t>Each device requires only 1 port i.e. to connect to the hub, therefore the total number of ports required is N.</a:t>
            </a:r>
          </a:p>
          <a:p>
            <a:r>
              <a:rPr lang="en-US" dirty="0" smtClean="0"/>
              <a:t>It is Robust. If one link fails only that link will affect and not other than that.</a:t>
            </a:r>
          </a:p>
          <a:p>
            <a:r>
              <a:rPr lang="en-US" dirty="0" smtClean="0"/>
              <a:t>Easy to fault identification and fault isolation.</a:t>
            </a:r>
          </a:p>
          <a:p>
            <a:r>
              <a:rPr lang="en-US" dirty="0" smtClean="0"/>
              <a:t>Star topology is cost-effective as it uses inexpensive coaxial cable.</a:t>
            </a:r>
            <a:endParaRPr lang="en-IN" dirty="0"/>
          </a:p>
        </p:txBody>
      </p:sp>
      <p:sp>
        <p:nvSpPr>
          <p:cNvPr id="5" name="Text Placeholder 4"/>
          <p:cNvSpPr>
            <a:spLocks noGrp="1"/>
          </p:cNvSpPr>
          <p:nvPr>
            <p:ph type="body" sz="quarter" idx="3"/>
          </p:nvPr>
        </p:nvSpPr>
        <p:spPr/>
        <p:txBody>
          <a:bodyPr/>
          <a:lstStyle/>
          <a:p>
            <a:r>
              <a:rPr lang="en-IN" dirty="0" smtClean="0"/>
              <a:t>Disadvantages</a:t>
            </a:r>
            <a:endParaRPr lang="en-IN" dirty="0"/>
          </a:p>
        </p:txBody>
      </p:sp>
      <p:sp>
        <p:nvSpPr>
          <p:cNvPr id="6" name="Content Placeholder 5"/>
          <p:cNvSpPr>
            <a:spLocks noGrp="1"/>
          </p:cNvSpPr>
          <p:nvPr>
            <p:ph sz="quarter" idx="4"/>
          </p:nvPr>
        </p:nvSpPr>
        <p:spPr/>
        <p:txBody>
          <a:bodyPr/>
          <a:lstStyle/>
          <a:p>
            <a:r>
              <a:rPr lang="en-US" dirty="0" smtClean="0"/>
              <a:t>If the concentrator (hub) on which the whole topology relies fails, the whole system will crash down.</a:t>
            </a:r>
          </a:p>
          <a:p>
            <a:r>
              <a:rPr lang="en-US" dirty="0" smtClean="0"/>
              <a:t>The cost of installation is high.</a:t>
            </a:r>
          </a:p>
          <a:p>
            <a:r>
              <a:rPr lang="en-US" dirty="0" smtClean="0"/>
              <a:t>Performance is based on the single concentrator i.e. hub.</a:t>
            </a:r>
            <a:endParaRPr lang="en-IN" dirty="0"/>
          </a:p>
        </p:txBody>
      </p:sp>
    </p:spTree>
    <p:extLst>
      <p:ext uri="{BB962C8B-B14F-4D97-AF65-F5344CB8AC3E}">
        <p14:creationId xmlns:p14="http://schemas.microsoft.com/office/powerpoint/2010/main" val="33812145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 Topology</a:t>
            </a:r>
            <a:endParaRPr lang="en-IN" dirty="0"/>
          </a:p>
        </p:txBody>
      </p:sp>
      <p:sp>
        <p:nvSpPr>
          <p:cNvPr id="3" name="Content Placeholder 2"/>
          <p:cNvSpPr>
            <a:spLocks noGrp="1"/>
          </p:cNvSpPr>
          <p:nvPr>
            <p:ph idx="1"/>
          </p:nvPr>
        </p:nvSpPr>
        <p:spPr/>
        <p:txBody>
          <a:bodyPr/>
          <a:lstStyle/>
          <a:p>
            <a:pPr algn="just"/>
            <a:r>
              <a:rPr lang="en-US" dirty="0"/>
              <a:t>Bus topology is a network type in which every computer and network device is connected to a single cable. It is bi-directional. It is a multi-point connection and a non-robust topology because if the backbone fails the topology crashes. In Bus Topology, various MAC (Media Access Control) protocols are followed by LAN </a:t>
            </a:r>
            <a:r>
              <a:rPr lang="en-US" dirty="0" smtClean="0"/>
              <a:t>Ethernet </a:t>
            </a:r>
            <a:r>
              <a:rPr lang="en-US" dirty="0"/>
              <a:t>connections like TDMA, Pure Aloha, CDMA, Slotted Aloha, etc.</a:t>
            </a:r>
            <a:endParaRPr lang="en-IN" dirty="0"/>
          </a:p>
        </p:txBody>
      </p:sp>
      <p:pic>
        <p:nvPicPr>
          <p:cNvPr id="4" name="Picture 3" descr="&lt;strong&gt;Network&lt;/strong&gt; Classification by &lt;strong&gt;Network Topology&lt;/strong&gt; | TheCheesyGee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410" y="528543"/>
            <a:ext cx="2052001" cy="1986057"/>
          </a:xfrm>
          <a:prstGeom prst="rect">
            <a:avLst/>
          </a:prstGeom>
        </p:spPr>
      </p:pic>
    </p:spTree>
    <p:extLst>
      <p:ext uri="{BB962C8B-B14F-4D97-AF65-F5344CB8AC3E}">
        <p14:creationId xmlns:p14="http://schemas.microsoft.com/office/powerpoint/2010/main" val="42741763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 Topology</a:t>
            </a:r>
            <a:endParaRPr lang="en-IN" dirty="0"/>
          </a:p>
        </p:txBody>
      </p:sp>
      <p:sp>
        <p:nvSpPr>
          <p:cNvPr id="3" name="Text Placeholder 2"/>
          <p:cNvSpPr>
            <a:spLocks noGrp="1"/>
          </p:cNvSpPr>
          <p:nvPr>
            <p:ph type="body" idx="1"/>
          </p:nvPr>
        </p:nvSpPr>
        <p:spPr/>
        <p:txBody>
          <a:bodyPr/>
          <a:lstStyle/>
          <a:p>
            <a:r>
              <a:rPr lang="en-IN" dirty="0" smtClean="0"/>
              <a:t>Advantages</a:t>
            </a:r>
            <a:endParaRPr lang="en-IN" dirty="0"/>
          </a:p>
        </p:txBody>
      </p:sp>
      <p:sp>
        <p:nvSpPr>
          <p:cNvPr id="4" name="Content Placeholder 3"/>
          <p:cNvSpPr>
            <a:spLocks noGrp="1"/>
          </p:cNvSpPr>
          <p:nvPr>
            <p:ph sz="half" idx="2"/>
          </p:nvPr>
        </p:nvSpPr>
        <p:spPr/>
        <p:txBody>
          <a:bodyPr>
            <a:normAutofit fontScale="85000" lnSpcReduction="20000"/>
          </a:bodyPr>
          <a:lstStyle/>
          <a:p>
            <a:r>
              <a:rPr lang="en-US" dirty="0" smtClean="0"/>
              <a:t>If N devices are connected to each other in a bus topology, then the number of cables required to connect them is 1, known as backbone cable, and N drop lines are required.</a:t>
            </a:r>
          </a:p>
          <a:p>
            <a:r>
              <a:rPr lang="en-US" dirty="0" smtClean="0"/>
              <a:t>Coaxial or twisted pair cables are mainly used in bus-based networks that support up to 10 Mbps.</a:t>
            </a:r>
          </a:p>
          <a:p>
            <a:r>
              <a:rPr lang="en-US" dirty="0" smtClean="0"/>
              <a:t>The cost of the cable is less compared to other topologies, but it is used to build small networks.</a:t>
            </a:r>
          </a:p>
          <a:p>
            <a:r>
              <a:rPr lang="en-US" dirty="0" smtClean="0"/>
              <a:t>Bus topology is familiar technology as installation and troubleshooting techniques are well known.</a:t>
            </a:r>
            <a:endParaRPr lang="en-IN" dirty="0"/>
          </a:p>
        </p:txBody>
      </p:sp>
      <p:sp>
        <p:nvSpPr>
          <p:cNvPr id="5" name="Text Placeholder 4"/>
          <p:cNvSpPr>
            <a:spLocks noGrp="1"/>
          </p:cNvSpPr>
          <p:nvPr>
            <p:ph type="body" sz="quarter" idx="3"/>
          </p:nvPr>
        </p:nvSpPr>
        <p:spPr/>
        <p:txBody>
          <a:bodyPr/>
          <a:lstStyle/>
          <a:p>
            <a:r>
              <a:rPr lang="en-IN" dirty="0" smtClean="0"/>
              <a:t>Disadvantages</a:t>
            </a:r>
            <a:endParaRPr lang="en-IN" dirty="0"/>
          </a:p>
        </p:txBody>
      </p:sp>
      <p:sp>
        <p:nvSpPr>
          <p:cNvPr id="6" name="Content Placeholder 5"/>
          <p:cNvSpPr>
            <a:spLocks noGrp="1"/>
          </p:cNvSpPr>
          <p:nvPr>
            <p:ph sz="quarter" idx="4"/>
          </p:nvPr>
        </p:nvSpPr>
        <p:spPr/>
        <p:txBody>
          <a:bodyPr>
            <a:normAutofit fontScale="77500" lnSpcReduction="20000"/>
          </a:bodyPr>
          <a:lstStyle/>
          <a:p>
            <a:r>
              <a:rPr lang="en-US" dirty="0" smtClean="0"/>
              <a:t>A bus topology is quite simpler, but still, it requires a lot of cabling.</a:t>
            </a:r>
          </a:p>
          <a:p>
            <a:r>
              <a:rPr lang="en-US" dirty="0" smtClean="0"/>
              <a:t>If the common cable fails, then the whole system will crash down.</a:t>
            </a:r>
          </a:p>
          <a:p>
            <a:r>
              <a:rPr lang="en-US" dirty="0" smtClean="0"/>
              <a:t>If the network traffic is heavy, it increases collisions in the network. To avoid this, various protocols are used in the MAC layer known as Pure Aloha, Slotted Aloha, CSMA/CD, etc.</a:t>
            </a:r>
          </a:p>
          <a:p>
            <a:r>
              <a:rPr lang="en-US" dirty="0" smtClean="0"/>
              <a:t>Adding new devices to the network would slow down networks.</a:t>
            </a:r>
          </a:p>
          <a:p>
            <a:r>
              <a:rPr lang="en-US" dirty="0" smtClean="0"/>
              <a:t>Security is very low.</a:t>
            </a:r>
            <a:endParaRPr lang="en-IN" dirty="0"/>
          </a:p>
        </p:txBody>
      </p:sp>
    </p:spTree>
    <p:extLst>
      <p:ext uri="{BB962C8B-B14F-4D97-AF65-F5344CB8AC3E}">
        <p14:creationId xmlns:p14="http://schemas.microsoft.com/office/powerpoint/2010/main" val="3801880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Ring Topology</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In this topology, it forms a ring connecting devices with exactly two neighboring devices. A number of repeaters are used for Ring topology with a large number of nodes, because if someone wants to send some data to the last node in the ring topology with 100 nodes, then the data will have to pass through 99 nodes to reach the 100th node. Hence to prevent data loss repeaters are used in the network.</a:t>
            </a:r>
          </a:p>
          <a:p>
            <a:pPr algn="just"/>
            <a:endParaRPr lang="en-US" dirty="0" smtClean="0"/>
          </a:p>
          <a:p>
            <a:pPr algn="just"/>
            <a:r>
              <a:rPr lang="en-US" dirty="0" smtClean="0"/>
              <a:t>The data flows in one direction, i.e.., it is unidirectional, but it can be made bidirectional by having 2 connections between each Network Node, it is called Dual Ring Topology. In-Ring Topology, the Token Ring Passing protocol is used by the workstations to transmit the data.</a:t>
            </a:r>
            <a:endParaRPr lang="en-IN" dirty="0"/>
          </a:p>
        </p:txBody>
      </p:sp>
      <p:pic>
        <p:nvPicPr>
          <p:cNvPr id="4" name="Picture 3" descr="&lt;strong&gt;Network&lt;/strong&gt; Classification by &lt;strong&gt;Network Topology&lt;/strong&gt; | TheCheesyGee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6175" y="548640"/>
            <a:ext cx="2031236" cy="1965960"/>
          </a:xfrm>
          <a:prstGeom prst="rect">
            <a:avLst/>
          </a:prstGeom>
        </p:spPr>
      </p:pic>
    </p:spTree>
    <p:extLst>
      <p:ext uri="{BB962C8B-B14F-4D97-AF65-F5344CB8AC3E}">
        <p14:creationId xmlns:p14="http://schemas.microsoft.com/office/powerpoint/2010/main" val="24642806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Ring Topology</a:t>
            </a:r>
            <a:endParaRPr lang="en-IN" dirty="0"/>
          </a:p>
        </p:txBody>
      </p:sp>
      <p:sp>
        <p:nvSpPr>
          <p:cNvPr id="3" name="Text Placeholder 2"/>
          <p:cNvSpPr>
            <a:spLocks noGrp="1"/>
          </p:cNvSpPr>
          <p:nvPr>
            <p:ph type="body" idx="1"/>
          </p:nvPr>
        </p:nvSpPr>
        <p:spPr/>
        <p:txBody>
          <a:bodyPr/>
          <a:lstStyle/>
          <a:p>
            <a:r>
              <a:rPr lang="en-IN" dirty="0" smtClean="0"/>
              <a:t>Advantages</a:t>
            </a:r>
            <a:endParaRPr lang="en-IN" dirty="0"/>
          </a:p>
        </p:txBody>
      </p:sp>
      <p:sp>
        <p:nvSpPr>
          <p:cNvPr id="4" name="Content Placeholder 3"/>
          <p:cNvSpPr>
            <a:spLocks noGrp="1"/>
          </p:cNvSpPr>
          <p:nvPr>
            <p:ph sz="half" idx="2"/>
          </p:nvPr>
        </p:nvSpPr>
        <p:spPr/>
        <p:txBody>
          <a:bodyPr/>
          <a:lstStyle/>
          <a:p>
            <a:r>
              <a:rPr lang="en-US" dirty="0" smtClean="0"/>
              <a:t>The data transmission is high-speed.</a:t>
            </a:r>
          </a:p>
          <a:p>
            <a:r>
              <a:rPr lang="en-US" dirty="0" smtClean="0"/>
              <a:t>The possibility of collision is minimum in this type of topology.</a:t>
            </a:r>
          </a:p>
          <a:p>
            <a:r>
              <a:rPr lang="en-US" dirty="0" smtClean="0"/>
              <a:t>Cheap to install and expand.</a:t>
            </a:r>
          </a:p>
          <a:p>
            <a:r>
              <a:rPr lang="en-US" dirty="0" smtClean="0"/>
              <a:t>It is less costly than a star topology.</a:t>
            </a:r>
            <a:endParaRPr lang="en-IN" dirty="0"/>
          </a:p>
        </p:txBody>
      </p:sp>
      <p:sp>
        <p:nvSpPr>
          <p:cNvPr id="5" name="Text Placeholder 4"/>
          <p:cNvSpPr>
            <a:spLocks noGrp="1"/>
          </p:cNvSpPr>
          <p:nvPr>
            <p:ph type="body" sz="quarter" idx="3"/>
          </p:nvPr>
        </p:nvSpPr>
        <p:spPr/>
        <p:txBody>
          <a:bodyPr/>
          <a:lstStyle/>
          <a:p>
            <a:r>
              <a:rPr lang="en-IN" dirty="0" smtClean="0"/>
              <a:t>Disadvantages</a:t>
            </a:r>
            <a:endParaRPr lang="en-IN" dirty="0"/>
          </a:p>
        </p:txBody>
      </p:sp>
      <p:sp>
        <p:nvSpPr>
          <p:cNvPr id="6" name="Content Placeholder 5"/>
          <p:cNvSpPr>
            <a:spLocks noGrp="1"/>
          </p:cNvSpPr>
          <p:nvPr>
            <p:ph sz="quarter" idx="4"/>
          </p:nvPr>
        </p:nvSpPr>
        <p:spPr/>
        <p:txBody>
          <a:bodyPr>
            <a:normAutofit lnSpcReduction="10000"/>
          </a:bodyPr>
          <a:lstStyle/>
          <a:p>
            <a:pPr fontAlgn="base"/>
            <a:r>
              <a:rPr lang="en-US" dirty="0"/>
              <a:t>The failure of a single node in the network can cause the entire network to fail.</a:t>
            </a:r>
          </a:p>
          <a:p>
            <a:pPr fontAlgn="base"/>
            <a:r>
              <a:rPr lang="en-US" dirty="0"/>
              <a:t>Troubleshooting is difficult in this topology.</a:t>
            </a:r>
          </a:p>
          <a:p>
            <a:pPr fontAlgn="base"/>
            <a:r>
              <a:rPr lang="en-US" dirty="0"/>
              <a:t>The addition of stations in between or the removal of stations can disturb the whole topology.</a:t>
            </a:r>
          </a:p>
          <a:p>
            <a:pPr fontAlgn="base"/>
            <a:r>
              <a:rPr lang="en-US" dirty="0"/>
              <a:t>Less secure. </a:t>
            </a:r>
          </a:p>
          <a:p>
            <a:endParaRPr lang="en-IN" dirty="0"/>
          </a:p>
        </p:txBody>
      </p:sp>
    </p:spTree>
    <p:extLst>
      <p:ext uri="{BB962C8B-B14F-4D97-AF65-F5344CB8AC3E}">
        <p14:creationId xmlns:p14="http://schemas.microsoft.com/office/powerpoint/2010/main" val="5143917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29</TotalTime>
  <Words>1279</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Mesh</vt:lpstr>
      <vt:lpstr>Network Topology</vt:lpstr>
      <vt:lpstr>Network topology</vt:lpstr>
      <vt:lpstr>Point to point link</vt:lpstr>
      <vt:lpstr>Star Topology</vt:lpstr>
      <vt:lpstr>Star Topology</vt:lpstr>
      <vt:lpstr>Bus Topology</vt:lpstr>
      <vt:lpstr>Bus Topology</vt:lpstr>
      <vt:lpstr>Ring Topology</vt:lpstr>
      <vt:lpstr>Ring Topology</vt:lpstr>
      <vt:lpstr>Tree Topology</vt:lpstr>
      <vt:lpstr>Tree Topology</vt:lpstr>
      <vt:lpstr>Mesh Topology</vt:lpstr>
      <vt:lpstr>Mesh Topology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Topology</dc:title>
  <dc:creator>Student</dc:creator>
  <cp:lastModifiedBy>Student</cp:lastModifiedBy>
  <cp:revision>6</cp:revision>
  <dcterms:created xsi:type="dcterms:W3CDTF">2022-11-21T07:57:22Z</dcterms:created>
  <dcterms:modified xsi:type="dcterms:W3CDTF">2022-11-21T08:27:04Z</dcterms:modified>
</cp:coreProperties>
</file>