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71" r:id="rId5"/>
    <p:sldId id="260" r:id="rId6"/>
    <p:sldId id="261" r:id="rId7"/>
    <p:sldId id="262" r:id="rId8"/>
    <p:sldId id="263" r:id="rId9"/>
    <p:sldId id="264" r:id="rId10"/>
    <p:sldId id="272" r:id="rId11"/>
    <p:sldId id="265" r:id="rId12"/>
    <p:sldId id="266" r:id="rId13"/>
    <p:sldId id="270" r:id="rId14"/>
    <p:sldId id="267" r:id="rId15"/>
    <p:sldId id="273"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010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2979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17223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1526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02018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226615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99968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12851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42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692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266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4875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0530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3133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2754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7080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6714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969C88-B244-455D-A017-012B25B1ACDD}" type="datetimeFigureOut">
              <a:rPr lang="en-US" smtClean="0"/>
              <a:pPr/>
              <a:t>7/30/2024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43860387"/>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DA9A2-F25E-4B5E-806A-D920E3564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0"/>
          </a:xfrm>
          <a:prstGeom prst="rect">
            <a:avLst/>
          </a:prstGeom>
        </p:spPr>
      </p:pic>
      <p:sp>
        <p:nvSpPr>
          <p:cNvPr id="2" name="Title 1">
            <a:extLst>
              <a:ext uri="{FF2B5EF4-FFF2-40B4-BE49-F238E27FC236}">
                <a16:creationId xmlns:a16="http://schemas.microsoft.com/office/drawing/2014/main" id="{7B972293-407A-470C-9007-01A3F59B6E13}"/>
              </a:ext>
            </a:extLst>
          </p:cNvPr>
          <p:cNvSpPr>
            <a:spLocks noGrp="1"/>
          </p:cNvSpPr>
          <p:nvPr>
            <p:ph type="ctrTitle"/>
          </p:nvPr>
        </p:nvSpPr>
        <p:spPr>
          <a:xfrm>
            <a:off x="3782786" y="1328060"/>
            <a:ext cx="5475514" cy="2111829"/>
          </a:xfrm>
        </p:spPr>
        <p:txBody>
          <a:bodyPr>
            <a:normAutofit/>
          </a:bodyPr>
          <a:lstStyle/>
          <a:p>
            <a:pPr algn="l"/>
            <a:r>
              <a:rPr lang="en-US" sz="3200" b="1" dirty="0"/>
              <a:t>Machine </a:t>
            </a:r>
            <a:r>
              <a:rPr lang="en-US" sz="3200" dirty="0"/>
              <a:t>Learning Project</a:t>
            </a:r>
            <a:br>
              <a:rPr lang="en-US" sz="3200" b="1" dirty="0"/>
            </a:br>
            <a:r>
              <a:rPr lang="en-US" sz="3200" b="1" dirty="0"/>
              <a:t>(classification)</a:t>
            </a:r>
            <a:endParaRPr lang="en-IN" sz="3200" b="1" dirty="0"/>
          </a:p>
          <a:p>
            <a:endParaRPr lang="en-IN" sz="3200" b="1" dirty="0"/>
          </a:p>
        </p:txBody>
      </p:sp>
      <p:sp>
        <p:nvSpPr>
          <p:cNvPr id="3" name="Subtitle 2">
            <a:extLst>
              <a:ext uri="{FF2B5EF4-FFF2-40B4-BE49-F238E27FC236}">
                <a16:creationId xmlns:a16="http://schemas.microsoft.com/office/drawing/2014/main" id="{27910398-2A96-4D65-96C9-AA4E0960A35E}"/>
              </a:ext>
            </a:extLst>
          </p:cNvPr>
          <p:cNvSpPr>
            <a:spLocks noGrp="1"/>
          </p:cNvSpPr>
          <p:nvPr>
            <p:ph type="subTitle" idx="1"/>
          </p:nvPr>
        </p:nvSpPr>
        <p:spPr>
          <a:xfrm>
            <a:off x="4746172" y="3712027"/>
            <a:ext cx="4800600" cy="1524000"/>
          </a:xfrm>
        </p:spPr>
        <p:txBody>
          <a:bodyPr>
            <a:normAutofit fontScale="92500"/>
          </a:bodyPr>
          <a:lstStyle/>
          <a:p>
            <a:pPr algn="l"/>
            <a:r>
              <a:rPr lang="en-US" sz="2800" b="1" dirty="0"/>
              <a:t>NAME : VAIBHAV NEWASE</a:t>
            </a:r>
          </a:p>
          <a:p>
            <a:pPr algn="l"/>
            <a:r>
              <a:rPr lang="en-US" sz="2800" b="1" dirty="0"/>
              <a:t>BATCH : P-309</a:t>
            </a:r>
            <a:endParaRPr lang="en-IN" sz="2800" b="1" dirty="0"/>
          </a:p>
        </p:txBody>
      </p:sp>
    </p:spTree>
    <p:extLst>
      <p:ext uri="{BB962C8B-B14F-4D97-AF65-F5344CB8AC3E}">
        <p14:creationId xmlns:p14="http://schemas.microsoft.com/office/powerpoint/2010/main" val="130767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6057-137F-4EF4-980E-F39A833C3668}"/>
              </a:ext>
            </a:extLst>
          </p:cNvPr>
          <p:cNvSpPr>
            <a:spLocks noGrp="1"/>
          </p:cNvSpPr>
          <p:nvPr>
            <p:ph type="title"/>
          </p:nvPr>
        </p:nvSpPr>
        <p:spPr>
          <a:xfrm>
            <a:off x="913795" y="1"/>
            <a:ext cx="10353761" cy="648069"/>
          </a:xfrm>
        </p:spPr>
        <p:txBody>
          <a:bodyPr>
            <a:normAutofit/>
          </a:bodyPr>
          <a:lstStyle/>
          <a:p>
            <a:r>
              <a:rPr lang="en-US" sz="2000" dirty="0">
                <a:solidFill>
                  <a:srgbClr val="92D050"/>
                </a:solidFill>
              </a:rPr>
              <a:t>Exploratory data analysis (</a:t>
            </a:r>
            <a:r>
              <a:rPr lang="en-US" sz="2000" dirty="0" err="1">
                <a:solidFill>
                  <a:srgbClr val="92D050"/>
                </a:solidFill>
              </a:rPr>
              <a:t>eda</a:t>
            </a:r>
            <a:r>
              <a:rPr lang="en-US" sz="2000" dirty="0">
                <a:solidFill>
                  <a:srgbClr val="92D050"/>
                </a:solidFill>
              </a:rPr>
              <a:t>)</a:t>
            </a:r>
            <a:endParaRPr lang="en-IN" sz="2000" dirty="0"/>
          </a:p>
        </p:txBody>
      </p:sp>
      <p:sp>
        <p:nvSpPr>
          <p:cNvPr id="3" name="Content Placeholder 2">
            <a:extLst>
              <a:ext uri="{FF2B5EF4-FFF2-40B4-BE49-F238E27FC236}">
                <a16:creationId xmlns:a16="http://schemas.microsoft.com/office/drawing/2014/main" id="{63C55583-2829-49DA-843D-00816BC6FAB9}"/>
              </a:ext>
            </a:extLst>
          </p:cNvPr>
          <p:cNvSpPr>
            <a:spLocks noGrp="1"/>
          </p:cNvSpPr>
          <p:nvPr>
            <p:ph idx="1"/>
          </p:nvPr>
        </p:nvSpPr>
        <p:spPr>
          <a:xfrm>
            <a:off x="913795" y="994299"/>
            <a:ext cx="10353762" cy="5619565"/>
          </a:xfrm>
        </p:spPr>
        <p:txBody>
          <a:bodyPr/>
          <a:lstStyle/>
          <a:p>
            <a:r>
              <a:rPr lang="en-US" dirty="0">
                <a:solidFill>
                  <a:srgbClr val="FFFF00"/>
                </a:solidFill>
              </a:rPr>
              <a:t>Session per week based on engagement level </a:t>
            </a:r>
            <a:r>
              <a:rPr lang="en-US" dirty="0"/>
              <a:t>: From the below violin plot we can observe that the game engagement level were high for the players having higher number of sessions per week</a:t>
            </a:r>
          </a:p>
          <a:p>
            <a:pPr marL="0" indent="0">
              <a:buNone/>
            </a:pPr>
            <a:endParaRPr lang="en-IN" dirty="0"/>
          </a:p>
        </p:txBody>
      </p:sp>
      <p:pic>
        <p:nvPicPr>
          <p:cNvPr id="5" name="Picture 4">
            <a:extLst>
              <a:ext uri="{FF2B5EF4-FFF2-40B4-BE49-F238E27FC236}">
                <a16:creationId xmlns:a16="http://schemas.microsoft.com/office/drawing/2014/main" id="{BB7D2F3A-0A6D-49A4-84EC-FCADABF3B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3" y="2175028"/>
            <a:ext cx="9712170" cy="4438835"/>
          </a:xfrm>
          <a:prstGeom prst="rect">
            <a:avLst/>
          </a:prstGeom>
        </p:spPr>
      </p:pic>
    </p:spTree>
    <p:extLst>
      <p:ext uri="{BB962C8B-B14F-4D97-AF65-F5344CB8AC3E}">
        <p14:creationId xmlns:p14="http://schemas.microsoft.com/office/powerpoint/2010/main" val="390213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6926-E745-4182-81EF-AADE7997FDF0}"/>
              </a:ext>
            </a:extLst>
          </p:cNvPr>
          <p:cNvSpPr>
            <a:spLocks noGrp="1"/>
          </p:cNvSpPr>
          <p:nvPr>
            <p:ph type="title"/>
          </p:nvPr>
        </p:nvSpPr>
        <p:spPr>
          <a:xfrm>
            <a:off x="913795" y="0"/>
            <a:ext cx="10353761" cy="843379"/>
          </a:xfrm>
        </p:spPr>
        <p:txBody>
          <a:bodyPr>
            <a:normAutofit/>
          </a:bodyPr>
          <a:lstStyle/>
          <a:p>
            <a:r>
              <a:rPr lang="en-US" sz="2400" dirty="0">
                <a:solidFill>
                  <a:srgbClr val="92D050"/>
                </a:solidFill>
              </a:rPr>
              <a:t>Graphs used for </a:t>
            </a:r>
            <a:r>
              <a:rPr lang="en-US" sz="2400" dirty="0" err="1">
                <a:solidFill>
                  <a:srgbClr val="92D050"/>
                </a:solidFill>
              </a:rPr>
              <a:t>eda</a:t>
            </a:r>
            <a:endParaRPr lang="en-IN" sz="2400" dirty="0">
              <a:solidFill>
                <a:srgbClr val="92D050"/>
              </a:solidFill>
            </a:endParaRPr>
          </a:p>
        </p:txBody>
      </p:sp>
      <p:sp>
        <p:nvSpPr>
          <p:cNvPr id="3" name="Content Placeholder 2">
            <a:extLst>
              <a:ext uri="{FF2B5EF4-FFF2-40B4-BE49-F238E27FC236}">
                <a16:creationId xmlns:a16="http://schemas.microsoft.com/office/drawing/2014/main" id="{FC7B9EA5-8EAE-4497-A346-851B4EAD266E}"/>
              </a:ext>
            </a:extLst>
          </p:cNvPr>
          <p:cNvSpPr>
            <a:spLocks noGrp="1"/>
          </p:cNvSpPr>
          <p:nvPr>
            <p:ph idx="1"/>
          </p:nvPr>
        </p:nvSpPr>
        <p:spPr>
          <a:xfrm>
            <a:off x="913795" y="843378"/>
            <a:ext cx="10353762" cy="4947821"/>
          </a:xfrm>
        </p:spPr>
        <p:txBody>
          <a:bodyPr>
            <a:normAutofit/>
          </a:bodyPr>
          <a:lstStyle/>
          <a:p>
            <a:pPr marL="457200" indent="-457200">
              <a:buAutoNum type="arabicPeriod"/>
            </a:pPr>
            <a:r>
              <a:rPr lang="en-US" dirty="0"/>
              <a:t>Histogram  :  Shows the distribution of Players age</a:t>
            </a:r>
          </a:p>
          <a:p>
            <a:pPr marL="457200" indent="-457200">
              <a:buAutoNum type="arabicPeriod"/>
            </a:pPr>
            <a:r>
              <a:rPr lang="en-US" dirty="0"/>
              <a:t>Bar plot       :  Shows the count of each engagement level</a:t>
            </a:r>
          </a:p>
          <a:p>
            <a:pPr marL="457200" indent="-457200">
              <a:buAutoNum type="arabicPeriod"/>
            </a:pPr>
            <a:r>
              <a:rPr lang="en-US" dirty="0"/>
              <a:t>Pie chart     :  Shows distribution of Engagement level</a:t>
            </a:r>
          </a:p>
          <a:p>
            <a:pPr marL="457200" indent="-457200">
              <a:buAutoNum type="arabicPeriod"/>
            </a:pPr>
            <a:r>
              <a:rPr lang="en-US" dirty="0"/>
              <a:t>Distribution plot : Shows distribution of numerical columns</a:t>
            </a:r>
          </a:p>
          <a:p>
            <a:pPr marL="457200" indent="-457200">
              <a:buAutoNum type="arabicPeriod"/>
            </a:pPr>
            <a:r>
              <a:rPr lang="en-US" dirty="0"/>
              <a:t>Violin plot   : Shows session per week based on engagement level</a:t>
            </a:r>
          </a:p>
          <a:p>
            <a:pPr marL="457200" indent="-457200">
              <a:buAutoNum type="arabicPeriod"/>
            </a:pPr>
            <a:r>
              <a:rPr lang="en-US" dirty="0"/>
              <a:t>Box plot       :  Shows Q1,median,Q3 and maximum and also highlight outliers</a:t>
            </a:r>
          </a:p>
          <a:p>
            <a:pPr marL="457200" indent="-457200">
              <a:buAutoNum type="arabicPeriod"/>
            </a:pPr>
            <a:r>
              <a:rPr lang="en-US" dirty="0"/>
              <a:t>Heatmap      : Shows the correlation between variable </a:t>
            </a:r>
          </a:p>
          <a:p>
            <a:pPr marL="457200" indent="-457200">
              <a:buFont typeface="Arial" panose="020B0604020202020204" pitchFamily="34" charset="0"/>
              <a:buAutoNum type="arabicPeriod"/>
            </a:pPr>
            <a:r>
              <a:rPr lang="en-US" dirty="0"/>
              <a:t>Confusion matrix Display</a:t>
            </a:r>
          </a:p>
          <a:p>
            <a:pPr marL="457200" indent="-457200">
              <a:buFont typeface="Arial" panose="020B0604020202020204" pitchFamily="34" charset="0"/>
              <a:buAutoNum type="arabicPeriod"/>
            </a:pPr>
            <a:r>
              <a:rPr lang="en-US" dirty="0"/>
              <a:t>Roc Curve</a:t>
            </a:r>
          </a:p>
          <a:p>
            <a:pPr marL="0" indent="0">
              <a:buNone/>
            </a:pPr>
            <a:endParaRPr lang="en-IN" dirty="0"/>
          </a:p>
        </p:txBody>
      </p:sp>
    </p:spTree>
    <p:extLst>
      <p:ext uri="{BB962C8B-B14F-4D97-AF65-F5344CB8AC3E}">
        <p14:creationId xmlns:p14="http://schemas.microsoft.com/office/powerpoint/2010/main" val="3265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CCE1-76DB-4EAD-99FA-5EC6FA7EA2F5}"/>
              </a:ext>
            </a:extLst>
          </p:cNvPr>
          <p:cNvSpPr>
            <a:spLocks noGrp="1"/>
          </p:cNvSpPr>
          <p:nvPr>
            <p:ph type="title"/>
          </p:nvPr>
        </p:nvSpPr>
        <p:spPr>
          <a:xfrm>
            <a:off x="913795" y="62145"/>
            <a:ext cx="10353761" cy="754601"/>
          </a:xfrm>
        </p:spPr>
        <p:txBody>
          <a:bodyPr>
            <a:normAutofit/>
          </a:bodyPr>
          <a:lstStyle/>
          <a:p>
            <a:r>
              <a:rPr lang="en-US" sz="2400" dirty="0">
                <a:solidFill>
                  <a:srgbClr val="92D050"/>
                </a:solidFill>
              </a:rPr>
              <a:t>Algorithms used</a:t>
            </a:r>
            <a:endParaRPr lang="en-IN" sz="2400" dirty="0">
              <a:solidFill>
                <a:srgbClr val="92D050"/>
              </a:solidFill>
            </a:endParaRPr>
          </a:p>
        </p:txBody>
      </p:sp>
      <p:sp>
        <p:nvSpPr>
          <p:cNvPr id="3" name="Content Placeholder 2">
            <a:extLst>
              <a:ext uri="{FF2B5EF4-FFF2-40B4-BE49-F238E27FC236}">
                <a16:creationId xmlns:a16="http://schemas.microsoft.com/office/drawing/2014/main" id="{F2221705-6124-4CF7-904E-9C48303AB00A}"/>
              </a:ext>
            </a:extLst>
          </p:cNvPr>
          <p:cNvSpPr>
            <a:spLocks noGrp="1"/>
          </p:cNvSpPr>
          <p:nvPr>
            <p:ph idx="1"/>
          </p:nvPr>
        </p:nvSpPr>
        <p:spPr>
          <a:xfrm>
            <a:off x="913795" y="692457"/>
            <a:ext cx="10353762" cy="5530789"/>
          </a:xfrm>
        </p:spPr>
        <p:txBody>
          <a:bodyPr>
            <a:noAutofit/>
          </a:bodyPr>
          <a:lstStyle/>
          <a:p>
            <a:pPr marL="0" indent="0">
              <a:buNone/>
            </a:pPr>
            <a:r>
              <a:rPr lang="en-US" dirty="0"/>
              <a:t>1.Logistic Regression</a:t>
            </a:r>
          </a:p>
          <a:p>
            <a:pPr marL="0" indent="0">
              <a:buNone/>
            </a:pPr>
            <a:r>
              <a:rPr lang="en-US" dirty="0"/>
              <a:t>2. Logistic Regression with Scaled data</a:t>
            </a:r>
          </a:p>
          <a:p>
            <a:pPr marL="0" indent="0">
              <a:buNone/>
            </a:pPr>
            <a:r>
              <a:rPr lang="en-US" dirty="0"/>
              <a:t>3. Decision Tree </a:t>
            </a:r>
          </a:p>
          <a:p>
            <a:pPr marL="0" indent="0">
              <a:buNone/>
            </a:pPr>
            <a:r>
              <a:rPr lang="en-US" dirty="0"/>
              <a:t>4. Random Forest</a:t>
            </a:r>
          </a:p>
          <a:p>
            <a:pPr marL="0" indent="0">
              <a:buNone/>
            </a:pPr>
            <a:r>
              <a:rPr lang="en-US" dirty="0"/>
              <a:t>5. Bagging</a:t>
            </a:r>
          </a:p>
          <a:p>
            <a:pPr marL="0" indent="0">
              <a:buNone/>
            </a:pPr>
            <a:r>
              <a:rPr lang="en-US" dirty="0"/>
              <a:t>6. AdaBoost</a:t>
            </a:r>
          </a:p>
          <a:p>
            <a:pPr marL="0" indent="0">
              <a:buNone/>
            </a:pPr>
            <a:r>
              <a:rPr lang="en-US" dirty="0"/>
              <a:t>7. Gradient Boost</a:t>
            </a:r>
          </a:p>
          <a:p>
            <a:pPr marL="0" indent="0">
              <a:buNone/>
            </a:pPr>
            <a:r>
              <a:rPr lang="en-US" dirty="0"/>
              <a:t>8. XGBoost</a:t>
            </a:r>
          </a:p>
          <a:p>
            <a:pPr marL="0" indent="0">
              <a:buNone/>
            </a:pPr>
            <a:r>
              <a:rPr lang="en-US" dirty="0"/>
              <a:t>9. K-Nearest Neighbors</a:t>
            </a:r>
          </a:p>
          <a:p>
            <a:pPr marL="0" indent="0">
              <a:buNone/>
            </a:pPr>
            <a:r>
              <a:rPr lang="en-US" dirty="0"/>
              <a:t>10. Support vector machine (SVM)</a:t>
            </a:r>
          </a:p>
          <a:p>
            <a:pPr marL="0" indent="0">
              <a:buNone/>
            </a:pPr>
            <a:r>
              <a:rPr lang="en-US" dirty="0"/>
              <a:t>11. </a:t>
            </a:r>
            <a:r>
              <a:rPr lang="en-GB" dirty="0">
                <a:cs typeface="Times New Roman" panose="02020603050405020304" pitchFamily="18" charset="0"/>
              </a:rPr>
              <a:t>Hyperparameter Tuning for Decision Tree and Random forest.</a:t>
            </a:r>
            <a:endParaRPr lang="en-IN" dirty="0"/>
          </a:p>
        </p:txBody>
      </p:sp>
    </p:spTree>
    <p:extLst>
      <p:ext uri="{BB962C8B-B14F-4D97-AF65-F5344CB8AC3E}">
        <p14:creationId xmlns:p14="http://schemas.microsoft.com/office/powerpoint/2010/main" val="52185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1E3A-2B69-45ED-B6FB-0471808FC85D}"/>
              </a:ext>
            </a:extLst>
          </p:cNvPr>
          <p:cNvSpPr>
            <a:spLocks noGrp="1"/>
          </p:cNvSpPr>
          <p:nvPr>
            <p:ph type="title"/>
          </p:nvPr>
        </p:nvSpPr>
        <p:spPr>
          <a:xfrm>
            <a:off x="913795" y="0"/>
            <a:ext cx="10353761" cy="612559"/>
          </a:xfrm>
        </p:spPr>
        <p:txBody>
          <a:bodyPr>
            <a:normAutofit/>
          </a:bodyPr>
          <a:lstStyle/>
          <a:p>
            <a:r>
              <a:rPr lang="en-US" sz="2800" dirty="0">
                <a:solidFill>
                  <a:srgbClr val="92D050"/>
                </a:solidFill>
              </a:rPr>
              <a:t>Actual </a:t>
            </a:r>
            <a:r>
              <a:rPr lang="en-US" sz="2800" cap="none" dirty="0">
                <a:solidFill>
                  <a:srgbClr val="92D050"/>
                </a:solidFill>
              </a:rPr>
              <a:t>vs</a:t>
            </a:r>
            <a:r>
              <a:rPr lang="en-US" sz="2800" dirty="0">
                <a:solidFill>
                  <a:srgbClr val="92D050"/>
                </a:solidFill>
              </a:rPr>
              <a:t> predicted</a:t>
            </a:r>
            <a:endParaRPr lang="en-IN" sz="2800" dirty="0">
              <a:solidFill>
                <a:srgbClr val="92D050"/>
              </a:solidFill>
            </a:endParaRPr>
          </a:p>
        </p:txBody>
      </p:sp>
      <p:pic>
        <p:nvPicPr>
          <p:cNvPr id="5" name="Content Placeholder 4">
            <a:extLst>
              <a:ext uri="{FF2B5EF4-FFF2-40B4-BE49-F238E27FC236}">
                <a16:creationId xmlns:a16="http://schemas.microsoft.com/office/drawing/2014/main" id="{1ACF4ADD-40A1-4962-AA94-9A5BEDC37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03" y="1544714"/>
            <a:ext cx="5879021" cy="4993836"/>
          </a:xfrm>
        </p:spPr>
      </p:pic>
      <p:pic>
        <p:nvPicPr>
          <p:cNvPr id="7" name="Picture 6">
            <a:extLst>
              <a:ext uri="{FF2B5EF4-FFF2-40B4-BE49-F238E27FC236}">
                <a16:creationId xmlns:a16="http://schemas.microsoft.com/office/drawing/2014/main" id="{6AC92B14-B848-4EC2-961B-722258441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556" y="1042980"/>
            <a:ext cx="5058481" cy="2114845"/>
          </a:xfrm>
          <a:prstGeom prst="rect">
            <a:avLst/>
          </a:prstGeom>
        </p:spPr>
      </p:pic>
      <p:pic>
        <p:nvPicPr>
          <p:cNvPr id="9" name="Picture 8">
            <a:extLst>
              <a:ext uri="{FF2B5EF4-FFF2-40B4-BE49-F238E27FC236}">
                <a16:creationId xmlns:a16="http://schemas.microsoft.com/office/drawing/2014/main" id="{1C1DA679-4CC1-4603-84F2-313D9AC8F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3242" y="3268648"/>
            <a:ext cx="1667108" cy="3479640"/>
          </a:xfrm>
          <a:prstGeom prst="rect">
            <a:avLst/>
          </a:prstGeom>
        </p:spPr>
      </p:pic>
      <p:sp>
        <p:nvSpPr>
          <p:cNvPr id="11" name="Rectangle 10">
            <a:extLst>
              <a:ext uri="{FF2B5EF4-FFF2-40B4-BE49-F238E27FC236}">
                <a16:creationId xmlns:a16="http://schemas.microsoft.com/office/drawing/2014/main" id="{06FB51B6-3EC8-4DF9-96FA-618491F9518E}"/>
              </a:ext>
            </a:extLst>
          </p:cNvPr>
          <p:cNvSpPr/>
          <p:nvPr/>
        </p:nvSpPr>
        <p:spPr>
          <a:xfrm>
            <a:off x="353104" y="674703"/>
            <a:ext cx="5058481" cy="71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Confusion Matrix </a:t>
            </a:r>
            <a:r>
              <a:rPr lang="en-US" dirty="0"/>
              <a:t>:  Shows how often the </a:t>
            </a:r>
            <a:r>
              <a:rPr lang="en-IN" dirty="0"/>
              <a:t>model predictions matches the true class labels.</a:t>
            </a:r>
            <a:endParaRPr lang="en-US" dirty="0"/>
          </a:p>
        </p:txBody>
      </p:sp>
      <p:sp>
        <p:nvSpPr>
          <p:cNvPr id="12" name="Rectangle 11">
            <a:extLst>
              <a:ext uri="{FF2B5EF4-FFF2-40B4-BE49-F238E27FC236}">
                <a16:creationId xmlns:a16="http://schemas.microsoft.com/office/drawing/2014/main" id="{6392B25B-FF10-44CB-898A-5701B24E63E0}"/>
              </a:ext>
            </a:extLst>
          </p:cNvPr>
          <p:cNvSpPr/>
          <p:nvPr/>
        </p:nvSpPr>
        <p:spPr>
          <a:xfrm>
            <a:off x="6697557" y="612559"/>
            <a:ext cx="3245434" cy="319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Classification Report : </a:t>
            </a:r>
            <a:endParaRPr lang="en-IN" dirty="0">
              <a:solidFill>
                <a:schemeClr val="bg1"/>
              </a:solidFill>
            </a:endParaRPr>
          </a:p>
        </p:txBody>
      </p:sp>
    </p:spTree>
    <p:extLst>
      <p:ext uri="{BB962C8B-B14F-4D97-AF65-F5344CB8AC3E}">
        <p14:creationId xmlns:p14="http://schemas.microsoft.com/office/powerpoint/2010/main" val="71863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116D-187D-4358-B220-2C1E00AC904E}"/>
              </a:ext>
            </a:extLst>
          </p:cNvPr>
          <p:cNvSpPr>
            <a:spLocks noGrp="1"/>
          </p:cNvSpPr>
          <p:nvPr>
            <p:ph type="title"/>
          </p:nvPr>
        </p:nvSpPr>
        <p:spPr>
          <a:xfrm>
            <a:off x="230819" y="1"/>
            <a:ext cx="11036737" cy="612558"/>
          </a:xfrm>
        </p:spPr>
        <p:txBody>
          <a:bodyPr>
            <a:normAutofit/>
          </a:bodyPr>
          <a:lstStyle/>
          <a:p>
            <a:r>
              <a:rPr lang="en-US" sz="2000" dirty="0">
                <a:solidFill>
                  <a:srgbClr val="92D050"/>
                </a:solidFill>
              </a:rPr>
              <a:t>Accuracy Table </a:t>
            </a:r>
            <a:endParaRPr lang="en-IN" sz="2000" dirty="0">
              <a:solidFill>
                <a:srgbClr val="92D050"/>
              </a:solidFill>
            </a:endParaRPr>
          </a:p>
        </p:txBody>
      </p:sp>
      <p:pic>
        <p:nvPicPr>
          <p:cNvPr id="8" name="Content Placeholder 7">
            <a:extLst>
              <a:ext uri="{FF2B5EF4-FFF2-40B4-BE49-F238E27FC236}">
                <a16:creationId xmlns:a16="http://schemas.microsoft.com/office/drawing/2014/main" id="{A50D8E87-F616-4424-AA03-C0BDBB4DE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00" y="1180730"/>
            <a:ext cx="5175682" cy="4101484"/>
          </a:xfrm>
        </p:spPr>
      </p:pic>
      <p:pic>
        <p:nvPicPr>
          <p:cNvPr id="10" name="Picture 9">
            <a:extLst>
              <a:ext uri="{FF2B5EF4-FFF2-40B4-BE49-F238E27FC236}">
                <a16:creationId xmlns:a16="http://schemas.microsoft.com/office/drawing/2014/main" id="{B0348752-59B5-4794-A1C7-CF46D5EA6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358" y="1180731"/>
            <a:ext cx="6847642" cy="4101484"/>
          </a:xfrm>
          <a:prstGeom prst="rect">
            <a:avLst/>
          </a:prstGeom>
        </p:spPr>
      </p:pic>
    </p:spTree>
    <p:extLst>
      <p:ext uri="{BB962C8B-B14F-4D97-AF65-F5344CB8AC3E}">
        <p14:creationId xmlns:p14="http://schemas.microsoft.com/office/powerpoint/2010/main" val="114527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AE19-29DC-4657-82F3-F0E2A51EE5B3}"/>
              </a:ext>
            </a:extLst>
          </p:cNvPr>
          <p:cNvSpPr>
            <a:spLocks noGrp="1"/>
          </p:cNvSpPr>
          <p:nvPr>
            <p:ph type="title"/>
          </p:nvPr>
        </p:nvSpPr>
        <p:spPr>
          <a:xfrm>
            <a:off x="913795" y="62145"/>
            <a:ext cx="10353761" cy="550414"/>
          </a:xfrm>
        </p:spPr>
        <p:txBody>
          <a:bodyPr>
            <a:normAutofit/>
          </a:bodyPr>
          <a:lstStyle/>
          <a:p>
            <a:r>
              <a:rPr lang="en-US" sz="2400" dirty="0">
                <a:solidFill>
                  <a:srgbClr val="92D050"/>
                </a:solidFill>
              </a:rPr>
              <a:t>Multiclass roc curve</a:t>
            </a:r>
            <a:endParaRPr lang="en-IN" sz="2400" dirty="0">
              <a:solidFill>
                <a:srgbClr val="92D050"/>
              </a:solidFill>
            </a:endParaRPr>
          </a:p>
        </p:txBody>
      </p:sp>
      <p:sp>
        <p:nvSpPr>
          <p:cNvPr id="7" name="Content Placeholder 6">
            <a:extLst>
              <a:ext uri="{FF2B5EF4-FFF2-40B4-BE49-F238E27FC236}">
                <a16:creationId xmlns:a16="http://schemas.microsoft.com/office/drawing/2014/main" id="{AFC5A7EB-E93A-46C7-AE89-3B708E17F319}"/>
              </a:ext>
            </a:extLst>
          </p:cNvPr>
          <p:cNvSpPr>
            <a:spLocks noGrp="1"/>
          </p:cNvSpPr>
          <p:nvPr>
            <p:ph idx="1"/>
          </p:nvPr>
        </p:nvSpPr>
        <p:spPr>
          <a:xfrm>
            <a:off x="452762" y="612559"/>
            <a:ext cx="11265762" cy="6107837"/>
          </a:xfrm>
        </p:spPr>
        <p:txBody>
          <a:bodyPr>
            <a:normAutofit/>
          </a:bodyPr>
          <a:lstStyle/>
          <a:p>
            <a:r>
              <a:rPr lang="en-US" sz="1600" dirty="0"/>
              <a:t>Each ROC curve shows the trade-off between sensitivity (recall) and specificity (1 - FPR) for different threshold values.</a:t>
            </a:r>
          </a:p>
          <a:p>
            <a:r>
              <a:rPr lang="en-US" sz="1600" b="1" dirty="0"/>
              <a:t>AUC (Area Under the Curve)</a:t>
            </a:r>
            <a:r>
              <a:rPr lang="en-US" sz="1600" dirty="0"/>
              <a:t>: The area under the ROC curve provides a single metric to summarize the model's performance. A higher AUC value indicates a better performing model.</a:t>
            </a:r>
          </a:p>
          <a:p>
            <a:r>
              <a:rPr lang="en-US" sz="1600" dirty="0"/>
              <a:t>ROC curve shows the trade-off between sensitivity (recall) and specificity (1 - FPR) for different threshold values.</a:t>
            </a:r>
          </a:p>
          <a:p>
            <a:r>
              <a:rPr lang="en-US" sz="1600" dirty="0">
                <a:solidFill>
                  <a:srgbClr val="FFFF00"/>
                </a:solidFill>
              </a:rPr>
              <a:t>From the below figure we can suggest that the model performs best at predicting high engagement (Class 0)</a:t>
            </a:r>
          </a:p>
          <a:p>
            <a:pPr marL="0" indent="0">
              <a:buNone/>
            </a:pPr>
            <a:r>
              <a:rPr lang="en-US" sz="1600" dirty="0">
                <a:solidFill>
                  <a:srgbClr val="FFFF00"/>
                </a:solidFill>
              </a:rPr>
              <a:t>     followed by low engagement(Class 1), and least well at predicting medium engagement(</a:t>
            </a:r>
            <a:r>
              <a:rPr lang="en-US" sz="1600" dirty="0" err="1">
                <a:solidFill>
                  <a:srgbClr val="FFFF00"/>
                </a:solidFill>
              </a:rPr>
              <a:t>Claas</a:t>
            </a:r>
            <a:r>
              <a:rPr lang="en-US" sz="1600" dirty="0">
                <a:solidFill>
                  <a:srgbClr val="FFFF00"/>
                </a:solidFill>
              </a:rPr>
              <a:t> 2).</a:t>
            </a:r>
          </a:p>
          <a:p>
            <a:endParaRPr lang="en-US" sz="1600" dirty="0"/>
          </a:p>
          <a:p>
            <a:pPr marL="0" indent="0">
              <a:buNone/>
            </a:pPr>
            <a:r>
              <a:rPr lang="en-IN" sz="1600" dirty="0"/>
              <a:t>						                   </a:t>
            </a:r>
            <a:endParaRPr lang="en-US" sz="1600" dirty="0"/>
          </a:p>
        </p:txBody>
      </p:sp>
      <p:pic>
        <p:nvPicPr>
          <p:cNvPr id="9" name="Picture 8">
            <a:extLst>
              <a:ext uri="{FF2B5EF4-FFF2-40B4-BE49-F238E27FC236}">
                <a16:creationId xmlns:a16="http://schemas.microsoft.com/office/drawing/2014/main" id="{093C8E0F-C582-4021-972D-583332D7D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06" y="3429000"/>
            <a:ext cx="5980589" cy="3229252"/>
          </a:xfrm>
          <a:prstGeom prst="rect">
            <a:avLst/>
          </a:prstGeom>
        </p:spPr>
      </p:pic>
    </p:spTree>
    <p:extLst>
      <p:ext uri="{BB962C8B-B14F-4D97-AF65-F5344CB8AC3E}">
        <p14:creationId xmlns:p14="http://schemas.microsoft.com/office/powerpoint/2010/main" val="228763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5C8E-8277-467A-AD37-8A988E213C8D}"/>
              </a:ext>
            </a:extLst>
          </p:cNvPr>
          <p:cNvSpPr>
            <a:spLocks noGrp="1"/>
          </p:cNvSpPr>
          <p:nvPr>
            <p:ph type="title"/>
          </p:nvPr>
        </p:nvSpPr>
        <p:spPr>
          <a:xfrm>
            <a:off x="913795" y="1"/>
            <a:ext cx="10353761" cy="807868"/>
          </a:xfrm>
        </p:spPr>
        <p:txBody>
          <a:bodyPr>
            <a:normAutofit/>
          </a:bodyPr>
          <a:lstStyle/>
          <a:p>
            <a:r>
              <a:rPr lang="en-US" sz="2800" dirty="0">
                <a:solidFill>
                  <a:srgbClr val="92D050"/>
                </a:solidFill>
              </a:rPr>
              <a:t>Conclusion</a:t>
            </a:r>
            <a:endParaRPr lang="en-IN" sz="2800" dirty="0">
              <a:solidFill>
                <a:srgbClr val="92D050"/>
              </a:solidFill>
            </a:endParaRPr>
          </a:p>
        </p:txBody>
      </p:sp>
      <p:sp>
        <p:nvSpPr>
          <p:cNvPr id="3" name="Content Placeholder 2">
            <a:extLst>
              <a:ext uri="{FF2B5EF4-FFF2-40B4-BE49-F238E27FC236}">
                <a16:creationId xmlns:a16="http://schemas.microsoft.com/office/drawing/2014/main" id="{519B4ABF-E062-446A-B93B-99A2398477D2}"/>
              </a:ext>
            </a:extLst>
          </p:cNvPr>
          <p:cNvSpPr>
            <a:spLocks noGrp="1"/>
          </p:cNvSpPr>
          <p:nvPr>
            <p:ph idx="1"/>
          </p:nvPr>
        </p:nvSpPr>
        <p:spPr>
          <a:xfrm>
            <a:off x="674702" y="807868"/>
            <a:ext cx="11043821" cy="5637319"/>
          </a:xfrm>
        </p:spPr>
        <p:txBody>
          <a:bodyPr>
            <a:normAutofit/>
          </a:bodyPr>
          <a:lstStyle/>
          <a:p>
            <a:r>
              <a:rPr lang="en-US" sz="1800" dirty="0"/>
              <a:t>The classification model demonstrated varying degrees of accuracy in predicting gaming </a:t>
            </a:r>
            <a:r>
              <a:rPr lang="en-US" sz="1800" dirty="0" err="1"/>
              <a:t>enagement</a:t>
            </a:r>
            <a:r>
              <a:rPr lang="en-US" sz="1800" dirty="0"/>
              <a:t>.</a:t>
            </a:r>
          </a:p>
          <a:p>
            <a:r>
              <a:rPr lang="en-US" sz="1800" dirty="0"/>
              <a:t>After comparing several classification  algorithms, such as Logistic Regression, Decision Tree Classifier, Random Forest </a:t>
            </a:r>
            <a:r>
              <a:rPr lang="en-US" sz="1800" dirty="0" err="1"/>
              <a:t>Classifier,XGBoost</a:t>
            </a:r>
            <a:r>
              <a:rPr lang="en-US" sz="1800" dirty="0"/>
              <a:t> and Gradient Boosting Classifier, the </a:t>
            </a:r>
            <a:r>
              <a:rPr lang="en-US" sz="1800" dirty="0">
                <a:solidFill>
                  <a:srgbClr val="FFFF00"/>
                </a:solidFill>
              </a:rPr>
              <a:t>Random Forest Classifier  </a:t>
            </a:r>
            <a:r>
              <a:rPr lang="en-US" sz="1800" dirty="0"/>
              <a:t>model  and </a:t>
            </a:r>
            <a:r>
              <a:rPr lang="en-US" sz="1800" dirty="0">
                <a:solidFill>
                  <a:srgbClr val="FFFF00"/>
                </a:solidFill>
              </a:rPr>
              <a:t>XGBoost </a:t>
            </a:r>
            <a:r>
              <a:rPr lang="en-US" sz="1800" dirty="0"/>
              <a:t>provided  the best accuracy .</a:t>
            </a:r>
          </a:p>
          <a:p>
            <a:r>
              <a:rPr lang="en-US" sz="1800" dirty="0"/>
              <a:t>The </a:t>
            </a:r>
            <a:r>
              <a:rPr lang="en-US" sz="1800" dirty="0" err="1">
                <a:solidFill>
                  <a:srgbClr val="FFFF00"/>
                </a:solidFill>
              </a:rPr>
              <a:t>XGBoost</a:t>
            </a:r>
            <a:r>
              <a:rPr lang="en-US" sz="1800" dirty="0">
                <a:solidFill>
                  <a:srgbClr val="FFFF00"/>
                </a:solidFill>
              </a:rPr>
              <a:t> </a:t>
            </a:r>
            <a:r>
              <a:rPr lang="en-US" sz="1800" dirty="0"/>
              <a:t>model achieved an accuracy</a:t>
            </a:r>
            <a:r>
              <a:rPr lang="en-US" sz="1800" u="sng" dirty="0">
                <a:solidFill>
                  <a:srgbClr val="FFFF00"/>
                </a:solidFill>
              </a:rPr>
              <a:t> </a:t>
            </a:r>
            <a:r>
              <a:rPr lang="en-US" sz="1800" dirty="0"/>
              <a:t>score</a:t>
            </a:r>
            <a:r>
              <a:rPr lang="en-US" sz="1800" u="sng" dirty="0">
                <a:solidFill>
                  <a:srgbClr val="FFFF00"/>
                </a:solidFill>
              </a:rPr>
              <a:t> </a:t>
            </a:r>
            <a:r>
              <a:rPr lang="en-US" sz="1800" dirty="0"/>
              <a:t>of </a:t>
            </a:r>
            <a:r>
              <a:rPr lang="en-US" sz="1800" b="1" dirty="0">
                <a:solidFill>
                  <a:srgbClr val="FFFF00"/>
                </a:solidFill>
              </a:rPr>
              <a:t>0.91</a:t>
            </a:r>
            <a:r>
              <a:rPr lang="en-US" sz="1800" dirty="0"/>
              <a:t> ,,recall score of </a:t>
            </a:r>
            <a:r>
              <a:rPr lang="en-US" sz="1800" b="1" dirty="0">
                <a:solidFill>
                  <a:srgbClr val="FFFF00"/>
                </a:solidFill>
              </a:rPr>
              <a:t>0.90</a:t>
            </a:r>
            <a:r>
              <a:rPr lang="en-US" sz="1800" dirty="0"/>
              <a:t>, f1 score of </a:t>
            </a:r>
            <a:r>
              <a:rPr lang="en-US" sz="1800" b="1" dirty="0">
                <a:solidFill>
                  <a:srgbClr val="FFFF00"/>
                </a:solidFill>
              </a:rPr>
              <a:t>0.91 </a:t>
            </a:r>
          </a:p>
          <a:p>
            <a:pPr marL="0" indent="0">
              <a:buNone/>
            </a:pPr>
            <a:r>
              <a:rPr lang="en-US" sz="1800" dirty="0"/>
              <a:t>    precision score of </a:t>
            </a:r>
            <a:r>
              <a:rPr lang="en-US" sz="1800" b="1" dirty="0">
                <a:solidFill>
                  <a:srgbClr val="FFFF00"/>
                </a:solidFill>
              </a:rPr>
              <a:t>0.92  </a:t>
            </a:r>
            <a:r>
              <a:rPr lang="en-US" sz="1800" dirty="0"/>
              <a:t>having precision score of 0.95 for class label 2.</a:t>
            </a:r>
          </a:p>
          <a:p>
            <a:r>
              <a:rPr lang="en-US" sz="1800" dirty="0"/>
              <a:t>The most influential features identified include Session Per week and Avg Session Duration Minutes. </a:t>
            </a:r>
          </a:p>
          <a:p>
            <a:r>
              <a:rPr lang="en-US" sz="1800" dirty="0"/>
              <a:t>To sum up, the classification model for gaming engagement behavior has been evaluated using various performance metrics and ROC curves for each class. The model shows varying degrees of accuracy across the different classes.</a:t>
            </a:r>
          </a:p>
          <a:p>
            <a:r>
              <a:rPr lang="en-US" sz="1800" dirty="0"/>
              <a:t>The ROC curves offer a clear picture of the model's ability to distinguish between high, medium, and low engagement levels, guiding further improvements and applications of the model.</a:t>
            </a:r>
          </a:p>
          <a:p>
            <a:pPr marL="0" indent="0">
              <a:buNone/>
            </a:pPr>
            <a:endParaRPr lang="en-IN" sz="1800" dirty="0"/>
          </a:p>
        </p:txBody>
      </p:sp>
    </p:spTree>
    <p:extLst>
      <p:ext uri="{BB962C8B-B14F-4D97-AF65-F5344CB8AC3E}">
        <p14:creationId xmlns:p14="http://schemas.microsoft.com/office/powerpoint/2010/main" val="80583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33B9-08FB-4011-BE31-D23186F65B97}"/>
              </a:ext>
            </a:extLst>
          </p:cNvPr>
          <p:cNvSpPr>
            <a:spLocks noGrp="1"/>
          </p:cNvSpPr>
          <p:nvPr>
            <p:ph type="title"/>
          </p:nvPr>
        </p:nvSpPr>
        <p:spPr>
          <a:xfrm>
            <a:off x="913795" y="177554"/>
            <a:ext cx="10353761" cy="52378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297979A-1257-4E12-852F-CAF94B60A46D}"/>
              </a:ext>
            </a:extLst>
          </p:cNvPr>
          <p:cNvSpPr>
            <a:spLocks noGrp="1"/>
          </p:cNvSpPr>
          <p:nvPr>
            <p:ph idx="1"/>
          </p:nvPr>
        </p:nvSpPr>
        <p:spPr>
          <a:xfrm>
            <a:off x="913795" y="949911"/>
            <a:ext cx="10353762" cy="5548543"/>
          </a:xfrm>
        </p:spPr>
        <p:txBody>
          <a:bodyPr/>
          <a:lstStyle/>
          <a:p>
            <a:endParaRPr lang="en-IN" dirty="0"/>
          </a:p>
        </p:txBody>
      </p:sp>
    </p:spTree>
    <p:extLst>
      <p:ext uri="{BB962C8B-B14F-4D97-AF65-F5344CB8AC3E}">
        <p14:creationId xmlns:p14="http://schemas.microsoft.com/office/powerpoint/2010/main" val="379386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C63B-9BF5-4E66-83E5-197A7CDB9AFD}"/>
              </a:ext>
            </a:extLst>
          </p:cNvPr>
          <p:cNvSpPr>
            <a:spLocks noGrp="1"/>
          </p:cNvSpPr>
          <p:nvPr>
            <p:ph type="title"/>
          </p:nvPr>
        </p:nvSpPr>
        <p:spPr>
          <a:xfrm>
            <a:off x="2254928" y="152402"/>
            <a:ext cx="7288567" cy="1057274"/>
          </a:xfrm>
        </p:spPr>
        <p:txBody>
          <a:bodyPr>
            <a:normAutofit/>
          </a:bodyPr>
          <a:lstStyle/>
          <a:p>
            <a:r>
              <a:rPr lang="en-US" dirty="0">
                <a:solidFill>
                  <a:srgbClr val="92D050"/>
                </a:solidFill>
              </a:rPr>
              <a:t>objective</a:t>
            </a:r>
            <a:endParaRPr lang="en-IN" dirty="0">
              <a:solidFill>
                <a:srgbClr val="92D050"/>
              </a:solidFill>
            </a:endParaRPr>
          </a:p>
        </p:txBody>
      </p:sp>
      <p:sp>
        <p:nvSpPr>
          <p:cNvPr id="3" name="Content Placeholder 2">
            <a:extLst>
              <a:ext uri="{FF2B5EF4-FFF2-40B4-BE49-F238E27FC236}">
                <a16:creationId xmlns:a16="http://schemas.microsoft.com/office/drawing/2014/main" id="{9498FFEC-331E-4423-BA8F-B7F29EB56186}"/>
              </a:ext>
            </a:extLst>
          </p:cNvPr>
          <p:cNvSpPr>
            <a:spLocks noGrp="1"/>
          </p:cNvSpPr>
          <p:nvPr>
            <p:ph idx="1"/>
          </p:nvPr>
        </p:nvSpPr>
        <p:spPr>
          <a:xfrm>
            <a:off x="913795" y="1455938"/>
            <a:ext cx="10618298" cy="4394446"/>
          </a:xfrm>
        </p:spPr>
        <p:txBody>
          <a:bodyPr>
            <a:normAutofit/>
          </a:bodyPr>
          <a:lstStyle/>
          <a:p>
            <a:r>
              <a:rPr lang="en-US" sz="2600" dirty="0"/>
              <a:t>The objective of this project is to develop a machine learning model capable of predicting player engagement levels in a video game based on historical gameplay data.</a:t>
            </a:r>
          </a:p>
          <a:p>
            <a:r>
              <a:rPr lang="en-US" sz="2600" dirty="0">
                <a:effectLst/>
              </a:rPr>
              <a:t>By understanding the player engagement factors will be the key for game developers in achieving in enhancing their user experience and retention. This project will dive into a rick dataset of video game players to discover patterns and insights that will help in their game development and their marketing strategies.</a:t>
            </a:r>
            <a:endParaRPr lang="en-IN" sz="2600" b="1" dirty="0"/>
          </a:p>
        </p:txBody>
      </p:sp>
    </p:spTree>
    <p:extLst>
      <p:ext uri="{BB962C8B-B14F-4D97-AF65-F5344CB8AC3E}">
        <p14:creationId xmlns:p14="http://schemas.microsoft.com/office/powerpoint/2010/main" val="352491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4EBA-DA85-4F2F-94A1-FFC9644C2175}"/>
              </a:ext>
            </a:extLst>
          </p:cNvPr>
          <p:cNvSpPr>
            <a:spLocks noGrp="1"/>
          </p:cNvSpPr>
          <p:nvPr>
            <p:ph type="title"/>
          </p:nvPr>
        </p:nvSpPr>
        <p:spPr>
          <a:xfrm>
            <a:off x="913795" y="66675"/>
            <a:ext cx="10353761" cy="847725"/>
          </a:xfrm>
        </p:spPr>
        <p:txBody>
          <a:bodyPr>
            <a:normAutofit/>
          </a:bodyPr>
          <a:lstStyle/>
          <a:p>
            <a:r>
              <a:rPr lang="en-US" sz="3200" dirty="0">
                <a:solidFill>
                  <a:srgbClr val="92D050"/>
                </a:solidFill>
              </a:rPr>
              <a:t>Dataset columns</a:t>
            </a:r>
            <a:endParaRPr lang="en-IN" sz="3200" dirty="0">
              <a:solidFill>
                <a:srgbClr val="92D050"/>
              </a:solidFill>
            </a:endParaRPr>
          </a:p>
        </p:txBody>
      </p:sp>
      <p:sp>
        <p:nvSpPr>
          <p:cNvPr id="3" name="Content Placeholder 2">
            <a:extLst>
              <a:ext uri="{FF2B5EF4-FFF2-40B4-BE49-F238E27FC236}">
                <a16:creationId xmlns:a16="http://schemas.microsoft.com/office/drawing/2014/main" id="{E91AD2B7-4DF4-46E0-AE6A-9E5C864F4866}"/>
              </a:ext>
            </a:extLst>
          </p:cNvPr>
          <p:cNvSpPr>
            <a:spLocks noGrp="1"/>
          </p:cNvSpPr>
          <p:nvPr>
            <p:ph idx="1"/>
          </p:nvPr>
        </p:nvSpPr>
        <p:spPr>
          <a:xfrm>
            <a:off x="514904" y="914401"/>
            <a:ext cx="11265763" cy="5681708"/>
          </a:xfrm>
        </p:spPr>
        <p:txBody>
          <a:bodyPr>
            <a:noAutofit/>
          </a:bodyPr>
          <a:lstStyle/>
          <a:p>
            <a:pPr marL="0" indent="0">
              <a:buNone/>
            </a:pPr>
            <a:r>
              <a:rPr lang="en-US" sz="1700" dirty="0"/>
              <a:t>1. </a:t>
            </a:r>
            <a:r>
              <a:rPr lang="en-US" sz="1700" b="1" dirty="0">
                <a:solidFill>
                  <a:srgbClr val="92D050"/>
                </a:solidFill>
                <a:effectLst/>
              </a:rPr>
              <a:t>Player ID </a:t>
            </a:r>
            <a:r>
              <a:rPr lang="en-US" sz="1700" dirty="0">
                <a:effectLst/>
              </a:rPr>
              <a:t>:  Unique identifier for each player.  </a:t>
            </a:r>
          </a:p>
          <a:p>
            <a:pPr marL="0" indent="0">
              <a:buNone/>
            </a:pPr>
            <a:r>
              <a:rPr lang="en-US" sz="1700" dirty="0"/>
              <a:t>2. </a:t>
            </a:r>
            <a:r>
              <a:rPr lang="en-US" sz="1700" b="1" dirty="0">
                <a:solidFill>
                  <a:srgbClr val="92D050"/>
                </a:solidFill>
                <a:effectLst/>
              </a:rPr>
              <a:t>Age </a:t>
            </a:r>
            <a:r>
              <a:rPr lang="en-US" sz="1700" dirty="0">
                <a:effectLst/>
              </a:rPr>
              <a:t>: Age of the player.</a:t>
            </a:r>
          </a:p>
          <a:p>
            <a:pPr marL="0" indent="0">
              <a:buNone/>
            </a:pPr>
            <a:r>
              <a:rPr lang="en-IN" sz="1700" dirty="0"/>
              <a:t>3. </a:t>
            </a:r>
            <a:r>
              <a:rPr lang="en-US" sz="1700" b="1" dirty="0">
                <a:solidFill>
                  <a:srgbClr val="92D050"/>
                </a:solidFill>
                <a:effectLst/>
              </a:rPr>
              <a:t>Location </a:t>
            </a:r>
            <a:r>
              <a:rPr lang="en-US" sz="1700" dirty="0">
                <a:effectLst/>
              </a:rPr>
              <a:t>: Geographic location of the player.</a:t>
            </a:r>
          </a:p>
          <a:p>
            <a:pPr marL="0" indent="0">
              <a:buNone/>
            </a:pPr>
            <a:r>
              <a:rPr lang="en-IN" sz="1700" dirty="0"/>
              <a:t>4. </a:t>
            </a:r>
            <a:r>
              <a:rPr lang="en-US" sz="1700" b="1" dirty="0">
                <a:solidFill>
                  <a:srgbClr val="92D050"/>
                </a:solidFill>
                <a:effectLst/>
              </a:rPr>
              <a:t>Game Genre </a:t>
            </a:r>
            <a:r>
              <a:rPr lang="en-US" sz="1700" dirty="0">
                <a:effectLst/>
              </a:rPr>
              <a:t>: Genre of the game the player is engaged in.</a:t>
            </a:r>
          </a:p>
          <a:p>
            <a:pPr marL="0" indent="0">
              <a:buNone/>
            </a:pPr>
            <a:r>
              <a:rPr lang="en-IN" sz="1700" dirty="0"/>
              <a:t>5. </a:t>
            </a:r>
            <a:r>
              <a:rPr lang="en-US" sz="1700" b="1" dirty="0">
                <a:solidFill>
                  <a:srgbClr val="92D050"/>
                </a:solidFill>
                <a:effectLst/>
              </a:rPr>
              <a:t>Play Time Hours </a:t>
            </a:r>
            <a:r>
              <a:rPr lang="en-US" sz="1700" dirty="0">
                <a:effectLst/>
              </a:rPr>
              <a:t>: Average hours spent playing per session.</a:t>
            </a:r>
          </a:p>
          <a:p>
            <a:pPr marL="0" indent="0">
              <a:buNone/>
            </a:pPr>
            <a:r>
              <a:rPr lang="en-IN" sz="1700" dirty="0"/>
              <a:t>6. </a:t>
            </a:r>
            <a:r>
              <a:rPr lang="en-US" sz="1700" b="1" dirty="0">
                <a:solidFill>
                  <a:srgbClr val="92D050"/>
                </a:solidFill>
                <a:effectLst/>
              </a:rPr>
              <a:t>In Game Purchases </a:t>
            </a:r>
            <a:r>
              <a:rPr lang="en-US" sz="1700" dirty="0">
                <a:effectLst/>
              </a:rPr>
              <a:t>: Indicates whether the player makes in-game purchases (0 = No, 1 = Yes)</a:t>
            </a:r>
          </a:p>
          <a:p>
            <a:pPr marL="0" indent="0">
              <a:buNone/>
            </a:pPr>
            <a:r>
              <a:rPr lang="en-US" sz="1700" dirty="0">
                <a:effectLst/>
              </a:rPr>
              <a:t>7. </a:t>
            </a:r>
            <a:r>
              <a:rPr lang="en-US" sz="1700" b="1" dirty="0">
                <a:solidFill>
                  <a:srgbClr val="92D050"/>
                </a:solidFill>
                <a:effectLst/>
              </a:rPr>
              <a:t>Game Difficulty </a:t>
            </a:r>
            <a:r>
              <a:rPr lang="en-US" sz="1700" dirty="0">
                <a:effectLst/>
              </a:rPr>
              <a:t>: Difficulty level of the game.</a:t>
            </a:r>
          </a:p>
          <a:p>
            <a:pPr marL="0" indent="0">
              <a:buNone/>
            </a:pPr>
            <a:r>
              <a:rPr lang="en-IN" sz="1700" dirty="0"/>
              <a:t>8. </a:t>
            </a:r>
            <a:r>
              <a:rPr lang="en-US" sz="1700" b="1" dirty="0">
                <a:solidFill>
                  <a:srgbClr val="92D050"/>
                </a:solidFill>
                <a:effectLst/>
              </a:rPr>
              <a:t>Sessions Per Week </a:t>
            </a:r>
            <a:r>
              <a:rPr lang="en-US" sz="1700" dirty="0">
                <a:effectLst/>
              </a:rPr>
              <a:t>: Number of gaming sessions per week.</a:t>
            </a:r>
          </a:p>
          <a:p>
            <a:pPr marL="0" indent="0">
              <a:buNone/>
            </a:pPr>
            <a:r>
              <a:rPr lang="en-IN" sz="1700" dirty="0"/>
              <a:t>9.</a:t>
            </a:r>
            <a:r>
              <a:rPr lang="en-US" sz="1700" b="1" dirty="0">
                <a:effectLst/>
              </a:rPr>
              <a:t> </a:t>
            </a:r>
            <a:r>
              <a:rPr lang="en-US" sz="1700" b="1" dirty="0">
                <a:solidFill>
                  <a:srgbClr val="92D050"/>
                </a:solidFill>
                <a:effectLst/>
              </a:rPr>
              <a:t>Avg Session Duration(Minutes) </a:t>
            </a:r>
            <a:r>
              <a:rPr lang="en-US" sz="1700" dirty="0">
                <a:effectLst/>
              </a:rPr>
              <a:t>: Average duration of each gaming session in minutes.</a:t>
            </a:r>
          </a:p>
          <a:p>
            <a:pPr marL="0" indent="0">
              <a:buNone/>
            </a:pPr>
            <a:r>
              <a:rPr lang="en-IN" sz="1700" dirty="0"/>
              <a:t>10. </a:t>
            </a:r>
            <a:r>
              <a:rPr lang="en-US" sz="1700" b="1" dirty="0">
                <a:solidFill>
                  <a:srgbClr val="92D050"/>
                </a:solidFill>
                <a:effectLst/>
              </a:rPr>
              <a:t>Player Level </a:t>
            </a:r>
            <a:r>
              <a:rPr lang="en-US" sz="1700" dirty="0">
                <a:effectLst/>
              </a:rPr>
              <a:t>: Current level of the player in the game.</a:t>
            </a:r>
          </a:p>
          <a:p>
            <a:pPr marL="0" indent="0">
              <a:buNone/>
            </a:pPr>
            <a:r>
              <a:rPr lang="en-IN" sz="1700" dirty="0"/>
              <a:t>11. </a:t>
            </a:r>
            <a:r>
              <a:rPr lang="en-US" sz="1700" b="1" dirty="0">
                <a:solidFill>
                  <a:srgbClr val="92D050"/>
                </a:solidFill>
                <a:effectLst/>
              </a:rPr>
              <a:t>Achievements Unlocked </a:t>
            </a:r>
            <a:r>
              <a:rPr lang="en-US" sz="1700" dirty="0">
                <a:effectLst/>
              </a:rPr>
              <a:t>: Number of achievements unlocked by the player.</a:t>
            </a:r>
          </a:p>
          <a:p>
            <a:pPr marL="0" indent="0">
              <a:buNone/>
            </a:pPr>
            <a:r>
              <a:rPr lang="en-US" sz="1700" dirty="0">
                <a:effectLst/>
              </a:rPr>
              <a:t>12. </a:t>
            </a:r>
            <a:r>
              <a:rPr lang="en-US" sz="1700" b="1" dirty="0">
                <a:solidFill>
                  <a:srgbClr val="92D050"/>
                </a:solidFill>
                <a:effectLst/>
              </a:rPr>
              <a:t>Engagement Level (</a:t>
            </a:r>
            <a:r>
              <a:rPr lang="en-US" sz="1700" b="1" dirty="0">
                <a:solidFill>
                  <a:srgbClr val="00B0F0"/>
                </a:solidFill>
                <a:effectLst/>
              </a:rPr>
              <a:t>Target variable</a:t>
            </a:r>
            <a:r>
              <a:rPr lang="en-US" sz="1700" b="1" dirty="0">
                <a:solidFill>
                  <a:srgbClr val="92D050"/>
                </a:solidFill>
                <a:effectLst/>
              </a:rPr>
              <a:t>)</a:t>
            </a:r>
            <a:r>
              <a:rPr lang="en-US" sz="1700" dirty="0">
                <a:effectLst/>
              </a:rPr>
              <a:t>: Categorized engagement level reflecting player retention ('High’,       </a:t>
            </a:r>
          </a:p>
          <a:p>
            <a:pPr marL="0" indent="0">
              <a:buNone/>
            </a:pPr>
            <a:r>
              <a:rPr lang="en-US" sz="1700" dirty="0">
                <a:effectLst/>
              </a:rPr>
              <a:t>                                                                              'Medium', 'Low').</a:t>
            </a:r>
          </a:p>
          <a:p>
            <a:pPr marL="0" indent="0">
              <a:buNone/>
            </a:pPr>
            <a:endParaRPr lang="en-US" sz="1700" dirty="0">
              <a:effectLst/>
            </a:endParaRPr>
          </a:p>
          <a:p>
            <a:pPr marL="0" indent="0">
              <a:buNone/>
            </a:pPr>
            <a:endParaRPr lang="en-IN" sz="1700" dirty="0"/>
          </a:p>
        </p:txBody>
      </p:sp>
    </p:spTree>
    <p:extLst>
      <p:ext uri="{BB962C8B-B14F-4D97-AF65-F5344CB8AC3E}">
        <p14:creationId xmlns:p14="http://schemas.microsoft.com/office/powerpoint/2010/main" val="8437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AA2C-7EFB-4251-A7A3-2DC156A1AAEC}"/>
              </a:ext>
            </a:extLst>
          </p:cNvPr>
          <p:cNvSpPr>
            <a:spLocks noGrp="1"/>
          </p:cNvSpPr>
          <p:nvPr>
            <p:ph type="title"/>
          </p:nvPr>
        </p:nvSpPr>
        <p:spPr>
          <a:xfrm>
            <a:off x="913795" y="71023"/>
            <a:ext cx="10353761" cy="727968"/>
          </a:xfrm>
        </p:spPr>
        <p:txBody>
          <a:bodyPr>
            <a:normAutofit/>
          </a:bodyPr>
          <a:lstStyle/>
          <a:p>
            <a:r>
              <a:rPr lang="en-US" sz="2800" dirty="0">
                <a:solidFill>
                  <a:srgbClr val="92D050"/>
                </a:solidFill>
              </a:rPr>
              <a:t>Table View</a:t>
            </a:r>
            <a:endParaRPr lang="en-IN" sz="2800" dirty="0">
              <a:solidFill>
                <a:srgbClr val="92D050"/>
              </a:solidFill>
            </a:endParaRPr>
          </a:p>
        </p:txBody>
      </p:sp>
      <p:pic>
        <p:nvPicPr>
          <p:cNvPr id="5" name="Content Placeholder 4">
            <a:extLst>
              <a:ext uri="{FF2B5EF4-FFF2-40B4-BE49-F238E27FC236}">
                <a16:creationId xmlns:a16="http://schemas.microsoft.com/office/drawing/2014/main" id="{DB8597F4-5E48-4568-9DF4-C99C651F0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80" y="1473694"/>
            <a:ext cx="8710912" cy="5033638"/>
          </a:xfrm>
        </p:spPr>
      </p:pic>
      <p:pic>
        <p:nvPicPr>
          <p:cNvPr id="7" name="Picture 6">
            <a:extLst>
              <a:ext uri="{FF2B5EF4-FFF2-40B4-BE49-F238E27FC236}">
                <a16:creationId xmlns:a16="http://schemas.microsoft.com/office/drawing/2014/main" id="{84B47DE8-FD38-4A63-9C13-EB5D02ABF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692" y="1473694"/>
            <a:ext cx="3005528" cy="5033638"/>
          </a:xfrm>
          <a:prstGeom prst="rect">
            <a:avLst/>
          </a:prstGeom>
        </p:spPr>
      </p:pic>
      <p:sp>
        <p:nvSpPr>
          <p:cNvPr id="8" name="Rectangle 7">
            <a:extLst>
              <a:ext uri="{FF2B5EF4-FFF2-40B4-BE49-F238E27FC236}">
                <a16:creationId xmlns:a16="http://schemas.microsoft.com/office/drawing/2014/main" id="{2A9C7EFD-CB66-40A6-B529-6B52869BD463}"/>
              </a:ext>
            </a:extLst>
          </p:cNvPr>
          <p:cNvSpPr/>
          <p:nvPr/>
        </p:nvSpPr>
        <p:spPr>
          <a:xfrm>
            <a:off x="237779" y="963228"/>
            <a:ext cx="3890338" cy="346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t>First 10 records of the table : </a:t>
            </a:r>
            <a:endParaRPr lang="en-IN" sz="2000" b="1" dirty="0"/>
          </a:p>
        </p:txBody>
      </p:sp>
    </p:spTree>
    <p:extLst>
      <p:ext uri="{BB962C8B-B14F-4D97-AF65-F5344CB8AC3E}">
        <p14:creationId xmlns:p14="http://schemas.microsoft.com/office/powerpoint/2010/main" val="275471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FA7E-75B9-46FE-8EC3-70CF2BDE5907}"/>
              </a:ext>
            </a:extLst>
          </p:cNvPr>
          <p:cNvSpPr>
            <a:spLocks noGrp="1"/>
          </p:cNvSpPr>
          <p:nvPr>
            <p:ph type="title"/>
          </p:nvPr>
        </p:nvSpPr>
        <p:spPr>
          <a:xfrm>
            <a:off x="426128" y="79900"/>
            <a:ext cx="11301273" cy="1420426"/>
          </a:xfrm>
        </p:spPr>
        <p:txBody>
          <a:bodyPr>
            <a:normAutofit/>
          </a:bodyPr>
          <a:lstStyle/>
          <a:p>
            <a:r>
              <a:rPr lang="en-GB" sz="3200" dirty="0">
                <a:solidFill>
                  <a:srgbClr val="92D050"/>
                </a:solidFill>
              </a:rPr>
              <a:t>methodology</a:t>
            </a:r>
            <a:endParaRPr lang="en-IN" sz="3200" dirty="0">
              <a:solidFill>
                <a:srgbClr val="92D050"/>
              </a:solidFill>
            </a:endParaRPr>
          </a:p>
        </p:txBody>
      </p:sp>
      <p:sp>
        <p:nvSpPr>
          <p:cNvPr id="3" name="Content Placeholder 2">
            <a:extLst>
              <a:ext uri="{FF2B5EF4-FFF2-40B4-BE49-F238E27FC236}">
                <a16:creationId xmlns:a16="http://schemas.microsoft.com/office/drawing/2014/main" id="{394C2C09-D45F-419A-99A6-F813A0434BE7}"/>
              </a:ext>
            </a:extLst>
          </p:cNvPr>
          <p:cNvSpPr>
            <a:spLocks noGrp="1"/>
          </p:cNvSpPr>
          <p:nvPr>
            <p:ph idx="1"/>
          </p:nvPr>
        </p:nvSpPr>
        <p:spPr>
          <a:xfrm>
            <a:off x="464598" y="1065320"/>
            <a:ext cx="11378213" cy="5486400"/>
          </a:xfrm>
        </p:spPr>
        <p:txBody>
          <a:bodyPr/>
          <a:lstStyle/>
          <a:p>
            <a:pPr marL="0" indent="0">
              <a:buNone/>
            </a:pPr>
            <a:r>
              <a:rPr lang="en-US" dirty="0"/>
              <a:t> </a:t>
            </a:r>
            <a:endParaRPr lang="en-IN" dirty="0"/>
          </a:p>
        </p:txBody>
      </p:sp>
      <p:sp>
        <p:nvSpPr>
          <p:cNvPr id="5" name="Oval 4">
            <a:extLst>
              <a:ext uri="{FF2B5EF4-FFF2-40B4-BE49-F238E27FC236}">
                <a16:creationId xmlns:a16="http://schemas.microsoft.com/office/drawing/2014/main" id="{0E1597FA-054D-4B2E-9C5D-9B8777A1BCEC}"/>
              </a:ext>
            </a:extLst>
          </p:cNvPr>
          <p:cNvSpPr/>
          <p:nvPr/>
        </p:nvSpPr>
        <p:spPr>
          <a:xfrm>
            <a:off x="892207" y="1784409"/>
            <a:ext cx="2121763"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700" dirty="0"/>
              <a:t>Collecting Data</a:t>
            </a:r>
            <a:endParaRPr lang="en-IN" sz="1700" dirty="0"/>
          </a:p>
        </p:txBody>
      </p:sp>
      <p:sp>
        <p:nvSpPr>
          <p:cNvPr id="6" name="Oval 5">
            <a:extLst>
              <a:ext uri="{FF2B5EF4-FFF2-40B4-BE49-F238E27FC236}">
                <a16:creationId xmlns:a16="http://schemas.microsoft.com/office/drawing/2014/main" id="{412B4A28-3031-4E2E-8D1F-17712AA00C93}"/>
              </a:ext>
            </a:extLst>
          </p:cNvPr>
          <p:cNvSpPr/>
          <p:nvPr/>
        </p:nvSpPr>
        <p:spPr>
          <a:xfrm>
            <a:off x="3625048" y="1788849"/>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700" dirty="0"/>
              <a:t>Data Exploration</a:t>
            </a:r>
            <a:endParaRPr lang="en-IN" sz="1700" dirty="0"/>
          </a:p>
        </p:txBody>
      </p:sp>
      <p:sp>
        <p:nvSpPr>
          <p:cNvPr id="7" name="Oval 6">
            <a:extLst>
              <a:ext uri="{FF2B5EF4-FFF2-40B4-BE49-F238E27FC236}">
                <a16:creationId xmlns:a16="http://schemas.microsoft.com/office/drawing/2014/main" id="{196FF74B-4AD9-4C2B-9C60-9DF12578076F}"/>
              </a:ext>
            </a:extLst>
          </p:cNvPr>
          <p:cNvSpPr/>
          <p:nvPr/>
        </p:nvSpPr>
        <p:spPr>
          <a:xfrm>
            <a:off x="6096000" y="1784411"/>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Data Visualization</a:t>
            </a:r>
            <a:endParaRPr lang="en-IN" sz="1600" dirty="0"/>
          </a:p>
        </p:txBody>
      </p:sp>
      <p:sp>
        <p:nvSpPr>
          <p:cNvPr id="8" name="Oval 7">
            <a:extLst>
              <a:ext uri="{FF2B5EF4-FFF2-40B4-BE49-F238E27FC236}">
                <a16:creationId xmlns:a16="http://schemas.microsoft.com/office/drawing/2014/main" id="{94264C60-1011-4FEA-BF9E-BB50BC6ED661}"/>
              </a:ext>
            </a:extLst>
          </p:cNvPr>
          <p:cNvSpPr/>
          <p:nvPr/>
        </p:nvSpPr>
        <p:spPr>
          <a:xfrm>
            <a:off x="8747463" y="1784410"/>
            <a:ext cx="2163193"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Data Preprocessing</a:t>
            </a:r>
            <a:endParaRPr lang="en-IN" sz="1600" dirty="0"/>
          </a:p>
        </p:txBody>
      </p:sp>
      <p:sp>
        <p:nvSpPr>
          <p:cNvPr id="9" name="Oval 8">
            <a:extLst>
              <a:ext uri="{FF2B5EF4-FFF2-40B4-BE49-F238E27FC236}">
                <a16:creationId xmlns:a16="http://schemas.microsoft.com/office/drawing/2014/main" id="{41620E71-4057-4FFF-B211-9AC343FE446E}"/>
              </a:ext>
            </a:extLst>
          </p:cNvPr>
          <p:cNvSpPr/>
          <p:nvPr/>
        </p:nvSpPr>
        <p:spPr>
          <a:xfrm>
            <a:off x="8747462" y="3506679"/>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Selection of Principal Attributes</a:t>
            </a:r>
            <a:endParaRPr lang="en-IN" sz="1600" dirty="0"/>
          </a:p>
        </p:txBody>
      </p:sp>
      <p:sp>
        <p:nvSpPr>
          <p:cNvPr id="10" name="Oval 9">
            <a:extLst>
              <a:ext uri="{FF2B5EF4-FFF2-40B4-BE49-F238E27FC236}">
                <a16:creationId xmlns:a16="http://schemas.microsoft.com/office/drawing/2014/main" id="{F1E2BE7E-D023-42C3-96F8-796A7C97E69E}"/>
              </a:ext>
            </a:extLst>
          </p:cNvPr>
          <p:cNvSpPr/>
          <p:nvPr/>
        </p:nvSpPr>
        <p:spPr>
          <a:xfrm>
            <a:off x="6096000" y="3579180"/>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700" dirty="0"/>
              <a:t>Train model</a:t>
            </a:r>
            <a:endParaRPr lang="en-IN" sz="1700" dirty="0"/>
          </a:p>
        </p:txBody>
      </p:sp>
      <p:sp>
        <p:nvSpPr>
          <p:cNvPr id="11" name="Oval 10">
            <a:extLst>
              <a:ext uri="{FF2B5EF4-FFF2-40B4-BE49-F238E27FC236}">
                <a16:creationId xmlns:a16="http://schemas.microsoft.com/office/drawing/2014/main" id="{7ABB82EF-2C0B-481E-8C4A-C84CCBDE18AB}"/>
              </a:ext>
            </a:extLst>
          </p:cNvPr>
          <p:cNvSpPr/>
          <p:nvPr/>
        </p:nvSpPr>
        <p:spPr>
          <a:xfrm>
            <a:off x="3444538" y="3579179"/>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700" dirty="0"/>
              <a:t>Test Model</a:t>
            </a:r>
            <a:endParaRPr lang="en-IN" sz="1700" dirty="0"/>
          </a:p>
        </p:txBody>
      </p:sp>
      <p:sp>
        <p:nvSpPr>
          <p:cNvPr id="12" name="Oval 11">
            <a:extLst>
              <a:ext uri="{FF2B5EF4-FFF2-40B4-BE49-F238E27FC236}">
                <a16:creationId xmlns:a16="http://schemas.microsoft.com/office/drawing/2014/main" id="{1E6D3CD8-9BF7-428E-B02F-AD769FD35E75}"/>
              </a:ext>
            </a:extLst>
          </p:cNvPr>
          <p:cNvSpPr/>
          <p:nvPr/>
        </p:nvSpPr>
        <p:spPr>
          <a:xfrm>
            <a:off x="914399" y="3579179"/>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700" dirty="0"/>
              <a:t>Implement model on dataset</a:t>
            </a:r>
            <a:endParaRPr lang="en-IN" sz="1700" dirty="0"/>
          </a:p>
        </p:txBody>
      </p:sp>
      <p:sp>
        <p:nvSpPr>
          <p:cNvPr id="13" name="Oval 12">
            <a:extLst>
              <a:ext uri="{FF2B5EF4-FFF2-40B4-BE49-F238E27FC236}">
                <a16:creationId xmlns:a16="http://schemas.microsoft.com/office/drawing/2014/main" id="{54F1A017-F8DF-487A-BE92-204ABF26BB63}"/>
              </a:ext>
            </a:extLst>
          </p:cNvPr>
          <p:cNvSpPr/>
          <p:nvPr/>
        </p:nvSpPr>
        <p:spPr>
          <a:xfrm>
            <a:off x="982461" y="5252624"/>
            <a:ext cx="1961965" cy="10386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700" dirty="0"/>
              <a:t>End</a:t>
            </a:r>
            <a:endParaRPr lang="en-IN" sz="1700" dirty="0"/>
          </a:p>
        </p:txBody>
      </p:sp>
      <p:sp>
        <p:nvSpPr>
          <p:cNvPr id="14" name="Arrow: Right 13">
            <a:extLst>
              <a:ext uri="{FF2B5EF4-FFF2-40B4-BE49-F238E27FC236}">
                <a16:creationId xmlns:a16="http://schemas.microsoft.com/office/drawing/2014/main" id="{E7E3DC0D-B9DB-4E99-A94F-0F46F4EBF58A}"/>
              </a:ext>
            </a:extLst>
          </p:cNvPr>
          <p:cNvSpPr/>
          <p:nvPr/>
        </p:nvSpPr>
        <p:spPr>
          <a:xfrm>
            <a:off x="3116061" y="2155796"/>
            <a:ext cx="443885" cy="29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55F604E2-DA29-4E40-A423-CDE50F5B6046}"/>
              </a:ext>
            </a:extLst>
          </p:cNvPr>
          <p:cNvSpPr/>
          <p:nvPr/>
        </p:nvSpPr>
        <p:spPr>
          <a:xfrm>
            <a:off x="5655076" y="2210540"/>
            <a:ext cx="372862" cy="275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950A409-1BD5-465E-B1E6-D3A08C95B635}"/>
              </a:ext>
            </a:extLst>
          </p:cNvPr>
          <p:cNvSpPr/>
          <p:nvPr/>
        </p:nvSpPr>
        <p:spPr>
          <a:xfrm>
            <a:off x="8149701" y="2210540"/>
            <a:ext cx="506027" cy="275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3BB476C8-CC5F-4EA5-8B30-C4EB7EF2A6AA}"/>
              </a:ext>
            </a:extLst>
          </p:cNvPr>
          <p:cNvSpPr/>
          <p:nvPr/>
        </p:nvSpPr>
        <p:spPr>
          <a:xfrm>
            <a:off x="9738804" y="2947386"/>
            <a:ext cx="266330" cy="481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Left 20">
            <a:extLst>
              <a:ext uri="{FF2B5EF4-FFF2-40B4-BE49-F238E27FC236}">
                <a16:creationId xmlns:a16="http://schemas.microsoft.com/office/drawing/2014/main" id="{FFF20D86-1392-4B93-9353-B22E8594E985}"/>
              </a:ext>
            </a:extLst>
          </p:cNvPr>
          <p:cNvSpPr/>
          <p:nvPr/>
        </p:nvSpPr>
        <p:spPr>
          <a:xfrm>
            <a:off x="8149701" y="3977199"/>
            <a:ext cx="506027" cy="2752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 21">
            <a:extLst>
              <a:ext uri="{FF2B5EF4-FFF2-40B4-BE49-F238E27FC236}">
                <a16:creationId xmlns:a16="http://schemas.microsoft.com/office/drawing/2014/main" id="{F23BF4DF-DAA4-49BB-869F-6CFE5A4F1396}"/>
              </a:ext>
            </a:extLst>
          </p:cNvPr>
          <p:cNvSpPr/>
          <p:nvPr/>
        </p:nvSpPr>
        <p:spPr>
          <a:xfrm>
            <a:off x="5444973" y="3977198"/>
            <a:ext cx="582965" cy="2752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Left 22">
            <a:extLst>
              <a:ext uri="{FF2B5EF4-FFF2-40B4-BE49-F238E27FC236}">
                <a16:creationId xmlns:a16="http://schemas.microsoft.com/office/drawing/2014/main" id="{BB7D4A59-89C6-4712-A577-8A0A8FD6AEC7}"/>
              </a:ext>
            </a:extLst>
          </p:cNvPr>
          <p:cNvSpPr/>
          <p:nvPr/>
        </p:nvSpPr>
        <p:spPr>
          <a:xfrm>
            <a:off x="2944426" y="3977198"/>
            <a:ext cx="366945" cy="2752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8B0C4656-F041-496F-85A7-4272EDDC6E92}"/>
              </a:ext>
            </a:extLst>
          </p:cNvPr>
          <p:cNvSpPr/>
          <p:nvPr/>
        </p:nvSpPr>
        <p:spPr>
          <a:xfrm>
            <a:off x="1817303" y="4685931"/>
            <a:ext cx="313337" cy="471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78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5F56-4901-4AB4-943F-3DBCEA8F617B}"/>
              </a:ext>
            </a:extLst>
          </p:cNvPr>
          <p:cNvSpPr>
            <a:spLocks noGrp="1"/>
          </p:cNvSpPr>
          <p:nvPr>
            <p:ph type="title"/>
          </p:nvPr>
        </p:nvSpPr>
        <p:spPr>
          <a:xfrm>
            <a:off x="913795" y="115411"/>
            <a:ext cx="10353761" cy="951390"/>
          </a:xfrm>
        </p:spPr>
        <p:txBody>
          <a:bodyPr>
            <a:normAutofit/>
          </a:bodyPr>
          <a:lstStyle/>
          <a:p>
            <a:r>
              <a:rPr lang="en-GB" sz="2400" dirty="0">
                <a:solidFill>
                  <a:srgbClr val="92D050"/>
                </a:solidFill>
              </a:rPr>
              <a:t>Steps taken in dataset analysis and model building</a:t>
            </a:r>
            <a:endParaRPr lang="en-IN" sz="2400" dirty="0">
              <a:solidFill>
                <a:srgbClr val="92D050"/>
              </a:solidFill>
            </a:endParaRPr>
          </a:p>
        </p:txBody>
      </p:sp>
      <p:sp>
        <p:nvSpPr>
          <p:cNvPr id="3" name="Content Placeholder 2">
            <a:extLst>
              <a:ext uri="{FF2B5EF4-FFF2-40B4-BE49-F238E27FC236}">
                <a16:creationId xmlns:a16="http://schemas.microsoft.com/office/drawing/2014/main" id="{F1E9E70E-222B-4A24-B055-9D1FA083E7ED}"/>
              </a:ext>
            </a:extLst>
          </p:cNvPr>
          <p:cNvSpPr>
            <a:spLocks noGrp="1"/>
          </p:cNvSpPr>
          <p:nvPr>
            <p:ph idx="1"/>
          </p:nvPr>
        </p:nvSpPr>
        <p:spPr>
          <a:xfrm>
            <a:off x="913795" y="861133"/>
            <a:ext cx="10353762" cy="5805997"/>
          </a:xfrm>
        </p:spPr>
        <p:txBody>
          <a:bodyPr>
            <a:noAutofit/>
          </a:bodyPr>
          <a:lstStyle/>
          <a:p>
            <a:r>
              <a:rPr lang="en-US" sz="1800" dirty="0"/>
              <a:t>Getting data from a valid source</a:t>
            </a:r>
          </a:p>
          <a:p>
            <a:r>
              <a:rPr lang="en-US" sz="1800" dirty="0"/>
              <a:t>Importing Data</a:t>
            </a:r>
          </a:p>
          <a:p>
            <a:r>
              <a:rPr lang="en-US" sz="1800" dirty="0"/>
              <a:t>Importing necessary libraries</a:t>
            </a:r>
          </a:p>
          <a:p>
            <a:r>
              <a:rPr lang="en-US" sz="1800" dirty="0"/>
              <a:t>Fetching information about data (Data Exploration)</a:t>
            </a:r>
          </a:p>
          <a:p>
            <a:r>
              <a:rPr lang="en-US" sz="1800" dirty="0"/>
              <a:t>Dividing numerical and categorical columns</a:t>
            </a:r>
          </a:p>
          <a:p>
            <a:r>
              <a:rPr lang="en-US" sz="1800" dirty="0"/>
              <a:t>Feature engineering (Deleting columns that are not significant for model  prediction)</a:t>
            </a:r>
          </a:p>
          <a:p>
            <a:r>
              <a:rPr lang="en-US" sz="1800" dirty="0"/>
              <a:t>Checking for  null values and outliers</a:t>
            </a:r>
          </a:p>
          <a:p>
            <a:r>
              <a:rPr lang="en-US" sz="1800" dirty="0"/>
              <a:t>Data visualization to help understand the data</a:t>
            </a:r>
          </a:p>
          <a:p>
            <a:r>
              <a:rPr lang="en-US" sz="1800" dirty="0"/>
              <a:t>Checked skewness (Tells us if the data is positively skewed or negatively skewed) </a:t>
            </a:r>
          </a:p>
          <a:p>
            <a:r>
              <a:rPr lang="en-US" sz="1800" dirty="0"/>
              <a:t>Used Standard Scaler for numerical columns</a:t>
            </a:r>
          </a:p>
          <a:p>
            <a:r>
              <a:rPr lang="en-US" sz="1800" dirty="0"/>
              <a:t>Used Label Encoder and one hot encoding for categorical columns</a:t>
            </a:r>
          </a:p>
          <a:p>
            <a:r>
              <a:rPr lang="en-US" sz="1800" dirty="0"/>
              <a:t>Separating dependent and independent variables</a:t>
            </a:r>
          </a:p>
          <a:p>
            <a:endParaRPr lang="en-US" sz="1800" dirty="0"/>
          </a:p>
          <a:p>
            <a:endParaRPr lang="en-IN" sz="1800" dirty="0"/>
          </a:p>
        </p:txBody>
      </p:sp>
    </p:spTree>
    <p:extLst>
      <p:ext uri="{BB962C8B-B14F-4D97-AF65-F5344CB8AC3E}">
        <p14:creationId xmlns:p14="http://schemas.microsoft.com/office/powerpoint/2010/main" val="402780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46B8-4EA8-4D79-9A47-2A20ED1541EB}"/>
              </a:ext>
            </a:extLst>
          </p:cNvPr>
          <p:cNvSpPr>
            <a:spLocks noGrp="1"/>
          </p:cNvSpPr>
          <p:nvPr>
            <p:ph type="title"/>
          </p:nvPr>
        </p:nvSpPr>
        <p:spPr>
          <a:xfrm>
            <a:off x="913795" y="1"/>
            <a:ext cx="10353761" cy="648070"/>
          </a:xfrm>
        </p:spPr>
        <p:txBody>
          <a:bodyPr>
            <a:normAutofit/>
          </a:bodyPr>
          <a:lstStyle/>
          <a:p>
            <a:r>
              <a:rPr lang="en-GB" sz="2400" dirty="0">
                <a:solidFill>
                  <a:srgbClr val="92D050"/>
                </a:solidFill>
              </a:rPr>
              <a:t>Steps taken in dataset analysis and model building</a:t>
            </a:r>
            <a:endParaRPr lang="en-IN" sz="2400" dirty="0"/>
          </a:p>
        </p:txBody>
      </p:sp>
      <p:sp>
        <p:nvSpPr>
          <p:cNvPr id="3" name="Content Placeholder 2">
            <a:extLst>
              <a:ext uri="{FF2B5EF4-FFF2-40B4-BE49-F238E27FC236}">
                <a16:creationId xmlns:a16="http://schemas.microsoft.com/office/drawing/2014/main" id="{3544DED2-57C0-4C11-B42D-0A56988D24D9}"/>
              </a:ext>
            </a:extLst>
          </p:cNvPr>
          <p:cNvSpPr>
            <a:spLocks noGrp="1"/>
          </p:cNvSpPr>
          <p:nvPr>
            <p:ph idx="1"/>
          </p:nvPr>
        </p:nvSpPr>
        <p:spPr>
          <a:xfrm>
            <a:off x="913795" y="816746"/>
            <a:ext cx="10353762" cy="5841506"/>
          </a:xfrm>
        </p:spPr>
        <p:txBody>
          <a:bodyPr>
            <a:normAutofit/>
          </a:bodyPr>
          <a:lstStyle/>
          <a:p>
            <a:r>
              <a:rPr lang="en-US" sz="1800" dirty="0"/>
              <a:t>Checked if the dependent (target) variable is balanced or not</a:t>
            </a:r>
          </a:p>
          <a:p>
            <a:r>
              <a:rPr lang="en-US" sz="1800" dirty="0"/>
              <a:t>Train Test Split For model building</a:t>
            </a:r>
          </a:p>
          <a:p>
            <a:r>
              <a:rPr lang="en-US" sz="1800" dirty="0"/>
              <a:t>Model Building using different classification algorithms</a:t>
            </a:r>
          </a:p>
          <a:p>
            <a:r>
              <a:rPr lang="en-US" sz="1800" dirty="0"/>
              <a:t>Checked model accuracy on Scaled data</a:t>
            </a:r>
          </a:p>
          <a:p>
            <a:r>
              <a:rPr lang="en-US" sz="1800" dirty="0"/>
              <a:t>Evaluated the performance of model using appropriate metrics,such as accuracy_ score,precision and recall score,classification report,confusion matrix,roc curve</a:t>
            </a:r>
          </a:p>
          <a:p>
            <a:r>
              <a:rPr lang="en-US" sz="1800" dirty="0"/>
              <a:t>Hyperparameter tuning for Decision Tree and Random Forest</a:t>
            </a:r>
          </a:p>
          <a:p>
            <a:r>
              <a:rPr lang="en-IN" sz="1800" dirty="0"/>
              <a:t>Table showing accuracy for different algorithms used</a:t>
            </a:r>
          </a:p>
          <a:p>
            <a:r>
              <a:rPr lang="en-IN" sz="1800" dirty="0"/>
              <a:t>Comparing Actual and Predicted values</a:t>
            </a:r>
          </a:p>
          <a:p>
            <a:r>
              <a:rPr lang="en-IN" sz="1800" dirty="0"/>
              <a:t>Conclusion</a:t>
            </a:r>
          </a:p>
          <a:p>
            <a:pPr marL="0" indent="0">
              <a:buNone/>
            </a:pPr>
            <a:endParaRPr lang="en-IN" sz="1800" dirty="0"/>
          </a:p>
        </p:txBody>
      </p:sp>
    </p:spTree>
    <p:extLst>
      <p:ext uri="{BB962C8B-B14F-4D97-AF65-F5344CB8AC3E}">
        <p14:creationId xmlns:p14="http://schemas.microsoft.com/office/powerpoint/2010/main" val="321978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B6BA-84AD-4BD8-A62D-D61370E71BF2}"/>
              </a:ext>
            </a:extLst>
          </p:cNvPr>
          <p:cNvSpPr>
            <a:spLocks noGrp="1"/>
          </p:cNvSpPr>
          <p:nvPr>
            <p:ph type="title"/>
          </p:nvPr>
        </p:nvSpPr>
        <p:spPr>
          <a:xfrm>
            <a:off x="913795" y="0"/>
            <a:ext cx="10353761" cy="732409"/>
          </a:xfrm>
        </p:spPr>
        <p:txBody>
          <a:bodyPr>
            <a:normAutofit/>
          </a:bodyPr>
          <a:lstStyle/>
          <a:p>
            <a:r>
              <a:rPr lang="en-US" sz="2400" dirty="0">
                <a:solidFill>
                  <a:srgbClr val="92D050"/>
                </a:solidFill>
              </a:rPr>
              <a:t>Exploratory data analysis(</a:t>
            </a:r>
            <a:r>
              <a:rPr lang="en-US" sz="2400" dirty="0" err="1">
                <a:solidFill>
                  <a:srgbClr val="92D050"/>
                </a:solidFill>
              </a:rPr>
              <a:t>eda</a:t>
            </a:r>
            <a:r>
              <a:rPr lang="en-US" sz="2400" dirty="0">
                <a:solidFill>
                  <a:srgbClr val="92D050"/>
                </a:solidFill>
              </a:rPr>
              <a:t>)</a:t>
            </a:r>
            <a:endParaRPr lang="en-IN" sz="2400" dirty="0">
              <a:solidFill>
                <a:srgbClr val="92D050"/>
              </a:solidFill>
            </a:endParaRPr>
          </a:p>
        </p:txBody>
      </p:sp>
      <p:sp>
        <p:nvSpPr>
          <p:cNvPr id="3" name="Content Placeholder 2">
            <a:extLst>
              <a:ext uri="{FF2B5EF4-FFF2-40B4-BE49-F238E27FC236}">
                <a16:creationId xmlns:a16="http://schemas.microsoft.com/office/drawing/2014/main" id="{15CAE531-E27C-4E83-BB9A-60A5AA3F364A}"/>
              </a:ext>
            </a:extLst>
          </p:cNvPr>
          <p:cNvSpPr>
            <a:spLocks noGrp="1"/>
          </p:cNvSpPr>
          <p:nvPr>
            <p:ph idx="1"/>
          </p:nvPr>
        </p:nvSpPr>
        <p:spPr>
          <a:xfrm>
            <a:off x="346228" y="807868"/>
            <a:ext cx="11496583" cy="5925843"/>
          </a:xfrm>
        </p:spPr>
        <p:txBody>
          <a:bodyPr>
            <a:normAutofit/>
          </a:bodyPr>
          <a:lstStyle/>
          <a:p>
            <a:pPr marL="342900" indent="-342900">
              <a:buAutoNum type="arabicPeriod"/>
            </a:pPr>
            <a:r>
              <a:rPr lang="en-US" sz="1600" b="1" dirty="0">
                <a:solidFill>
                  <a:srgbClr val="FFFF00"/>
                </a:solidFill>
              </a:rPr>
              <a:t>Distribution of Target Variable [Engagement level] </a:t>
            </a:r>
          </a:p>
          <a:p>
            <a:pPr marL="342900" indent="-342900">
              <a:buAutoNum type="arabicPeriod"/>
            </a:pPr>
            <a:endParaRPr lang="en-US" sz="1600" b="1" dirty="0"/>
          </a:p>
          <a:p>
            <a:pPr marL="342900" indent="-342900">
              <a:buAutoNum type="arabicPeriod"/>
            </a:pPr>
            <a:endParaRPr lang="en-US" sz="1600" b="1" dirty="0"/>
          </a:p>
          <a:p>
            <a:pPr marL="0" indent="0">
              <a:buNone/>
            </a:pPr>
            <a:endParaRPr lang="en-US" sz="1600" b="1" dirty="0"/>
          </a:p>
          <a:p>
            <a:pPr marL="342900" indent="-342900">
              <a:buAutoNum type="arabicPeriod"/>
            </a:pPr>
            <a:endParaRPr lang="en-US" sz="1600" b="1" dirty="0"/>
          </a:p>
          <a:p>
            <a:pPr marL="342900" indent="-342900">
              <a:buAutoNum type="arabicPeriod"/>
            </a:pPr>
            <a:endParaRPr lang="en-US" sz="1600" b="1" dirty="0"/>
          </a:p>
          <a:p>
            <a:pPr marL="0" indent="0">
              <a:buNone/>
            </a:pPr>
            <a:endParaRPr lang="en-US" sz="1600" b="1" dirty="0"/>
          </a:p>
          <a:p>
            <a:pPr marL="0" indent="0">
              <a:buNone/>
            </a:pPr>
            <a:endParaRPr lang="en-US" sz="1600" b="1" dirty="0"/>
          </a:p>
          <a:p>
            <a:pPr marL="0" indent="0">
              <a:buNone/>
            </a:pPr>
            <a:r>
              <a:rPr lang="en-US" sz="1600" b="1" dirty="0">
                <a:solidFill>
                  <a:srgbClr val="FFFF00"/>
                </a:solidFill>
              </a:rPr>
              <a:t>2. Distribution of players Age :</a:t>
            </a:r>
          </a:p>
          <a:p>
            <a:pPr marL="0" indent="0">
              <a:buNone/>
            </a:pPr>
            <a:r>
              <a:rPr lang="en-US" sz="1600" b="1" dirty="0">
                <a:solidFill>
                  <a:srgbClr val="FFFF00"/>
                </a:solidFill>
              </a:rPr>
              <a:t>   </a:t>
            </a:r>
            <a:r>
              <a:rPr lang="en-US" sz="1600" b="1" dirty="0"/>
              <a:t>Most number of players were of age </a:t>
            </a:r>
          </a:p>
          <a:p>
            <a:pPr marL="0" indent="0">
              <a:buNone/>
            </a:pPr>
            <a:r>
              <a:rPr lang="en-US" sz="1600" b="1" dirty="0"/>
              <a:t>   15 and 48</a:t>
            </a:r>
          </a:p>
          <a:p>
            <a:pPr marL="0" indent="0">
              <a:buNone/>
            </a:pPr>
            <a:endParaRPr lang="en-IN" sz="1600" b="1" dirty="0"/>
          </a:p>
        </p:txBody>
      </p:sp>
      <p:pic>
        <p:nvPicPr>
          <p:cNvPr id="5" name="Picture 4">
            <a:extLst>
              <a:ext uri="{FF2B5EF4-FFF2-40B4-BE49-F238E27FC236}">
                <a16:creationId xmlns:a16="http://schemas.microsoft.com/office/drawing/2014/main" id="{05D7C9B1-A449-44A9-B5D7-F0269B7B7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07868"/>
            <a:ext cx="5331690" cy="3053918"/>
          </a:xfrm>
          <a:prstGeom prst="rect">
            <a:avLst/>
          </a:prstGeom>
        </p:spPr>
      </p:pic>
      <p:pic>
        <p:nvPicPr>
          <p:cNvPr id="8" name="Picture 7">
            <a:extLst>
              <a:ext uri="{FF2B5EF4-FFF2-40B4-BE49-F238E27FC236}">
                <a16:creationId xmlns:a16="http://schemas.microsoft.com/office/drawing/2014/main" id="{97D3E96C-D11E-444E-A065-1EC5F271C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416" y="4168871"/>
            <a:ext cx="6397301" cy="2564840"/>
          </a:xfrm>
          <a:prstGeom prst="rect">
            <a:avLst/>
          </a:prstGeom>
        </p:spPr>
      </p:pic>
    </p:spTree>
    <p:extLst>
      <p:ext uri="{BB962C8B-B14F-4D97-AF65-F5344CB8AC3E}">
        <p14:creationId xmlns:p14="http://schemas.microsoft.com/office/powerpoint/2010/main" val="234814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1D6E-0DD5-446D-B7F4-4F42AC200A7D}"/>
              </a:ext>
            </a:extLst>
          </p:cNvPr>
          <p:cNvSpPr>
            <a:spLocks noGrp="1"/>
          </p:cNvSpPr>
          <p:nvPr>
            <p:ph type="title"/>
          </p:nvPr>
        </p:nvSpPr>
        <p:spPr>
          <a:xfrm>
            <a:off x="919119" y="115411"/>
            <a:ext cx="10353761" cy="550413"/>
          </a:xfrm>
        </p:spPr>
        <p:txBody>
          <a:bodyPr>
            <a:normAutofit/>
          </a:bodyPr>
          <a:lstStyle/>
          <a:p>
            <a:r>
              <a:rPr lang="en-US" sz="2400" dirty="0">
                <a:solidFill>
                  <a:srgbClr val="92D050"/>
                </a:solidFill>
              </a:rPr>
              <a:t>Exploratory data analysis (</a:t>
            </a:r>
            <a:r>
              <a:rPr lang="en-US" sz="2400" dirty="0" err="1">
                <a:solidFill>
                  <a:srgbClr val="92D050"/>
                </a:solidFill>
              </a:rPr>
              <a:t>eda</a:t>
            </a:r>
            <a:r>
              <a:rPr lang="en-US" sz="2400" dirty="0">
                <a:solidFill>
                  <a:srgbClr val="92D050"/>
                </a:solidFill>
              </a:rPr>
              <a:t>)</a:t>
            </a:r>
            <a:endParaRPr lang="en-IN" sz="2400" dirty="0"/>
          </a:p>
        </p:txBody>
      </p:sp>
      <p:sp>
        <p:nvSpPr>
          <p:cNvPr id="3" name="Content Placeholder 2">
            <a:extLst>
              <a:ext uri="{FF2B5EF4-FFF2-40B4-BE49-F238E27FC236}">
                <a16:creationId xmlns:a16="http://schemas.microsoft.com/office/drawing/2014/main" id="{70C33A59-EE5F-4B02-B30F-3314DE8661F6}"/>
              </a:ext>
            </a:extLst>
          </p:cNvPr>
          <p:cNvSpPr>
            <a:spLocks noGrp="1"/>
          </p:cNvSpPr>
          <p:nvPr>
            <p:ph idx="1"/>
          </p:nvPr>
        </p:nvSpPr>
        <p:spPr>
          <a:xfrm>
            <a:off x="417250" y="781235"/>
            <a:ext cx="11345663" cy="5961354"/>
          </a:xfrm>
        </p:spPr>
        <p:txBody>
          <a:bodyPr>
            <a:normAutofit/>
          </a:bodyPr>
          <a:lstStyle/>
          <a:p>
            <a:pPr marL="0" indent="0" algn="ctr">
              <a:buNone/>
            </a:pPr>
            <a:r>
              <a:rPr lang="en-US" sz="1800" b="1" dirty="0">
                <a:solidFill>
                  <a:srgbClr val="FFFF00"/>
                </a:solidFill>
              </a:rPr>
              <a:t>Distribution of different groups by Engagement Level </a:t>
            </a:r>
            <a:r>
              <a:rPr lang="en-US" sz="1800" b="1" dirty="0">
                <a:solidFill>
                  <a:schemeClr val="tx1">
                    <a:lumMod val="95000"/>
                  </a:schemeClr>
                </a:solidFill>
              </a:rPr>
              <a:t>: </a:t>
            </a:r>
            <a:endParaRPr lang="en-IN" sz="1800" b="1" dirty="0">
              <a:solidFill>
                <a:schemeClr val="tx1">
                  <a:lumMod val="95000"/>
                </a:schemeClr>
              </a:solidFill>
            </a:endParaRPr>
          </a:p>
        </p:txBody>
      </p:sp>
      <p:pic>
        <p:nvPicPr>
          <p:cNvPr id="5" name="Picture 4">
            <a:extLst>
              <a:ext uri="{FF2B5EF4-FFF2-40B4-BE49-F238E27FC236}">
                <a16:creationId xmlns:a16="http://schemas.microsoft.com/office/drawing/2014/main" id="{C474280B-3F18-42C5-BC92-207962B8F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5" y="1189608"/>
            <a:ext cx="11857608" cy="5668392"/>
          </a:xfrm>
          <a:prstGeom prst="rect">
            <a:avLst/>
          </a:prstGeom>
        </p:spPr>
      </p:pic>
    </p:spTree>
    <p:extLst>
      <p:ext uri="{BB962C8B-B14F-4D97-AF65-F5344CB8AC3E}">
        <p14:creationId xmlns:p14="http://schemas.microsoft.com/office/powerpoint/2010/main" val="2093651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644</TotalTime>
  <Words>1020</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Machine Learning Project (classification) </vt:lpstr>
      <vt:lpstr>objective</vt:lpstr>
      <vt:lpstr>Dataset columns</vt:lpstr>
      <vt:lpstr>Table View</vt:lpstr>
      <vt:lpstr>methodology</vt:lpstr>
      <vt:lpstr>Steps taken in dataset analysis and model building</vt:lpstr>
      <vt:lpstr>Steps taken in dataset analysis and model building</vt:lpstr>
      <vt:lpstr>Exploratory data analysis(eda)</vt:lpstr>
      <vt:lpstr>Exploratory data analysis (eda)</vt:lpstr>
      <vt:lpstr>Exploratory data analysis (eda)</vt:lpstr>
      <vt:lpstr>Graphs used for eda</vt:lpstr>
      <vt:lpstr>Algorithms used</vt:lpstr>
      <vt:lpstr>Actual vs predicted</vt:lpstr>
      <vt:lpstr>Accuracy Table </vt:lpstr>
      <vt:lpstr>Multiclass roc curve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(Regression) </dc:title>
  <dc:creator>Vaibhav Newase</dc:creator>
  <cp:lastModifiedBy>Vaibhav Newase</cp:lastModifiedBy>
  <cp:revision>15</cp:revision>
  <dcterms:created xsi:type="dcterms:W3CDTF">2024-07-21T06:49:51Z</dcterms:created>
  <dcterms:modified xsi:type="dcterms:W3CDTF">2024-07-30T05:44:41Z</dcterms:modified>
</cp:coreProperties>
</file>