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6" r:id="rId6"/>
    <p:sldId id="267" r:id="rId7"/>
    <p:sldId id="259"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800C-1097-BB24-7120-08786D01208E}"/>
              </a:ext>
            </a:extLst>
          </p:cNvPr>
          <p:cNvSpPr>
            <a:spLocks noGrp="1"/>
          </p:cNvSpPr>
          <p:nvPr>
            <p:ph type="ctrTitle"/>
          </p:nvPr>
        </p:nvSpPr>
        <p:spPr>
          <a:xfrm>
            <a:off x="1836083" y="132577"/>
            <a:ext cx="8791575" cy="1409822"/>
          </a:xfrm>
        </p:spPr>
        <p:txBody>
          <a:bodyPr/>
          <a:lstStyle/>
          <a:p>
            <a:r>
              <a:rPr lang="en-GB" dirty="0">
                <a:solidFill>
                  <a:schemeClr val="accent1"/>
                </a:solidFill>
              </a:rPr>
              <a:t>Library management system</a:t>
            </a:r>
          </a:p>
        </p:txBody>
      </p:sp>
      <p:pic>
        <p:nvPicPr>
          <p:cNvPr id="5" name="Picture 4">
            <a:extLst>
              <a:ext uri="{FF2B5EF4-FFF2-40B4-BE49-F238E27FC236}">
                <a16:creationId xmlns:a16="http://schemas.microsoft.com/office/drawing/2014/main" id="{A48E2C09-EAAA-646D-5532-C01CF0A08EB5}"/>
              </a:ext>
            </a:extLst>
          </p:cNvPr>
          <p:cNvPicPr>
            <a:picLocks noChangeAspect="1"/>
          </p:cNvPicPr>
          <p:nvPr/>
        </p:nvPicPr>
        <p:blipFill>
          <a:blip r:embed="rId2"/>
          <a:stretch>
            <a:fillRect/>
          </a:stretch>
        </p:blipFill>
        <p:spPr>
          <a:xfrm>
            <a:off x="6620436" y="1843394"/>
            <a:ext cx="4459941" cy="4459941"/>
          </a:xfrm>
          <a:prstGeom prst="rect">
            <a:avLst/>
          </a:prstGeom>
        </p:spPr>
      </p:pic>
      <p:sp>
        <p:nvSpPr>
          <p:cNvPr id="6" name="Subtitle 5">
            <a:extLst>
              <a:ext uri="{FF2B5EF4-FFF2-40B4-BE49-F238E27FC236}">
                <a16:creationId xmlns:a16="http://schemas.microsoft.com/office/drawing/2014/main" id="{7C288C91-CABA-8859-0ED6-543E4575F9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81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0D0E0-C122-2086-3B56-779C7CE9F59A}"/>
              </a:ext>
            </a:extLst>
          </p:cNvPr>
          <p:cNvPicPr>
            <a:picLocks noChangeAspect="1"/>
          </p:cNvPicPr>
          <p:nvPr/>
        </p:nvPicPr>
        <p:blipFill>
          <a:blip r:embed="rId2"/>
          <a:stretch>
            <a:fillRect/>
          </a:stretch>
        </p:blipFill>
        <p:spPr>
          <a:xfrm>
            <a:off x="229881" y="1110149"/>
            <a:ext cx="5734850" cy="5068007"/>
          </a:xfrm>
          <a:prstGeom prst="rect">
            <a:avLst/>
          </a:prstGeom>
        </p:spPr>
      </p:pic>
      <p:pic>
        <p:nvPicPr>
          <p:cNvPr id="5" name="Picture 4">
            <a:extLst>
              <a:ext uri="{FF2B5EF4-FFF2-40B4-BE49-F238E27FC236}">
                <a16:creationId xmlns:a16="http://schemas.microsoft.com/office/drawing/2014/main" id="{BD5FB398-EA86-02F6-E21B-E50C68DF1E80}"/>
              </a:ext>
            </a:extLst>
          </p:cNvPr>
          <p:cNvPicPr>
            <a:picLocks noChangeAspect="1"/>
          </p:cNvPicPr>
          <p:nvPr/>
        </p:nvPicPr>
        <p:blipFill>
          <a:blip r:embed="rId3"/>
          <a:stretch>
            <a:fillRect/>
          </a:stretch>
        </p:blipFill>
        <p:spPr>
          <a:xfrm>
            <a:off x="6096000" y="1110148"/>
            <a:ext cx="5734850" cy="5068007"/>
          </a:xfrm>
          <a:prstGeom prst="rect">
            <a:avLst/>
          </a:prstGeom>
        </p:spPr>
      </p:pic>
    </p:spTree>
    <p:extLst>
      <p:ext uri="{BB962C8B-B14F-4D97-AF65-F5344CB8AC3E}">
        <p14:creationId xmlns:p14="http://schemas.microsoft.com/office/powerpoint/2010/main" val="181184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9545D-F470-050F-FF64-A09E03B4E1DC}"/>
              </a:ext>
            </a:extLst>
          </p:cNvPr>
          <p:cNvPicPr>
            <a:picLocks noChangeAspect="1"/>
          </p:cNvPicPr>
          <p:nvPr/>
        </p:nvPicPr>
        <p:blipFill>
          <a:blip r:embed="rId2"/>
          <a:stretch>
            <a:fillRect/>
          </a:stretch>
        </p:blipFill>
        <p:spPr>
          <a:xfrm>
            <a:off x="361150" y="1056361"/>
            <a:ext cx="5734850" cy="5068007"/>
          </a:xfrm>
          <a:prstGeom prst="rect">
            <a:avLst/>
          </a:prstGeom>
        </p:spPr>
      </p:pic>
      <p:pic>
        <p:nvPicPr>
          <p:cNvPr id="5" name="Picture 4">
            <a:extLst>
              <a:ext uri="{FF2B5EF4-FFF2-40B4-BE49-F238E27FC236}">
                <a16:creationId xmlns:a16="http://schemas.microsoft.com/office/drawing/2014/main" id="{672F7EB3-F3FF-06CB-6482-795721E823AD}"/>
              </a:ext>
            </a:extLst>
          </p:cNvPr>
          <p:cNvPicPr>
            <a:picLocks noChangeAspect="1"/>
          </p:cNvPicPr>
          <p:nvPr/>
        </p:nvPicPr>
        <p:blipFill>
          <a:blip r:embed="rId3"/>
          <a:stretch>
            <a:fillRect/>
          </a:stretch>
        </p:blipFill>
        <p:spPr>
          <a:xfrm>
            <a:off x="6361740" y="1056360"/>
            <a:ext cx="5734850" cy="5068007"/>
          </a:xfrm>
          <a:prstGeom prst="rect">
            <a:avLst/>
          </a:prstGeom>
        </p:spPr>
      </p:pic>
    </p:spTree>
    <p:extLst>
      <p:ext uri="{BB962C8B-B14F-4D97-AF65-F5344CB8AC3E}">
        <p14:creationId xmlns:p14="http://schemas.microsoft.com/office/powerpoint/2010/main" val="98160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71F7-7CF6-8190-3A6F-2B91D9A30BBD}"/>
              </a:ext>
            </a:extLst>
          </p:cNvPr>
          <p:cNvSpPr>
            <a:spLocks noGrp="1"/>
          </p:cNvSpPr>
          <p:nvPr>
            <p:ph type="title"/>
          </p:nvPr>
        </p:nvSpPr>
        <p:spPr/>
        <p:txBody>
          <a:bodyPr/>
          <a:lstStyle/>
          <a:p>
            <a:r>
              <a:rPr lang="en-GB" dirty="0">
                <a:solidFill>
                  <a:schemeClr val="accent1"/>
                </a:solidFill>
              </a:rPr>
              <a:t>What is library management system?</a:t>
            </a:r>
          </a:p>
        </p:txBody>
      </p:sp>
      <p:sp>
        <p:nvSpPr>
          <p:cNvPr id="3" name="Content Placeholder 2">
            <a:extLst>
              <a:ext uri="{FF2B5EF4-FFF2-40B4-BE49-F238E27FC236}">
                <a16:creationId xmlns:a16="http://schemas.microsoft.com/office/drawing/2014/main" id="{1B4CCE5F-4E6C-A95F-FA35-D31E5C6AC8DF}"/>
              </a:ext>
            </a:extLst>
          </p:cNvPr>
          <p:cNvSpPr>
            <a:spLocks noGrp="1"/>
          </p:cNvSpPr>
          <p:nvPr>
            <p:ph idx="1"/>
          </p:nvPr>
        </p:nvSpPr>
        <p:spPr/>
        <p:txBody>
          <a:bodyPr>
            <a:normAutofit/>
          </a:bodyPr>
          <a:lstStyle/>
          <a:p>
            <a:pPr marL="0" indent="0">
              <a:buNone/>
            </a:pPr>
            <a:r>
              <a:rPr lang="en-GB" sz="2000" dirty="0">
                <a:effectLst/>
                <a:latin typeface="Calibri" panose="020F0502020204030204" pitchFamily="34" charset="0"/>
                <a:ea typeface="Calibri" panose="020F0502020204030204" pitchFamily="34" charset="0"/>
                <a:cs typeface="Calibri" panose="020F0502020204030204" pitchFamily="34" charset="0"/>
              </a:rPr>
              <a:t>A Library Management System, also known as automated library management system is software that has been developed the basic housekeeping functions of a library. Library automation is the general term for information and communications technologies(ICT) that are used to replace manual systems in the library.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p>
          <a:p>
            <a:pPr marL="0" indent="0">
              <a:buNone/>
            </a:pPr>
            <a:r>
              <a:rPr lang="en-GB" sz="2000" dirty="0">
                <a:effectLst/>
                <a:latin typeface="Calibri" panose="020F0502020204030204" pitchFamily="34" charset="0"/>
                <a:ea typeface="Calibri" panose="020F0502020204030204" pitchFamily="34" charset="0"/>
              </a:rPr>
              <a:t>The Library Management System is a data processing to perform routine Library activities. This system is concerned with developing a library management system using database software. </a:t>
            </a:r>
            <a:endParaRPr lang="en-GB" sz="2000" dirty="0"/>
          </a:p>
        </p:txBody>
      </p:sp>
    </p:spTree>
    <p:extLst>
      <p:ext uri="{BB962C8B-B14F-4D97-AF65-F5344CB8AC3E}">
        <p14:creationId xmlns:p14="http://schemas.microsoft.com/office/powerpoint/2010/main" val="270945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00B9-0EA3-D4F1-2FC6-DDEDD93B9001}"/>
              </a:ext>
            </a:extLst>
          </p:cNvPr>
          <p:cNvSpPr>
            <a:spLocks noGrp="1"/>
          </p:cNvSpPr>
          <p:nvPr>
            <p:ph type="title"/>
          </p:nvPr>
        </p:nvSpPr>
        <p:spPr/>
        <p:txBody>
          <a:bodyPr/>
          <a:lstStyle/>
          <a:p>
            <a:r>
              <a:rPr lang="en-GB" dirty="0">
                <a:solidFill>
                  <a:schemeClr val="accent1"/>
                </a:solidFill>
              </a:rPr>
              <a:t>Goals of the project</a:t>
            </a:r>
          </a:p>
        </p:txBody>
      </p:sp>
      <p:sp>
        <p:nvSpPr>
          <p:cNvPr id="3" name="Content Placeholder 2">
            <a:extLst>
              <a:ext uri="{FF2B5EF4-FFF2-40B4-BE49-F238E27FC236}">
                <a16:creationId xmlns:a16="http://schemas.microsoft.com/office/drawing/2014/main" id="{4D0113D0-3DCA-C78E-0B36-D48301F4C795}"/>
              </a:ext>
            </a:extLst>
          </p:cNvPr>
          <p:cNvSpPr>
            <a:spLocks noGrp="1"/>
          </p:cNvSpPr>
          <p:nvPr>
            <p:ph idx="1"/>
          </p:nvPr>
        </p:nvSpPr>
        <p:spPr/>
        <p:txBody>
          <a:bodyPr>
            <a:noAutofit/>
          </a:bodyPr>
          <a:lstStyle/>
          <a:p>
            <a:pPr marL="342900" lvl="0" indent="-342900" algn="just">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To reduce paperwork</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High performance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Retrieve information in minimum time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More user friendly</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Reduce work overload</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Highly secure</a:t>
            </a:r>
          </a:p>
          <a:p>
            <a:pPr marL="342900" lvl="0" indent="-342900" algn="just">
              <a:lnSpc>
                <a:spcPct val="107000"/>
              </a:lnSpc>
              <a:spcAft>
                <a:spcPts val="800"/>
              </a:spcAft>
              <a:buFont typeface="Wingdings" panose="05000000000000000000" pitchFamily="2" charset="2"/>
              <a:buChar char=""/>
            </a:pPr>
            <a:r>
              <a:rPr lang="en-GB" dirty="0">
                <a:latin typeface="Calibri" panose="020F0502020204030204" pitchFamily="34" charset="0"/>
                <a:ea typeface="Calibri" panose="020F0502020204030204" pitchFamily="34" charset="0"/>
                <a:cs typeface="Calibri" panose="020F0502020204030204" pitchFamily="34" charset="0"/>
              </a:rPr>
              <a:t>Light weight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59093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2C91-2793-1BD2-B474-FAB1FC08B12A}"/>
              </a:ext>
            </a:extLst>
          </p:cNvPr>
          <p:cNvSpPr>
            <a:spLocks noGrp="1"/>
          </p:cNvSpPr>
          <p:nvPr>
            <p:ph type="title"/>
          </p:nvPr>
        </p:nvSpPr>
        <p:spPr>
          <a:xfrm>
            <a:off x="1141398" y="1182861"/>
            <a:ext cx="9905998" cy="766480"/>
          </a:xfrm>
        </p:spPr>
        <p:txBody>
          <a:bodyPr/>
          <a:lstStyle/>
          <a:p>
            <a:r>
              <a:rPr lang="en-GB" dirty="0">
                <a:solidFill>
                  <a:schemeClr val="accent1"/>
                </a:solidFill>
              </a:rPr>
              <a:t>About python</a:t>
            </a:r>
          </a:p>
        </p:txBody>
      </p:sp>
      <p:sp>
        <p:nvSpPr>
          <p:cNvPr id="3" name="Content Placeholder 2">
            <a:extLst>
              <a:ext uri="{FF2B5EF4-FFF2-40B4-BE49-F238E27FC236}">
                <a16:creationId xmlns:a16="http://schemas.microsoft.com/office/drawing/2014/main" id="{F4D7207A-AE3B-96FA-6E71-91ABA37AD461}"/>
              </a:ext>
            </a:extLst>
          </p:cNvPr>
          <p:cNvSpPr>
            <a:spLocks noGrp="1"/>
          </p:cNvSpPr>
          <p:nvPr>
            <p:ph idx="1"/>
          </p:nvPr>
        </p:nvSpPr>
        <p:spPr>
          <a:xfrm>
            <a:off x="1141397" y="2358376"/>
            <a:ext cx="9905999" cy="3478414"/>
          </a:xfrm>
        </p:spPr>
        <p:txBody>
          <a:bodyPr>
            <a:normAutofit/>
          </a:bodyPr>
          <a:lstStyle/>
          <a:p>
            <a:pPr marL="0" indent="0">
              <a:buNone/>
            </a:pPr>
            <a:r>
              <a:rPr lang="en-GB" dirty="0">
                <a:effectLst/>
                <a:latin typeface="Calibri" panose="020F0502020204030204" pitchFamily="34" charset="0"/>
                <a:ea typeface="Calibri" panose="020F0502020204030204" pitchFamily="34" charset="0"/>
                <a:cs typeface="Calibri" panose="020F0502020204030204" pitchFamily="34" charset="0"/>
              </a:rPr>
              <a:t>The Python language type is a high-level, dynamically typed one that is among the most popular general-purpose programming languages. It is among the world’s fastest-growing programming languages and is used by software engineers, Python is an Interpreted, object-oriented, and high-level programming </a:t>
            </a:r>
            <a:r>
              <a:rPr lang="en-GB" dirty="0" err="1">
                <a:effectLst/>
                <a:latin typeface="Calibri" panose="020F0502020204030204" pitchFamily="34" charset="0"/>
                <a:ea typeface="Calibri" panose="020F0502020204030204" pitchFamily="34" charset="0"/>
                <a:cs typeface="Calibri" panose="020F0502020204030204" pitchFamily="34" charset="0"/>
              </a:rPr>
              <a:t>language.mathematicians</a:t>
            </a:r>
            <a:r>
              <a:rPr lang="en-GB" dirty="0">
                <a:effectLst/>
                <a:latin typeface="Calibri" panose="020F0502020204030204" pitchFamily="34" charset="0"/>
                <a:ea typeface="Calibri" panose="020F0502020204030204" pitchFamily="34" charset="0"/>
                <a:cs typeface="Calibri" panose="020F0502020204030204" pitchFamily="34" charset="0"/>
              </a:rPr>
              <a:t>, data analysts, scientists, network engineers, students, and accountants. </a:t>
            </a:r>
            <a:endParaRPr lang="en-GB" dirty="0"/>
          </a:p>
        </p:txBody>
      </p:sp>
      <p:sp>
        <p:nvSpPr>
          <p:cNvPr id="5" name="Title 1">
            <a:extLst>
              <a:ext uri="{FF2B5EF4-FFF2-40B4-BE49-F238E27FC236}">
                <a16:creationId xmlns:a16="http://schemas.microsoft.com/office/drawing/2014/main" id="{3B530FDD-127A-FB92-E18D-A84B077F0D99}"/>
              </a:ext>
            </a:extLst>
          </p:cNvPr>
          <p:cNvSpPr txBox="1">
            <a:spLocks/>
          </p:cNvSpPr>
          <p:nvPr/>
        </p:nvSpPr>
        <p:spPr>
          <a:xfrm>
            <a:off x="1141399" y="2224279"/>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GB" dirty="0"/>
          </a:p>
        </p:txBody>
      </p:sp>
      <p:sp>
        <p:nvSpPr>
          <p:cNvPr id="6" name="Content Placeholder 2">
            <a:extLst>
              <a:ext uri="{FF2B5EF4-FFF2-40B4-BE49-F238E27FC236}">
                <a16:creationId xmlns:a16="http://schemas.microsoft.com/office/drawing/2014/main" id="{57F27485-688B-A897-F4FA-EDED3C930BA6}"/>
              </a:ext>
            </a:extLst>
          </p:cNvPr>
          <p:cNvSpPr txBox="1">
            <a:spLocks/>
          </p:cNvSpPr>
          <p:nvPr/>
        </p:nvSpPr>
        <p:spPr>
          <a:xfrm>
            <a:off x="1141399" y="5478298"/>
            <a:ext cx="9905999" cy="17220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BB621DD-2FF9-1D0F-9AFE-2C8D5F1C3F50}"/>
              </a:ext>
            </a:extLst>
          </p:cNvPr>
          <p:cNvSpPr txBox="1">
            <a:spLocks/>
          </p:cNvSpPr>
          <p:nvPr/>
        </p:nvSpPr>
        <p:spPr>
          <a:xfrm>
            <a:off x="1141399" y="455782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GB" dirty="0"/>
          </a:p>
        </p:txBody>
      </p:sp>
      <p:sp>
        <p:nvSpPr>
          <p:cNvPr id="8" name="Content Placeholder 2">
            <a:extLst>
              <a:ext uri="{FF2B5EF4-FFF2-40B4-BE49-F238E27FC236}">
                <a16:creationId xmlns:a16="http://schemas.microsoft.com/office/drawing/2014/main" id="{0714F3AB-4DAE-B93C-7E7C-29714BB2EB66}"/>
              </a:ext>
            </a:extLst>
          </p:cNvPr>
          <p:cNvSpPr txBox="1">
            <a:spLocks/>
          </p:cNvSpPr>
          <p:nvPr/>
        </p:nvSpPr>
        <p:spPr>
          <a:xfrm>
            <a:off x="1141398" y="3173218"/>
            <a:ext cx="9905999" cy="17220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77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E6B8-36FA-1268-0F4D-B80C9F861E83}"/>
              </a:ext>
            </a:extLst>
          </p:cNvPr>
          <p:cNvSpPr>
            <a:spLocks noGrp="1"/>
          </p:cNvSpPr>
          <p:nvPr>
            <p:ph type="title"/>
          </p:nvPr>
        </p:nvSpPr>
        <p:spPr/>
        <p:txBody>
          <a:bodyPr/>
          <a:lstStyle/>
          <a:p>
            <a:r>
              <a:rPr lang="en-GB" dirty="0">
                <a:solidFill>
                  <a:schemeClr val="accent1"/>
                </a:solidFill>
              </a:rPr>
              <a:t>About </a:t>
            </a:r>
            <a:r>
              <a:rPr lang="en-GB" dirty="0" err="1">
                <a:solidFill>
                  <a:schemeClr val="accent1"/>
                </a:solidFill>
              </a:rPr>
              <a:t>tkinter</a:t>
            </a:r>
            <a:br>
              <a:rPr lang="en-GB" dirty="0">
                <a:solidFill>
                  <a:schemeClr val="accent1"/>
                </a:solidFill>
              </a:rPr>
            </a:br>
            <a:endParaRPr lang="en-GB" dirty="0">
              <a:solidFill>
                <a:schemeClr val="accent1"/>
              </a:solidFill>
            </a:endParaRPr>
          </a:p>
        </p:txBody>
      </p:sp>
      <p:sp>
        <p:nvSpPr>
          <p:cNvPr id="3" name="Content Placeholder 2">
            <a:extLst>
              <a:ext uri="{FF2B5EF4-FFF2-40B4-BE49-F238E27FC236}">
                <a16:creationId xmlns:a16="http://schemas.microsoft.com/office/drawing/2014/main" id="{7F6EAAD8-0CCE-8D2D-55E0-A589749E2ADC}"/>
              </a:ext>
            </a:extLst>
          </p:cNvPr>
          <p:cNvSpPr>
            <a:spLocks noGrp="1"/>
          </p:cNvSpPr>
          <p:nvPr>
            <p:ph idx="1"/>
          </p:nvPr>
        </p:nvSpPr>
        <p:spPr/>
        <p:txBody>
          <a:bodyPr/>
          <a:lstStyle/>
          <a:p>
            <a:pPr marL="0" indent="0">
              <a:buNone/>
            </a:pPr>
            <a:r>
              <a:rPr lang="en-GB" sz="2400" dirty="0">
                <a:effectLst/>
                <a:latin typeface="Calibri" panose="020F0502020204030204" pitchFamily="34" charset="0"/>
                <a:ea typeface="Calibri" panose="020F0502020204030204" pitchFamily="34" charset="0"/>
                <a:cs typeface="Calibri" panose="020F0502020204030204" pitchFamily="34" charset="0"/>
              </a:rPr>
              <a:t>Tkinter is a Python wrapper for Tcl/Tk providing a cross-platform GUI toolkit. On Windows, it comes bundled with Python; on other operating systems, it can be installed. The set of available widgets is smaller than in some other toolkits, but since Tkinter widgets are extensible, many of the missing compound widgets can be created using the extensibility, such as combo box and scrolling pane. IDLE, Python's Integrated Development and Learning Environment, is written using Tkinter and is often distributed with Python.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83086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0F00-05CA-7847-C409-B0401361E6FB}"/>
              </a:ext>
            </a:extLst>
          </p:cNvPr>
          <p:cNvSpPr>
            <a:spLocks noGrp="1"/>
          </p:cNvSpPr>
          <p:nvPr>
            <p:ph type="title"/>
          </p:nvPr>
        </p:nvSpPr>
        <p:spPr/>
        <p:txBody>
          <a:bodyPr/>
          <a:lstStyle/>
          <a:p>
            <a:r>
              <a:rPr lang="en-GB" dirty="0">
                <a:solidFill>
                  <a:schemeClr val="accent1"/>
                </a:solidFill>
              </a:rPr>
              <a:t>About </a:t>
            </a:r>
            <a:r>
              <a:rPr lang="en-GB" dirty="0" err="1">
                <a:solidFill>
                  <a:schemeClr val="accent1"/>
                </a:solidFill>
              </a:rPr>
              <a:t>mysql</a:t>
            </a:r>
            <a:br>
              <a:rPr lang="en-GB" dirty="0">
                <a:solidFill>
                  <a:schemeClr val="accent1"/>
                </a:solidFill>
              </a:rPr>
            </a:br>
            <a:endParaRPr lang="en-GB" dirty="0">
              <a:solidFill>
                <a:schemeClr val="accent1"/>
              </a:solidFill>
            </a:endParaRPr>
          </a:p>
        </p:txBody>
      </p:sp>
      <p:sp>
        <p:nvSpPr>
          <p:cNvPr id="3" name="Content Placeholder 2">
            <a:extLst>
              <a:ext uri="{FF2B5EF4-FFF2-40B4-BE49-F238E27FC236}">
                <a16:creationId xmlns:a16="http://schemas.microsoft.com/office/drawing/2014/main" id="{A10B15FB-C11A-35A4-1C71-282D976A36AD}"/>
              </a:ext>
            </a:extLst>
          </p:cNvPr>
          <p:cNvSpPr>
            <a:spLocks noGrp="1"/>
          </p:cNvSpPr>
          <p:nvPr>
            <p:ph idx="1"/>
          </p:nvPr>
        </p:nvSpPr>
        <p:spPr/>
        <p:txBody>
          <a:bodyPr/>
          <a:lstStyle/>
          <a:p>
            <a:pPr marL="0" indent="0">
              <a:buNone/>
            </a:pPr>
            <a:r>
              <a:rPr lang="en-GB" sz="2400" dirty="0">
                <a:effectLst/>
                <a:latin typeface="Calibri" panose="020F0502020204030204" pitchFamily="34" charset="0"/>
                <a:ea typeface="Calibri" panose="020F0502020204030204" pitchFamily="34" charset="0"/>
              </a:rPr>
              <a:t>MySQL is an open-source relational database management system (RDBMS). Its name is a combination of "My", the name of co-founder Michael Wideness’s daughter My, and "SQL", the abbreviation for Structured Query Language. A relational database organizes data into one or more data tables in which data may be related to each other; these relations help structure the data</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58469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40D7-A058-5DC8-9769-3EB74CA6C5A9}"/>
              </a:ext>
            </a:extLst>
          </p:cNvPr>
          <p:cNvSpPr>
            <a:spLocks noGrp="1"/>
          </p:cNvSpPr>
          <p:nvPr>
            <p:ph type="title"/>
          </p:nvPr>
        </p:nvSpPr>
        <p:spPr/>
        <p:txBody>
          <a:bodyPr/>
          <a:lstStyle/>
          <a:p>
            <a:r>
              <a:rPr lang="en-GB" dirty="0">
                <a:solidFill>
                  <a:schemeClr val="accent1"/>
                </a:solidFill>
              </a:rPr>
              <a:t>Features OF Library management system</a:t>
            </a:r>
          </a:p>
        </p:txBody>
      </p:sp>
      <p:sp>
        <p:nvSpPr>
          <p:cNvPr id="3" name="Content Placeholder 2">
            <a:extLst>
              <a:ext uri="{FF2B5EF4-FFF2-40B4-BE49-F238E27FC236}">
                <a16:creationId xmlns:a16="http://schemas.microsoft.com/office/drawing/2014/main" id="{444B81B6-E914-8D34-4BAF-61AA452849EB}"/>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Adding details of the book</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Deleting book details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Viewing all the books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Issuing book to students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GB" dirty="0">
                <a:effectLst/>
                <a:latin typeface="Calibri" panose="020F0502020204030204" pitchFamily="34" charset="0"/>
                <a:ea typeface="Calibri" panose="020F0502020204030204" pitchFamily="34" charset="0"/>
                <a:cs typeface="Calibri" panose="020F0502020204030204" pitchFamily="34" charset="0"/>
              </a:rPr>
              <a:t>Returning book</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5839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9BFB-E837-E9AE-06F5-CF24F99995E7}"/>
              </a:ext>
            </a:extLst>
          </p:cNvPr>
          <p:cNvSpPr>
            <a:spLocks noGrp="1"/>
          </p:cNvSpPr>
          <p:nvPr>
            <p:ph type="title"/>
          </p:nvPr>
        </p:nvSpPr>
        <p:spPr>
          <a:xfrm>
            <a:off x="1141408" y="254787"/>
            <a:ext cx="9905998" cy="1478570"/>
          </a:xfrm>
        </p:spPr>
        <p:txBody>
          <a:bodyPr/>
          <a:lstStyle/>
          <a:p>
            <a:r>
              <a:rPr lang="en-GB" dirty="0">
                <a:solidFill>
                  <a:schemeClr val="accent1"/>
                </a:solidFill>
              </a:rPr>
              <a:t>Prerequisites:</a:t>
            </a:r>
          </a:p>
        </p:txBody>
      </p:sp>
      <p:sp>
        <p:nvSpPr>
          <p:cNvPr id="3" name="Content Placeholder 2">
            <a:extLst>
              <a:ext uri="{FF2B5EF4-FFF2-40B4-BE49-F238E27FC236}">
                <a16:creationId xmlns:a16="http://schemas.microsoft.com/office/drawing/2014/main" id="{073ED569-257E-5BF9-967D-47D289AFDA7B}"/>
              </a:ext>
            </a:extLst>
          </p:cNvPr>
          <p:cNvSpPr>
            <a:spLocks noGrp="1"/>
          </p:cNvSpPr>
          <p:nvPr>
            <p:ph idx="1"/>
          </p:nvPr>
        </p:nvSpPr>
        <p:spPr>
          <a:xfrm>
            <a:off x="1141407" y="1318958"/>
            <a:ext cx="9905999" cy="1770857"/>
          </a:xfrm>
        </p:spPr>
        <p:txBody>
          <a:bodyPr>
            <a:normAutofit lnSpcReduction="10000"/>
          </a:bodyPr>
          <a:lstStyle/>
          <a:p>
            <a:pPr marL="342900" lvl="0" indent="-342900">
              <a:lnSpc>
                <a:spcPct val="107000"/>
              </a:lnSpc>
              <a:spcAft>
                <a:spcPts val="800"/>
              </a:spcAft>
              <a:buFont typeface="Wingdings" panose="05000000000000000000" pitchFamily="2" charset="2"/>
              <a:buChar char=""/>
            </a:pPr>
            <a:r>
              <a:rPr lang="en-GB" sz="2000" dirty="0" err="1">
                <a:effectLst/>
                <a:latin typeface="Calibri" panose="020F0502020204030204" pitchFamily="34" charset="0"/>
                <a:ea typeface="Calibri" panose="020F0502020204030204" pitchFamily="34" charset="0"/>
                <a:cs typeface="Calibri" panose="020F0502020204030204" pitchFamily="34" charset="0"/>
              </a:rPr>
              <a:t>mysql</a:t>
            </a:r>
            <a:r>
              <a:rPr lang="en-GB" sz="2000" dirty="0">
                <a:effectLst/>
                <a:latin typeface="Calibri" panose="020F0502020204030204" pitchFamily="34" charset="0"/>
                <a:ea typeface="Calibri" panose="020F0502020204030204" pitchFamily="34" charset="0"/>
                <a:cs typeface="Calibri" panose="020F0502020204030204" pitchFamily="34" charset="0"/>
              </a:rPr>
              <a:t> connector for python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000" dirty="0">
                <a:effectLst/>
                <a:latin typeface="Calibri" panose="020F0502020204030204" pitchFamily="34" charset="0"/>
                <a:ea typeface="Calibri" panose="020F0502020204030204" pitchFamily="34" charset="0"/>
                <a:cs typeface="Calibri" panose="020F0502020204030204" pitchFamily="34" charset="0"/>
              </a:rPr>
              <a:t>Tkinter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000" dirty="0">
                <a:effectLst/>
                <a:latin typeface="Calibri" panose="020F0502020204030204" pitchFamily="34" charset="0"/>
                <a:ea typeface="Calibri" panose="020F0502020204030204" pitchFamily="34" charset="0"/>
                <a:cs typeface="Calibri" panose="020F0502020204030204" pitchFamily="34" charset="0"/>
              </a:rPr>
              <a:t>Pillow</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000" dirty="0" err="1">
                <a:effectLst/>
                <a:latin typeface="Calibri" panose="020F0502020204030204" pitchFamily="34" charset="0"/>
                <a:ea typeface="Calibri" panose="020F0502020204030204" pitchFamily="34" charset="0"/>
                <a:cs typeface="Calibri" panose="020F0502020204030204" pitchFamily="34" charset="0"/>
              </a:rPr>
              <a:t>pymysql</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Title 1">
            <a:extLst>
              <a:ext uri="{FF2B5EF4-FFF2-40B4-BE49-F238E27FC236}">
                <a16:creationId xmlns:a16="http://schemas.microsoft.com/office/drawing/2014/main" id="{BE80CDD3-1086-2B78-B395-E97A80E5CB7C}"/>
              </a:ext>
            </a:extLst>
          </p:cNvPr>
          <p:cNvSpPr txBox="1">
            <a:spLocks/>
          </p:cNvSpPr>
          <p:nvPr/>
        </p:nvSpPr>
        <p:spPr>
          <a:xfrm>
            <a:off x="1141407" y="31267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accent1"/>
                </a:solidFill>
              </a:rPr>
              <a:t>Database name:</a:t>
            </a:r>
          </a:p>
          <a:p>
            <a:endParaRPr lang="en-GB" dirty="0">
              <a:solidFill>
                <a:schemeClr val="accent1"/>
              </a:solidFill>
            </a:endParaRPr>
          </a:p>
        </p:txBody>
      </p:sp>
      <p:sp>
        <p:nvSpPr>
          <p:cNvPr id="5" name="Content Placeholder 2">
            <a:extLst>
              <a:ext uri="{FF2B5EF4-FFF2-40B4-BE49-F238E27FC236}">
                <a16:creationId xmlns:a16="http://schemas.microsoft.com/office/drawing/2014/main" id="{400D8ED9-327E-A55A-526D-64F20A73EF90}"/>
              </a:ext>
            </a:extLst>
          </p:cNvPr>
          <p:cNvSpPr txBox="1">
            <a:spLocks/>
          </p:cNvSpPr>
          <p:nvPr/>
        </p:nvSpPr>
        <p:spPr>
          <a:xfrm>
            <a:off x="1141406" y="4022141"/>
            <a:ext cx="9905999" cy="17708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lnSpc>
                <a:spcPct val="107000"/>
              </a:lnSpc>
              <a:buFont typeface="Wingdings" panose="05000000000000000000" pitchFamily="2" charset="2"/>
              <a:buChar char=""/>
            </a:pPr>
            <a:r>
              <a:rPr lang="en-GB" sz="2000" dirty="0" err="1">
                <a:latin typeface="Calibri" panose="020F0502020204030204" pitchFamily="34" charset="0"/>
                <a:ea typeface="Calibri" panose="020F0502020204030204" pitchFamily="34" charset="0"/>
                <a:cs typeface="Calibri" panose="020F0502020204030204" pitchFamily="34" charset="0"/>
              </a:rPr>
              <a:t>db</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endParaRPr lang="en-GB" sz="2000" dirty="0"/>
          </a:p>
        </p:txBody>
      </p:sp>
      <p:sp>
        <p:nvSpPr>
          <p:cNvPr id="6" name="Title 1">
            <a:extLst>
              <a:ext uri="{FF2B5EF4-FFF2-40B4-BE49-F238E27FC236}">
                <a16:creationId xmlns:a16="http://schemas.microsoft.com/office/drawing/2014/main" id="{7247056C-B8D5-990A-86AA-E7DDD8B58FDE}"/>
              </a:ext>
            </a:extLst>
          </p:cNvPr>
          <p:cNvSpPr txBox="1">
            <a:spLocks/>
          </p:cNvSpPr>
          <p:nvPr/>
        </p:nvSpPr>
        <p:spPr>
          <a:xfrm>
            <a:off x="1141404" y="446057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accent1"/>
                </a:solidFill>
              </a:rPr>
              <a:t>Tables names:</a:t>
            </a:r>
          </a:p>
          <a:p>
            <a:endParaRPr lang="en-GB" dirty="0">
              <a:solidFill>
                <a:schemeClr val="accent1"/>
              </a:solidFill>
            </a:endParaRPr>
          </a:p>
        </p:txBody>
      </p:sp>
      <p:sp>
        <p:nvSpPr>
          <p:cNvPr id="7" name="Content Placeholder 2">
            <a:extLst>
              <a:ext uri="{FF2B5EF4-FFF2-40B4-BE49-F238E27FC236}">
                <a16:creationId xmlns:a16="http://schemas.microsoft.com/office/drawing/2014/main" id="{D8AF6A37-4C23-52B0-9414-0D348C58AF38}"/>
              </a:ext>
            </a:extLst>
          </p:cNvPr>
          <p:cNvSpPr txBox="1">
            <a:spLocks/>
          </p:cNvSpPr>
          <p:nvPr/>
        </p:nvSpPr>
        <p:spPr>
          <a:xfrm>
            <a:off x="1141401" y="5392897"/>
            <a:ext cx="9905999" cy="17708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lnSpc>
                <a:spcPct val="107000"/>
              </a:lnSpc>
              <a:buFont typeface="Wingdings" panose="05000000000000000000" pitchFamily="2" charset="2"/>
              <a:buChar char=""/>
            </a:pPr>
            <a:r>
              <a:rPr lang="en-GB" sz="2000" dirty="0">
                <a:latin typeface="Calibri" panose="020F0502020204030204" pitchFamily="34" charset="0"/>
                <a:ea typeface="Calibri" panose="020F0502020204030204" pitchFamily="34" charset="0"/>
                <a:cs typeface="Calibri" panose="020F0502020204030204" pitchFamily="34" charset="0"/>
              </a:rPr>
              <a:t>Books</a:t>
            </a:r>
          </a:p>
          <a:p>
            <a:pPr marL="342900" indent="-342900">
              <a:lnSpc>
                <a:spcPct val="107000"/>
              </a:lnSpc>
              <a:buFont typeface="Wingdings" panose="05000000000000000000" pitchFamily="2" charset="2"/>
              <a:buChar char=""/>
            </a:pPr>
            <a:r>
              <a:rPr lang="en-GB" sz="2000" dirty="0" err="1">
                <a:latin typeface="Calibri" panose="020F0502020204030204" pitchFamily="34" charset="0"/>
                <a:ea typeface="Calibri" panose="020F0502020204030204" pitchFamily="34" charset="0"/>
                <a:cs typeface="Calibri" panose="020F0502020204030204" pitchFamily="34" charset="0"/>
              </a:rPr>
              <a:t>Issued_books</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92213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5D06-E2E3-C27C-6744-83536BC134D9}"/>
              </a:ext>
            </a:extLst>
          </p:cNvPr>
          <p:cNvSpPr>
            <a:spLocks noGrp="1"/>
          </p:cNvSpPr>
          <p:nvPr>
            <p:ph type="title"/>
          </p:nvPr>
        </p:nvSpPr>
        <p:spPr>
          <a:xfrm>
            <a:off x="1143001" y="0"/>
            <a:ext cx="9905998" cy="1478570"/>
          </a:xfrm>
        </p:spPr>
        <p:txBody>
          <a:bodyPr/>
          <a:lstStyle/>
          <a:p>
            <a:r>
              <a:rPr lang="en-GB" dirty="0">
                <a:solidFill>
                  <a:schemeClr val="accent1"/>
                </a:solidFill>
              </a:rPr>
              <a:t>Snapshots:</a:t>
            </a:r>
          </a:p>
        </p:txBody>
      </p:sp>
      <p:pic>
        <p:nvPicPr>
          <p:cNvPr id="11" name="Picture 10">
            <a:extLst>
              <a:ext uri="{FF2B5EF4-FFF2-40B4-BE49-F238E27FC236}">
                <a16:creationId xmlns:a16="http://schemas.microsoft.com/office/drawing/2014/main" id="{8C8176C2-5C9C-2BB3-6AC7-DCC1137A5590}"/>
              </a:ext>
            </a:extLst>
          </p:cNvPr>
          <p:cNvPicPr>
            <a:picLocks noChangeAspect="1"/>
          </p:cNvPicPr>
          <p:nvPr/>
        </p:nvPicPr>
        <p:blipFill>
          <a:blip r:embed="rId2"/>
          <a:stretch>
            <a:fillRect/>
          </a:stretch>
        </p:blipFill>
        <p:spPr>
          <a:xfrm>
            <a:off x="6096000" y="1336460"/>
            <a:ext cx="5734850" cy="5068007"/>
          </a:xfrm>
          <a:prstGeom prst="rect">
            <a:avLst/>
          </a:prstGeom>
        </p:spPr>
      </p:pic>
      <p:pic>
        <p:nvPicPr>
          <p:cNvPr id="15" name="Picture 14">
            <a:extLst>
              <a:ext uri="{FF2B5EF4-FFF2-40B4-BE49-F238E27FC236}">
                <a16:creationId xmlns:a16="http://schemas.microsoft.com/office/drawing/2014/main" id="{A1540373-ABF8-D0AF-E3C0-DCF5926BFF9C}"/>
              </a:ext>
            </a:extLst>
          </p:cNvPr>
          <p:cNvPicPr>
            <a:picLocks noChangeAspect="1"/>
          </p:cNvPicPr>
          <p:nvPr/>
        </p:nvPicPr>
        <p:blipFill>
          <a:blip r:embed="rId3"/>
          <a:stretch>
            <a:fillRect/>
          </a:stretch>
        </p:blipFill>
        <p:spPr>
          <a:xfrm>
            <a:off x="900953" y="1266779"/>
            <a:ext cx="4862072" cy="5104368"/>
          </a:xfrm>
          <a:prstGeom prst="rect">
            <a:avLst/>
          </a:prstGeom>
        </p:spPr>
      </p:pic>
    </p:spTree>
    <p:extLst>
      <p:ext uri="{BB962C8B-B14F-4D97-AF65-F5344CB8AC3E}">
        <p14:creationId xmlns:p14="http://schemas.microsoft.com/office/powerpoint/2010/main" val="4179641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205</TotalTime>
  <Words>390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Tw Cen MT</vt:lpstr>
      <vt:lpstr>Wingdings</vt:lpstr>
      <vt:lpstr>Circuit</vt:lpstr>
      <vt:lpstr>Library management system</vt:lpstr>
      <vt:lpstr>What is library management system?</vt:lpstr>
      <vt:lpstr>Goals of the project</vt:lpstr>
      <vt:lpstr>About python</vt:lpstr>
      <vt:lpstr>About tkinter </vt:lpstr>
      <vt:lpstr>About mysql </vt:lpstr>
      <vt:lpstr>Features OF Library management system</vt:lpstr>
      <vt:lpstr>Prerequisites:</vt:lpstr>
      <vt:lpstr>Snapshots: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Vaibhav</dc:creator>
  <cp:lastModifiedBy>Vaibhav Pandey</cp:lastModifiedBy>
  <cp:revision>7</cp:revision>
  <dcterms:created xsi:type="dcterms:W3CDTF">2022-09-06T07:24:46Z</dcterms:created>
  <dcterms:modified xsi:type="dcterms:W3CDTF">2023-05-02T05:09:04Z</dcterms:modified>
</cp:coreProperties>
</file>