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84" r:id="rId3"/>
    <p:sldId id="290" r:id="rId4"/>
    <p:sldId id="289" r:id="rId5"/>
    <p:sldId id="292" r:id="rId6"/>
    <p:sldId id="293" r:id="rId7"/>
    <p:sldId id="296" r:id="rId8"/>
    <p:sldId id="297" r:id="rId9"/>
    <p:sldId id="294" r:id="rId10"/>
    <p:sldId id="295" r:id="rId11"/>
    <p:sldId id="298" r:id="rId12"/>
    <p:sldId id="299" r:id="rId13"/>
    <p:sldId id="300" r:id="rId14"/>
    <p:sldId id="29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7B0776C-419A-465E-A387-A056C573A038}" type="datetimeFigureOut">
              <a:rPr lang="en-IN" smtClean="0"/>
              <a:t>20-05-2020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102E-B3D3-4D68-8E4C-DC9D2AAC4C63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79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776C-419A-465E-A387-A056C573A038}" type="datetimeFigureOut">
              <a:rPr lang="en-IN" smtClean="0"/>
              <a:t>20-05-2020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102E-B3D3-4D68-8E4C-DC9D2AAC4C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93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776C-419A-465E-A387-A056C573A038}" type="datetimeFigureOut">
              <a:rPr lang="en-IN" smtClean="0"/>
              <a:t>20-05-2020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102E-B3D3-4D68-8E4C-DC9D2AAC4C63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776C-419A-465E-A387-A056C573A038}" type="datetimeFigureOut">
              <a:rPr lang="en-IN" smtClean="0"/>
              <a:t>20-05-2020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102E-B3D3-4D68-8E4C-DC9D2AAC4C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846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776C-419A-465E-A387-A056C573A038}" type="datetimeFigureOut">
              <a:rPr lang="en-IN" smtClean="0"/>
              <a:t>20-05-2020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102E-B3D3-4D68-8E4C-DC9D2AAC4C63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37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776C-419A-465E-A387-A056C573A038}" type="datetimeFigureOut">
              <a:rPr lang="en-IN" smtClean="0"/>
              <a:t>20-05-2020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102E-B3D3-4D68-8E4C-DC9D2AAC4C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134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776C-419A-465E-A387-A056C573A038}" type="datetimeFigureOut">
              <a:rPr lang="en-IN" smtClean="0"/>
              <a:t>20-05-2020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102E-B3D3-4D68-8E4C-DC9D2AAC4C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46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776C-419A-465E-A387-A056C573A038}" type="datetimeFigureOut">
              <a:rPr lang="en-IN" smtClean="0"/>
              <a:t>20-05-2020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102E-B3D3-4D68-8E4C-DC9D2AAC4C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532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776C-419A-465E-A387-A056C573A038}" type="datetimeFigureOut">
              <a:rPr lang="en-IN" smtClean="0"/>
              <a:t>20-05-2020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102E-B3D3-4D68-8E4C-DC9D2AAC4C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981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776C-419A-465E-A387-A056C573A038}" type="datetimeFigureOut">
              <a:rPr lang="en-IN" smtClean="0"/>
              <a:t>20-05-2020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102E-B3D3-4D68-8E4C-DC9D2AAC4C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71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776C-419A-465E-A387-A056C573A038}" type="datetimeFigureOut">
              <a:rPr lang="en-IN" smtClean="0"/>
              <a:t>20-05-2020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102E-B3D3-4D68-8E4C-DC9D2AAC4C63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91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7B0776C-419A-465E-A387-A056C573A038}" type="datetimeFigureOut">
              <a:rPr lang="en-IN" smtClean="0"/>
              <a:t>20-05-2020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EFE102E-B3D3-4D68-8E4C-DC9D2AAC4C63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37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bout-corona.net/document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DD2FF-ACE8-49D6-BFF8-9BEB30E9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spc="200" dirty="0">
                <a:solidFill>
                  <a:srgbClr val="FFFFFF"/>
                </a:solidFill>
              </a:rPr>
              <a:t>Call 4 code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A1371-EC78-4BF2-832E-4AE80B37B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224" y="4297556"/>
            <a:ext cx="6353968" cy="143339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u="sng" dirty="0">
                <a:solidFill>
                  <a:srgbClr val="FFFFFF"/>
                </a:solidFill>
              </a:rPr>
              <a:t>Fight Against COVID-19</a:t>
            </a:r>
          </a:p>
          <a:p>
            <a:pPr marL="173736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				</a:t>
            </a:r>
          </a:p>
          <a:p>
            <a:pPr marL="173736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				Vaibhav Rangare</a:t>
            </a:r>
          </a:p>
          <a:p>
            <a:pPr marL="173736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				Email: vrangare@in.ibm.com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94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92D2-E599-46DD-B55E-32D3AB03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771" y="0"/>
            <a:ext cx="9720072" cy="926757"/>
          </a:xfrm>
        </p:spPr>
        <p:txBody>
          <a:bodyPr/>
          <a:lstStyle/>
          <a:p>
            <a:r>
              <a:rPr lang="en-US" dirty="0"/>
              <a:t>Features and 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54D5-D668-4FF2-87B3-3DEA9D21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013"/>
            <a:ext cx="10515600" cy="5014912"/>
          </a:xfrm>
        </p:spPr>
        <p:txBody>
          <a:bodyPr>
            <a:noAutofit/>
          </a:bodyPr>
          <a:lstStyle/>
          <a:p>
            <a:r>
              <a:rPr lang="en-US" sz="2000" dirty="0"/>
              <a:t>Countrywide patients information.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2F8151-8867-4CE6-840D-FE88ABFD4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8945"/>
            <a:ext cx="12192000" cy="57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3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92D2-E599-46DD-B55E-32D3AB03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771" y="0"/>
            <a:ext cx="9720072" cy="926757"/>
          </a:xfrm>
        </p:spPr>
        <p:txBody>
          <a:bodyPr/>
          <a:lstStyle/>
          <a:p>
            <a:r>
              <a:rPr lang="en-US" dirty="0"/>
              <a:t>Features and 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54D5-D668-4FF2-87B3-3DEA9D21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013"/>
            <a:ext cx="10515600" cy="5014912"/>
          </a:xfrm>
        </p:spPr>
        <p:txBody>
          <a:bodyPr>
            <a:noAutofit/>
          </a:bodyPr>
          <a:lstStyle/>
          <a:p>
            <a:r>
              <a:rPr lang="en-US" sz="2000" dirty="0"/>
              <a:t>Information Comparison.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E922F-1BBB-4560-AD46-EDB4708A1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8473"/>
            <a:ext cx="12192000" cy="536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84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92D2-E599-46DD-B55E-32D3AB03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771" y="0"/>
            <a:ext cx="9720072" cy="926757"/>
          </a:xfrm>
        </p:spPr>
        <p:txBody>
          <a:bodyPr/>
          <a:lstStyle/>
          <a:p>
            <a:r>
              <a:rPr lang="en-US" dirty="0"/>
              <a:t>Features and 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54D5-D668-4FF2-87B3-3DEA9D21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013"/>
            <a:ext cx="10515600" cy="5014912"/>
          </a:xfrm>
        </p:spPr>
        <p:txBody>
          <a:bodyPr>
            <a:noAutofit/>
          </a:bodyPr>
          <a:lstStyle/>
          <a:p>
            <a:r>
              <a:rPr lang="en-US" sz="2000" dirty="0"/>
              <a:t>Install the application as desktop/mobile standalone app.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4D5B62-772B-4D6A-8D9C-97D7B95FD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8075"/>
            <a:ext cx="12191999" cy="569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19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92D2-E599-46DD-B55E-32D3AB03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771" y="0"/>
            <a:ext cx="9720072" cy="926757"/>
          </a:xfrm>
        </p:spPr>
        <p:txBody>
          <a:bodyPr/>
          <a:lstStyle/>
          <a:p>
            <a:r>
              <a:rPr lang="en-US" dirty="0"/>
              <a:t>Features and 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54D5-D668-4FF2-87B3-3DEA9D21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013"/>
            <a:ext cx="10515600" cy="5014912"/>
          </a:xfrm>
        </p:spPr>
        <p:txBody>
          <a:bodyPr>
            <a:noAutofit/>
          </a:bodyPr>
          <a:lstStyle/>
          <a:p>
            <a:r>
              <a:rPr lang="en-US" sz="2000" dirty="0"/>
              <a:t>Access the application as mobile app.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46D7EB-BA48-47DC-941F-6659F5E0D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71" y="1054100"/>
            <a:ext cx="3528609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77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D2FF-ACE8-49D6-BFF8-9BEB30E9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200" dirty="0">
                <a:solidFill>
                  <a:srgbClr val="FFFFFF"/>
                </a:solidFill>
              </a:rPr>
              <a:t>Automate Ansible Automation [A3]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A1371-EC78-4BF2-832E-4AE80B37B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224" y="4297556"/>
            <a:ext cx="6353968" cy="143339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u="sng" dirty="0">
                <a:solidFill>
                  <a:srgbClr val="FFFFFF"/>
                </a:solidFill>
              </a:rPr>
              <a:t>Smart Automation</a:t>
            </a:r>
          </a:p>
          <a:p>
            <a:pPr marL="173736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				</a:t>
            </a:r>
          </a:p>
          <a:p>
            <a:pPr marL="173736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				Vaibhav Rangare</a:t>
            </a:r>
          </a:p>
          <a:p>
            <a:pPr marL="173736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				Email: vrangare@in.ibm.com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50DB73-5BA7-4EE9-B598-52C05E9D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28A0803E-C4B5-4547-B4C9-4FDB0915B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E9231E-5195-4503-90D2-D5441779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B165BA-F4C8-44AE-8274-E3726CABA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876ED7DD-DE67-41B5-A508-F74C9D6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B1F9A5-E872-4710-85FC-AF50EA0B2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BF21D9E-B02E-496C-95DE-852517B39912}"/>
              </a:ext>
            </a:extLst>
          </p:cNvPr>
          <p:cNvSpPr txBox="1">
            <a:spLocks/>
          </p:cNvSpPr>
          <p:nvPr/>
        </p:nvSpPr>
        <p:spPr>
          <a:xfrm>
            <a:off x="4713224" y="1105351"/>
            <a:ext cx="6353967" cy="3023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spc="200" dirty="0">
                <a:solidFill>
                  <a:srgbClr val="FFFFFF"/>
                </a:solidFill>
              </a:rPr>
              <a:t>Thanks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ED9C50-E572-4F93-8A26-CAEA1973A7FC}"/>
              </a:ext>
            </a:extLst>
          </p:cNvPr>
          <p:cNvSpPr txBox="1">
            <a:spLocks/>
          </p:cNvSpPr>
          <p:nvPr/>
        </p:nvSpPr>
        <p:spPr>
          <a:xfrm>
            <a:off x="4713224" y="4297556"/>
            <a:ext cx="6353968" cy="14333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Tw Cen MT" panose="020B0602020104020603" pitchFamily="34" charset="0"/>
              <a:buNone/>
            </a:pPr>
            <a:endParaRPr lang="en-US" sz="1800" u="sng" dirty="0">
              <a:solidFill>
                <a:srgbClr val="FFFFFF"/>
              </a:solidFill>
            </a:endParaRPr>
          </a:p>
          <a:p>
            <a:pPr marL="173736" lvl="1" indent="0">
              <a:lnSpc>
                <a:spcPct val="100000"/>
              </a:lnSpc>
              <a:spcBef>
                <a:spcPts val="0"/>
              </a:spcBef>
              <a:buFont typeface="Wingdings 3" pitchFamily="18" charset="2"/>
              <a:buNone/>
            </a:pPr>
            <a:r>
              <a:rPr lang="en-US" dirty="0">
                <a:solidFill>
                  <a:srgbClr val="FFFFFF"/>
                </a:solidFill>
              </a:rPr>
              <a:t>				</a:t>
            </a:r>
          </a:p>
          <a:p>
            <a:pPr marL="173736" lvl="1" indent="0">
              <a:lnSpc>
                <a:spcPct val="100000"/>
              </a:lnSpc>
              <a:spcBef>
                <a:spcPts val="0"/>
              </a:spcBef>
              <a:buFont typeface="Wingdings 3" pitchFamily="18" charset="2"/>
              <a:buNone/>
            </a:pPr>
            <a:r>
              <a:rPr lang="en-US" dirty="0">
                <a:solidFill>
                  <a:srgbClr val="FFFFFF"/>
                </a:solidFill>
              </a:rPr>
              <a:t>				Vaibhav Rangare</a:t>
            </a:r>
          </a:p>
          <a:p>
            <a:pPr marL="173736" lvl="1" indent="0">
              <a:lnSpc>
                <a:spcPct val="100000"/>
              </a:lnSpc>
              <a:spcBef>
                <a:spcPts val="0"/>
              </a:spcBef>
              <a:buFont typeface="Wingdings 3" pitchFamily="18" charset="2"/>
              <a:buNone/>
            </a:pPr>
            <a:r>
              <a:rPr lang="en-US" dirty="0">
                <a:solidFill>
                  <a:srgbClr val="FFFFFF"/>
                </a:solidFill>
              </a:rPr>
              <a:t>				Email: vrangare@in.ibm.com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785302-D638-4E6D-84D9-D6337F992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F349929-2E11-42C8-86D7-6701314BB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6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B085-A7EA-4E46-80DD-B5C3D855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342C-2728-4E40-8CC8-82A2D1CE1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 get the worldwide information about COVID-19 patients based on the following categories.</a:t>
            </a:r>
            <a:br>
              <a:rPr lang="en-US" sz="2000" dirty="0"/>
            </a:br>
            <a:r>
              <a:rPr lang="en-US" sz="2000" dirty="0"/>
              <a:t>1) Deaths</a:t>
            </a:r>
            <a:br>
              <a:rPr lang="en-US" sz="2000" dirty="0"/>
            </a:br>
            <a:r>
              <a:rPr lang="en-US" sz="2000" dirty="0"/>
              <a:t>2) New Deaths</a:t>
            </a:r>
            <a:br>
              <a:rPr lang="en-US" sz="2000" dirty="0"/>
            </a:br>
            <a:r>
              <a:rPr lang="en-US" sz="2000" dirty="0"/>
              <a:t>3) Confirmed cases</a:t>
            </a:r>
            <a:br>
              <a:rPr lang="en-US" sz="2000" dirty="0"/>
            </a:br>
            <a:r>
              <a:rPr lang="en-US" sz="2000" dirty="0"/>
              <a:t>4) Active Cases</a:t>
            </a:r>
            <a:br>
              <a:rPr lang="en-US" sz="2000" dirty="0"/>
            </a:br>
            <a:r>
              <a:rPr lang="en-US" sz="2000" dirty="0"/>
              <a:t>5) Recovered Cases.</a:t>
            </a:r>
            <a:br>
              <a:rPr lang="en-US" sz="2000" dirty="0"/>
            </a:br>
            <a:r>
              <a:rPr lang="en-US" sz="2000" dirty="0"/>
              <a:t>Information about the number of such cases should be available countrywide also.</a:t>
            </a:r>
            <a:br>
              <a:rPr lang="en-US" sz="2000" dirty="0"/>
            </a:br>
            <a:r>
              <a:rPr lang="en-US" sz="2000" dirty="0"/>
              <a:t>Information should be real time and accurate.</a:t>
            </a:r>
            <a:br>
              <a:rPr lang="en-US" sz="2000" dirty="0"/>
            </a:br>
            <a:r>
              <a:rPr lang="en-US" sz="2000" dirty="0"/>
              <a:t>Application for desktop and mobile devices to provide COVID-19 patients information.</a:t>
            </a:r>
          </a:p>
        </p:txBody>
      </p:sp>
    </p:spTree>
    <p:extLst>
      <p:ext uri="{BB962C8B-B14F-4D97-AF65-F5344CB8AC3E}">
        <p14:creationId xmlns:p14="http://schemas.microsoft.com/office/powerpoint/2010/main" val="271233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6E80-D774-4EE2-AE42-EA8A77C4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46F81-2360-4325-A2FD-70A0456C1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 have created an application which access online data about the COVID-19 patients worldwide and present it in consolidated manner. </a:t>
            </a:r>
            <a:br>
              <a:rPr lang="en-US" sz="2000" dirty="0"/>
            </a:br>
            <a:r>
              <a:rPr lang="en-US" sz="2000" dirty="0"/>
              <a:t>Application contains Global number of patients records.</a:t>
            </a:r>
            <a:br>
              <a:rPr lang="en-US" sz="2000" dirty="0"/>
            </a:br>
            <a:r>
              <a:rPr lang="en-US" sz="2000" dirty="0"/>
              <a:t>Application also contains number of patients records of</a:t>
            </a:r>
            <a:br>
              <a:rPr lang="en-US" sz="2000" dirty="0"/>
            </a:br>
            <a:r>
              <a:rPr lang="en-US" sz="2000" b="1" dirty="0"/>
              <a:t>India</a:t>
            </a:r>
            <a:br>
              <a:rPr lang="en-US" sz="2000" dirty="0"/>
            </a:br>
            <a:r>
              <a:rPr lang="en-US" sz="2000" b="1" dirty="0"/>
              <a:t>Us</a:t>
            </a:r>
            <a:br>
              <a:rPr lang="en-US" sz="2000" dirty="0"/>
            </a:br>
            <a:r>
              <a:rPr lang="en-US" sz="2000" dirty="0"/>
              <a:t>Patients records can be search based on country selection.</a:t>
            </a:r>
            <a:br>
              <a:rPr lang="en-US" sz="2000" dirty="0"/>
            </a:br>
            <a:r>
              <a:rPr lang="en-US" sz="2000" dirty="0"/>
              <a:t>Application provides real time records.</a:t>
            </a:r>
            <a:br>
              <a:rPr lang="en-US" sz="2000" dirty="0"/>
            </a:br>
            <a:r>
              <a:rPr lang="en-US" sz="2000" dirty="0"/>
              <a:t>Application contains information in the form videos about the Coronavirus vaccine update.</a:t>
            </a:r>
            <a:br>
              <a:rPr lang="en-US" sz="2000" dirty="0"/>
            </a:br>
            <a:r>
              <a:rPr lang="en-US" sz="2000" dirty="0"/>
              <a:t>Application is available for desktop and mobile devices.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3717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92D2-E599-46DD-B55E-32D3AB03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54D5-D668-4FF2-87B3-3DEA9D21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088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/>
              <a:t>Application can be used as desktop/mobile native app.</a:t>
            </a:r>
            <a:br>
              <a:rPr lang="en-US" sz="2000" dirty="0"/>
            </a:br>
            <a:r>
              <a:rPr lang="en-US" sz="2000" dirty="0"/>
              <a:t>All browsers provide support for the application including Mozilla, IE and Chrome.</a:t>
            </a:r>
            <a:br>
              <a:rPr lang="en-US" sz="2000" dirty="0"/>
            </a:br>
            <a:r>
              <a:rPr lang="en-US" sz="2000" dirty="0"/>
              <a:t>Need internet connection to see the COVID-19 patients information.</a:t>
            </a:r>
            <a:br>
              <a:rPr lang="en-US" sz="2000" dirty="0"/>
            </a:br>
            <a:r>
              <a:rPr lang="en-US" sz="2000" dirty="0"/>
              <a:t>Date wise patients records are available.</a:t>
            </a:r>
            <a:br>
              <a:rPr lang="en-US" sz="2000" dirty="0"/>
            </a:br>
            <a:r>
              <a:rPr lang="en-US" sz="2000" dirty="0"/>
              <a:t>Patients information is available in the form of charts.</a:t>
            </a:r>
            <a:br>
              <a:rPr lang="en-US" sz="2000" dirty="0"/>
            </a:br>
            <a:r>
              <a:rPr lang="en-US" sz="2000" dirty="0"/>
              <a:t>Using </a:t>
            </a:r>
            <a:r>
              <a:rPr lang="en-US" sz="2000" dirty="0">
                <a:hlinkClick r:id="rId2"/>
              </a:rPr>
              <a:t>https://about-corona.net/documentation</a:t>
            </a:r>
            <a:r>
              <a:rPr lang="en-US" sz="2000" dirty="0"/>
              <a:t> to get the data.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494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92D2-E599-46DD-B55E-32D3AB03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54D5-D668-4FF2-87B3-3DEA9D21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088"/>
            <a:ext cx="10515600" cy="5014912"/>
          </a:xfrm>
        </p:spPr>
        <p:txBody>
          <a:bodyPr>
            <a:noAutofit/>
          </a:bodyPr>
          <a:lstStyle/>
          <a:p>
            <a:r>
              <a:rPr lang="en-US" sz="2000" dirty="0"/>
              <a:t>Patients information is available in the form of charts.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570C3B-89F1-4E5F-98A1-C7D43FCD8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409253"/>
            <a:ext cx="77819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4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92D2-E599-46DD-B55E-32D3AB03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54D5-D668-4FF2-87B3-3DEA9D21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088"/>
            <a:ext cx="10515600" cy="5014912"/>
          </a:xfrm>
        </p:spPr>
        <p:txBody>
          <a:bodyPr>
            <a:noAutofit/>
          </a:bodyPr>
          <a:lstStyle/>
          <a:p>
            <a:r>
              <a:rPr lang="en-US" sz="2000" dirty="0"/>
              <a:t>Easy view and comparison of cases using bar charts.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66D32-6A06-43C0-A6BB-B4DDCD857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533135"/>
            <a:ext cx="9150178" cy="422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1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92D2-E599-46DD-B55E-32D3AB03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54D5-D668-4FF2-87B3-3DEA9D21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088"/>
            <a:ext cx="10515600" cy="5014912"/>
          </a:xfrm>
        </p:spPr>
        <p:txBody>
          <a:bodyPr>
            <a:noAutofit/>
          </a:bodyPr>
          <a:lstStyle/>
          <a:p>
            <a:r>
              <a:rPr lang="en-US" sz="2000" dirty="0"/>
              <a:t>Information about India.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153A80-9EF4-47AA-BB5B-B1264A47B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279101"/>
            <a:ext cx="10182136" cy="457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78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92D2-E599-46DD-B55E-32D3AB03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54D5-D668-4FF2-87B3-3DEA9D21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088"/>
            <a:ext cx="10515600" cy="5014912"/>
          </a:xfrm>
        </p:spPr>
        <p:txBody>
          <a:bodyPr>
            <a:noAutofit/>
          </a:bodyPr>
          <a:lstStyle/>
          <a:p>
            <a:r>
              <a:rPr lang="en-US" sz="2000" dirty="0"/>
              <a:t>Information Comparison.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89639-9891-424F-9F7F-1D3C06854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2260798"/>
            <a:ext cx="10182137" cy="459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21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92D2-E599-46DD-B55E-32D3AB03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771" y="0"/>
            <a:ext cx="9720072" cy="926757"/>
          </a:xfrm>
        </p:spPr>
        <p:txBody>
          <a:bodyPr/>
          <a:lstStyle/>
          <a:p>
            <a:r>
              <a:rPr lang="en-US" dirty="0"/>
              <a:t>Features and 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54D5-D668-4FF2-87B3-3DEA9D21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013"/>
            <a:ext cx="10515600" cy="5014912"/>
          </a:xfrm>
        </p:spPr>
        <p:txBody>
          <a:bodyPr>
            <a:noAutofit/>
          </a:bodyPr>
          <a:lstStyle/>
          <a:p>
            <a:r>
              <a:rPr lang="en-US" sz="2000" dirty="0"/>
              <a:t>Countrywide patients information.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3CD10-8EE3-481E-A77E-0556E8382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5146"/>
            <a:ext cx="12192000" cy="555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73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772</TotalTime>
  <Words>150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Tw Cen MT</vt:lpstr>
      <vt:lpstr>Tw Cen MT Condensed</vt:lpstr>
      <vt:lpstr>Wingdings 3</vt:lpstr>
      <vt:lpstr>Integral</vt:lpstr>
      <vt:lpstr>Call 4 code 2020</vt:lpstr>
      <vt:lpstr>Problem Statement</vt:lpstr>
      <vt:lpstr>Solution</vt:lpstr>
      <vt:lpstr>Features and Benefits</vt:lpstr>
      <vt:lpstr>Features and Benefits</vt:lpstr>
      <vt:lpstr>Features and Benefits</vt:lpstr>
      <vt:lpstr>Features and Benefits</vt:lpstr>
      <vt:lpstr>Features and Benefits</vt:lpstr>
      <vt:lpstr>Features and Benefits</vt:lpstr>
      <vt:lpstr>Features and Benefits</vt:lpstr>
      <vt:lpstr>Features and Benefits</vt:lpstr>
      <vt:lpstr>Features and Benefits</vt:lpstr>
      <vt:lpstr>Features and Benefits</vt:lpstr>
      <vt:lpstr>Automate Ansible Automation [A3]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RANGARE</dc:creator>
  <cp:lastModifiedBy>VAIBHAV RANGARE</cp:lastModifiedBy>
  <cp:revision>156</cp:revision>
  <dcterms:created xsi:type="dcterms:W3CDTF">2019-12-19T06:52:56Z</dcterms:created>
  <dcterms:modified xsi:type="dcterms:W3CDTF">2020-05-20T12:18:42Z</dcterms:modified>
</cp:coreProperties>
</file>