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0"/>
  </p:notesMasterIdLst>
  <p:sldIdLst>
    <p:sldId id="256" r:id="rId2"/>
    <p:sldId id="258" r:id="rId3"/>
    <p:sldId id="259" r:id="rId4"/>
    <p:sldId id="262" r:id="rId5"/>
    <p:sldId id="260" r:id="rId6"/>
    <p:sldId id="263" r:id="rId7"/>
    <p:sldId id="261" r:id="rId8"/>
    <p:sldId id="264" r:id="rId9"/>
  </p:sldIdLst>
  <p:sldSz cx="16230600" cy="9144000"/>
  <p:notesSz cx="9144000" cy="6858000"/>
  <p:defaultTextStyle>
    <a:defPPr>
      <a:defRPr lang="en-US"/>
    </a:defPPr>
    <a:lvl1pPr marL="0" algn="l" defTabSz="1449964" rtl="0" eaLnBrk="1" latinLnBrk="0" hangingPunct="1">
      <a:defRPr sz="2900" kern="1200">
        <a:solidFill>
          <a:schemeClr val="tx1"/>
        </a:solidFill>
        <a:latin typeface="+mn-lt"/>
        <a:ea typeface="+mn-ea"/>
        <a:cs typeface="+mn-cs"/>
      </a:defRPr>
    </a:lvl1pPr>
    <a:lvl2pPr marL="724982" algn="l" defTabSz="1449964" rtl="0" eaLnBrk="1" latinLnBrk="0" hangingPunct="1">
      <a:defRPr sz="2900" kern="1200">
        <a:solidFill>
          <a:schemeClr val="tx1"/>
        </a:solidFill>
        <a:latin typeface="+mn-lt"/>
        <a:ea typeface="+mn-ea"/>
        <a:cs typeface="+mn-cs"/>
      </a:defRPr>
    </a:lvl2pPr>
    <a:lvl3pPr marL="1449964" algn="l" defTabSz="1449964" rtl="0" eaLnBrk="1" latinLnBrk="0" hangingPunct="1">
      <a:defRPr sz="2900" kern="1200">
        <a:solidFill>
          <a:schemeClr val="tx1"/>
        </a:solidFill>
        <a:latin typeface="+mn-lt"/>
        <a:ea typeface="+mn-ea"/>
        <a:cs typeface="+mn-cs"/>
      </a:defRPr>
    </a:lvl3pPr>
    <a:lvl4pPr marL="2174946" algn="l" defTabSz="1449964" rtl="0" eaLnBrk="1" latinLnBrk="0" hangingPunct="1">
      <a:defRPr sz="2900" kern="1200">
        <a:solidFill>
          <a:schemeClr val="tx1"/>
        </a:solidFill>
        <a:latin typeface="+mn-lt"/>
        <a:ea typeface="+mn-ea"/>
        <a:cs typeface="+mn-cs"/>
      </a:defRPr>
    </a:lvl4pPr>
    <a:lvl5pPr marL="2899928" algn="l" defTabSz="1449964" rtl="0" eaLnBrk="1" latinLnBrk="0" hangingPunct="1">
      <a:defRPr sz="2900" kern="1200">
        <a:solidFill>
          <a:schemeClr val="tx1"/>
        </a:solidFill>
        <a:latin typeface="+mn-lt"/>
        <a:ea typeface="+mn-ea"/>
        <a:cs typeface="+mn-cs"/>
      </a:defRPr>
    </a:lvl5pPr>
    <a:lvl6pPr marL="3624910" algn="l" defTabSz="1449964" rtl="0" eaLnBrk="1" latinLnBrk="0" hangingPunct="1">
      <a:defRPr sz="2900" kern="1200">
        <a:solidFill>
          <a:schemeClr val="tx1"/>
        </a:solidFill>
        <a:latin typeface="+mn-lt"/>
        <a:ea typeface="+mn-ea"/>
        <a:cs typeface="+mn-cs"/>
      </a:defRPr>
    </a:lvl6pPr>
    <a:lvl7pPr marL="4349892" algn="l" defTabSz="1449964" rtl="0" eaLnBrk="1" latinLnBrk="0" hangingPunct="1">
      <a:defRPr sz="2900" kern="1200">
        <a:solidFill>
          <a:schemeClr val="tx1"/>
        </a:solidFill>
        <a:latin typeface="+mn-lt"/>
        <a:ea typeface="+mn-ea"/>
        <a:cs typeface="+mn-cs"/>
      </a:defRPr>
    </a:lvl7pPr>
    <a:lvl8pPr marL="5074874" algn="l" defTabSz="1449964" rtl="0" eaLnBrk="1" latinLnBrk="0" hangingPunct="1">
      <a:defRPr sz="2900" kern="1200">
        <a:solidFill>
          <a:schemeClr val="tx1"/>
        </a:solidFill>
        <a:latin typeface="+mn-lt"/>
        <a:ea typeface="+mn-ea"/>
        <a:cs typeface="+mn-cs"/>
      </a:defRPr>
    </a:lvl8pPr>
    <a:lvl9pPr marL="5799856" algn="l" defTabSz="1449964"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51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62" y="102"/>
      </p:cViewPr>
      <p:guideLst>
        <p:guide orient="horz" pos="2880"/>
        <p:guide pos="51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CB20A97-CC9F-48C7-A7EC-E6D581F41E8F}" type="datetimeFigureOut">
              <a:rPr lang="en-US" smtClean="0"/>
              <a:t>9/9/2016</a:t>
            </a:fld>
            <a:endParaRPr lang="en-US"/>
          </a:p>
        </p:txBody>
      </p:sp>
      <p:sp>
        <p:nvSpPr>
          <p:cNvPr id="4" name="Slide Image Placeholder 3"/>
          <p:cNvSpPr>
            <a:spLocks noGrp="1" noRot="1" noChangeAspect="1"/>
          </p:cNvSpPr>
          <p:nvPr>
            <p:ph type="sldImg" idx="2"/>
          </p:nvPr>
        </p:nvSpPr>
        <p:spPr>
          <a:xfrm>
            <a:off x="2517775" y="857250"/>
            <a:ext cx="410845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3B07438-A660-481E-87D8-0F2CB976690B}" type="slidenum">
              <a:rPr lang="en-US" smtClean="0"/>
              <a:t>‹#›</a:t>
            </a:fld>
            <a:endParaRPr lang="en-US"/>
          </a:p>
        </p:txBody>
      </p:sp>
    </p:spTree>
    <p:extLst>
      <p:ext uri="{BB962C8B-B14F-4D97-AF65-F5344CB8AC3E}">
        <p14:creationId xmlns:p14="http://schemas.microsoft.com/office/powerpoint/2010/main" val="896861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B07438-A660-481E-87D8-0F2CB976690B}" type="slidenum">
              <a:rPr lang="en-US" smtClean="0"/>
              <a:t>3</a:t>
            </a:fld>
            <a:endParaRPr lang="en-US"/>
          </a:p>
        </p:txBody>
      </p:sp>
    </p:spTree>
    <p:extLst>
      <p:ext uri="{BB962C8B-B14F-4D97-AF65-F5344CB8AC3E}">
        <p14:creationId xmlns:p14="http://schemas.microsoft.com/office/powerpoint/2010/main" val="3925631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B07438-A660-481E-87D8-0F2CB976690B}" type="slidenum">
              <a:rPr lang="en-US" smtClean="0"/>
              <a:t>5</a:t>
            </a:fld>
            <a:endParaRPr lang="en-US"/>
          </a:p>
        </p:txBody>
      </p:sp>
    </p:spTree>
    <p:extLst>
      <p:ext uri="{BB962C8B-B14F-4D97-AF65-F5344CB8AC3E}">
        <p14:creationId xmlns:p14="http://schemas.microsoft.com/office/powerpoint/2010/main" val="3808764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7295" y="2840568"/>
            <a:ext cx="1379601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4590" y="5181600"/>
            <a:ext cx="11361420" cy="2336800"/>
          </a:xfrm>
        </p:spPr>
        <p:txBody>
          <a:bodyPr/>
          <a:lstStyle>
            <a:lvl1pPr marL="0" indent="0" algn="ctr">
              <a:buNone/>
              <a:defRPr>
                <a:solidFill>
                  <a:schemeClr val="tx1">
                    <a:tint val="75000"/>
                  </a:schemeClr>
                </a:solidFill>
              </a:defRPr>
            </a:lvl1pPr>
            <a:lvl2pPr marL="724982" indent="0" algn="ctr">
              <a:buNone/>
              <a:defRPr>
                <a:solidFill>
                  <a:schemeClr val="tx1">
                    <a:tint val="75000"/>
                  </a:schemeClr>
                </a:solidFill>
              </a:defRPr>
            </a:lvl2pPr>
            <a:lvl3pPr marL="1449964" indent="0" algn="ctr">
              <a:buNone/>
              <a:defRPr>
                <a:solidFill>
                  <a:schemeClr val="tx1">
                    <a:tint val="75000"/>
                  </a:schemeClr>
                </a:solidFill>
              </a:defRPr>
            </a:lvl3pPr>
            <a:lvl4pPr marL="2174946" indent="0" algn="ctr">
              <a:buNone/>
              <a:defRPr>
                <a:solidFill>
                  <a:schemeClr val="tx1">
                    <a:tint val="75000"/>
                  </a:schemeClr>
                </a:solidFill>
              </a:defRPr>
            </a:lvl4pPr>
            <a:lvl5pPr marL="2899928" indent="0" algn="ctr">
              <a:buNone/>
              <a:defRPr>
                <a:solidFill>
                  <a:schemeClr val="tx1">
                    <a:tint val="75000"/>
                  </a:schemeClr>
                </a:solidFill>
              </a:defRPr>
            </a:lvl5pPr>
            <a:lvl6pPr marL="3624910" indent="0" algn="ctr">
              <a:buNone/>
              <a:defRPr>
                <a:solidFill>
                  <a:schemeClr val="tx1">
                    <a:tint val="75000"/>
                  </a:schemeClr>
                </a:solidFill>
              </a:defRPr>
            </a:lvl6pPr>
            <a:lvl7pPr marL="4349892" indent="0" algn="ctr">
              <a:buNone/>
              <a:defRPr>
                <a:solidFill>
                  <a:schemeClr val="tx1">
                    <a:tint val="75000"/>
                  </a:schemeClr>
                </a:solidFill>
              </a:defRPr>
            </a:lvl7pPr>
            <a:lvl8pPr marL="5074874" indent="0" algn="ctr">
              <a:buNone/>
              <a:defRPr>
                <a:solidFill>
                  <a:schemeClr val="tx1">
                    <a:tint val="75000"/>
                  </a:schemeClr>
                </a:solidFill>
              </a:defRPr>
            </a:lvl8pPr>
            <a:lvl9pPr marL="57998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67185" y="366185"/>
            <a:ext cx="3651885"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1530" y="366185"/>
            <a:ext cx="10685145"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2106" y="5875867"/>
            <a:ext cx="13796010" cy="1816100"/>
          </a:xfrm>
        </p:spPr>
        <p:txBody>
          <a:bodyPr anchor="t"/>
          <a:lstStyle>
            <a:lvl1pPr algn="l">
              <a:defRPr sz="6300" b="1" cap="all"/>
            </a:lvl1pPr>
          </a:lstStyle>
          <a:p>
            <a:r>
              <a:rPr lang="en-US" smtClean="0"/>
              <a:t>Click to edit Master title style</a:t>
            </a:r>
            <a:endParaRPr lang="en-US"/>
          </a:p>
        </p:txBody>
      </p:sp>
      <p:sp>
        <p:nvSpPr>
          <p:cNvPr id="3" name="Text Placeholder 2"/>
          <p:cNvSpPr>
            <a:spLocks noGrp="1"/>
          </p:cNvSpPr>
          <p:nvPr>
            <p:ph type="body" idx="1"/>
          </p:nvPr>
        </p:nvSpPr>
        <p:spPr>
          <a:xfrm>
            <a:off x="1282106" y="3875618"/>
            <a:ext cx="13796010" cy="2000249"/>
          </a:xfrm>
        </p:spPr>
        <p:txBody>
          <a:bodyPr anchor="b"/>
          <a:lstStyle>
            <a:lvl1pPr marL="0" indent="0">
              <a:buNone/>
              <a:defRPr sz="3200">
                <a:solidFill>
                  <a:schemeClr val="tx1">
                    <a:tint val="75000"/>
                  </a:schemeClr>
                </a:solidFill>
              </a:defRPr>
            </a:lvl1pPr>
            <a:lvl2pPr marL="724982" indent="0">
              <a:buNone/>
              <a:defRPr sz="2900">
                <a:solidFill>
                  <a:schemeClr val="tx1">
                    <a:tint val="75000"/>
                  </a:schemeClr>
                </a:solidFill>
              </a:defRPr>
            </a:lvl2pPr>
            <a:lvl3pPr marL="1449964" indent="0">
              <a:buNone/>
              <a:defRPr sz="2500">
                <a:solidFill>
                  <a:schemeClr val="tx1">
                    <a:tint val="75000"/>
                  </a:schemeClr>
                </a:solidFill>
              </a:defRPr>
            </a:lvl3pPr>
            <a:lvl4pPr marL="2174946" indent="0">
              <a:buNone/>
              <a:defRPr sz="2200">
                <a:solidFill>
                  <a:schemeClr val="tx1">
                    <a:tint val="75000"/>
                  </a:schemeClr>
                </a:solidFill>
              </a:defRPr>
            </a:lvl4pPr>
            <a:lvl5pPr marL="2899928" indent="0">
              <a:buNone/>
              <a:defRPr sz="2200">
                <a:solidFill>
                  <a:schemeClr val="tx1">
                    <a:tint val="75000"/>
                  </a:schemeClr>
                </a:solidFill>
              </a:defRPr>
            </a:lvl5pPr>
            <a:lvl6pPr marL="3624910" indent="0">
              <a:buNone/>
              <a:defRPr sz="2200">
                <a:solidFill>
                  <a:schemeClr val="tx1">
                    <a:tint val="75000"/>
                  </a:schemeClr>
                </a:solidFill>
              </a:defRPr>
            </a:lvl6pPr>
            <a:lvl7pPr marL="4349892" indent="0">
              <a:buNone/>
              <a:defRPr sz="2200">
                <a:solidFill>
                  <a:schemeClr val="tx1">
                    <a:tint val="75000"/>
                  </a:schemeClr>
                </a:solidFill>
              </a:defRPr>
            </a:lvl7pPr>
            <a:lvl8pPr marL="5074874" indent="0">
              <a:buNone/>
              <a:defRPr sz="2200">
                <a:solidFill>
                  <a:schemeClr val="tx1">
                    <a:tint val="75000"/>
                  </a:schemeClr>
                </a:solidFill>
              </a:defRPr>
            </a:lvl8pPr>
            <a:lvl9pPr marL="5799856"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1530" y="2133601"/>
            <a:ext cx="7168515" cy="6034617"/>
          </a:xfrm>
        </p:spPr>
        <p:txBody>
          <a:bodyPr/>
          <a:lstStyle>
            <a:lvl1pPr>
              <a:defRPr sz="44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50555" y="2133601"/>
            <a:ext cx="7168515" cy="6034617"/>
          </a:xfrm>
        </p:spPr>
        <p:txBody>
          <a:bodyPr/>
          <a:lstStyle>
            <a:lvl1pPr>
              <a:defRPr sz="44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1530" y="2046817"/>
            <a:ext cx="7171334" cy="853016"/>
          </a:xfrm>
        </p:spPr>
        <p:txBody>
          <a:bodyPr anchor="b"/>
          <a:lstStyle>
            <a:lvl1pPr marL="0" indent="0">
              <a:buNone/>
              <a:defRPr sz="3800" b="1"/>
            </a:lvl1pPr>
            <a:lvl2pPr marL="724982" indent="0">
              <a:buNone/>
              <a:defRPr sz="3200" b="1"/>
            </a:lvl2pPr>
            <a:lvl3pPr marL="1449964" indent="0">
              <a:buNone/>
              <a:defRPr sz="2900" b="1"/>
            </a:lvl3pPr>
            <a:lvl4pPr marL="2174946" indent="0">
              <a:buNone/>
              <a:defRPr sz="2500" b="1"/>
            </a:lvl4pPr>
            <a:lvl5pPr marL="2899928" indent="0">
              <a:buNone/>
              <a:defRPr sz="2500" b="1"/>
            </a:lvl5pPr>
            <a:lvl6pPr marL="3624910" indent="0">
              <a:buNone/>
              <a:defRPr sz="2500" b="1"/>
            </a:lvl6pPr>
            <a:lvl7pPr marL="4349892" indent="0">
              <a:buNone/>
              <a:defRPr sz="2500" b="1"/>
            </a:lvl7pPr>
            <a:lvl8pPr marL="5074874" indent="0">
              <a:buNone/>
              <a:defRPr sz="2500" b="1"/>
            </a:lvl8pPr>
            <a:lvl9pPr marL="5799856" indent="0">
              <a:buNone/>
              <a:defRPr sz="2500" b="1"/>
            </a:lvl9pPr>
          </a:lstStyle>
          <a:p>
            <a:pPr lvl="0"/>
            <a:r>
              <a:rPr lang="en-US" smtClean="0"/>
              <a:t>Click to edit Master text styles</a:t>
            </a:r>
          </a:p>
        </p:txBody>
      </p:sp>
      <p:sp>
        <p:nvSpPr>
          <p:cNvPr id="4" name="Content Placeholder 3"/>
          <p:cNvSpPr>
            <a:spLocks noGrp="1"/>
          </p:cNvSpPr>
          <p:nvPr>
            <p:ph sz="half" idx="2"/>
          </p:nvPr>
        </p:nvSpPr>
        <p:spPr>
          <a:xfrm>
            <a:off x="811530" y="2899833"/>
            <a:ext cx="7171334" cy="5268384"/>
          </a:xfrm>
        </p:spPr>
        <p:txBody>
          <a:bodyPr/>
          <a:lstStyle>
            <a:lvl1pPr>
              <a:defRPr sz="3800"/>
            </a:lvl1pPr>
            <a:lvl2pPr>
              <a:defRPr sz="3200"/>
            </a:lvl2pPr>
            <a:lvl3pPr>
              <a:defRPr sz="29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44920" y="2046817"/>
            <a:ext cx="7174151" cy="853016"/>
          </a:xfrm>
        </p:spPr>
        <p:txBody>
          <a:bodyPr anchor="b"/>
          <a:lstStyle>
            <a:lvl1pPr marL="0" indent="0">
              <a:buNone/>
              <a:defRPr sz="3800" b="1"/>
            </a:lvl1pPr>
            <a:lvl2pPr marL="724982" indent="0">
              <a:buNone/>
              <a:defRPr sz="3200" b="1"/>
            </a:lvl2pPr>
            <a:lvl3pPr marL="1449964" indent="0">
              <a:buNone/>
              <a:defRPr sz="2900" b="1"/>
            </a:lvl3pPr>
            <a:lvl4pPr marL="2174946" indent="0">
              <a:buNone/>
              <a:defRPr sz="2500" b="1"/>
            </a:lvl4pPr>
            <a:lvl5pPr marL="2899928" indent="0">
              <a:buNone/>
              <a:defRPr sz="2500" b="1"/>
            </a:lvl5pPr>
            <a:lvl6pPr marL="3624910" indent="0">
              <a:buNone/>
              <a:defRPr sz="2500" b="1"/>
            </a:lvl6pPr>
            <a:lvl7pPr marL="4349892" indent="0">
              <a:buNone/>
              <a:defRPr sz="2500" b="1"/>
            </a:lvl7pPr>
            <a:lvl8pPr marL="5074874" indent="0">
              <a:buNone/>
              <a:defRPr sz="2500" b="1"/>
            </a:lvl8pPr>
            <a:lvl9pPr marL="5799856" indent="0">
              <a:buNone/>
              <a:defRPr sz="2500" b="1"/>
            </a:lvl9pPr>
          </a:lstStyle>
          <a:p>
            <a:pPr lvl="0"/>
            <a:r>
              <a:rPr lang="en-US" smtClean="0"/>
              <a:t>Click to edit Master text styles</a:t>
            </a:r>
          </a:p>
        </p:txBody>
      </p:sp>
      <p:sp>
        <p:nvSpPr>
          <p:cNvPr id="6" name="Content Placeholder 5"/>
          <p:cNvSpPr>
            <a:spLocks noGrp="1"/>
          </p:cNvSpPr>
          <p:nvPr>
            <p:ph sz="quarter" idx="4"/>
          </p:nvPr>
        </p:nvSpPr>
        <p:spPr>
          <a:xfrm>
            <a:off x="8244920" y="2899833"/>
            <a:ext cx="7174151" cy="5268384"/>
          </a:xfrm>
        </p:spPr>
        <p:txBody>
          <a:bodyPr/>
          <a:lstStyle>
            <a:lvl1pPr>
              <a:defRPr sz="3800"/>
            </a:lvl1pPr>
            <a:lvl2pPr>
              <a:defRPr sz="3200"/>
            </a:lvl2pPr>
            <a:lvl3pPr>
              <a:defRPr sz="29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1531" y="364067"/>
            <a:ext cx="5339756" cy="1549400"/>
          </a:xfrm>
        </p:spPr>
        <p:txBody>
          <a:bodyPr anchor="b"/>
          <a:lstStyle>
            <a:lvl1pPr algn="l">
              <a:defRPr sz="3200" b="1"/>
            </a:lvl1pPr>
          </a:lstStyle>
          <a:p>
            <a:r>
              <a:rPr lang="en-US" smtClean="0"/>
              <a:t>Click to edit Master title style</a:t>
            </a:r>
            <a:endParaRPr lang="en-US"/>
          </a:p>
        </p:txBody>
      </p:sp>
      <p:sp>
        <p:nvSpPr>
          <p:cNvPr id="3" name="Content Placeholder 2"/>
          <p:cNvSpPr>
            <a:spLocks noGrp="1"/>
          </p:cNvSpPr>
          <p:nvPr>
            <p:ph idx="1"/>
          </p:nvPr>
        </p:nvSpPr>
        <p:spPr>
          <a:xfrm>
            <a:off x="6345714" y="364067"/>
            <a:ext cx="9073356" cy="7804151"/>
          </a:xfrm>
        </p:spPr>
        <p:txBody>
          <a:bodyPr/>
          <a:lstStyle>
            <a:lvl1pPr>
              <a:defRPr sz="5100"/>
            </a:lvl1pPr>
            <a:lvl2pPr>
              <a:defRPr sz="44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1531" y="1913467"/>
            <a:ext cx="5339756" cy="6254751"/>
          </a:xfrm>
        </p:spPr>
        <p:txBody>
          <a:bodyPr/>
          <a:lstStyle>
            <a:lvl1pPr marL="0" indent="0">
              <a:buNone/>
              <a:defRPr sz="2200"/>
            </a:lvl1pPr>
            <a:lvl2pPr marL="724982" indent="0">
              <a:buNone/>
              <a:defRPr sz="1900"/>
            </a:lvl2pPr>
            <a:lvl3pPr marL="1449964" indent="0">
              <a:buNone/>
              <a:defRPr sz="1600"/>
            </a:lvl3pPr>
            <a:lvl4pPr marL="2174946" indent="0">
              <a:buNone/>
              <a:defRPr sz="1400"/>
            </a:lvl4pPr>
            <a:lvl5pPr marL="2899928" indent="0">
              <a:buNone/>
              <a:defRPr sz="1400"/>
            </a:lvl5pPr>
            <a:lvl6pPr marL="3624910" indent="0">
              <a:buNone/>
              <a:defRPr sz="1400"/>
            </a:lvl6pPr>
            <a:lvl7pPr marL="4349892" indent="0">
              <a:buNone/>
              <a:defRPr sz="1400"/>
            </a:lvl7pPr>
            <a:lvl8pPr marL="5074874" indent="0">
              <a:buNone/>
              <a:defRPr sz="1400"/>
            </a:lvl8pPr>
            <a:lvl9pPr marL="5799856"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1311" y="6400800"/>
            <a:ext cx="9738360" cy="755651"/>
          </a:xfrm>
        </p:spPr>
        <p:txBody>
          <a:bodyPr anchor="b"/>
          <a:lstStyle>
            <a:lvl1pPr algn="l">
              <a:defRPr sz="3200" b="1"/>
            </a:lvl1pPr>
          </a:lstStyle>
          <a:p>
            <a:r>
              <a:rPr lang="en-US" smtClean="0"/>
              <a:t>Click to edit Master title style</a:t>
            </a:r>
            <a:endParaRPr lang="en-US"/>
          </a:p>
        </p:txBody>
      </p:sp>
      <p:sp>
        <p:nvSpPr>
          <p:cNvPr id="3" name="Picture Placeholder 2"/>
          <p:cNvSpPr>
            <a:spLocks noGrp="1"/>
          </p:cNvSpPr>
          <p:nvPr>
            <p:ph type="pic" idx="1"/>
          </p:nvPr>
        </p:nvSpPr>
        <p:spPr>
          <a:xfrm>
            <a:off x="3181311" y="817033"/>
            <a:ext cx="9738360" cy="5486400"/>
          </a:xfrm>
        </p:spPr>
        <p:txBody>
          <a:bodyPr/>
          <a:lstStyle>
            <a:lvl1pPr marL="0" indent="0">
              <a:buNone/>
              <a:defRPr sz="5100"/>
            </a:lvl1pPr>
            <a:lvl2pPr marL="724982" indent="0">
              <a:buNone/>
              <a:defRPr sz="4400"/>
            </a:lvl2pPr>
            <a:lvl3pPr marL="1449964" indent="0">
              <a:buNone/>
              <a:defRPr sz="3800"/>
            </a:lvl3pPr>
            <a:lvl4pPr marL="2174946" indent="0">
              <a:buNone/>
              <a:defRPr sz="3200"/>
            </a:lvl4pPr>
            <a:lvl5pPr marL="2899928" indent="0">
              <a:buNone/>
              <a:defRPr sz="3200"/>
            </a:lvl5pPr>
            <a:lvl6pPr marL="3624910" indent="0">
              <a:buNone/>
              <a:defRPr sz="3200"/>
            </a:lvl6pPr>
            <a:lvl7pPr marL="4349892" indent="0">
              <a:buNone/>
              <a:defRPr sz="3200"/>
            </a:lvl7pPr>
            <a:lvl8pPr marL="5074874" indent="0">
              <a:buNone/>
              <a:defRPr sz="3200"/>
            </a:lvl8pPr>
            <a:lvl9pPr marL="5799856" indent="0">
              <a:buNone/>
              <a:defRPr sz="3200"/>
            </a:lvl9pPr>
          </a:lstStyle>
          <a:p>
            <a:endParaRPr lang="en-US"/>
          </a:p>
        </p:txBody>
      </p:sp>
      <p:sp>
        <p:nvSpPr>
          <p:cNvPr id="4" name="Text Placeholder 3"/>
          <p:cNvSpPr>
            <a:spLocks noGrp="1"/>
          </p:cNvSpPr>
          <p:nvPr>
            <p:ph type="body" sz="half" idx="2"/>
          </p:nvPr>
        </p:nvSpPr>
        <p:spPr>
          <a:xfrm>
            <a:off x="3181311" y="7156451"/>
            <a:ext cx="9738360" cy="1073149"/>
          </a:xfrm>
        </p:spPr>
        <p:txBody>
          <a:bodyPr/>
          <a:lstStyle>
            <a:lvl1pPr marL="0" indent="0">
              <a:buNone/>
              <a:defRPr sz="2200"/>
            </a:lvl1pPr>
            <a:lvl2pPr marL="724982" indent="0">
              <a:buNone/>
              <a:defRPr sz="1900"/>
            </a:lvl2pPr>
            <a:lvl3pPr marL="1449964" indent="0">
              <a:buNone/>
              <a:defRPr sz="1600"/>
            </a:lvl3pPr>
            <a:lvl4pPr marL="2174946" indent="0">
              <a:buNone/>
              <a:defRPr sz="1400"/>
            </a:lvl4pPr>
            <a:lvl5pPr marL="2899928" indent="0">
              <a:buNone/>
              <a:defRPr sz="1400"/>
            </a:lvl5pPr>
            <a:lvl6pPr marL="3624910" indent="0">
              <a:buNone/>
              <a:defRPr sz="1400"/>
            </a:lvl6pPr>
            <a:lvl7pPr marL="4349892" indent="0">
              <a:buNone/>
              <a:defRPr sz="1400"/>
            </a:lvl7pPr>
            <a:lvl8pPr marL="5074874" indent="0">
              <a:buNone/>
              <a:defRPr sz="1400"/>
            </a:lvl8pPr>
            <a:lvl9pPr marL="5799856"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1530" y="366184"/>
            <a:ext cx="14607540" cy="1524000"/>
          </a:xfrm>
          <a:prstGeom prst="rect">
            <a:avLst/>
          </a:prstGeom>
        </p:spPr>
        <p:txBody>
          <a:bodyPr vert="horz" lIns="144996" tIns="72498" rIns="144996" bIns="7249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11530" y="2133601"/>
            <a:ext cx="14607540" cy="6034617"/>
          </a:xfrm>
          <a:prstGeom prst="rect">
            <a:avLst/>
          </a:prstGeom>
        </p:spPr>
        <p:txBody>
          <a:bodyPr vert="horz" lIns="144996" tIns="72498" rIns="144996" bIns="7249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11530" y="8475134"/>
            <a:ext cx="3787140" cy="486833"/>
          </a:xfrm>
          <a:prstGeom prst="rect">
            <a:avLst/>
          </a:prstGeom>
        </p:spPr>
        <p:txBody>
          <a:bodyPr vert="horz" lIns="144996" tIns="72498" rIns="144996" bIns="72498" rtlCol="0" anchor="ctr"/>
          <a:lstStyle>
            <a:lvl1pPr algn="l">
              <a:defRPr sz="1900">
                <a:solidFill>
                  <a:schemeClr val="tx1">
                    <a:tint val="75000"/>
                  </a:schemeClr>
                </a:solidFill>
              </a:defRPr>
            </a:lvl1pPr>
          </a:lstStyle>
          <a:p>
            <a:fld id="{1D8BD707-D9CF-40AE-B4C6-C98DA3205C09}" type="datetimeFigureOut">
              <a:rPr lang="en-US" smtClean="0"/>
              <a:pPr/>
              <a:t>9/9/2016</a:t>
            </a:fld>
            <a:endParaRPr lang="en-US"/>
          </a:p>
        </p:txBody>
      </p:sp>
      <p:sp>
        <p:nvSpPr>
          <p:cNvPr id="5" name="Footer Placeholder 4"/>
          <p:cNvSpPr>
            <a:spLocks noGrp="1"/>
          </p:cNvSpPr>
          <p:nvPr>
            <p:ph type="ftr" sz="quarter" idx="3"/>
          </p:nvPr>
        </p:nvSpPr>
        <p:spPr>
          <a:xfrm>
            <a:off x="5545455" y="8475134"/>
            <a:ext cx="5139690" cy="486833"/>
          </a:xfrm>
          <a:prstGeom prst="rect">
            <a:avLst/>
          </a:prstGeom>
        </p:spPr>
        <p:txBody>
          <a:bodyPr vert="horz" lIns="144996" tIns="72498" rIns="144996" bIns="72498" rtlCol="0" anchor="ctr"/>
          <a:lstStyle>
            <a:lvl1pPr algn="ctr">
              <a:defRPr sz="1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631930" y="8475134"/>
            <a:ext cx="3787140" cy="486833"/>
          </a:xfrm>
          <a:prstGeom prst="rect">
            <a:avLst/>
          </a:prstGeom>
        </p:spPr>
        <p:txBody>
          <a:bodyPr vert="horz" lIns="144996" tIns="72498" rIns="144996" bIns="72498" rtlCol="0" anchor="ctr"/>
          <a:lstStyle>
            <a:lvl1pPr algn="r">
              <a:defRPr sz="19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49964" rtl="0" eaLnBrk="1" latinLnBrk="0" hangingPunct="1">
        <a:spcBef>
          <a:spcPct val="0"/>
        </a:spcBef>
        <a:buNone/>
        <a:defRPr sz="7000" kern="1200">
          <a:solidFill>
            <a:schemeClr val="tx1"/>
          </a:solidFill>
          <a:latin typeface="+mj-lt"/>
          <a:ea typeface="+mj-ea"/>
          <a:cs typeface="+mj-cs"/>
        </a:defRPr>
      </a:lvl1pPr>
    </p:titleStyle>
    <p:bodyStyle>
      <a:lvl1pPr marL="543737" indent="-543737" algn="l" defTabSz="1449964" rtl="0" eaLnBrk="1" latinLnBrk="0" hangingPunct="1">
        <a:spcBef>
          <a:spcPct val="20000"/>
        </a:spcBef>
        <a:buFont typeface="Arial" pitchFamily="34" charset="0"/>
        <a:buChar char="•"/>
        <a:defRPr sz="5100" kern="1200">
          <a:solidFill>
            <a:schemeClr val="tx1"/>
          </a:solidFill>
          <a:latin typeface="+mn-lt"/>
          <a:ea typeface="+mn-ea"/>
          <a:cs typeface="+mn-cs"/>
        </a:defRPr>
      </a:lvl1pPr>
      <a:lvl2pPr marL="1178096" indent="-453114" algn="l" defTabSz="1449964" rtl="0" eaLnBrk="1" latinLnBrk="0" hangingPunct="1">
        <a:spcBef>
          <a:spcPct val="20000"/>
        </a:spcBef>
        <a:buFont typeface="Arial" pitchFamily="34" charset="0"/>
        <a:buChar char="–"/>
        <a:defRPr sz="4400" kern="1200">
          <a:solidFill>
            <a:schemeClr val="tx1"/>
          </a:solidFill>
          <a:latin typeface="+mn-lt"/>
          <a:ea typeface="+mn-ea"/>
          <a:cs typeface="+mn-cs"/>
        </a:defRPr>
      </a:lvl2pPr>
      <a:lvl3pPr marL="1812455" indent="-362491" algn="l" defTabSz="1449964" rtl="0" eaLnBrk="1" latinLnBrk="0" hangingPunct="1">
        <a:spcBef>
          <a:spcPct val="20000"/>
        </a:spcBef>
        <a:buFont typeface="Arial" pitchFamily="34" charset="0"/>
        <a:buChar char="•"/>
        <a:defRPr sz="3800" kern="1200">
          <a:solidFill>
            <a:schemeClr val="tx1"/>
          </a:solidFill>
          <a:latin typeface="+mn-lt"/>
          <a:ea typeface="+mn-ea"/>
          <a:cs typeface="+mn-cs"/>
        </a:defRPr>
      </a:lvl3pPr>
      <a:lvl4pPr marL="2537437" indent="-362491" algn="l" defTabSz="1449964"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3262419" indent="-362491" algn="l" defTabSz="1449964"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3987401" indent="-362491" algn="l" defTabSz="1449964"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12383" indent="-362491" algn="l" defTabSz="1449964"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37365" indent="-362491" algn="l" defTabSz="1449964"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162347" indent="-362491" algn="l" defTabSz="1449964"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49964" rtl="0" eaLnBrk="1" latinLnBrk="0" hangingPunct="1">
        <a:defRPr sz="2900" kern="1200">
          <a:solidFill>
            <a:schemeClr val="tx1"/>
          </a:solidFill>
          <a:latin typeface="+mn-lt"/>
          <a:ea typeface="+mn-ea"/>
          <a:cs typeface="+mn-cs"/>
        </a:defRPr>
      </a:lvl1pPr>
      <a:lvl2pPr marL="724982" algn="l" defTabSz="1449964" rtl="0" eaLnBrk="1" latinLnBrk="0" hangingPunct="1">
        <a:defRPr sz="2900" kern="1200">
          <a:solidFill>
            <a:schemeClr val="tx1"/>
          </a:solidFill>
          <a:latin typeface="+mn-lt"/>
          <a:ea typeface="+mn-ea"/>
          <a:cs typeface="+mn-cs"/>
        </a:defRPr>
      </a:lvl2pPr>
      <a:lvl3pPr marL="1449964" algn="l" defTabSz="1449964" rtl="0" eaLnBrk="1" latinLnBrk="0" hangingPunct="1">
        <a:defRPr sz="2900" kern="1200">
          <a:solidFill>
            <a:schemeClr val="tx1"/>
          </a:solidFill>
          <a:latin typeface="+mn-lt"/>
          <a:ea typeface="+mn-ea"/>
          <a:cs typeface="+mn-cs"/>
        </a:defRPr>
      </a:lvl3pPr>
      <a:lvl4pPr marL="2174946" algn="l" defTabSz="1449964" rtl="0" eaLnBrk="1" latinLnBrk="0" hangingPunct="1">
        <a:defRPr sz="2900" kern="1200">
          <a:solidFill>
            <a:schemeClr val="tx1"/>
          </a:solidFill>
          <a:latin typeface="+mn-lt"/>
          <a:ea typeface="+mn-ea"/>
          <a:cs typeface="+mn-cs"/>
        </a:defRPr>
      </a:lvl4pPr>
      <a:lvl5pPr marL="2899928" algn="l" defTabSz="1449964" rtl="0" eaLnBrk="1" latinLnBrk="0" hangingPunct="1">
        <a:defRPr sz="2900" kern="1200">
          <a:solidFill>
            <a:schemeClr val="tx1"/>
          </a:solidFill>
          <a:latin typeface="+mn-lt"/>
          <a:ea typeface="+mn-ea"/>
          <a:cs typeface="+mn-cs"/>
        </a:defRPr>
      </a:lvl5pPr>
      <a:lvl6pPr marL="3624910" algn="l" defTabSz="1449964" rtl="0" eaLnBrk="1" latinLnBrk="0" hangingPunct="1">
        <a:defRPr sz="2900" kern="1200">
          <a:solidFill>
            <a:schemeClr val="tx1"/>
          </a:solidFill>
          <a:latin typeface="+mn-lt"/>
          <a:ea typeface="+mn-ea"/>
          <a:cs typeface="+mn-cs"/>
        </a:defRPr>
      </a:lvl6pPr>
      <a:lvl7pPr marL="4349892" algn="l" defTabSz="1449964" rtl="0" eaLnBrk="1" latinLnBrk="0" hangingPunct="1">
        <a:defRPr sz="2900" kern="1200">
          <a:solidFill>
            <a:schemeClr val="tx1"/>
          </a:solidFill>
          <a:latin typeface="+mn-lt"/>
          <a:ea typeface="+mn-ea"/>
          <a:cs typeface="+mn-cs"/>
        </a:defRPr>
      </a:lvl7pPr>
      <a:lvl8pPr marL="5074874" algn="l" defTabSz="1449964" rtl="0" eaLnBrk="1" latinLnBrk="0" hangingPunct="1">
        <a:defRPr sz="2900" kern="1200">
          <a:solidFill>
            <a:schemeClr val="tx1"/>
          </a:solidFill>
          <a:latin typeface="+mn-lt"/>
          <a:ea typeface="+mn-ea"/>
          <a:cs typeface="+mn-cs"/>
        </a:defRPr>
      </a:lvl8pPr>
      <a:lvl9pPr marL="5799856" algn="l" defTabSz="1449964"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6.xml"/><Relationship Id="rId5" Type="http://schemas.openxmlformats.org/officeDocument/2006/relationships/slide" Target="slide4.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1.png"/><Relationship Id="rId7" Type="http://schemas.openxmlformats.org/officeDocument/2006/relationships/slide" Target="slide5.xml"/><Relationship Id="rId12"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slide" Target="slide2.xml"/><Relationship Id="rId11" Type="http://schemas.openxmlformats.org/officeDocument/2006/relationships/slide" Target="slide8.xml"/><Relationship Id="rId5" Type="http://schemas.openxmlformats.org/officeDocument/2006/relationships/image" Target="../media/image3.jpeg"/><Relationship Id="rId10" Type="http://schemas.openxmlformats.org/officeDocument/2006/relationships/slide" Target="slide6.xml"/><Relationship Id="rId4" Type="http://schemas.openxmlformats.org/officeDocument/2006/relationships/image" Target="../media/image2.png"/><Relationship Id="rId9"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5.xml"/><Relationship Id="rId6" Type="http://schemas.openxmlformats.org/officeDocument/2006/relationships/slide" Target="slide6.xml"/><Relationship Id="rId5" Type="http://schemas.openxmlformats.org/officeDocument/2006/relationships/slide" Target="slide7.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5.jpeg"/><Relationship Id="rId7" Type="http://schemas.openxmlformats.org/officeDocument/2006/relationships/slide" Target="slide3.xml"/><Relationship Id="rId12"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slide" Target="slide2.xml"/><Relationship Id="rId11" Type="http://schemas.openxmlformats.org/officeDocument/2006/relationships/slide" Target="slide8.xml"/><Relationship Id="rId5" Type="http://schemas.openxmlformats.org/officeDocument/2006/relationships/image" Target="../media/image7.jpeg"/><Relationship Id="rId10" Type="http://schemas.openxmlformats.org/officeDocument/2006/relationships/slide" Target="slide6.xml"/><Relationship Id="rId4" Type="http://schemas.openxmlformats.org/officeDocument/2006/relationships/image" Target="../media/image6.jpeg"/><Relationship Id="rId9"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5.xml"/><Relationship Id="rId6" Type="http://schemas.openxmlformats.org/officeDocument/2006/relationships/slide" Target="slide4.xml"/><Relationship Id="rId5" Type="http://schemas.openxmlformats.org/officeDocument/2006/relationships/slide" Target="slide7.xml"/><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9.png"/><Relationship Id="rId7" Type="http://schemas.openxmlformats.org/officeDocument/2006/relationships/slide" Target="slide5.xml"/><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slide" Target="slide3.xml"/><Relationship Id="rId11" Type="http://schemas.openxmlformats.org/officeDocument/2006/relationships/image" Target="../media/image4.png"/><Relationship Id="rId5" Type="http://schemas.openxmlformats.org/officeDocument/2006/relationships/slide" Target="slide2.xml"/><Relationship Id="rId10" Type="http://schemas.openxmlformats.org/officeDocument/2006/relationships/slide" Target="slide8.xml"/><Relationship Id="rId4" Type="http://schemas.openxmlformats.org/officeDocument/2006/relationships/image" Target="../media/image10.png"/><Relationship Id="rId9" Type="http://schemas.openxmlformats.org/officeDocument/2006/relationships/slide" Target="slide6.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5.xml"/><Relationship Id="rId6" Type="http://schemas.openxmlformats.org/officeDocument/2006/relationships/slide" Target="slide4.xml"/><Relationship Id="rId5" Type="http://schemas.openxmlformats.org/officeDocument/2006/relationships/slide" Target="slide7.xml"/><Relationship Id="rId4"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Hardware Interface Control Document</a:t>
            </a:r>
            <a:endParaRPr lang="en-US" dirty="0"/>
          </a:p>
        </p:txBody>
      </p:sp>
      <p:sp>
        <p:nvSpPr>
          <p:cNvPr id="3" name="Subtitle 2"/>
          <p:cNvSpPr>
            <a:spLocks noGrp="1"/>
          </p:cNvSpPr>
          <p:nvPr>
            <p:ph type="subTitle" idx="1"/>
          </p:nvPr>
        </p:nvSpPr>
        <p:spPr/>
        <p:txBody>
          <a:bodyPr/>
          <a:lstStyle/>
          <a:p>
            <a:r>
              <a:rPr lang="en-US" dirty="0"/>
              <a:t>Sparton Inertial </a:t>
            </a:r>
            <a:r>
              <a:rPr lang="en-US" dirty="0" smtClean="0"/>
              <a:t>Products</a:t>
            </a:r>
            <a:endParaRPr lang="en-US" dirty="0"/>
          </a:p>
        </p:txBody>
      </p:sp>
    </p:spTree>
    <p:extLst>
      <p:ext uri="{BB962C8B-B14F-4D97-AF65-F5344CB8AC3E}">
        <p14:creationId xmlns:p14="http://schemas.microsoft.com/office/powerpoint/2010/main" val="715326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445" y="0"/>
            <a:ext cx="2171699" cy="9144000"/>
          </a:xfrm>
          <a:prstGeom prst="rect">
            <a:avLst/>
          </a:prstGeom>
          <a:solidFill>
            <a:schemeClr val="bg1">
              <a:lumMod val="6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996" tIns="72498" rIns="144996" bIns="72498" spcCol="0" rtlCol="0" anchor="ctr"/>
          <a:lstStyle/>
          <a:p>
            <a:pPr algn="ctr"/>
            <a:endParaRPr lang="en-US"/>
          </a:p>
        </p:txBody>
      </p:sp>
      <p:sp>
        <p:nvSpPr>
          <p:cNvPr id="8" name="Rectangle 7"/>
          <p:cNvSpPr/>
          <p:nvPr/>
        </p:nvSpPr>
        <p:spPr>
          <a:xfrm>
            <a:off x="-5445" y="1333500"/>
            <a:ext cx="2176272" cy="647700"/>
          </a:xfrm>
          <a:prstGeom prst="rect">
            <a:avLst/>
          </a:prstGeom>
          <a:solidFill>
            <a:srgbClr val="FF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Introduction</a:t>
            </a:r>
            <a:endParaRPr lang="en-US" sz="1200" b="1" dirty="0">
              <a:solidFill>
                <a:schemeClr val="bg1"/>
              </a:solidFill>
            </a:endParaRPr>
          </a:p>
        </p:txBody>
      </p:sp>
      <p:sp>
        <p:nvSpPr>
          <p:cNvPr id="4" name="Rectangle 3">
            <a:hlinkClick r:id="rId2" action="ppaction://hlinksldjump"/>
          </p:cNvPr>
          <p:cNvSpPr/>
          <p:nvPr/>
        </p:nvSpPr>
        <p:spPr>
          <a:xfrm>
            <a:off x="-5445" y="1981200"/>
            <a:ext cx="2171699" cy="647700"/>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AHRS-8 / GEDC-6E / DC-4E</a:t>
            </a:r>
          </a:p>
          <a:p>
            <a:pPr algn="ctr"/>
            <a:r>
              <a:rPr lang="en-US" sz="1200" b="1" dirty="0" smtClean="0">
                <a:solidFill>
                  <a:schemeClr val="bg1"/>
                </a:solidFill>
              </a:rPr>
              <a:t>Layout</a:t>
            </a:r>
            <a:endParaRPr lang="en-US" sz="1200" b="1" dirty="0">
              <a:solidFill>
                <a:schemeClr val="bg1"/>
              </a:solidFill>
            </a:endParaRPr>
          </a:p>
        </p:txBody>
      </p:sp>
      <p:sp>
        <p:nvSpPr>
          <p:cNvPr id="9" name="Content Placeholder 8"/>
          <p:cNvSpPr>
            <a:spLocks noGrp="1"/>
          </p:cNvSpPr>
          <p:nvPr>
            <p:ph sz="half" idx="2"/>
          </p:nvPr>
        </p:nvSpPr>
        <p:spPr>
          <a:xfrm>
            <a:off x="2400300" y="1333500"/>
            <a:ext cx="13563600" cy="7353300"/>
          </a:xfrm>
        </p:spPr>
        <p:txBody>
          <a:bodyPr>
            <a:normAutofit/>
          </a:bodyPr>
          <a:lstStyle/>
          <a:p>
            <a:pPr marL="0" indent="0" algn="just">
              <a:lnSpc>
                <a:spcPct val="150000"/>
              </a:lnSpc>
              <a:spcBef>
                <a:spcPts val="600"/>
              </a:spcBef>
              <a:spcAft>
                <a:spcPts val="600"/>
              </a:spcAft>
              <a:buNone/>
            </a:pPr>
            <a:r>
              <a:rPr lang="en-US" sz="2000" dirty="0" smtClean="0"/>
              <a:t>This document serves as the hardware interface control document for the Sparton Inertial Sensor line of product. When integrating a sensor for the first time, it can be cumbersome to a user to have to search for all of the documents related to the hardware design. This guide will show you how to align the system for the best accuracy and what the calibration reference(s) are in each product.</a:t>
            </a:r>
            <a:endParaRPr lang="en-US" sz="2000" dirty="0"/>
          </a:p>
        </p:txBody>
      </p:sp>
      <p:sp>
        <p:nvSpPr>
          <p:cNvPr id="10" name="Rectangle 9">
            <a:hlinkClick r:id="rId3" action="ppaction://hlinksldjump"/>
          </p:cNvPr>
          <p:cNvSpPr/>
          <p:nvPr/>
        </p:nvSpPr>
        <p:spPr>
          <a:xfrm>
            <a:off x="-5446" y="3278124"/>
            <a:ext cx="2171699"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AHRS-8P / GEDC-6EP / DC-4EP</a:t>
            </a:r>
          </a:p>
          <a:p>
            <a:pPr algn="ctr"/>
            <a:r>
              <a:rPr lang="en-US" sz="1200" b="1" dirty="0" smtClean="0">
                <a:solidFill>
                  <a:schemeClr val="bg1"/>
                </a:solidFill>
              </a:rPr>
              <a:t>Layout</a:t>
            </a:r>
            <a:endParaRPr lang="en-US" sz="1200" b="1" dirty="0">
              <a:solidFill>
                <a:schemeClr val="bg1"/>
              </a:solidFill>
            </a:endParaRPr>
          </a:p>
        </p:txBody>
      </p:sp>
      <p:sp>
        <p:nvSpPr>
          <p:cNvPr id="11" name="Rectangle 10">
            <a:hlinkClick r:id="rId4" action="ppaction://hlinksldjump"/>
          </p:cNvPr>
          <p:cNvSpPr/>
          <p:nvPr/>
        </p:nvSpPr>
        <p:spPr>
          <a:xfrm>
            <a:off x="-5446" y="4576572"/>
            <a:ext cx="2160816"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IMU-10</a:t>
            </a:r>
          </a:p>
          <a:p>
            <a:pPr algn="ctr"/>
            <a:r>
              <a:rPr lang="en-US" sz="1200" b="1" dirty="0" smtClean="0">
                <a:solidFill>
                  <a:schemeClr val="bg1"/>
                </a:solidFill>
              </a:rPr>
              <a:t>Layout</a:t>
            </a:r>
            <a:endParaRPr lang="en-US" sz="1200" b="1" dirty="0">
              <a:solidFill>
                <a:schemeClr val="bg1"/>
              </a:solidFill>
            </a:endParaRPr>
          </a:p>
        </p:txBody>
      </p:sp>
      <p:sp>
        <p:nvSpPr>
          <p:cNvPr id="13" name="Title 1"/>
          <p:cNvSpPr>
            <a:spLocks noGrp="1"/>
          </p:cNvSpPr>
          <p:nvPr>
            <p:ph type="title"/>
          </p:nvPr>
        </p:nvSpPr>
        <p:spPr>
          <a:xfrm>
            <a:off x="2400300" y="228600"/>
            <a:ext cx="13487400" cy="1157816"/>
          </a:xfrm>
        </p:spPr>
        <p:txBody>
          <a:bodyPr>
            <a:normAutofit/>
          </a:bodyPr>
          <a:lstStyle/>
          <a:p>
            <a:pPr algn="l"/>
            <a:r>
              <a:rPr lang="en-US" sz="4400" dirty="0" smtClean="0"/>
              <a:t>Introduction</a:t>
            </a:r>
            <a:endParaRPr lang="en-US" sz="4400" dirty="0"/>
          </a:p>
        </p:txBody>
      </p:sp>
      <p:cxnSp>
        <p:nvCxnSpPr>
          <p:cNvPr id="14" name="Straight Connector 13"/>
          <p:cNvCxnSpPr/>
          <p:nvPr/>
        </p:nvCxnSpPr>
        <p:spPr>
          <a:xfrm>
            <a:off x="2400300" y="1295400"/>
            <a:ext cx="134112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hlinkClick r:id="rId5" action="ppaction://hlinksldjump"/>
          </p:cNvPr>
          <p:cNvSpPr/>
          <p:nvPr/>
        </p:nvSpPr>
        <p:spPr>
          <a:xfrm>
            <a:off x="-5445" y="2628900"/>
            <a:ext cx="2160815"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AHRS-8 / GEDC-6E / DC-4E</a:t>
            </a:r>
          </a:p>
          <a:p>
            <a:pPr algn="ctr"/>
            <a:r>
              <a:rPr lang="en-US" sz="1200" b="1" dirty="0" smtClean="0">
                <a:solidFill>
                  <a:schemeClr val="bg1"/>
                </a:solidFill>
              </a:rPr>
              <a:t>Connections</a:t>
            </a:r>
            <a:endParaRPr lang="en-US" sz="1200" b="1" dirty="0">
              <a:solidFill>
                <a:schemeClr val="bg1"/>
              </a:solidFill>
            </a:endParaRPr>
          </a:p>
        </p:txBody>
      </p:sp>
      <p:sp>
        <p:nvSpPr>
          <p:cNvPr id="15" name="Rectangle 14">
            <a:hlinkClick r:id="rId6" action="ppaction://hlinksldjump"/>
          </p:cNvPr>
          <p:cNvSpPr/>
          <p:nvPr/>
        </p:nvSpPr>
        <p:spPr>
          <a:xfrm>
            <a:off x="-5445" y="3927348"/>
            <a:ext cx="2160815"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AHRS-8P / GEDC-6EP / DC-4EP</a:t>
            </a:r>
          </a:p>
          <a:p>
            <a:pPr algn="ctr"/>
            <a:r>
              <a:rPr lang="en-US" sz="1200" b="1" dirty="0" smtClean="0">
                <a:solidFill>
                  <a:schemeClr val="bg1"/>
                </a:solidFill>
              </a:rPr>
              <a:t>Connections</a:t>
            </a:r>
            <a:endParaRPr lang="en-US" sz="1200" b="1" dirty="0">
              <a:solidFill>
                <a:schemeClr val="bg1"/>
              </a:solidFill>
            </a:endParaRPr>
          </a:p>
        </p:txBody>
      </p:sp>
      <p:sp>
        <p:nvSpPr>
          <p:cNvPr id="16" name="Rectangle 15">
            <a:hlinkClick r:id="rId7" action="ppaction://hlinksldjump"/>
          </p:cNvPr>
          <p:cNvSpPr/>
          <p:nvPr/>
        </p:nvSpPr>
        <p:spPr>
          <a:xfrm>
            <a:off x="-5444" y="5225796"/>
            <a:ext cx="2171699"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IMU-10</a:t>
            </a:r>
          </a:p>
          <a:p>
            <a:pPr algn="ctr"/>
            <a:r>
              <a:rPr lang="en-US" sz="1200" b="1" dirty="0" smtClean="0">
                <a:solidFill>
                  <a:schemeClr val="bg1"/>
                </a:solidFill>
              </a:rPr>
              <a:t>Connections</a:t>
            </a:r>
            <a:endParaRPr lang="en-US" sz="1200" b="1" dirty="0">
              <a:solidFill>
                <a:schemeClr val="bg1"/>
              </a:solidFill>
            </a:endParaRPr>
          </a:p>
        </p:txBody>
      </p:sp>
    </p:spTree>
    <p:extLst>
      <p:ext uri="{BB962C8B-B14F-4D97-AF65-F5344CB8AC3E}">
        <p14:creationId xmlns:p14="http://schemas.microsoft.com/office/powerpoint/2010/main" val="2841885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9735022" y="3296122"/>
            <a:ext cx="7205399" cy="4185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 y="0"/>
            <a:ext cx="2171699" cy="9144000"/>
          </a:xfrm>
          <a:prstGeom prst="rect">
            <a:avLst/>
          </a:prstGeom>
          <a:solidFill>
            <a:schemeClr val="bg1">
              <a:lumMod val="6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996" tIns="72498" rIns="144996" bIns="72498" spcCol="0" rtlCol="0" anchor="ctr"/>
          <a:lstStyle/>
          <a:p>
            <a:pPr algn="ctr"/>
            <a:endParaRPr lang="en-US"/>
          </a:p>
        </p:txBody>
      </p:sp>
      <p:sp>
        <p:nvSpPr>
          <p:cNvPr id="13" name="Title 1"/>
          <p:cNvSpPr>
            <a:spLocks noGrp="1"/>
          </p:cNvSpPr>
          <p:nvPr>
            <p:ph type="title"/>
          </p:nvPr>
        </p:nvSpPr>
        <p:spPr>
          <a:xfrm>
            <a:off x="2400300" y="228600"/>
            <a:ext cx="13487400" cy="1157816"/>
          </a:xfrm>
        </p:spPr>
        <p:txBody>
          <a:bodyPr>
            <a:normAutofit/>
          </a:bodyPr>
          <a:lstStyle/>
          <a:p>
            <a:pPr algn="l"/>
            <a:r>
              <a:rPr lang="en-US" sz="4400" dirty="0" smtClean="0"/>
              <a:t>AHRS-8 </a:t>
            </a:r>
            <a:r>
              <a:rPr lang="en-US" sz="4400" dirty="0"/>
              <a:t>/ </a:t>
            </a:r>
            <a:r>
              <a:rPr lang="en-US" sz="4400" dirty="0" smtClean="0"/>
              <a:t>GEDC-6E </a:t>
            </a:r>
            <a:r>
              <a:rPr lang="en-US" sz="4400" dirty="0"/>
              <a:t>/ </a:t>
            </a:r>
            <a:r>
              <a:rPr lang="en-US" sz="4400" dirty="0" smtClean="0"/>
              <a:t>DC-4E Layout</a:t>
            </a:r>
            <a:endParaRPr lang="en-US" sz="4400" dirty="0"/>
          </a:p>
        </p:txBody>
      </p:sp>
      <p:sp>
        <p:nvSpPr>
          <p:cNvPr id="14" name="Content Placeholder 8"/>
          <p:cNvSpPr>
            <a:spLocks noGrp="1"/>
          </p:cNvSpPr>
          <p:nvPr>
            <p:ph sz="half" idx="2"/>
          </p:nvPr>
        </p:nvSpPr>
        <p:spPr>
          <a:xfrm>
            <a:off x="2400300" y="1447800"/>
            <a:ext cx="13487400" cy="1066800"/>
          </a:xfrm>
        </p:spPr>
        <p:txBody>
          <a:bodyPr>
            <a:noAutofit/>
          </a:bodyPr>
          <a:lstStyle/>
          <a:p>
            <a:pPr marL="0" indent="0" algn="just">
              <a:spcBef>
                <a:spcPts val="600"/>
              </a:spcBef>
              <a:spcAft>
                <a:spcPts val="600"/>
              </a:spcAft>
              <a:buNone/>
            </a:pPr>
            <a:r>
              <a:rPr lang="en-US" sz="2000" dirty="0" smtClean="0"/>
              <a:t>The OEM </a:t>
            </a:r>
            <a:r>
              <a:rPr lang="en-US" sz="2000" dirty="0"/>
              <a:t>mounting option for Sparton’s DC-4E, GEDC-6E and AHRS-8 inertial systems </a:t>
            </a:r>
            <a:r>
              <a:rPr lang="en-US" sz="2000" dirty="0" smtClean="0"/>
              <a:t>provides </a:t>
            </a:r>
            <a:r>
              <a:rPr lang="en-US" sz="2000" dirty="0"/>
              <a:t>accurate installation </a:t>
            </a:r>
            <a:r>
              <a:rPr lang="en-US" sz="2000" dirty="0" smtClean="0"/>
              <a:t>referenced to the top left corner of the ABS housing.</a:t>
            </a:r>
            <a:endParaRPr lang="en-US" sz="2000" dirty="0"/>
          </a:p>
        </p:txBody>
      </p:sp>
      <p:cxnSp>
        <p:nvCxnSpPr>
          <p:cNvPr id="15" name="Straight Connector 14"/>
          <p:cNvCxnSpPr/>
          <p:nvPr/>
        </p:nvCxnSpPr>
        <p:spPr>
          <a:xfrm>
            <a:off x="2400300" y="1295400"/>
            <a:ext cx="134112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948362" y="3336263"/>
            <a:ext cx="5257800" cy="410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C:\Users\rwheatley\Desktop\Picture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4100" y="3060038"/>
            <a:ext cx="3705225" cy="465772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hlinkClick r:id="rId6" action="ppaction://hlinksldjump"/>
          </p:cNvPr>
          <p:cNvSpPr/>
          <p:nvPr/>
        </p:nvSpPr>
        <p:spPr>
          <a:xfrm>
            <a:off x="-2722" y="1333500"/>
            <a:ext cx="2171699" cy="647700"/>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Introduction</a:t>
            </a:r>
          </a:p>
        </p:txBody>
      </p:sp>
      <p:sp>
        <p:nvSpPr>
          <p:cNvPr id="18" name="Rectangle 17"/>
          <p:cNvSpPr/>
          <p:nvPr/>
        </p:nvSpPr>
        <p:spPr>
          <a:xfrm>
            <a:off x="1" y="1981200"/>
            <a:ext cx="2166253" cy="647700"/>
          </a:xfrm>
          <a:prstGeom prst="rect">
            <a:avLst/>
          </a:prstGeom>
          <a:solidFill>
            <a:srgbClr val="FF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AHRS-8 / GEDC-6E / DC-4E</a:t>
            </a:r>
          </a:p>
          <a:p>
            <a:pPr algn="ctr"/>
            <a:r>
              <a:rPr lang="en-US" sz="1200" b="1" dirty="0" smtClean="0">
                <a:solidFill>
                  <a:schemeClr val="bg1"/>
                </a:solidFill>
              </a:rPr>
              <a:t>Layout</a:t>
            </a:r>
            <a:endParaRPr lang="en-US" sz="1200" b="1" dirty="0">
              <a:solidFill>
                <a:schemeClr val="bg1"/>
              </a:solidFill>
            </a:endParaRPr>
          </a:p>
        </p:txBody>
      </p:sp>
      <p:sp>
        <p:nvSpPr>
          <p:cNvPr id="19" name="Rectangle 18">
            <a:hlinkClick r:id="rId7" action="ppaction://hlinksldjump"/>
          </p:cNvPr>
          <p:cNvSpPr/>
          <p:nvPr/>
        </p:nvSpPr>
        <p:spPr>
          <a:xfrm>
            <a:off x="-2722" y="3278124"/>
            <a:ext cx="2171699"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AHRS-8P / GEDC-6EP / DC-4EP</a:t>
            </a:r>
          </a:p>
          <a:p>
            <a:pPr algn="ctr"/>
            <a:r>
              <a:rPr lang="en-US" sz="1200" b="1" dirty="0" smtClean="0">
                <a:solidFill>
                  <a:schemeClr val="bg1"/>
                </a:solidFill>
              </a:rPr>
              <a:t>Layout</a:t>
            </a:r>
            <a:endParaRPr lang="en-US" sz="1200" b="1" dirty="0">
              <a:solidFill>
                <a:schemeClr val="bg1"/>
              </a:solidFill>
            </a:endParaRPr>
          </a:p>
        </p:txBody>
      </p:sp>
      <p:sp>
        <p:nvSpPr>
          <p:cNvPr id="20" name="Rectangle 19">
            <a:hlinkClick r:id="rId8" action="ppaction://hlinksldjump"/>
          </p:cNvPr>
          <p:cNvSpPr/>
          <p:nvPr/>
        </p:nvSpPr>
        <p:spPr>
          <a:xfrm>
            <a:off x="2719" y="4576572"/>
            <a:ext cx="2160816"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IMU-10</a:t>
            </a:r>
          </a:p>
          <a:p>
            <a:pPr algn="ctr"/>
            <a:r>
              <a:rPr lang="en-US" sz="1200" b="1" dirty="0" smtClean="0">
                <a:solidFill>
                  <a:schemeClr val="bg1"/>
                </a:solidFill>
              </a:rPr>
              <a:t>Layout</a:t>
            </a:r>
            <a:endParaRPr lang="en-US" sz="1200" b="1" dirty="0">
              <a:solidFill>
                <a:schemeClr val="bg1"/>
              </a:solidFill>
            </a:endParaRPr>
          </a:p>
        </p:txBody>
      </p:sp>
      <p:sp>
        <p:nvSpPr>
          <p:cNvPr id="21" name="Rectangle 20">
            <a:hlinkClick r:id="rId9" action="ppaction://hlinksldjump"/>
          </p:cNvPr>
          <p:cNvSpPr/>
          <p:nvPr/>
        </p:nvSpPr>
        <p:spPr>
          <a:xfrm>
            <a:off x="-2722" y="2628900"/>
            <a:ext cx="2171699"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AHRS-8 / GEDC-6E / DC-4E</a:t>
            </a:r>
          </a:p>
          <a:p>
            <a:pPr algn="ctr"/>
            <a:r>
              <a:rPr lang="en-US" sz="1200" b="1" dirty="0" smtClean="0">
                <a:solidFill>
                  <a:schemeClr val="bg1"/>
                </a:solidFill>
              </a:rPr>
              <a:t>Connections</a:t>
            </a:r>
            <a:endParaRPr lang="en-US" sz="1200" b="1" dirty="0">
              <a:solidFill>
                <a:schemeClr val="bg1"/>
              </a:solidFill>
            </a:endParaRPr>
          </a:p>
        </p:txBody>
      </p:sp>
      <p:sp>
        <p:nvSpPr>
          <p:cNvPr id="22" name="Rectangle 21">
            <a:hlinkClick r:id="rId10" action="ppaction://hlinksldjump"/>
          </p:cNvPr>
          <p:cNvSpPr/>
          <p:nvPr/>
        </p:nvSpPr>
        <p:spPr>
          <a:xfrm>
            <a:off x="2720" y="3927348"/>
            <a:ext cx="2160815"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AHRS-8P / GEDC-6EP / DC-4EP</a:t>
            </a:r>
          </a:p>
          <a:p>
            <a:pPr algn="ctr"/>
            <a:r>
              <a:rPr lang="en-US" sz="1200" b="1" dirty="0" smtClean="0">
                <a:solidFill>
                  <a:schemeClr val="bg1"/>
                </a:solidFill>
              </a:rPr>
              <a:t>Connections</a:t>
            </a:r>
            <a:endParaRPr lang="en-US" sz="1200" b="1" dirty="0">
              <a:solidFill>
                <a:schemeClr val="bg1"/>
              </a:solidFill>
            </a:endParaRPr>
          </a:p>
        </p:txBody>
      </p:sp>
      <p:sp>
        <p:nvSpPr>
          <p:cNvPr id="23" name="Rectangle 22">
            <a:hlinkClick r:id="rId11" action="ppaction://hlinksldjump"/>
          </p:cNvPr>
          <p:cNvSpPr/>
          <p:nvPr/>
        </p:nvSpPr>
        <p:spPr>
          <a:xfrm>
            <a:off x="-2722" y="5225796"/>
            <a:ext cx="2171699"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IMU-10</a:t>
            </a:r>
          </a:p>
          <a:p>
            <a:pPr algn="ctr"/>
            <a:r>
              <a:rPr lang="en-US" sz="1200" b="1" dirty="0" smtClean="0">
                <a:solidFill>
                  <a:schemeClr val="bg1"/>
                </a:solidFill>
              </a:rPr>
              <a:t>Connections</a:t>
            </a:r>
            <a:endParaRPr lang="en-US" sz="1200" b="1" dirty="0">
              <a:solidFill>
                <a:schemeClr val="bg1"/>
              </a:solidFill>
            </a:endParaRPr>
          </a:p>
        </p:txBody>
      </p:sp>
      <p:pic>
        <p:nvPicPr>
          <p:cNvPr id="2" name="Picture 1"/>
          <p:cNvPicPr>
            <a:picLocks noChangeAspect="1"/>
          </p:cNvPicPr>
          <p:nvPr/>
        </p:nvPicPr>
        <p:blipFill rotWithShape="1">
          <a:blip r:embed="rId12"/>
          <a:srcRect l="6319" r="2838" b="13235"/>
          <a:stretch/>
        </p:blipFill>
        <p:spPr>
          <a:xfrm>
            <a:off x="2296510" y="7886501"/>
            <a:ext cx="2438400" cy="1257499"/>
          </a:xfrm>
          <a:prstGeom prst="rect">
            <a:avLst/>
          </a:prstGeom>
        </p:spPr>
      </p:pic>
    </p:spTree>
    <p:extLst>
      <p:ext uri="{BB962C8B-B14F-4D97-AF65-F5344CB8AC3E}">
        <p14:creationId xmlns:p14="http://schemas.microsoft.com/office/powerpoint/2010/main" val="1661787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0"/>
            <a:ext cx="2171699" cy="9144000"/>
          </a:xfrm>
          <a:prstGeom prst="rect">
            <a:avLst/>
          </a:prstGeom>
          <a:solidFill>
            <a:schemeClr val="bg1">
              <a:lumMod val="6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996" tIns="72498" rIns="144996" bIns="72498" spcCol="0" rtlCol="0" anchor="ctr"/>
          <a:lstStyle/>
          <a:p>
            <a:pPr algn="ctr"/>
            <a:endParaRPr lang="en-US"/>
          </a:p>
        </p:txBody>
      </p:sp>
      <p:sp>
        <p:nvSpPr>
          <p:cNvPr id="13" name="Title 1"/>
          <p:cNvSpPr>
            <a:spLocks noGrp="1"/>
          </p:cNvSpPr>
          <p:nvPr>
            <p:ph type="title"/>
          </p:nvPr>
        </p:nvSpPr>
        <p:spPr>
          <a:xfrm>
            <a:off x="2400300" y="228600"/>
            <a:ext cx="13487400" cy="1157816"/>
          </a:xfrm>
        </p:spPr>
        <p:txBody>
          <a:bodyPr>
            <a:normAutofit/>
          </a:bodyPr>
          <a:lstStyle/>
          <a:p>
            <a:pPr algn="l"/>
            <a:r>
              <a:rPr lang="en-US" sz="4400" dirty="0" smtClean="0"/>
              <a:t>AHRS-8 </a:t>
            </a:r>
            <a:r>
              <a:rPr lang="en-US" sz="4400" dirty="0"/>
              <a:t>/ </a:t>
            </a:r>
            <a:r>
              <a:rPr lang="en-US" sz="4400" dirty="0" smtClean="0"/>
              <a:t>GEDC-6E </a:t>
            </a:r>
            <a:r>
              <a:rPr lang="en-US" sz="4400" dirty="0"/>
              <a:t>/ DC-4E Connections</a:t>
            </a:r>
          </a:p>
        </p:txBody>
      </p:sp>
      <p:sp>
        <p:nvSpPr>
          <p:cNvPr id="14" name="Content Placeholder 8"/>
          <p:cNvSpPr>
            <a:spLocks noGrp="1"/>
          </p:cNvSpPr>
          <p:nvPr>
            <p:ph sz="half" idx="2"/>
          </p:nvPr>
        </p:nvSpPr>
        <p:spPr>
          <a:xfrm>
            <a:off x="2400300" y="1447800"/>
            <a:ext cx="13487400" cy="7239000"/>
          </a:xfrm>
        </p:spPr>
        <p:txBody>
          <a:bodyPr>
            <a:noAutofit/>
          </a:bodyPr>
          <a:lstStyle/>
          <a:p>
            <a:pPr algn="just">
              <a:spcBef>
                <a:spcPts val="600"/>
              </a:spcBef>
              <a:spcAft>
                <a:spcPts val="600"/>
              </a:spcAft>
            </a:pPr>
            <a:r>
              <a:rPr lang="en-US" sz="2000" dirty="0" smtClean="0"/>
              <a:t>Mating Connectors</a:t>
            </a:r>
          </a:p>
          <a:p>
            <a:pPr lvl="1" fontAlgn="base" hangingPunct="0"/>
            <a:r>
              <a:rPr lang="en-US" sz="1100" dirty="0"/>
              <a:t>J1: </a:t>
            </a:r>
            <a:r>
              <a:rPr lang="en-US" sz="1100" dirty="0" err="1"/>
              <a:t>Samtec</a:t>
            </a:r>
            <a:r>
              <a:rPr lang="en-US" sz="1100" dirty="0"/>
              <a:t>, Part Number:  TMM-107-03-G-S-004</a:t>
            </a:r>
          </a:p>
          <a:p>
            <a:pPr lvl="1" fontAlgn="base" hangingPunct="0"/>
            <a:r>
              <a:rPr lang="en-US" sz="1100" dirty="0"/>
              <a:t>J2: </a:t>
            </a:r>
            <a:r>
              <a:rPr lang="en-US" sz="1100" dirty="0" err="1"/>
              <a:t>Samtec</a:t>
            </a:r>
            <a:r>
              <a:rPr lang="en-US" sz="1100" dirty="0"/>
              <a:t>, Part Number: </a:t>
            </a:r>
            <a:r>
              <a:rPr lang="en-US" sz="1100" dirty="0" smtClean="0"/>
              <a:t>TMM-107-03-G-S</a:t>
            </a:r>
            <a:endParaRPr lang="en-US" sz="1400" dirty="0" smtClean="0"/>
          </a:p>
          <a:p>
            <a:pPr algn="just">
              <a:spcBef>
                <a:spcPts val="600"/>
              </a:spcBef>
              <a:spcAft>
                <a:spcPts val="600"/>
              </a:spcAft>
            </a:pPr>
            <a:r>
              <a:rPr lang="en-US" sz="2000" dirty="0"/>
              <a:t>Digital </a:t>
            </a:r>
            <a:r>
              <a:rPr lang="en-US" sz="2000" dirty="0" smtClean="0"/>
              <a:t>Interface</a:t>
            </a:r>
          </a:p>
          <a:p>
            <a:pPr algn="just">
              <a:spcBef>
                <a:spcPts val="600"/>
              </a:spcBef>
              <a:spcAft>
                <a:spcPts val="600"/>
              </a:spcAft>
            </a:pPr>
            <a:endParaRPr lang="en-US" sz="2000" dirty="0"/>
          </a:p>
          <a:p>
            <a:pPr algn="just">
              <a:spcBef>
                <a:spcPts val="600"/>
              </a:spcBef>
              <a:spcAft>
                <a:spcPts val="600"/>
              </a:spcAft>
            </a:pPr>
            <a:endParaRPr lang="en-US" sz="2000" dirty="0" smtClean="0"/>
          </a:p>
          <a:p>
            <a:pPr algn="just">
              <a:spcBef>
                <a:spcPts val="600"/>
              </a:spcBef>
              <a:spcAft>
                <a:spcPts val="600"/>
              </a:spcAft>
            </a:pPr>
            <a:endParaRPr lang="en-US" sz="2000" dirty="0"/>
          </a:p>
          <a:p>
            <a:pPr algn="just">
              <a:spcBef>
                <a:spcPts val="600"/>
              </a:spcBef>
              <a:spcAft>
                <a:spcPts val="600"/>
              </a:spcAft>
            </a:pPr>
            <a:r>
              <a:rPr lang="en-US" sz="2000" dirty="0" smtClean="0"/>
              <a:t>Connections</a:t>
            </a:r>
            <a:endParaRPr lang="en-US" sz="2000" dirty="0"/>
          </a:p>
          <a:p>
            <a:pPr algn="just">
              <a:spcBef>
                <a:spcPts val="600"/>
              </a:spcBef>
              <a:spcAft>
                <a:spcPts val="600"/>
              </a:spcAft>
            </a:pPr>
            <a:endParaRPr lang="en-US" sz="2000" dirty="0"/>
          </a:p>
          <a:p>
            <a:pPr marL="0" indent="0" algn="just">
              <a:spcBef>
                <a:spcPts val="600"/>
              </a:spcBef>
              <a:spcAft>
                <a:spcPts val="600"/>
              </a:spcAft>
              <a:buNone/>
            </a:pPr>
            <a:endParaRPr lang="en-US" sz="2000" dirty="0"/>
          </a:p>
        </p:txBody>
      </p:sp>
      <p:cxnSp>
        <p:nvCxnSpPr>
          <p:cNvPr id="15" name="Straight Connector 14"/>
          <p:cNvCxnSpPr/>
          <p:nvPr/>
        </p:nvCxnSpPr>
        <p:spPr>
          <a:xfrm>
            <a:off x="2400300" y="1295400"/>
            <a:ext cx="134112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hlinkClick r:id="rId2" action="ppaction://hlinksldjump"/>
          </p:cNvPr>
          <p:cNvSpPr/>
          <p:nvPr/>
        </p:nvSpPr>
        <p:spPr>
          <a:xfrm>
            <a:off x="-2722" y="1333500"/>
            <a:ext cx="2171699" cy="647700"/>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Introduction</a:t>
            </a:r>
          </a:p>
        </p:txBody>
      </p:sp>
      <p:sp>
        <p:nvSpPr>
          <p:cNvPr id="31" name="Rectangle 30">
            <a:hlinkClick r:id="rId3" action="ppaction://hlinksldjump"/>
          </p:cNvPr>
          <p:cNvSpPr/>
          <p:nvPr/>
        </p:nvSpPr>
        <p:spPr>
          <a:xfrm>
            <a:off x="1" y="1981200"/>
            <a:ext cx="2166253" cy="647700"/>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AHRS-8 / GEDC-6E / DC-4E</a:t>
            </a:r>
          </a:p>
          <a:p>
            <a:pPr algn="ctr"/>
            <a:r>
              <a:rPr lang="en-US" sz="1200" b="1" dirty="0" smtClean="0">
                <a:solidFill>
                  <a:schemeClr val="bg1"/>
                </a:solidFill>
              </a:rPr>
              <a:t>Layout</a:t>
            </a:r>
            <a:endParaRPr lang="en-US" sz="1200" b="1" dirty="0">
              <a:solidFill>
                <a:schemeClr val="bg1"/>
              </a:solidFill>
            </a:endParaRPr>
          </a:p>
        </p:txBody>
      </p:sp>
      <p:sp>
        <p:nvSpPr>
          <p:cNvPr id="32" name="Rectangle 31">
            <a:hlinkClick r:id="rId4" action="ppaction://hlinksldjump"/>
          </p:cNvPr>
          <p:cNvSpPr/>
          <p:nvPr/>
        </p:nvSpPr>
        <p:spPr>
          <a:xfrm>
            <a:off x="-2722" y="3278124"/>
            <a:ext cx="2171699"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AHRS-8P / GEDC-6EP / DC-4EP</a:t>
            </a:r>
          </a:p>
          <a:p>
            <a:pPr algn="ctr"/>
            <a:r>
              <a:rPr lang="en-US" sz="1200" b="1" dirty="0" smtClean="0">
                <a:solidFill>
                  <a:schemeClr val="bg1"/>
                </a:solidFill>
              </a:rPr>
              <a:t>Layout</a:t>
            </a:r>
            <a:endParaRPr lang="en-US" sz="1200" b="1" dirty="0">
              <a:solidFill>
                <a:schemeClr val="bg1"/>
              </a:solidFill>
            </a:endParaRPr>
          </a:p>
        </p:txBody>
      </p:sp>
      <p:sp>
        <p:nvSpPr>
          <p:cNvPr id="33" name="Rectangle 32">
            <a:hlinkClick r:id="rId5" action="ppaction://hlinksldjump"/>
          </p:cNvPr>
          <p:cNvSpPr/>
          <p:nvPr/>
        </p:nvSpPr>
        <p:spPr>
          <a:xfrm>
            <a:off x="2719" y="4576572"/>
            <a:ext cx="2160816"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IMU-10</a:t>
            </a:r>
          </a:p>
          <a:p>
            <a:pPr algn="ctr"/>
            <a:r>
              <a:rPr lang="en-US" sz="1200" b="1" dirty="0" smtClean="0">
                <a:solidFill>
                  <a:schemeClr val="bg1"/>
                </a:solidFill>
              </a:rPr>
              <a:t>Layout</a:t>
            </a:r>
            <a:endParaRPr lang="en-US" sz="1200" b="1" dirty="0">
              <a:solidFill>
                <a:schemeClr val="bg1"/>
              </a:solidFill>
            </a:endParaRPr>
          </a:p>
        </p:txBody>
      </p:sp>
      <p:sp>
        <p:nvSpPr>
          <p:cNvPr id="34" name="Rectangle 33"/>
          <p:cNvSpPr/>
          <p:nvPr/>
        </p:nvSpPr>
        <p:spPr>
          <a:xfrm>
            <a:off x="-2722" y="2628900"/>
            <a:ext cx="2171699" cy="649224"/>
          </a:xfrm>
          <a:prstGeom prst="rect">
            <a:avLst/>
          </a:prstGeom>
          <a:solidFill>
            <a:srgbClr val="FF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AHRS-8 / GEDC-6E / DC-4E</a:t>
            </a:r>
          </a:p>
          <a:p>
            <a:pPr algn="ctr"/>
            <a:r>
              <a:rPr lang="en-US" sz="1200" b="1" dirty="0">
                <a:solidFill>
                  <a:schemeClr val="bg1"/>
                </a:solidFill>
              </a:rPr>
              <a:t>Connections</a:t>
            </a:r>
          </a:p>
        </p:txBody>
      </p:sp>
      <p:sp>
        <p:nvSpPr>
          <p:cNvPr id="35" name="Rectangle 34">
            <a:hlinkClick r:id="rId6" action="ppaction://hlinksldjump"/>
          </p:cNvPr>
          <p:cNvSpPr/>
          <p:nvPr/>
        </p:nvSpPr>
        <p:spPr>
          <a:xfrm>
            <a:off x="2720" y="3927348"/>
            <a:ext cx="2160815"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AHRS-8P / GEDC-6EP / DC-4EP</a:t>
            </a:r>
          </a:p>
          <a:p>
            <a:pPr algn="ctr"/>
            <a:r>
              <a:rPr lang="en-US" sz="1200" b="1" dirty="0" smtClean="0">
                <a:solidFill>
                  <a:schemeClr val="bg1"/>
                </a:solidFill>
              </a:rPr>
              <a:t>Connections</a:t>
            </a:r>
            <a:endParaRPr lang="en-US" sz="1200" b="1" dirty="0">
              <a:solidFill>
                <a:schemeClr val="bg1"/>
              </a:solidFill>
            </a:endParaRPr>
          </a:p>
        </p:txBody>
      </p:sp>
      <p:sp>
        <p:nvSpPr>
          <p:cNvPr id="36" name="Rectangle 35">
            <a:hlinkClick r:id="rId7" action="ppaction://hlinksldjump"/>
          </p:cNvPr>
          <p:cNvSpPr/>
          <p:nvPr/>
        </p:nvSpPr>
        <p:spPr>
          <a:xfrm>
            <a:off x="-2722" y="5225796"/>
            <a:ext cx="2171699"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IMU-10</a:t>
            </a:r>
          </a:p>
          <a:p>
            <a:pPr algn="ctr"/>
            <a:r>
              <a:rPr lang="en-US" sz="1200" b="1" dirty="0" smtClean="0">
                <a:solidFill>
                  <a:schemeClr val="bg1"/>
                </a:solidFill>
              </a:rPr>
              <a:t>Connections</a:t>
            </a:r>
            <a:endParaRPr lang="en-US" sz="1200" b="1"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277898116"/>
              </p:ext>
            </p:extLst>
          </p:nvPr>
        </p:nvGraphicFramePr>
        <p:xfrm>
          <a:off x="3086100" y="2773680"/>
          <a:ext cx="6286500" cy="1341120"/>
        </p:xfrm>
        <a:graphic>
          <a:graphicData uri="http://schemas.openxmlformats.org/drawingml/2006/table">
            <a:tbl>
              <a:tblPr>
                <a:tableStyleId>{5C22544A-7EE6-4342-B048-85BDC9FD1C3A}</a:tableStyleId>
              </a:tblPr>
              <a:tblGrid>
                <a:gridCol w="1543050"/>
                <a:gridCol w="1543050"/>
                <a:gridCol w="1543050"/>
                <a:gridCol w="1657350"/>
              </a:tblGrid>
              <a:tr h="0">
                <a:tc>
                  <a:txBody>
                    <a:bodyPr/>
                    <a:lstStyle/>
                    <a:p>
                      <a:pPr marL="0" marR="0" algn="ctr">
                        <a:spcBef>
                          <a:spcPts val="0"/>
                        </a:spcBef>
                        <a:spcAft>
                          <a:spcPts val="0"/>
                        </a:spcAft>
                      </a:pPr>
                      <a:r>
                        <a:rPr lang="en-US" sz="1100" b="1" dirty="0">
                          <a:effectLst/>
                        </a:rPr>
                        <a:t>Parameter</a:t>
                      </a:r>
                      <a:endParaRPr lang="en-US" sz="1200" b="1"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b="1" dirty="0">
                          <a:effectLst/>
                        </a:rPr>
                        <a:t>Conditions</a:t>
                      </a:r>
                      <a:endParaRPr lang="en-US" sz="1200" b="1"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b="1" dirty="0">
                          <a:effectLst/>
                        </a:rPr>
                        <a:t>Typical</a:t>
                      </a:r>
                      <a:endParaRPr lang="en-US" sz="1200" b="1"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b="1" dirty="0">
                          <a:effectLst/>
                        </a:rPr>
                        <a:t>Units</a:t>
                      </a:r>
                      <a:endParaRPr lang="en-US" sz="1200" b="1"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3825">
                <a:tc rowSpan="2">
                  <a:txBody>
                    <a:bodyPr/>
                    <a:lstStyle/>
                    <a:p>
                      <a:pPr marL="0" marR="0" algn="ctr">
                        <a:spcBef>
                          <a:spcPts val="0"/>
                        </a:spcBef>
                        <a:spcAft>
                          <a:spcPts val="0"/>
                        </a:spcAft>
                      </a:pPr>
                      <a:r>
                        <a:rPr lang="en-US" sz="1100" i="1" dirty="0">
                          <a:effectLst/>
                        </a:rPr>
                        <a:t>UART</a:t>
                      </a:r>
                      <a:endParaRPr lang="en-US" sz="1200" i="1" dirty="0">
                        <a:effectLst/>
                      </a:endParaRPr>
                    </a:p>
                    <a:p>
                      <a:pPr marL="0" marR="0">
                        <a:spcBef>
                          <a:spcPts val="0"/>
                        </a:spcBef>
                        <a:spcAft>
                          <a:spcPts val="0"/>
                        </a:spcAft>
                      </a:pPr>
                      <a:r>
                        <a:rPr lang="en-US" sz="1100" i="1" dirty="0">
                          <a:effectLst/>
                        </a:rPr>
                        <a:t> </a:t>
                      </a:r>
                      <a:endParaRPr lang="en-US" sz="1200" i="1"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1100" dirty="0">
                          <a:effectLst/>
                        </a:rPr>
                        <a:t>8 Data Bits, 1 Stop Bit</a:t>
                      </a:r>
                      <a:endParaRPr lang="en-US" sz="1200" dirty="0">
                        <a:effectLst/>
                      </a:endParaRPr>
                    </a:p>
                    <a:p>
                      <a:pPr marL="0" marR="0" algn="ctr">
                        <a:spcBef>
                          <a:spcPts val="0"/>
                        </a:spcBef>
                        <a:spcAft>
                          <a:spcPts val="0"/>
                        </a:spcAft>
                      </a:pPr>
                      <a:r>
                        <a:rPr lang="en-US" sz="1100" dirty="0">
                          <a:effectLst/>
                        </a:rPr>
                        <a:t>No Parity</a:t>
                      </a:r>
                      <a:endParaRPr lang="en-US" sz="1200"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115.2K Factory Default</a:t>
                      </a:r>
                      <a:endParaRPr lang="en-US" sz="1200"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1100" dirty="0">
                          <a:effectLst/>
                        </a:rPr>
                        <a:t>Baud</a:t>
                      </a:r>
                      <a:endParaRPr lang="en-US" sz="1200"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3825">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a:effectLst/>
                        </a:rPr>
                        <a:t>300 – 115.2K </a:t>
                      </a:r>
                      <a:endParaRPr lang="en-US" sz="1200">
                        <a:effectLst/>
                      </a:endParaRPr>
                    </a:p>
                    <a:p>
                      <a:pPr marL="0" marR="0" algn="ctr">
                        <a:spcBef>
                          <a:spcPts val="0"/>
                        </a:spcBef>
                        <a:spcAft>
                          <a:spcPts val="0"/>
                        </a:spcAft>
                      </a:pPr>
                      <a:r>
                        <a:rPr lang="en-US" sz="1100">
                          <a:effectLst/>
                        </a:rPr>
                        <a:t> </a:t>
                      </a:r>
                      <a:endParaRPr lang="en-US" sz="120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71755">
                <a:tc rowSpan="2">
                  <a:txBody>
                    <a:bodyPr/>
                    <a:lstStyle/>
                    <a:p>
                      <a:pPr marL="0" marR="0" algn="ctr">
                        <a:spcBef>
                          <a:spcPts val="0"/>
                        </a:spcBef>
                        <a:spcAft>
                          <a:spcPts val="0"/>
                        </a:spcAft>
                      </a:pPr>
                      <a:r>
                        <a:rPr lang="en-US" sz="1100" i="1" dirty="0">
                          <a:effectLst/>
                        </a:rPr>
                        <a:t>UART: USER_RXD, DEBUG_RXD</a:t>
                      </a:r>
                      <a:endParaRPr lang="en-US" sz="1200" i="1"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1100" dirty="0">
                          <a:effectLst/>
                        </a:rPr>
                        <a:t>Input</a:t>
                      </a:r>
                      <a:endParaRPr lang="en-US" sz="1200"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Logic 0:  0</a:t>
                      </a:r>
                      <a:endParaRPr lang="en-US" sz="1200"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1100">
                          <a:effectLst/>
                        </a:rPr>
                        <a:t>V</a:t>
                      </a:r>
                      <a:endParaRPr lang="en-US" sz="120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120">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dirty="0">
                          <a:effectLst/>
                        </a:rPr>
                        <a:t>Logic 1:  3.3</a:t>
                      </a:r>
                      <a:endParaRPr lang="en-US" sz="1200"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71755">
                <a:tc rowSpan="2">
                  <a:txBody>
                    <a:bodyPr/>
                    <a:lstStyle/>
                    <a:p>
                      <a:pPr marL="0" marR="0" algn="ctr">
                        <a:spcBef>
                          <a:spcPts val="0"/>
                        </a:spcBef>
                        <a:spcAft>
                          <a:spcPts val="0"/>
                        </a:spcAft>
                      </a:pPr>
                      <a:r>
                        <a:rPr lang="en-US" sz="1100" i="1" dirty="0">
                          <a:effectLst/>
                        </a:rPr>
                        <a:t>UART: USER_TXD, DEBUG_TXD</a:t>
                      </a:r>
                      <a:endParaRPr lang="en-US" sz="1200" i="1"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1100">
                          <a:effectLst/>
                        </a:rPr>
                        <a:t>Output</a:t>
                      </a:r>
                      <a:endParaRPr lang="en-US" sz="120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Logic 0:  0</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1100" dirty="0">
                          <a:effectLst/>
                        </a:rPr>
                        <a:t>V</a:t>
                      </a:r>
                      <a:endParaRPr lang="en-US" sz="1200"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120">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dirty="0">
                          <a:effectLst/>
                        </a:rPr>
                        <a:t>Logic 1:  3.3</a:t>
                      </a:r>
                      <a:endParaRPr lang="en-US" sz="1200"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99271044"/>
              </p:ext>
            </p:extLst>
          </p:nvPr>
        </p:nvGraphicFramePr>
        <p:xfrm>
          <a:off x="3110593" y="4724400"/>
          <a:ext cx="6300106" cy="3185160"/>
        </p:xfrm>
        <a:graphic>
          <a:graphicData uri="http://schemas.openxmlformats.org/drawingml/2006/table">
            <a:tbl>
              <a:tblPr>
                <a:tableStyleId>{5C22544A-7EE6-4342-B048-85BDC9FD1C3A}</a:tableStyleId>
              </a:tblPr>
              <a:tblGrid>
                <a:gridCol w="1003350"/>
                <a:gridCol w="1175353"/>
                <a:gridCol w="432007"/>
                <a:gridCol w="3689396"/>
              </a:tblGrid>
              <a:tr h="0">
                <a:tc>
                  <a:txBody>
                    <a:bodyPr/>
                    <a:lstStyle/>
                    <a:p>
                      <a:pPr marL="0" marR="0" fontAlgn="base" hangingPunct="0">
                        <a:spcBef>
                          <a:spcPts val="0"/>
                        </a:spcBef>
                        <a:spcAft>
                          <a:spcPts val="0"/>
                        </a:spcAft>
                      </a:pPr>
                      <a:r>
                        <a:rPr lang="en-GB" sz="1100" dirty="0">
                          <a:effectLst/>
                        </a:rPr>
                        <a:t>Connector – Pin Number</a:t>
                      </a:r>
                      <a:endParaRPr lang="en-US" sz="1200"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Pin Name</a:t>
                      </a:r>
                      <a:endParaRPr lang="en-US" sz="120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dirty="0">
                          <a:effectLst/>
                        </a:rPr>
                        <a:t>I/O</a:t>
                      </a:r>
                      <a:endParaRPr lang="en-US" sz="1200"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Function</a:t>
                      </a:r>
                      <a:endParaRPr lang="en-US" sz="120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285750" marR="0" indent="-285750" fontAlgn="base" hangingPunct="0">
                        <a:spcBef>
                          <a:spcPts val="0"/>
                        </a:spcBef>
                        <a:spcAft>
                          <a:spcPts val="0"/>
                        </a:spcAft>
                      </a:pPr>
                      <a:r>
                        <a:rPr lang="en-GB" sz="1100">
                          <a:effectLst/>
                        </a:rPr>
                        <a:t>P1-1</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V_TEST</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O</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just">
                        <a:spcBef>
                          <a:spcPts val="0"/>
                        </a:spcBef>
                        <a:spcAft>
                          <a:spcPts val="0"/>
                        </a:spcAft>
                        <a:tabLst>
                          <a:tab pos="237490" algn="l"/>
                        </a:tabLst>
                      </a:pPr>
                      <a:r>
                        <a:rPr lang="en-US" sz="1100">
                          <a:effectLst/>
                        </a:rPr>
                        <a:t>3.3V regulator output for test purposes (factory use only)</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285750" marR="0" indent="-285750" fontAlgn="base" hangingPunct="0">
                        <a:spcBef>
                          <a:spcPts val="0"/>
                        </a:spcBef>
                        <a:spcAft>
                          <a:spcPts val="0"/>
                        </a:spcAft>
                      </a:pPr>
                      <a:r>
                        <a:rPr lang="en-GB" sz="1100">
                          <a:effectLst/>
                        </a:rPr>
                        <a:t>P1-2</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DEBUG_RXD</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I</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just">
                        <a:spcBef>
                          <a:spcPts val="0"/>
                        </a:spcBef>
                        <a:spcAft>
                          <a:spcPts val="0"/>
                        </a:spcAft>
                        <a:tabLst>
                          <a:tab pos="237490" algn="l"/>
                        </a:tabLst>
                      </a:pPr>
                      <a:r>
                        <a:rPr lang="en-US" sz="1100">
                          <a:effectLst/>
                        </a:rPr>
                        <a:t>3.3V logic RXD Input to Debug Port (factory use only)</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285750" marR="0" indent="-285750" fontAlgn="base" hangingPunct="0">
                        <a:spcBef>
                          <a:spcPts val="0"/>
                        </a:spcBef>
                        <a:spcAft>
                          <a:spcPts val="0"/>
                        </a:spcAft>
                      </a:pPr>
                      <a:r>
                        <a:rPr lang="en-GB" sz="1100">
                          <a:effectLst/>
                        </a:rPr>
                        <a:t>P1-3</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DEBUG_TXD</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O</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just">
                        <a:spcBef>
                          <a:spcPts val="0"/>
                        </a:spcBef>
                        <a:spcAft>
                          <a:spcPts val="0"/>
                        </a:spcAft>
                        <a:tabLst>
                          <a:tab pos="237490" algn="l"/>
                        </a:tabLst>
                      </a:pPr>
                      <a:r>
                        <a:rPr lang="en-US" sz="1100">
                          <a:effectLst/>
                        </a:rPr>
                        <a:t>3.3V logic TXD Output from Debug Port (factory use only)</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285750" marR="0" indent="-285750" fontAlgn="base" hangingPunct="0">
                        <a:spcBef>
                          <a:spcPts val="0"/>
                        </a:spcBef>
                        <a:spcAft>
                          <a:spcPts val="0"/>
                        </a:spcAft>
                      </a:pPr>
                      <a:r>
                        <a:rPr lang="en-GB" sz="1100">
                          <a:effectLst/>
                        </a:rPr>
                        <a:t>P1-4</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 </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N/A</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just">
                        <a:spcBef>
                          <a:spcPts val="0"/>
                        </a:spcBef>
                        <a:spcAft>
                          <a:spcPts val="0"/>
                        </a:spcAft>
                        <a:tabLst>
                          <a:tab pos="237490" algn="l"/>
                        </a:tabLst>
                      </a:pPr>
                      <a:r>
                        <a:rPr lang="en-US" sz="1100">
                          <a:effectLst/>
                        </a:rPr>
                        <a:t>pin removed for keying</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285750" marR="0" indent="-285750" fontAlgn="base" hangingPunct="0">
                        <a:spcBef>
                          <a:spcPts val="0"/>
                        </a:spcBef>
                        <a:spcAft>
                          <a:spcPts val="0"/>
                        </a:spcAft>
                      </a:pPr>
                      <a:r>
                        <a:rPr lang="en-GB" sz="1100">
                          <a:effectLst/>
                        </a:rPr>
                        <a:t>P1-5</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#WP_EEPROM</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I</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just">
                        <a:spcBef>
                          <a:spcPts val="0"/>
                        </a:spcBef>
                        <a:spcAft>
                          <a:spcPts val="0"/>
                        </a:spcAft>
                        <a:tabLst>
                          <a:tab pos="237490" algn="l"/>
                        </a:tabLst>
                      </a:pPr>
                      <a:r>
                        <a:rPr lang="en-US" sz="1100">
                          <a:effectLst/>
                        </a:rPr>
                        <a:t>3.3V logic, active-low EEPROM write protect (the pin has 10kΩ pull-down)</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285750" marR="0" indent="-285750" fontAlgn="base" hangingPunct="0">
                        <a:spcBef>
                          <a:spcPts val="0"/>
                        </a:spcBef>
                        <a:spcAft>
                          <a:spcPts val="0"/>
                        </a:spcAft>
                      </a:pPr>
                      <a:r>
                        <a:rPr lang="en-GB" sz="1100">
                          <a:effectLst/>
                        </a:rPr>
                        <a:t>P1-6</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Factory Use</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I</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just">
                        <a:spcBef>
                          <a:spcPts val="0"/>
                        </a:spcBef>
                        <a:spcAft>
                          <a:spcPts val="0"/>
                        </a:spcAft>
                        <a:tabLst>
                          <a:tab pos="237490" algn="l"/>
                        </a:tabLst>
                      </a:pPr>
                      <a:r>
                        <a:rPr lang="en-US" sz="1100">
                          <a:effectLst/>
                        </a:rPr>
                        <a:t>Do not connect (factory use only)</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285750" marR="0" indent="-285750" fontAlgn="base" hangingPunct="0">
                        <a:spcBef>
                          <a:spcPts val="0"/>
                        </a:spcBef>
                        <a:spcAft>
                          <a:spcPts val="0"/>
                        </a:spcAft>
                      </a:pPr>
                      <a:r>
                        <a:rPr lang="en-GB" sz="1100">
                          <a:effectLst/>
                        </a:rPr>
                        <a:t>P1-7</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GND</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N/A</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just">
                        <a:spcBef>
                          <a:spcPts val="0"/>
                        </a:spcBef>
                        <a:spcAft>
                          <a:spcPts val="0"/>
                        </a:spcAft>
                        <a:tabLst>
                          <a:tab pos="237490" algn="l"/>
                        </a:tabLst>
                      </a:pPr>
                      <a:r>
                        <a:rPr lang="en-US" sz="1100">
                          <a:effectLst/>
                        </a:rPr>
                        <a:t>System Ground</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800">
                <a:tc>
                  <a:txBody>
                    <a:bodyPr/>
                    <a:lstStyle/>
                    <a:p>
                      <a:pPr marL="285750" marR="0" indent="-285750" fontAlgn="base" hangingPunct="0">
                        <a:spcBef>
                          <a:spcPts val="0"/>
                        </a:spcBef>
                        <a:spcAft>
                          <a:spcPts val="0"/>
                        </a:spcAft>
                      </a:pPr>
                      <a:r>
                        <a:rPr lang="en-GB" sz="1100">
                          <a:effectLst/>
                        </a:rPr>
                        <a:t> </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 </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 </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just">
                        <a:spcBef>
                          <a:spcPts val="0"/>
                        </a:spcBef>
                        <a:spcAft>
                          <a:spcPts val="0"/>
                        </a:spcAft>
                        <a:tabLst>
                          <a:tab pos="237490" algn="l"/>
                        </a:tabLst>
                      </a:pPr>
                      <a:r>
                        <a:rPr lang="en-US" sz="1100">
                          <a:effectLst/>
                        </a:rPr>
                        <a:t> </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285750" marR="0" indent="-285750" fontAlgn="base" hangingPunct="0">
                        <a:spcBef>
                          <a:spcPts val="0"/>
                        </a:spcBef>
                        <a:spcAft>
                          <a:spcPts val="0"/>
                        </a:spcAft>
                      </a:pPr>
                      <a:r>
                        <a:rPr lang="en-GB" sz="1100">
                          <a:effectLst/>
                        </a:rPr>
                        <a:t>P2-1</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V+</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I</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just">
                        <a:spcBef>
                          <a:spcPts val="0"/>
                        </a:spcBef>
                        <a:spcAft>
                          <a:spcPts val="0"/>
                        </a:spcAft>
                        <a:tabLst>
                          <a:tab pos="237490" algn="l"/>
                        </a:tabLst>
                      </a:pPr>
                      <a:r>
                        <a:rPr lang="en-US" sz="1100">
                          <a:effectLst/>
                        </a:rPr>
                        <a:t>+4 to +10V DC power supply input.  Max load = 80mA</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285750" marR="0" indent="-285750" fontAlgn="base" hangingPunct="0">
                        <a:spcBef>
                          <a:spcPts val="0"/>
                        </a:spcBef>
                        <a:spcAft>
                          <a:spcPts val="0"/>
                        </a:spcAft>
                      </a:pPr>
                      <a:r>
                        <a:rPr lang="en-GB" sz="1100">
                          <a:effectLst/>
                        </a:rPr>
                        <a:t>P2-2</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USER_RXD</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I</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just">
                        <a:spcBef>
                          <a:spcPts val="0"/>
                        </a:spcBef>
                        <a:spcAft>
                          <a:spcPts val="0"/>
                        </a:spcAft>
                        <a:tabLst>
                          <a:tab pos="237490" algn="l"/>
                        </a:tabLst>
                      </a:pPr>
                      <a:r>
                        <a:rPr lang="en-US" sz="1100">
                          <a:effectLst/>
                        </a:rPr>
                        <a:t>3.3V logic RXD input to User Com Port</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285750" marR="0" indent="-285750" fontAlgn="base" hangingPunct="0">
                        <a:spcBef>
                          <a:spcPts val="0"/>
                        </a:spcBef>
                        <a:spcAft>
                          <a:spcPts val="0"/>
                        </a:spcAft>
                      </a:pPr>
                      <a:r>
                        <a:rPr lang="en-GB" sz="1100">
                          <a:effectLst/>
                        </a:rPr>
                        <a:t>P2-3</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USER_TXD</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O</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just">
                        <a:spcBef>
                          <a:spcPts val="0"/>
                        </a:spcBef>
                        <a:spcAft>
                          <a:spcPts val="0"/>
                        </a:spcAft>
                        <a:tabLst>
                          <a:tab pos="237490" algn="l"/>
                        </a:tabLst>
                      </a:pPr>
                      <a:r>
                        <a:rPr lang="en-US" sz="1100">
                          <a:effectLst/>
                        </a:rPr>
                        <a:t>3.3V logic TXD output from User Com Port</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285750" marR="0" indent="-285750" fontAlgn="base" hangingPunct="0">
                        <a:spcBef>
                          <a:spcPts val="0"/>
                        </a:spcBef>
                        <a:spcAft>
                          <a:spcPts val="0"/>
                        </a:spcAft>
                      </a:pPr>
                      <a:r>
                        <a:rPr lang="en-GB" sz="1100">
                          <a:effectLst/>
                        </a:rPr>
                        <a:t>P2-4</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dirty="0">
                          <a:effectLst/>
                        </a:rPr>
                        <a:t>#RESET</a:t>
                      </a:r>
                      <a:endParaRPr lang="en-US" sz="1200"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dirty="0">
                          <a:effectLst/>
                        </a:rPr>
                        <a:t>I</a:t>
                      </a:r>
                      <a:endParaRPr lang="en-US" sz="1200"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just">
                        <a:spcBef>
                          <a:spcPts val="0"/>
                        </a:spcBef>
                        <a:spcAft>
                          <a:spcPts val="0"/>
                        </a:spcAft>
                        <a:tabLst>
                          <a:tab pos="237490" algn="l"/>
                        </a:tabLst>
                      </a:pPr>
                      <a:r>
                        <a:rPr lang="en-US" sz="1100" dirty="0">
                          <a:effectLst/>
                        </a:rPr>
                        <a:t>3.3V logic, active-low reset input (the pin has a weak pull-up)</a:t>
                      </a:r>
                      <a:endParaRPr lang="en-US" sz="1200"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285750" marR="0" indent="-285750" fontAlgn="base" hangingPunct="0">
                        <a:spcBef>
                          <a:spcPts val="0"/>
                        </a:spcBef>
                        <a:spcAft>
                          <a:spcPts val="0"/>
                        </a:spcAft>
                      </a:pPr>
                      <a:r>
                        <a:rPr lang="en-GB" sz="1100">
                          <a:effectLst/>
                        </a:rPr>
                        <a:t>P2-5</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dirty="0">
                          <a:effectLst/>
                        </a:rPr>
                        <a:t>#EINT0</a:t>
                      </a:r>
                      <a:endParaRPr lang="en-US" sz="1200"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I</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just">
                        <a:spcBef>
                          <a:spcPts val="0"/>
                        </a:spcBef>
                        <a:spcAft>
                          <a:spcPts val="0"/>
                        </a:spcAft>
                        <a:tabLst>
                          <a:tab pos="237490" algn="l"/>
                        </a:tabLst>
                      </a:pPr>
                      <a:r>
                        <a:rPr lang="en-US" sz="1100" dirty="0">
                          <a:effectLst/>
                        </a:rPr>
                        <a:t>3.3V logic, active-low interrupt input (the pin has a weak pull-up).  Used for programming purposes</a:t>
                      </a:r>
                      <a:endParaRPr lang="en-US" sz="1200"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285750" marR="0" indent="-285750" fontAlgn="base" hangingPunct="0">
                        <a:spcBef>
                          <a:spcPts val="0"/>
                        </a:spcBef>
                        <a:spcAft>
                          <a:spcPts val="0"/>
                        </a:spcAft>
                      </a:pPr>
                      <a:r>
                        <a:rPr lang="en-GB" sz="1100">
                          <a:effectLst/>
                        </a:rPr>
                        <a:t>P2-6</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GND</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N/A</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just">
                        <a:spcBef>
                          <a:spcPts val="0"/>
                        </a:spcBef>
                        <a:spcAft>
                          <a:spcPts val="0"/>
                        </a:spcAft>
                        <a:tabLst>
                          <a:tab pos="237490" algn="l"/>
                        </a:tabLst>
                      </a:pPr>
                      <a:r>
                        <a:rPr lang="en-US" sz="1100">
                          <a:effectLst/>
                        </a:rPr>
                        <a:t>System Ground</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285750" marR="0" indent="-285750" fontAlgn="base" hangingPunct="0">
                        <a:spcBef>
                          <a:spcPts val="0"/>
                        </a:spcBef>
                        <a:spcAft>
                          <a:spcPts val="0"/>
                        </a:spcAft>
                      </a:pPr>
                      <a:r>
                        <a:rPr lang="en-GB" sz="1100">
                          <a:effectLst/>
                        </a:rPr>
                        <a:t>P2-7</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GND</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fontAlgn="base" hangingPunct="0">
                        <a:spcBef>
                          <a:spcPts val="0"/>
                        </a:spcBef>
                        <a:spcAft>
                          <a:spcPts val="0"/>
                        </a:spcAft>
                      </a:pPr>
                      <a:r>
                        <a:rPr lang="en-GB" sz="1100">
                          <a:effectLst/>
                        </a:rPr>
                        <a:t>N/A</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just">
                        <a:spcBef>
                          <a:spcPts val="0"/>
                        </a:spcBef>
                        <a:spcAft>
                          <a:spcPts val="0"/>
                        </a:spcAft>
                        <a:tabLst>
                          <a:tab pos="237490" algn="l"/>
                        </a:tabLst>
                      </a:pPr>
                      <a:r>
                        <a:rPr lang="en-US" sz="1100" dirty="0">
                          <a:effectLst/>
                        </a:rPr>
                        <a:t>System Ground</a:t>
                      </a:r>
                      <a:endParaRPr lang="en-US" sz="1200"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9606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0"/>
            <a:ext cx="2171699" cy="9144000"/>
          </a:xfrm>
          <a:prstGeom prst="rect">
            <a:avLst/>
          </a:prstGeom>
          <a:solidFill>
            <a:schemeClr val="bg1">
              <a:lumMod val="6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996" tIns="72498" rIns="144996" bIns="72498" spcCol="0" rtlCol="0" anchor="ctr"/>
          <a:lstStyle/>
          <a:p>
            <a:pPr algn="ctr"/>
            <a:endParaRPr lang="en-US"/>
          </a:p>
        </p:txBody>
      </p:sp>
      <p:sp>
        <p:nvSpPr>
          <p:cNvPr id="2" name="Title 1"/>
          <p:cNvSpPr>
            <a:spLocks noGrp="1"/>
          </p:cNvSpPr>
          <p:nvPr>
            <p:ph type="title"/>
          </p:nvPr>
        </p:nvSpPr>
        <p:spPr>
          <a:xfrm>
            <a:off x="2400300" y="228600"/>
            <a:ext cx="13487400" cy="1157816"/>
          </a:xfrm>
        </p:spPr>
        <p:txBody>
          <a:bodyPr>
            <a:normAutofit/>
          </a:bodyPr>
          <a:lstStyle/>
          <a:p>
            <a:pPr algn="l"/>
            <a:r>
              <a:rPr lang="en-US" sz="4400" dirty="0" smtClean="0"/>
              <a:t>AHRS-8P </a:t>
            </a:r>
            <a:r>
              <a:rPr lang="en-US" sz="4400" dirty="0"/>
              <a:t>/ </a:t>
            </a:r>
            <a:r>
              <a:rPr lang="en-US" sz="4400" dirty="0" smtClean="0"/>
              <a:t>GEDC-6EP </a:t>
            </a:r>
            <a:r>
              <a:rPr lang="en-US" sz="4400" dirty="0"/>
              <a:t>/ </a:t>
            </a:r>
            <a:r>
              <a:rPr lang="en-US" sz="4400" dirty="0" smtClean="0"/>
              <a:t>DC-4EP Layout</a:t>
            </a:r>
            <a:endParaRPr lang="en-US" sz="4400" dirty="0"/>
          </a:p>
        </p:txBody>
      </p:sp>
      <p:sp>
        <p:nvSpPr>
          <p:cNvPr id="9" name="Content Placeholder 8"/>
          <p:cNvSpPr>
            <a:spLocks noGrp="1"/>
          </p:cNvSpPr>
          <p:nvPr>
            <p:ph sz="half" idx="2"/>
          </p:nvPr>
        </p:nvSpPr>
        <p:spPr>
          <a:xfrm>
            <a:off x="2400300" y="1447800"/>
            <a:ext cx="13487400" cy="1066800"/>
          </a:xfrm>
        </p:spPr>
        <p:txBody>
          <a:bodyPr>
            <a:noAutofit/>
          </a:bodyPr>
          <a:lstStyle/>
          <a:p>
            <a:pPr marL="0" indent="0" algn="just">
              <a:spcBef>
                <a:spcPts val="600"/>
              </a:spcBef>
              <a:spcAft>
                <a:spcPts val="600"/>
              </a:spcAft>
              <a:buNone/>
            </a:pPr>
            <a:r>
              <a:rPr lang="en-US" sz="2000" dirty="0" smtClean="0"/>
              <a:t>The </a:t>
            </a:r>
            <a:r>
              <a:rPr lang="en-US" sz="2000" dirty="0"/>
              <a:t>precision mounting option for Sparton’s DC-4E, GEDC-6E and AHRS-8 inertial systems provide accurate installation and alignment within the end product and reduces the need for installation specific bore-sight adjustments. The compact high-density surface mount cable connection to the inertial system eliminates the need for a custom interface PCB. </a:t>
            </a:r>
          </a:p>
        </p:txBody>
      </p:sp>
      <p:cxnSp>
        <p:nvCxnSpPr>
          <p:cNvPr id="14" name="Straight Connector 13"/>
          <p:cNvCxnSpPr/>
          <p:nvPr/>
        </p:nvCxnSpPr>
        <p:spPr>
          <a:xfrm>
            <a:off x="2400300" y="1295400"/>
            <a:ext cx="134112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C:\Users\rwheatley\Desktop\Captur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729868" y="3138057"/>
            <a:ext cx="5523975" cy="42019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rwheatley\Desktop\Capture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6680306" y="4434575"/>
            <a:ext cx="6174369" cy="263921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rwheatley\Desktop\Picture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8100" y="2862263"/>
            <a:ext cx="4059238" cy="491013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hlinkClick r:id="rId6" action="ppaction://hlinksldjump"/>
          </p:cNvPr>
          <p:cNvSpPr/>
          <p:nvPr/>
        </p:nvSpPr>
        <p:spPr>
          <a:xfrm>
            <a:off x="-2722" y="1333500"/>
            <a:ext cx="2171699" cy="647700"/>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Introduction</a:t>
            </a:r>
          </a:p>
        </p:txBody>
      </p:sp>
      <p:sp>
        <p:nvSpPr>
          <p:cNvPr id="31" name="Rectangle 30">
            <a:hlinkClick r:id="rId7" action="ppaction://hlinksldjump"/>
          </p:cNvPr>
          <p:cNvSpPr/>
          <p:nvPr/>
        </p:nvSpPr>
        <p:spPr>
          <a:xfrm>
            <a:off x="1" y="1981200"/>
            <a:ext cx="2166253" cy="647700"/>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AHRS-8 / GEDC-6E / DC-4E</a:t>
            </a:r>
          </a:p>
          <a:p>
            <a:pPr algn="ctr"/>
            <a:r>
              <a:rPr lang="en-US" sz="1200" b="1" dirty="0" smtClean="0">
                <a:solidFill>
                  <a:schemeClr val="bg1"/>
                </a:solidFill>
              </a:rPr>
              <a:t>Layout</a:t>
            </a:r>
            <a:endParaRPr lang="en-US" sz="1200" b="1" dirty="0">
              <a:solidFill>
                <a:schemeClr val="bg1"/>
              </a:solidFill>
            </a:endParaRPr>
          </a:p>
        </p:txBody>
      </p:sp>
      <p:sp>
        <p:nvSpPr>
          <p:cNvPr id="32" name="Rectangle 31"/>
          <p:cNvSpPr/>
          <p:nvPr/>
        </p:nvSpPr>
        <p:spPr>
          <a:xfrm>
            <a:off x="-2722" y="3278124"/>
            <a:ext cx="2171699" cy="649224"/>
          </a:xfrm>
          <a:prstGeom prst="rect">
            <a:avLst/>
          </a:prstGeom>
          <a:solidFill>
            <a:srgbClr val="FF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AHRS-8P / GEDC-6EP / DC-4EP</a:t>
            </a:r>
          </a:p>
          <a:p>
            <a:pPr algn="ctr"/>
            <a:r>
              <a:rPr lang="en-US" sz="1200" b="1" dirty="0" smtClean="0">
                <a:solidFill>
                  <a:schemeClr val="bg1"/>
                </a:solidFill>
              </a:rPr>
              <a:t>Layout</a:t>
            </a:r>
            <a:endParaRPr lang="en-US" sz="1200" b="1" dirty="0">
              <a:solidFill>
                <a:schemeClr val="bg1"/>
              </a:solidFill>
            </a:endParaRPr>
          </a:p>
        </p:txBody>
      </p:sp>
      <p:sp>
        <p:nvSpPr>
          <p:cNvPr id="33" name="Rectangle 32">
            <a:hlinkClick r:id="rId8" action="ppaction://hlinksldjump"/>
          </p:cNvPr>
          <p:cNvSpPr/>
          <p:nvPr/>
        </p:nvSpPr>
        <p:spPr>
          <a:xfrm>
            <a:off x="2719" y="4576572"/>
            <a:ext cx="2160816"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IMU-10</a:t>
            </a:r>
          </a:p>
          <a:p>
            <a:pPr algn="ctr"/>
            <a:r>
              <a:rPr lang="en-US" sz="1200" b="1" dirty="0" smtClean="0">
                <a:solidFill>
                  <a:schemeClr val="bg1"/>
                </a:solidFill>
              </a:rPr>
              <a:t>Layout</a:t>
            </a:r>
            <a:endParaRPr lang="en-US" sz="1200" b="1" dirty="0">
              <a:solidFill>
                <a:schemeClr val="bg1"/>
              </a:solidFill>
            </a:endParaRPr>
          </a:p>
        </p:txBody>
      </p:sp>
      <p:sp>
        <p:nvSpPr>
          <p:cNvPr id="34" name="Rectangle 33">
            <a:hlinkClick r:id="rId9" action="ppaction://hlinksldjump"/>
          </p:cNvPr>
          <p:cNvSpPr/>
          <p:nvPr/>
        </p:nvSpPr>
        <p:spPr>
          <a:xfrm>
            <a:off x="-2722" y="2628900"/>
            <a:ext cx="2171699"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AHRS-8 / GEDC-6E / DC-4E</a:t>
            </a:r>
          </a:p>
          <a:p>
            <a:pPr algn="ctr"/>
            <a:r>
              <a:rPr lang="en-US" sz="1200" b="1" dirty="0" smtClean="0">
                <a:solidFill>
                  <a:schemeClr val="bg1"/>
                </a:solidFill>
              </a:rPr>
              <a:t>Connections</a:t>
            </a:r>
            <a:endParaRPr lang="en-US" sz="1200" b="1" dirty="0">
              <a:solidFill>
                <a:schemeClr val="bg1"/>
              </a:solidFill>
            </a:endParaRPr>
          </a:p>
        </p:txBody>
      </p:sp>
      <p:sp>
        <p:nvSpPr>
          <p:cNvPr id="35" name="Rectangle 34">
            <a:hlinkClick r:id="rId10" action="ppaction://hlinksldjump"/>
          </p:cNvPr>
          <p:cNvSpPr/>
          <p:nvPr/>
        </p:nvSpPr>
        <p:spPr>
          <a:xfrm>
            <a:off x="2720" y="3927348"/>
            <a:ext cx="2160815"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AHRS-8P / GEDC-6EP / DC-4EP</a:t>
            </a:r>
          </a:p>
          <a:p>
            <a:pPr algn="ctr"/>
            <a:r>
              <a:rPr lang="en-US" sz="1200" b="1" dirty="0" smtClean="0">
                <a:solidFill>
                  <a:schemeClr val="bg1"/>
                </a:solidFill>
              </a:rPr>
              <a:t>Connections</a:t>
            </a:r>
            <a:endParaRPr lang="en-US" sz="1200" b="1" dirty="0">
              <a:solidFill>
                <a:schemeClr val="bg1"/>
              </a:solidFill>
            </a:endParaRPr>
          </a:p>
        </p:txBody>
      </p:sp>
      <p:sp>
        <p:nvSpPr>
          <p:cNvPr id="36" name="Rectangle 35">
            <a:hlinkClick r:id="rId11" action="ppaction://hlinksldjump"/>
          </p:cNvPr>
          <p:cNvSpPr/>
          <p:nvPr/>
        </p:nvSpPr>
        <p:spPr>
          <a:xfrm>
            <a:off x="-2722" y="5225796"/>
            <a:ext cx="2171699"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IMU-10</a:t>
            </a:r>
          </a:p>
          <a:p>
            <a:pPr algn="ctr"/>
            <a:r>
              <a:rPr lang="en-US" sz="1200" b="1" dirty="0" smtClean="0">
                <a:solidFill>
                  <a:schemeClr val="bg1"/>
                </a:solidFill>
              </a:rPr>
              <a:t>Connections</a:t>
            </a:r>
            <a:endParaRPr lang="en-US" sz="1200" b="1" dirty="0">
              <a:solidFill>
                <a:schemeClr val="bg1"/>
              </a:solidFill>
            </a:endParaRPr>
          </a:p>
        </p:txBody>
      </p:sp>
      <p:pic>
        <p:nvPicPr>
          <p:cNvPr id="16" name="Picture 15"/>
          <p:cNvPicPr>
            <a:picLocks noChangeAspect="1"/>
          </p:cNvPicPr>
          <p:nvPr/>
        </p:nvPicPr>
        <p:blipFill rotWithShape="1">
          <a:blip r:embed="rId12"/>
          <a:srcRect l="6319" r="2838" b="13235"/>
          <a:stretch/>
        </p:blipFill>
        <p:spPr>
          <a:xfrm>
            <a:off x="2400300" y="7772400"/>
            <a:ext cx="2438400" cy="1257499"/>
          </a:xfrm>
          <a:prstGeom prst="rect">
            <a:avLst/>
          </a:prstGeom>
        </p:spPr>
      </p:pic>
    </p:spTree>
    <p:extLst>
      <p:ext uri="{BB962C8B-B14F-4D97-AF65-F5344CB8AC3E}">
        <p14:creationId xmlns:p14="http://schemas.microsoft.com/office/powerpoint/2010/main" val="2738972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0"/>
            <a:ext cx="2171699" cy="9144000"/>
          </a:xfrm>
          <a:prstGeom prst="rect">
            <a:avLst/>
          </a:prstGeom>
          <a:solidFill>
            <a:schemeClr val="bg1">
              <a:lumMod val="6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996" tIns="72498" rIns="144996" bIns="72498" spcCol="0" rtlCol="0" anchor="ctr"/>
          <a:lstStyle/>
          <a:p>
            <a:pPr algn="ctr"/>
            <a:endParaRPr lang="en-US"/>
          </a:p>
        </p:txBody>
      </p:sp>
      <p:sp>
        <p:nvSpPr>
          <p:cNvPr id="2" name="Title 1"/>
          <p:cNvSpPr>
            <a:spLocks noGrp="1"/>
          </p:cNvSpPr>
          <p:nvPr>
            <p:ph type="title"/>
          </p:nvPr>
        </p:nvSpPr>
        <p:spPr>
          <a:xfrm>
            <a:off x="2400300" y="228600"/>
            <a:ext cx="13487400" cy="1157816"/>
          </a:xfrm>
        </p:spPr>
        <p:txBody>
          <a:bodyPr>
            <a:normAutofit/>
          </a:bodyPr>
          <a:lstStyle/>
          <a:p>
            <a:pPr algn="l"/>
            <a:r>
              <a:rPr lang="en-US" sz="4400" dirty="0" smtClean="0"/>
              <a:t>AHRS-8P </a:t>
            </a:r>
            <a:r>
              <a:rPr lang="en-US" sz="4400" dirty="0"/>
              <a:t>/ </a:t>
            </a:r>
            <a:r>
              <a:rPr lang="en-US" sz="4400" dirty="0" smtClean="0"/>
              <a:t>GEDC-6EP </a:t>
            </a:r>
            <a:r>
              <a:rPr lang="en-US" sz="4400" dirty="0"/>
              <a:t>/ DC-4EP Connections</a:t>
            </a:r>
          </a:p>
        </p:txBody>
      </p:sp>
      <p:sp>
        <p:nvSpPr>
          <p:cNvPr id="9" name="Content Placeholder 8"/>
          <p:cNvSpPr>
            <a:spLocks noGrp="1"/>
          </p:cNvSpPr>
          <p:nvPr>
            <p:ph sz="half" idx="2"/>
          </p:nvPr>
        </p:nvSpPr>
        <p:spPr>
          <a:xfrm>
            <a:off x="2400300" y="1447800"/>
            <a:ext cx="13487400" cy="7315200"/>
          </a:xfrm>
        </p:spPr>
        <p:txBody>
          <a:bodyPr>
            <a:noAutofit/>
          </a:bodyPr>
          <a:lstStyle/>
          <a:p>
            <a:pPr algn="just">
              <a:spcBef>
                <a:spcPts val="600"/>
              </a:spcBef>
              <a:spcAft>
                <a:spcPts val="600"/>
              </a:spcAft>
            </a:pPr>
            <a:r>
              <a:rPr lang="en-US" sz="2000" dirty="0" smtClean="0"/>
              <a:t>Mating Connector</a:t>
            </a:r>
            <a:endParaRPr lang="en-US" sz="2000" dirty="0"/>
          </a:p>
          <a:p>
            <a:pPr lvl="1" fontAlgn="base" hangingPunct="0"/>
            <a:r>
              <a:rPr lang="en-US" sz="1100" dirty="0" smtClean="0"/>
              <a:t>SAMTEC - ST4-10-1.00-L-D-P-TR </a:t>
            </a:r>
          </a:p>
          <a:p>
            <a:pPr fontAlgn="base" hangingPunct="0"/>
            <a:r>
              <a:rPr lang="en-US" sz="2000" dirty="0" smtClean="0"/>
              <a:t>Digital </a:t>
            </a:r>
            <a:r>
              <a:rPr lang="en-US" sz="2000" dirty="0"/>
              <a:t>Interface</a:t>
            </a:r>
          </a:p>
          <a:p>
            <a:pPr algn="just">
              <a:spcBef>
                <a:spcPts val="600"/>
              </a:spcBef>
              <a:spcAft>
                <a:spcPts val="600"/>
              </a:spcAft>
            </a:pPr>
            <a:endParaRPr lang="en-US" sz="2000" dirty="0"/>
          </a:p>
          <a:p>
            <a:pPr algn="just">
              <a:spcBef>
                <a:spcPts val="600"/>
              </a:spcBef>
              <a:spcAft>
                <a:spcPts val="600"/>
              </a:spcAft>
            </a:pPr>
            <a:endParaRPr lang="en-US" sz="2000" dirty="0"/>
          </a:p>
          <a:p>
            <a:pPr algn="just">
              <a:spcBef>
                <a:spcPts val="600"/>
              </a:spcBef>
              <a:spcAft>
                <a:spcPts val="600"/>
              </a:spcAft>
            </a:pPr>
            <a:endParaRPr lang="en-US" sz="2000" dirty="0"/>
          </a:p>
          <a:p>
            <a:pPr algn="just">
              <a:spcBef>
                <a:spcPts val="600"/>
              </a:spcBef>
              <a:spcAft>
                <a:spcPts val="600"/>
              </a:spcAft>
            </a:pPr>
            <a:r>
              <a:rPr lang="en-US" sz="2000" dirty="0"/>
              <a:t>Connections</a:t>
            </a:r>
          </a:p>
          <a:p>
            <a:pPr marL="0" indent="0" algn="just">
              <a:spcBef>
                <a:spcPts val="600"/>
              </a:spcBef>
              <a:spcAft>
                <a:spcPts val="600"/>
              </a:spcAft>
              <a:buNone/>
            </a:pPr>
            <a:endParaRPr lang="en-US" sz="2000" dirty="0"/>
          </a:p>
        </p:txBody>
      </p:sp>
      <p:cxnSp>
        <p:nvCxnSpPr>
          <p:cNvPr id="14" name="Straight Connector 13"/>
          <p:cNvCxnSpPr/>
          <p:nvPr/>
        </p:nvCxnSpPr>
        <p:spPr>
          <a:xfrm>
            <a:off x="2400300" y="1295400"/>
            <a:ext cx="134112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hlinkClick r:id="rId2" action="ppaction://hlinksldjump"/>
          </p:cNvPr>
          <p:cNvSpPr/>
          <p:nvPr/>
        </p:nvSpPr>
        <p:spPr>
          <a:xfrm>
            <a:off x="-2722" y="1333500"/>
            <a:ext cx="2171699" cy="647700"/>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Introduction</a:t>
            </a:r>
          </a:p>
        </p:txBody>
      </p:sp>
      <p:sp>
        <p:nvSpPr>
          <p:cNvPr id="24" name="Rectangle 23">
            <a:hlinkClick r:id="rId3" action="ppaction://hlinksldjump"/>
          </p:cNvPr>
          <p:cNvSpPr/>
          <p:nvPr/>
        </p:nvSpPr>
        <p:spPr>
          <a:xfrm>
            <a:off x="1" y="1981200"/>
            <a:ext cx="2166253" cy="647700"/>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AHRS-8 / GEDC-6E / DC-4E</a:t>
            </a:r>
          </a:p>
          <a:p>
            <a:pPr algn="ctr"/>
            <a:r>
              <a:rPr lang="en-US" sz="1200" b="1" dirty="0" smtClean="0">
                <a:solidFill>
                  <a:schemeClr val="bg1"/>
                </a:solidFill>
              </a:rPr>
              <a:t>Layout</a:t>
            </a:r>
            <a:endParaRPr lang="en-US" sz="1200" b="1" dirty="0">
              <a:solidFill>
                <a:schemeClr val="bg1"/>
              </a:solidFill>
            </a:endParaRPr>
          </a:p>
        </p:txBody>
      </p:sp>
      <p:sp>
        <p:nvSpPr>
          <p:cNvPr id="25" name="Rectangle 24">
            <a:hlinkClick r:id="rId4" action="ppaction://hlinksldjump"/>
          </p:cNvPr>
          <p:cNvSpPr/>
          <p:nvPr/>
        </p:nvSpPr>
        <p:spPr>
          <a:xfrm>
            <a:off x="-2722" y="3278124"/>
            <a:ext cx="2171699"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AHRS-8P / GEDC-6EP / DC-4EP</a:t>
            </a:r>
          </a:p>
          <a:p>
            <a:pPr algn="ctr"/>
            <a:r>
              <a:rPr lang="en-US" sz="1200" b="1" dirty="0" smtClean="0">
                <a:solidFill>
                  <a:schemeClr val="bg1"/>
                </a:solidFill>
              </a:rPr>
              <a:t>Layout</a:t>
            </a:r>
            <a:endParaRPr lang="en-US" sz="1200" b="1" dirty="0">
              <a:solidFill>
                <a:schemeClr val="bg1"/>
              </a:solidFill>
            </a:endParaRPr>
          </a:p>
        </p:txBody>
      </p:sp>
      <p:sp>
        <p:nvSpPr>
          <p:cNvPr id="26" name="Rectangle 25">
            <a:hlinkClick r:id="rId5" action="ppaction://hlinksldjump"/>
          </p:cNvPr>
          <p:cNvSpPr/>
          <p:nvPr/>
        </p:nvSpPr>
        <p:spPr>
          <a:xfrm>
            <a:off x="2719" y="4576572"/>
            <a:ext cx="2160816"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IMU-10</a:t>
            </a:r>
          </a:p>
          <a:p>
            <a:pPr algn="ctr"/>
            <a:r>
              <a:rPr lang="en-US" sz="1200" b="1" dirty="0" smtClean="0">
                <a:solidFill>
                  <a:schemeClr val="bg1"/>
                </a:solidFill>
              </a:rPr>
              <a:t>Layout</a:t>
            </a:r>
            <a:endParaRPr lang="en-US" sz="1200" b="1" dirty="0">
              <a:solidFill>
                <a:schemeClr val="bg1"/>
              </a:solidFill>
            </a:endParaRPr>
          </a:p>
        </p:txBody>
      </p:sp>
      <p:sp>
        <p:nvSpPr>
          <p:cNvPr id="27" name="Rectangle 26">
            <a:hlinkClick r:id="rId6" action="ppaction://hlinksldjump"/>
          </p:cNvPr>
          <p:cNvSpPr/>
          <p:nvPr/>
        </p:nvSpPr>
        <p:spPr>
          <a:xfrm>
            <a:off x="-2722" y="2628900"/>
            <a:ext cx="2171699"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AHRS-8 / GEDC-6E / DC-4E</a:t>
            </a:r>
          </a:p>
          <a:p>
            <a:pPr algn="ctr"/>
            <a:r>
              <a:rPr lang="en-US" sz="1200" b="1" dirty="0" smtClean="0">
                <a:solidFill>
                  <a:schemeClr val="bg1"/>
                </a:solidFill>
              </a:rPr>
              <a:t>Connections</a:t>
            </a:r>
            <a:endParaRPr lang="en-US" sz="1200" b="1" dirty="0">
              <a:solidFill>
                <a:schemeClr val="bg1"/>
              </a:solidFill>
            </a:endParaRPr>
          </a:p>
        </p:txBody>
      </p:sp>
      <p:sp>
        <p:nvSpPr>
          <p:cNvPr id="28" name="Rectangle 27"/>
          <p:cNvSpPr/>
          <p:nvPr/>
        </p:nvSpPr>
        <p:spPr>
          <a:xfrm>
            <a:off x="2720" y="3927348"/>
            <a:ext cx="2160815" cy="649224"/>
          </a:xfrm>
          <a:prstGeom prst="rect">
            <a:avLst/>
          </a:prstGeom>
          <a:solidFill>
            <a:srgbClr val="FF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AHRS-8P / GEDC-6EP / DC-4EP</a:t>
            </a:r>
          </a:p>
          <a:p>
            <a:pPr algn="ctr"/>
            <a:r>
              <a:rPr lang="en-US" sz="1200" b="1" dirty="0">
                <a:solidFill>
                  <a:schemeClr val="bg1"/>
                </a:solidFill>
              </a:rPr>
              <a:t>Connections</a:t>
            </a:r>
          </a:p>
        </p:txBody>
      </p:sp>
      <p:sp>
        <p:nvSpPr>
          <p:cNvPr id="29" name="Rectangle 28">
            <a:hlinkClick r:id="rId7" action="ppaction://hlinksldjump"/>
          </p:cNvPr>
          <p:cNvSpPr/>
          <p:nvPr/>
        </p:nvSpPr>
        <p:spPr>
          <a:xfrm>
            <a:off x="-2722" y="5225796"/>
            <a:ext cx="2171699"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IMU-10</a:t>
            </a:r>
          </a:p>
          <a:p>
            <a:pPr algn="ctr"/>
            <a:r>
              <a:rPr lang="en-US" sz="1200" b="1" dirty="0" smtClean="0">
                <a:solidFill>
                  <a:schemeClr val="bg1"/>
                </a:solidFill>
              </a:rPr>
              <a:t>Connections</a:t>
            </a:r>
            <a:endParaRPr lang="en-US" sz="1200" b="1" dirty="0">
              <a:solidFill>
                <a:schemeClr val="bg1"/>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569188866"/>
              </p:ext>
            </p:extLst>
          </p:nvPr>
        </p:nvGraphicFramePr>
        <p:xfrm>
          <a:off x="3086100" y="2607564"/>
          <a:ext cx="7086600" cy="1173480"/>
        </p:xfrm>
        <a:graphic>
          <a:graphicData uri="http://schemas.openxmlformats.org/drawingml/2006/table">
            <a:tbl>
              <a:tblPr>
                <a:tableStyleId>{5C22544A-7EE6-4342-B048-85BDC9FD1C3A}</a:tableStyleId>
              </a:tblPr>
              <a:tblGrid>
                <a:gridCol w="1353808"/>
                <a:gridCol w="1617992"/>
                <a:gridCol w="2133600"/>
                <a:gridCol w="1981200"/>
              </a:tblGrid>
              <a:tr h="0">
                <a:tc>
                  <a:txBody>
                    <a:bodyPr/>
                    <a:lstStyle/>
                    <a:p>
                      <a:pPr marL="0" marR="0" algn="ctr">
                        <a:spcBef>
                          <a:spcPts val="0"/>
                        </a:spcBef>
                        <a:spcAft>
                          <a:spcPts val="0"/>
                        </a:spcAft>
                      </a:pPr>
                      <a:r>
                        <a:rPr lang="en-US" sz="1100" b="1" dirty="0">
                          <a:effectLst/>
                        </a:rPr>
                        <a:t>Parameter</a:t>
                      </a:r>
                      <a:endParaRPr lang="en-US" sz="1200" b="1"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b="1" dirty="0">
                          <a:effectLst/>
                        </a:rPr>
                        <a:t>Conditions</a:t>
                      </a:r>
                      <a:endParaRPr lang="en-US" sz="1200" b="1"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b="1" dirty="0">
                          <a:effectLst/>
                        </a:rPr>
                        <a:t>Typical</a:t>
                      </a:r>
                      <a:endParaRPr lang="en-US" sz="1200" b="1"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b="1" dirty="0">
                          <a:effectLst/>
                        </a:rPr>
                        <a:t>Units</a:t>
                      </a:r>
                      <a:endParaRPr lang="en-US" sz="1200" b="1"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3825">
                <a:tc rowSpan="2">
                  <a:txBody>
                    <a:bodyPr/>
                    <a:lstStyle/>
                    <a:p>
                      <a:pPr marL="0" marR="0" algn="ctr">
                        <a:spcBef>
                          <a:spcPts val="0"/>
                        </a:spcBef>
                        <a:spcAft>
                          <a:spcPts val="0"/>
                        </a:spcAft>
                      </a:pPr>
                      <a:r>
                        <a:rPr lang="en-US" sz="1100" i="1" dirty="0">
                          <a:effectLst/>
                        </a:rPr>
                        <a:t>UART</a:t>
                      </a:r>
                      <a:endParaRPr lang="en-US" sz="1200" i="1" dirty="0">
                        <a:effectLst/>
                      </a:endParaRPr>
                    </a:p>
                    <a:p>
                      <a:pPr marL="0" marR="0">
                        <a:spcBef>
                          <a:spcPts val="0"/>
                        </a:spcBef>
                        <a:spcAft>
                          <a:spcPts val="0"/>
                        </a:spcAft>
                      </a:pPr>
                      <a:r>
                        <a:rPr lang="en-US" sz="1100" i="1" dirty="0">
                          <a:effectLst/>
                        </a:rPr>
                        <a:t> </a:t>
                      </a:r>
                      <a:endParaRPr lang="en-US" sz="1200" i="1"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1100" dirty="0">
                          <a:effectLst/>
                        </a:rPr>
                        <a:t>8 Data Bits, 1 Stop </a:t>
                      </a:r>
                      <a:r>
                        <a:rPr lang="en-US" sz="1100" dirty="0" smtClean="0">
                          <a:effectLst/>
                        </a:rPr>
                        <a:t>Bit,</a:t>
                      </a:r>
                      <a:endParaRPr lang="en-US" sz="1200" dirty="0">
                        <a:effectLst/>
                      </a:endParaRPr>
                    </a:p>
                    <a:p>
                      <a:pPr marL="0" marR="0" algn="ctr">
                        <a:spcBef>
                          <a:spcPts val="0"/>
                        </a:spcBef>
                        <a:spcAft>
                          <a:spcPts val="0"/>
                        </a:spcAft>
                      </a:pPr>
                      <a:r>
                        <a:rPr lang="en-US" sz="1100" dirty="0">
                          <a:effectLst/>
                        </a:rPr>
                        <a:t>No Parity</a:t>
                      </a:r>
                      <a:endParaRPr lang="en-US" sz="1200"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115.2K Factory Default</a:t>
                      </a:r>
                      <a:endParaRPr lang="en-US" sz="1200"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1100" dirty="0">
                          <a:effectLst/>
                        </a:rPr>
                        <a:t>Baud</a:t>
                      </a:r>
                      <a:endParaRPr lang="en-US" sz="1200"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3825">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dirty="0">
                          <a:effectLst/>
                        </a:rPr>
                        <a:t>300 – 115.2K </a:t>
                      </a:r>
                      <a:endParaRPr lang="en-US" sz="1200" dirty="0">
                        <a:effectLs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71755">
                <a:tc rowSpan="2">
                  <a:txBody>
                    <a:bodyPr/>
                    <a:lstStyle/>
                    <a:p>
                      <a:pPr marL="0" marR="0" algn="ctr">
                        <a:spcBef>
                          <a:spcPts val="0"/>
                        </a:spcBef>
                        <a:spcAft>
                          <a:spcPts val="0"/>
                        </a:spcAft>
                      </a:pPr>
                      <a:r>
                        <a:rPr lang="en-US" sz="1100" i="1" dirty="0">
                          <a:effectLst/>
                        </a:rPr>
                        <a:t>UART: USER_RXD, DEBUG_RXD</a:t>
                      </a:r>
                      <a:endParaRPr lang="en-US" sz="1200" i="1"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1100" dirty="0">
                          <a:effectLst/>
                        </a:rPr>
                        <a:t>Input</a:t>
                      </a:r>
                      <a:endParaRPr lang="en-US" sz="1200"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Logic 0:  0</a:t>
                      </a:r>
                      <a:endParaRPr lang="en-US" sz="1200"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1100">
                          <a:effectLst/>
                        </a:rPr>
                        <a:t>V</a:t>
                      </a:r>
                      <a:endParaRPr lang="en-US" sz="120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120">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dirty="0">
                          <a:effectLst/>
                        </a:rPr>
                        <a:t>Logic 1:  3.3</a:t>
                      </a:r>
                      <a:endParaRPr lang="en-US" sz="1200"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71755">
                <a:tc rowSpan="2">
                  <a:txBody>
                    <a:bodyPr/>
                    <a:lstStyle/>
                    <a:p>
                      <a:pPr marL="0" marR="0" algn="ctr">
                        <a:spcBef>
                          <a:spcPts val="0"/>
                        </a:spcBef>
                        <a:spcAft>
                          <a:spcPts val="0"/>
                        </a:spcAft>
                      </a:pPr>
                      <a:r>
                        <a:rPr lang="en-US" sz="1100" i="1" dirty="0">
                          <a:effectLst/>
                        </a:rPr>
                        <a:t>UART: USER_TXD, DEBUG_TXD</a:t>
                      </a:r>
                      <a:endParaRPr lang="en-US" sz="1200" i="1"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1100">
                          <a:effectLst/>
                        </a:rPr>
                        <a:t>Output</a:t>
                      </a:r>
                      <a:endParaRPr lang="en-US" sz="120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Logic 0:  0</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1100" dirty="0">
                          <a:effectLst/>
                        </a:rPr>
                        <a:t>V</a:t>
                      </a:r>
                      <a:endParaRPr lang="en-US" sz="1200"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120">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dirty="0">
                          <a:effectLst/>
                        </a:rPr>
                        <a:t>Logic 1:  3.3</a:t>
                      </a:r>
                      <a:endParaRPr lang="en-US" sz="1200"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460654672"/>
              </p:ext>
            </p:extLst>
          </p:nvPr>
        </p:nvGraphicFramePr>
        <p:xfrm>
          <a:off x="3086101" y="4451985"/>
          <a:ext cx="8839199" cy="4004310"/>
        </p:xfrm>
        <a:graphic>
          <a:graphicData uri="http://schemas.openxmlformats.org/drawingml/2006/table">
            <a:tbl>
              <a:tblPr>
                <a:tableStyleId>{5C22544A-7EE6-4342-B048-85BDC9FD1C3A}</a:tableStyleId>
              </a:tblPr>
              <a:tblGrid>
                <a:gridCol w="1628273"/>
                <a:gridCol w="962526"/>
                <a:gridCol w="381000"/>
                <a:gridCol w="5867400"/>
              </a:tblGrid>
              <a:tr h="190500">
                <a:tc>
                  <a:txBody>
                    <a:bodyPr/>
                    <a:lstStyle/>
                    <a:p>
                      <a:pPr algn="l" fontAlgn="b"/>
                      <a:r>
                        <a:rPr lang="en-US" sz="1100" u="none" strike="noStrike" dirty="0">
                          <a:effectLst/>
                        </a:rPr>
                        <a:t>Connector – Pin Number</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Pin Name</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I/O</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Function</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1</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V+</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+4 to +10V DC power supply input. Max load = (80mA (AHRS-8), 80mA, (GEDC-6EP), 33mA (DC-4EP))</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2</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V+</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+4 to +10V DC power supply input. Max load = (80mA (AHRS-8), 80mA, (GEDC-6EP), 33mA (DC-4EP))</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3</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USER_RXD</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3.3V logic RXD input to User Com Port</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4</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USER_RXD</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3.3V logic RXD input to User Com Port</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5</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USER_TXD</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O</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3.3V logic TXD output from User Com Port</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6</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USER_TXD</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O</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3.3V logic TXD output from User Com Port</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7</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/RESET</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3.3V logic, active-low reset input (the pin has a weak pull-up)</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8</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/RESET</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3.3V logic, active-low reset input (the pin has a weak pull-up)</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9</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/EINT0</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3.3V logic, active-low interrupt input (the pin has a weak pull-up). Used for programming purposes</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/EINT0</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3.3V logic, active-low interrupt input (the pin has a weak pull-up). Used for programming purposes</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11</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GND</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N/A</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System Ground</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4310">
                <a:tc>
                  <a:txBody>
                    <a:bodyPr/>
                    <a:lstStyle/>
                    <a:p>
                      <a:pPr algn="l" fontAlgn="b"/>
                      <a:r>
                        <a:rPr lang="en-US" sz="1100" u="none" strike="noStrike" dirty="0">
                          <a:effectLst/>
                        </a:rPr>
                        <a:t>12</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GND</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N/A</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System Ground</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13</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V_TEST</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O</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3.3V regulator output for test purposes (factory use only)</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14</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V_TEST</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O</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3.3V regulator output for test purposes (factory use only)</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15</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DEBUG_RXD</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3.3V logic RXD Input to Debug Port (factory use only)</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16</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DEBUG_RXD</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3.3V logic RXD Input to Debug Port (factory use only)</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17</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DEBUG_TXD</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O</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3.3V logic TXD Output from Debug Port (factory use only)</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18</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DEBUG_TXD</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O</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3.3V logic TXD Output from Debug Port (factory use only)</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19</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#WP_EEPROM</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3.3V logic, active-low EEPROM write protect (the pin has 10kΩ pull-down)</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20</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Reserved</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77723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0"/>
            <a:ext cx="2171699" cy="9144000"/>
          </a:xfrm>
          <a:prstGeom prst="rect">
            <a:avLst/>
          </a:prstGeom>
          <a:solidFill>
            <a:schemeClr val="bg1">
              <a:lumMod val="6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996" tIns="72498" rIns="144996" bIns="72498" spcCol="0" rtlCol="0" anchor="ctr"/>
          <a:lstStyle/>
          <a:p>
            <a:pPr algn="ctr"/>
            <a:endParaRPr lang="en-US"/>
          </a:p>
        </p:txBody>
      </p:sp>
      <p:sp>
        <p:nvSpPr>
          <p:cNvPr id="13" name="Title 1"/>
          <p:cNvSpPr>
            <a:spLocks noGrp="1"/>
          </p:cNvSpPr>
          <p:nvPr>
            <p:ph type="title"/>
          </p:nvPr>
        </p:nvSpPr>
        <p:spPr>
          <a:xfrm>
            <a:off x="2400300" y="228600"/>
            <a:ext cx="13487400" cy="1157816"/>
          </a:xfrm>
        </p:spPr>
        <p:txBody>
          <a:bodyPr>
            <a:normAutofit/>
          </a:bodyPr>
          <a:lstStyle/>
          <a:p>
            <a:pPr algn="l"/>
            <a:r>
              <a:rPr lang="en-US" sz="4400" dirty="0" smtClean="0"/>
              <a:t>IMU-10 Layout</a:t>
            </a:r>
            <a:endParaRPr lang="en-US" sz="4400" dirty="0"/>
          </a:p>
        </p:txBody>
      </p:sp>
      <p:sp>
        <p:nvSpPr>
          <p:cNvPr id="15" name="Content Placeholder 8"/>
          <p:cNvSpPr>
            <a:spLocks noGrp="1"/>
          </p:cNvSpPr>
          <p:nvPr>
            <p:ph sz="half" idx="2"/>
          </p:nvPr>
        </p:nvSpPr>
        <p:spPr>
          <a:xfrm>
            <a:off x="2400300" y="1447800"/>
            <a:ext cx="13487400" cy="1371600"/>
          </a:xfrm>
        </p:spPr>
        <p:txBody>
          <a:bodyPr>
            <a:noAutofit/>
          </a:bodyPr>
          <a:lstStyle/>
          <a:p>
            <a:pPr marL="0" indent="0">
              <a:buNone/>
            </a:pPr>
            <a:r>
              <a:rPr lang="en-US" sz="2000" dirty="0" smtClean="0"/>
              <a:t>The mounting for </a:t>
            </a:r>
            <a:r>
              <a:rPr lang="en-US" sz="2000" dirty="0"/>
              <a:t>Sparton’s </a:t>
            </a:r>
            <a:r>
              <a:rPr lang="en-US" sz="2000" dirty="0" smtClean="0"/>
              <a:t>IMU-10 </a:t>
            </a:r>
            <a:r>
              <a:rPr lang="en-US" sz="2000" dirty="0"/>
              <a:t>inertial </a:t>
            </a:r>
            <a:r>
              <a:rPr lang="en-US" sz="2000" dirty="0" smtClean="0"/>
              <a:t>system provides </a:t>
            </a:r>
            <a:r>
              <a:rPr lang="en-US" sz="2000" dirty="0"/>
              <a:t>accurate installation and alignment within the end </a:t>
            </a:r>
            <a:r>
              <a:rPr lang="en-US" sz="2000" dirty="0" smtClean="0"/>
              <a:t>product. The </a:t>
            </a:r>
            <a:r>
              <a:rPr lang="en-US" sz="2000" dirty="0"/>
              <a:t>Sparton IMU-10 inertial sensing system thrives in such environments and provides the end user with a reliable high-performance, high-accuracy 10 DOF inertial sensing package in a ruggedized enclosure</a:t>
            </a:r>
            <a:r>
              <a:rPr lang="en-US" sz="2000" dirty="0" smtClean="0"/>
              <a:t>. The X/Y/Z follow the North-East-Down convention for Navigation Systems.</a:t>
            </a:r>
            <a:endParaRPr lang="en-US" sz="2000" dirty="0"/>
          </a:p>
        </p:txBody>
      </p:sp>
      <p:cxnSp>
        <p:nvCxnSpPr>
          <p:cNvPr id="17" name="Straight Connector 16"/>
          <p:cNvCxnSpPr/>
          <p:nvPr/>
        </p:nvCxnSpPr>
        <p:spPr>
          <a:xfrm>
            <a:off x="2400300" y="1295400"/>
            <a:ext cx="134112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6689" y="2754086"/>
            <a:ext cx="4581525"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3300" y="5668736"/>
            <a:ext cx="5105400"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300" y="3200400"/>
            <a:ext cx="8639175"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a:hlinkClick r:id="rId5" action="ppaction://hlinksldjump"/>
          </p:cNvPr>
          <p:cNvSpPr/>
          <p:nvPr/>
        </p:nvSpPr>
        <p:spPr>
          <a:xfrm>
            <a:off x="-2722" y="1333500"/>
            <a:ext cx="2171699" cy="647700"/>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Introduction</a:t>
            </a:r>
          </a:p>
        </p:txBody>
      </p:sp>
      <p:sp>
        <p:nvSpPr>
          <p:cNvPr id="25" name="Rectangle 24">
            <a:hlinkClick r:id="rId6" action="ppaction://hlinksldjump"/>
          </p:cNvPr>
          <p:cNvSpPr/>
          <p:nvPr/>
        </p:nvSpPr>
        <p:spPr>
          <a:xfrm>
            <a:off x="1" y="1981200"/>
            <a:ext cx="2166253" cy="647700"/>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AHRS-8 / GEDC-6E / DC-4E</a:t>
            </a:r>
          </a:p>
          <a:p>
            <a:pPr algn="ctr"/>
            <a:r>
              <a:rPr lang="en-US" sz="1200" b="1" dirty="0" smtClean="0">
                <a:solidFill>
                  <a:schemeClr val="bg1"/>
                </a:solidFill>
              </a:rPr>
              <a:t>Layout</a:t>
            </a:r>
            <a:endParaRPr lang="en-US" sz="1200" b="1" dirty="0">
              <a:solidFill>
                <a:schemeClr val="bg1"/>
              </a:solidFill>
            </a:endParaRPr>
          </a:p>
        </p:txBody>
      </p:sp>
      <p:sp>
        <p:nvSpPr>
          <p:cNvPr id="26" name="Rectangle 25">
            <a:hlinkClick r:id="rId7" action="ppaction://hlinksldjump"/>
          </p:cNvPr>
          <p:cNvSpPr/>
          <p:nvPr/>
        </p:nvSpPr>
        <p:spPr>
          <a:xfrm>
            <a:off x="-2722" y="3278124"/>
            <a:ext cx="2171699"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AHRS-8P / GEDC-6EP / DC-4EP</a:t>
            </a:r>
          </a:p>
          <a:p>
            <a:pPr algn="ctr"/>
            <a:r>
              <a:rPr lang="en-US" sz="1200" b="1" dirty="0" smtClean="0">
                <a:solidFill>
                  <a:schemeClr val="bg1"/>
                </a:solidFill>
              </a:rPr>
              <a:t>Layout</a:t>
            </a:r>
            <a:endParaRPr lang="en-US" sz="1200" b="1" dirty="0">
              <a:solidFill>
                <a:schemeClr val="bg1"/>
              </a:solidFill>
            </a:endParaRPr>
          </a:p>
        </p:txBody>
      </p:sp>
      <p:sp>
        <p:nvSpPr>
          <p:cNvPr id="27" name="Rectangle 26"/>
          <p:cNvSpPr/>
          <p:nvPr/>
        </p:nvSpPr>
        <p:spPr>
          <a:xfrm>
            <a:off x="2719" y="4576572"/>
            <a:ext cx="2160816" cy="649224"/>
          </a:xfrm>
          <a:prstGeom prst="rect">
            <a:avLst/>
          </a:prstGeom>
          <a:solidFill>
            <a:srgbClr val="FF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IMU-10</a:t>
            </a:r>
          </a:p>
          <a:p>
            <a:pPr algn="ctr"/>
            <a:r>
              <a:rPr lang="en-US" sz="1200" b="1" dirty="0" smtClean="0">
                <a:solidFill>
                  <a:schemeClr val="bg1"/>
                </a:solidFill>
              </a:rPr>
              <a:t>Layout</a:t>
            </a:r>
            <a:endParaRPr lang="en-US" sz="1200" b="1" dirty="0">
              <a:solidFill>
                <a:schemeClr val="bg1"/>
              </a:solidFill>
            </a:endParaRPr>
          </a:p>
        </p:txBody>
      </p:sp>
      <p:sp>
        <p:nvSpPr>
          <p:cNvPr id="28" name="Rectangle 27">
            <a:hlinkClick r:id="rId8" action="ppaction://hlinksldjump"/>
          </p:cNvPr>
          <p:cNvSpPr/>
          <p:nvPr/>
        </p:nvSpPr>
        <p:spPr>
          <a:xfrm>
            <a:off x="-2722" y="2628900"/>
            <a:ext cx="2171699"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AHRS-8 / GEDC-6E / DC-4E</a:t>
            </a:r>
          </a:p>
          <a:p>
            <a:pPr algn="ctr"/>
            <a:r>
              <a:rPr lang="en-US" sz="1200" b="1" dirty="0" smtClean="0">
                <a:solidFill>
                  <a:schemeClr val="bg1"/>
                </a:solidFill>
              </a:rPr>
              <a:t>Connections</a:t>
            </a:r>
            <a:endParaRPr lang="en-US" sz="1200" b="1" dirty="0">
              <a:solidFill>
                <a:schemeClr val="bg1"/>
              </a:solidFill>
            </a:endParaRPr>
          </a:p>
        </p:txBody>
      </p:sp>
      <p:sp>
        <p:nvSpPr>
          <p:cNvPr id="29" name="Rectangle 28">
            <a:hlinkClick r:id="rId9" action="ppaction://hlinksldjump"/>
          </p:cNvPr>
          <p:cNvSpPr/>
          <p:nvPr/>
        </p:nvSpPr>
        <p:spPr>
          <a:xfrm>
            <a:off x="2720" y="3927348"/>
            <a:ext cx="2160815"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AHRS-8P / GEDC-6EP / DC-4EP</a:t>
            </a:r>
          </a:p>
          <a:p>
            <a:pPr algn="ctr"/>
            <a:r>
              <a:rPr lang="en-US" sz="1200" b="1" dirty="0" smtClean="0">
                <a:solidFill>
                  <a:schemeClr val="bg1"/>
                </a:solidFill>
              </a:rPr>
              <a:t>Connections</a:t>
            </a:r>
            <a:endParaRPr lang="en-US" sz="1200" b="1" dirty="0">
              <a:solidFill>
                <a:schemeClr val="bg1"/>
              </a:solidFill>
            </a:endParaRPr>
          </a:p>
        </p:txBody>
      </p:sp>
      <p:sp>
        <p:nvSpPr>
          <p:cNvPr id="30" name="Rectangle 29">
            <a:hlinkClick r:id="rId10" action="ppaction://hlinksldjump"/>
          </p:cNvPr>
          <p:cNvSpPr/>
          <p:nvPr/>
        </p:nvSpPr>
        <p:spPr>
          <a:xfrm>
            <a:off x="-2722" y="5225796"/>
            <a:ext cx="2171699"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IMU-10</a:t>
            </a:r>
          </a:p>
          <a:p>
            <a:pPr algn="ctr"/>
            <a:r>
              <a:rPr lang="en-US" sz="1200" b="1" dirty="0" smtClean="0">
                <a:solidFill>
                  <a:schemeClr val="bg1"/>
                </a:solidFill>
              </a:rPr>
              <a:t>Connections</a:t>
            </a:r>
            <a:endParaRPr lang="en-US" sz="1200" b="1" dirty="0">
              <a:solidFill>
                <a:schemeClr val="bg1"/>
              </a:solidFill>
            </a:endParaRPr>
          </a:p>
        </p:txBody>
      </p:sp>
      <p:pic>
        <p:nvPicPr>
          <p:cNvPr id="16" name="Picture 15"/>
          <p:cNvPicPr>
            <a:picLocks noChangeAspect="1"/>
          </p:cNvPicPr>
          <p:nvPr/>
        </p:nvPicPr>
        <p:blipFill rotWithShape="1">
          <a:blip r:embed="rId11"/>
          <a:srcRect l="6319" r="2838" b="13235"/>
          <a:stretch/>
        </p:blipFill>
        <p:spPr>
          <a:xfrm>
            <a:off x="2268311" y="7860225"/>
            <a:ext cx="2438400" cy="1257499"/>
          </a:xfrm>
          <a:prstGeom prst="rect">
            <a:avLst/>
          </a:prstGeom>
        </p:spPr>
      </p:pic>
    </p:spTree>
    <p:extLst>
      <p:ext uri="{BB962C8B-B14F-4D97-AF65-F5344CB8AC3E}">
        <p14:creationId xmlns:p14="http://schemas.microsoft.com/office/powerpoint/2010/main" val="684875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0"/>
            <a:ext cx="2171699" cy="9144000"/>
          </a:xfrm>
          <a:prstGeom prst="rect">
            <a:avLst/>
          </a:prstGeom>
          <a:solidFill>
            <a:schemeClr val="bg1">
              <a:lumMod val="6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996" tIns="72498" rIns="144996" bIns="72498" spcCol="0" rtlCol="0" anchor="ctr"/>
          <a:lstStyle/>
          <a:p>
            <a:pPr algn="ctr"/>
            <a:endParaRPr lang="en-US"/>
          </a:p>
        </p:txBody>
      </p:sp>
      <p:sp>
        <p:nvSpPr>
          <p:cNvPr id="13" name="Title 1"/>
          <p:cNvSpPr>
            <a:spLocks noGrp="1"/>
          </p:cNvSpPr>
          <p:nvPr>
            <p:ph type="title"/>
          </p:nvPr>
        </p:nvSpPr>
        <p:spPr>
          <a:xfrm>
            <a:off x="2400300" y="228600"/>
            <a:ext cx="13487400" cy="1157816"/>
          </a:xfrm>
        </p:spPr>
        <p:txBody>
          <a:bodyPr>
            <a:normAutofit/>
          </a:bodyPr>
          <a:lstStyle/>
          <a:p>
            <a:pPr algn="l"/>
            <a:r>
              <a:rPr lang="en-US" sz="4400" dirty="0" smtClean="0"/>
              <a:t>IMU-10 Connections</a:t>
            </a:r>
            <a:endParaRPr lang="en-US" sz="4400" dirty="0"/>
          </a:p>
        </p:txBody>
      </p:sp>
      <p:sp>
        <p:nvSpPr>
          <p:cNvPr id="15" name="Content Placeholder 8"/>
          <p:cNvSpPr>
            <a:spLocks noGrp="1"/>
          </p:cNvSpPr>
          <p:nvPr>
            <p:ph sz="half" idx="2"/>
          </p:nvPr>
        </p:nvSpPr>
        <p:spPr>
          <a:xfrm>
            <a:off x="2400300" y="1447800"/>
            <a:ext cx="13487400" cy="7467600"/>
          </a:xfrm>
        </p:spPr>
        <p:txBody>
          <a:bodyPr>
            <a:noAutofit/>
          </a:bodyPr>
          <a:lstStyle/>
          <a:p>
            <a:pPr algn="just">
              <a:spcBef>
                <a:spcPts val="600"/>
              </a:spcBef>
              <a:spcAft>
                <a:spcPts val="600"/>
              </a:spcAft>
            </a:pPr>
            <a:r>
              <a:rPr lang="en-US" sz="2000" dirty="0"/>
              <a:t>Mating Connector</a:t>
            </a:r>
          </a:p>
          <a:p>
            <a:pPr lvl="1" fontAlgn="base" hangingPunct="0"/>
            <a:r>
              <a:rPr lang="en-US" sz="1100" dirty="0" err="1" smtClean="0"/>
              <a:t>Omnetic</a:t>
            </a:r>
            <a:r>
              <a:rPr lang="en-US" sz="1100" dirty="0" smtClean="0"/>
              <a:t> - </a:t>
            </a:r>
            <a:r>
              <a:rPr lang="en-US" sz="1100" dirty="0"/>
              <a:t>A73869-801</a:t>
            </a:r>
            <a:r>
              <a:rPr lang="en-US" sz="1100" dirty="0" smtClean="0"/>
              <a:t> </a:t>
            </a:r>
            <a:endParaRPr lang="en-US" sz="1100" dirty="0"/>
          </a:p>
          <a:p>
            <a:pPr fontAlgn="base" hangingPunct="0"/>
            <a:r>
              <a:rPr lang="en-US" sz="2000" dirty="0"/>
              <a:t>Digital Interface</a:t>
            </a:r>
          </a:p>
          <a:p>
            <a:pPr algn="just">
              <a:spcBef>
                <a:spcPts val="600"/>
              </a:spcBef>
              <a:spcAft>
                <a:spcPts val="600"/>
              </a:spcAft>
            </a:pPr>
            <a:endParaRPr lang="en-US" sz="2000" dirty="0" smtClean="0"/>
          </a:p>
          <a:p>
            <a:pPr algn="just">
              <a:spcBef>
                <a:spcPts val="600"/>
              </a:spcBef>
              <a:spcAft>
                <a:spcPts val="600"/>
              </a:spcAft>
            </a:pPr>
            <a:endParaRPr lang="en-US" sz="2000" dirty="0"/>
          </a:p>
          <a:p>
            <a:pPr algn="just">
              <a:spcBef>
                <a:spcPts val="600"/>
              </a:spcBef>
              <a:spcAft>
                <a:spcPts val="600"/>
              </a:spcAft>
            </a:pPr>
            <a:endParaRPr lang="en-US" sz="2000" dirty="0"/>
          </a:p>
          <a:p>
            <a:pPr algn="just">
              <a:spcBef>
                <a:spcPts val="600"/>
              </a:spcBef>
              <a:spcAft>
                <a:spcPts val="600"/>
              </a:spcAft>
            </a:pPr>
            <a:r>
              <a:rPr lang="en-US" sz="2000" dirty="0"/>
              <a:t>Connections</a:t>
            </a:r>
          </a:p>
          <a:p>
            <a:pPr marL="0" indent="0">
              <a:buNone/>
            </a:pPr>
            <a:endParaRPr lang="en-US" sz="2000" dirty="0"/>
          </a:p>
        </p:txBody>
      </p:sp>
      <p:cxnSp>
        <p:nvCxnSpPr>
          <p:cNvPr id="17" name="Straight Connector 16"/>
          <p:cNvCxnSpPr/>
          <p:nvPr/>
        </p:nvCxnSpPr>
        <p:spPr>
          <a:xfrm>
            <a:off x="2400300" y="1295400"/>
            <a:ext cx="134112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hlinkClick r:id="rId2" action="ppaction://hlinksldjump"/>
          </p:cNvPr>
          <p:cNvSpPr/>
          <p:nvPr/>
        </p:nvSpPr>
        <p:spPr>
          <a:xfrm>
            <a:off x="-2722" y="1333500"/>
            <a:ext cx="2171699" cy="647700"/>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Introduction</a:t>
            </a:r>
          </a:p>
        </p:txBody>
      </p:sp>
      <p:sp>
        <p:nvSpPr>
          <p:cNvPr id="24" name="Rectangle 23">
            <a:hlinkClick r:id="rId3" action="ppaction://hlinksldjump"/>
          </p:cNvPr>
          <p:cNvSpPr/>
          <p:nvPr/>
        </p:nvSpPr>
        <p:spPr>
          <a:xfrm>
            <a:off x="1" y="1981200"/>
            <a:ext cx="2166253" cy="647700"/>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AHRS-8 / GEDC-6E / DC-4E</a:t>
            </a:r>
          </a:p>
          <a:p>
            <a:pPr algn="ctr"/>
            <a:r>
              <a:rPr lang="en-US" sz="1200" b="1" dirty="0" smtClean="0">
                <a:solidFill>
                  <a:schemeClr val="bg1"/>
                </a:solidFill>
              </a:rPr>
              <a:t>Layout</a:t>
            </a:r>
            <a:endParaRPr lang="en-US" sz="1200" b="1" dirty="0">
              <a:solidFill>
                <a:schemeClr val="bg1"/>
              </a:solidFill>
            </a:endParaRPr>
          </a:p>
        </p:txBody>
      </p:sp>
      <p:sp>
        <p:nvSpPr>
          <p:cNvPr id="25" name="Rectangle 24">
            <a:hlinkClick r:id="rId4" action="ppaction://hlinksldjump"/>
          </p:cNvPr>
          <p:cNvSpPr/>
          <p:nvPr/>
        </p:nvSpPr>
        <p:spPr>
          <a:xfrm>
            <a:off x="-2722" y="3278124"/>
            <a:ext cx="2171699"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AHRS-8P / GEDC-6EP / DC-4EP</a:t>
            </a:r>
          </a:p>
          <a:p>
            <a:pPr algn="ctr"/>
            <a:r>
              <a:rPr lang="en-US" sz="1200" b="1" dirty="0" smtClean="0">
                <a:solidFill>
                  <a:schemeClr val="bg1"/>
                </a:solidFill>
              </a:rPr>
              <a:t>Layout</a:t>
            </a:r>
            <a:endParaRPr lang="en-US" sz="1200" b="1" dirty="0">
              <a:solidFill>
                <a:schemeClr val="bg1"/>
              </a:solidFill>
            </a:endParaRPr>
          </a:p>
        </p:txBody>
      </p:sp>
      <p:sp>
        <p:nvSpPr>
          <p:cNvPr id="26" name="Rectangle 25">
            <a:hlinkClick r:id="rId5" action="ppaction://hlinksldjump"/>
          </p:cNvPr>
          <p:cNvSpPr/>
          <p:nvPr/>
        </p:nvSpPr>
        <p:spPr>
          <a:xfrm>
            <a:off x="2719" y="4576572"/>
            <a:ext cx="2160816"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IMU-10</a:t>
            </a:r>
          </a:p>
          <a:p>
            <a:pPr algn="ctr"/>
            <a:r>
              <a:rPr lang="en-US" sz="1200" b="1" dirty="0" smtClean="0">
                <a:solidFill>
                  <a:schemeClr val="bg1"/>
                </a:solidFill>
              </a:rPr>
              <a:t>Layout</a:t>
            </a:r>
            <a:endParaRPr lang="en-US" sz="1200" b="1" dirty="0">
              <a:solidFill>
                <a:schemeClr val="bg1"/>
              </a:solidFill>
            </a:endParaRPr>
          </a:p>
        </p:txBody>
      </p:sp>
      <p:sp>
        <p:nvSpPr>
          <p:cNvPr id="27" name="Rectangle 26">
            <a:hlinkClick r:id="rId6" action="ppaction://hlinksldjump"/>
          </p:cNvPr>
          <p:cNvSpPr/>
          <p:nvPr/>
        </p:nvSpPr>
        <p:spPr>
          <a:xfrm>
            <a:off x="-2722" y="2628900"/>
            <a:ext cx="2171699"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AHRS-8 / GEDC-6E / DC-4E</a:t>
            </a:r>
          </a:p>
          <a:p>
            <a:pPr algn="ctr"/>
            <a:r>
              <a:rPr lang="en-US" sz="1200" b="1" dirty="0" smtClean="0">
                <a:solidFill>
                  <a:schemeClr val="bg1"/>
                </a:solidFill>
              </a:rPr>
              <a:t>Connections</a:t>
            </a:r>
            <a:endParaRPr lang="en-US" sz="1200" b="1" dirty="0">
              <a:solidFill>
                <a:schemeClr val="bg1"/>
              </a:solidFill>
            </a:endParaRPr>
          </a:p>
        </p:txBody>
      </p:sp>
      <p:sp>
        <p:nvSpPr>
          <p:cNvPr id="28" name="Rectangle 27">
            <a:hlinkClick r:id="rId7" action="ppaction://hlinksldjump"/>
          </p:cNvPr>
          <p:cNvSpPr/>
          <p:nvPr/>
        </p:nvSpPr>
        <p:spPr>
          <a:xfrm>
            <a:off x="2720" y="3927348"/>
            <a:ext cx="2160815" cy="649224"/>
          </a:xfrm>
          <a:prstGeom prst="rect">
            <a:avLst/>
          </a:prstGeom>
          <a:solidFill>
            <a:srgbClr val="C0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AHRS-8P / GEDC-6EP / DC-4EP</a:t>
            </a:r>
          </a:p>
          <a:p>
            <a:pPr algn="ctr"/>
            <a:r>
              <a:rPr lang="en-US" sz="1200" b="1" dirty="0" smtClean="0">
                <a:solidFill>
                  <a:schemeClr val="bg1"/>
                </a:solidFill>
              </a:rPr>
              <a:t>Connections</a:t>
            </a:r>
            <a:endParaRPr lang="en-US" sz="1200" b="1" dirty="0">
              <a:solidFill>
                <a:schemeClr val="bg1"/>
              </a:solidFill>
            </a:endParaRPr>
          </a:p>
        </p:txBody>
      </p:sp>
      <p:sp>
        <p:nvSpPr>
          <p:cNvPr id="29" name="Rectangle 28"/>
          <p:cNvSpPr/>
          <p:nvPr/>
        </p:nvSpPr>
        <p:spPr>
          <a:xfrm>
            <a:off x="-2722" y="5225796"/>
            <a:ext cx="2171699" cy="649224"/>
          </a:xfrm>
          <a:prstGeom prst="rect">
            <a:avLst/>
          </a:prstGeom>
          <a:solidFill>
            <a:srgbClr val="FF00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IMU-10</a:t>
            </a:r>
          </a:p>
          <a:p>
            <a:pPr algn="ctr"/>
            <a:r>
              <a:rPr lang="en-US" sz="1200" b="1" dirty="0">
                <a:solidFill>
                  <a:schemeClr val="bg1"/>
                </a:solidFill>
              </a:rPr>
              <a:t>Connections</a:t>
            </a:r>
          </a:p>
        </p:txBody>
      </p:sp>
      <p:graphicFrame>
        <p:nvGraphicFramePr>
          <p:cNvPr id="2" name="Table 1"/>
          <p:cNvGraphicFramePr>
            <a:graphicFrameLocks noGrp="1"/>
          </p:cNvGraphicFramePr>
          <p:nvPr>
            <p:extLst>
              <p:ext uri="{D42A27DB-BD31-4B8C-83A1-F6EECF244321}">
                <p14:modId xmlns:p14="http://schemas.microsoft.com/office/powerpoint/2010/main" val="2977551128"/>
              </p:ext>
            </p:extLst>
          </p:nvPr>
        </p:nvGraphicFramePr>
        <p:xfrm>
          <a:off x="3086100" y="4419600"/>
          <a:ext cx="7620000" cy="3728085"/>
        </p:xfrm>
        <a:graphic>
          <a:graphicData uri="http://schemas.openxmlformats.org/drawingml/2006/table">
            <a:tbl>
              <a:tblPr>
                <a:tableStyleId>{5C22544A-7EE6-4342-B048-85BDC9FD1C3A}</a:tableStyleId>
              </a:tblPr>
              <a:tblGrid>
                <a:gridCol w="920062"/>
                <a:gridCol w="1061138"/>
                <a:gridCol w="533400"/>
                <a:gridCol w="5105400"/>
              </a:tblGrid>
              <a:tr h="190500">
                <a:tc>
                  <a:txBody>
                    <a:bodyPr/>
                    <a:lstStyle/>
                    <a:p>
                      <a:pPr algn="l" fontAlgn="b"/>
                      <a:r>
                        <a:rPr lang="en-US" sz="1100" u="none" strike="noStrike" dirty="0">
                          <a:effectLst/>
                        </a:rPr>
                        <a:t>Connector Pin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Pin Name</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I/O</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Function</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1</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VIN</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Power supply input to sensor.</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2</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VIN</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Power supply input to sensor.</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3</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err="1">
                          <a:effectLst/>
                        </a:rPr>
                        <a:t>User_TxD</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O</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3.3V logic TxD output from Sensor User Com Port</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4</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err="1">
                          <a:effectLst/>
                        </a:rPr>
                        <a:t>User_RxD</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3.3V logic RxD input to Sensor User Com Port</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5</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err="1" smtClean="0">
                          <a:effectLst/>
                        </a:rPr>
                        <a:t>Debug_TxD</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O</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3.3V logic </a:t>
                      </a:r>
                      <a:r>
                        <a:rPr lang="en-US" sz="1100" u="none" strike="noStrike" dirty="0" err="1">
                          <a:effectLst/>
                        </a:rPr>
                        <a:t>TxD</a:t>
                      </a:r>
                      <a:r>
                        <a:rPr lang="en-US" sz="1100" u="none" strike="noStrike" dirty="0">
                          <a:effectLst/>
                        </a:rPr>
                        <a:t> output for </a:t>
                      </a:r>
                      <a:r>
                        <a:rPr lang="en-US" sz="1100" u="none" strike="noStrike" dirty="0" smtClean="0">
                          <a:effectLst/>
                        </a:rPr>
                        <a:t>Debug </a:t>
                      </a:r>
                      <a:r>
                        <a:rPr lang="en-US" sz="1100" u="none" strike="noStrike" dirty="0">
                          <a:effectLst/>
                        </a:rPr>
                        <a:t>port</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6</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err="1" smtClean="0">
                          <a:effectLst/>
                        </a:rPr>
                        <a:t>Debug_RxD</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3.3V logic </a:t>
                      </a:r>
                      <a:r>
                        <a:rPr lang="en-US" sz="1100" u="none" strike="noStrike" dirty="0" err="1">
                          <a:effectLst/>
                        </a:rPr>
                        <a:t>RxD</a:t>
                      </a:r>
                      <a:r>
                        <a:rPr lang="en-US" sz="1100" u="none" strike="noStrike" dirty="0">
                          <a:effectLst/>
                        </a:rPr>
                        <a:t> input for </a:t>
                      </a:r>
                      <a:r>
                        <a:rPr lang="en-US" sz="1100" u="none" strike="noStrike" dirty="0" smtClean="0">
                          <a:effectLst/>
                        </a:rPr>
                        <a:t>Debug </a:t>
                      </a:r>
                      <a:r>
                        <a:rPr lang="en-US" sz="1100" u="none" strike="noStrike" dirty="0">
                          <a:effectLst/>
                        </a:rPr>
                        <a:t>port</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7</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GND</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N/A</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System Ground</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8</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Reserved</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Res</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Reserved</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9</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Reserved</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Res</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Reserved</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10</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GPIO1</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I/O</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General purpose I/O pin. See separate info for configuration options</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11</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GND</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N/A</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System Ground</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12</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SCLK</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O</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SPI Serial Clock</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7700">
                <a:tc>
                  <a:txBody>
                    <a:bodyPr/>
                    <a:lstStyle/>
                    <a:p>
                      <a:pPr algn="l" fontAlgn="b"/>
                      <a:r>
                        <a:rPr lang="en-US" sz="1100" u="none" strike="noStrike" dirty="0">
                          <a:effectLst/>
                        </a:rPr>
                        <a:t>13</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/CS, Ser. </a:t>
                      </a:r>
                      <a:r>
                        <a:rPr lang="en-US" sz="1100" u="none" strike="noStrike" dirty="0" err="1">
                          <a:effectLst/>
                        </a:rPr>
                        <a:t>Prog</a:t>
                      </a:r>
                      <a:r>
                        <a:rPr lang="en-US" sz="1100" u="none" strike="noStrike" dirty="0">
                          <a:effectLst/>
                        </a:rPr>
                        <a:t> </a:t>
                      </a:r>
                      <a:r>
                        <a:rPr lang="en-US" sz="1100" u="none" strike="noStrike" dirty="0" err="1">
                          <a:effectLst/>
                        </a:rPr>
                        <a:t>En</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I/O</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Dual purpose pin:</a:t>
                      </a:r>
                      <a:br>
                        <a:rPr lang="en-US" sz="1100" u="none" strike="noStrike" dirty="0">
                          <a:effectLst/>
                        </a:rPr>
                      </a:br>
                      <a:r>
                        <a:rPr lang="en-US" sz="1100" u="none" strike="noStrike" dirty="0">
                          <a:effectLst/>
                        </a:rPr>
                        <a:t>Input: Serial Program Enable, pin is read at boot.</a:t>
                      </a:r>
                      <a:br>
                        <a:rPr lang="en-US" sz="1100" u="none" strike="noStrike" dirty="0">
                          <a:effectLst/>
                        </a:rPr>
                      </a:br>
                      <a:r>
                        <a:rPr lang="en-US" sz="1100" u="none" strike="noStrike" dirty="0">
                          <a:effectLst/>
                        </a:rPr>
                        <a:t>High – normal operation, Low – Firmware upgrade mode.</a:t>
                      </a:r>
                      <a:br>
                        <a:rPr lang="en-US" sz="1100" u="none" strike="noStrike" dirty="0">
                          <a:effectLst/>
                        </a:rPr>
                      </a:br>
                      <a:r>
                        <a:rPr lang="en-US" sz="1100" u="none" strike="noStrike" dirty="0">
                          <a:effectLst/>
                        </a:rPr>
                        <a:t>Output: Memory Card Chip Select (Negative logic).</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14</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MOSI</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O</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SPI Serial Data Out</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15</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MISO</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SPI Serial Data In</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16</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GPIO2</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I/O</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General purpose I/O pin. See separate info for configuration options</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607962638"/>
              </p:ext>
            </p:extLst>
          </p:nvPr>
        </p:nvGraphicFramePr>
        <p:xfrm>
          <a:off x="3086100" y="2607564"/>
          <a:ext cx="7086600" cy="1173480"/>
        </p:xfrm>
        <a:graphic>
          <a:graphicData uri="http://schemas.openxmlformats.org/drawingml/2006/table">
            <a:tbl>
              <a:tblPr>
                <a:tableStyleId>{5C22544A-7EE6-4342-B048-85BDC9FD1C3A}</a:tableStyleId>
              </a:tblPr>
              <a:tblGrid>
                <a:gridCol w="1353808"/>
                <a:gridCol w="1617992"/>
                <a:gridCol w="2133600"/>
                <a:gridCol w="1981200"/>
              </a:tblGrid>
              <a:tr h="0">
                <a:tc>
                  <a:txBody>
                    <a:bodyPr/>
                    <a:lstStyle/>
                    <a:p>
                      <a:pPr marL="0" marR="0" algn="ctr">
                        <a:spcBef>
                          <a:spcPts val="0"/>
                        </a:spcBef>
                        <a:spcAft>
                          <a:spcPts val="0"/>
                        </a:spcAft>
                      </a:pPr>
                      <a:r>
                        <a:rPr lang="en-US" sz="1100" b="1" dirty="0">
                          <a:effectLst/>
                        </a:rPr>
                        <a:t>Parameter</a:t>
                      </a:r>
                      <a:endParaRPr lang="en-US" sz="1200" b="1"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b="1" dirty="0">
                          <a:effectLst/>
                        </a:rPr>
                        <a:t>Conditions</a:t>
                      </a:r>
                      <a:endParaRPr lang="en-US" sz="1200" b="1"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b="1" dirty="0">
                          <a:effectLst/>
                        </a:rPr>
                        <a:t>Typical</a:t>
                      </a:r>
                      <a:endParaRPr lang="en-US" sz="1200" b="1"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b="1" dirty="0">
                          <a:effectLst/>
                        </a:rPr>
                        <a:t>Units</a:t>
                      </a:r>
                      <a:endParaRPr lang="en-US" sz="1200" b="1"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3825">
                <a:tc rowSpan="2">
                  <a:txBody>
                    <a:bodyPr/>
                    <a:lstStyle/>
                    <a:p>
                      <a:pPr marL="0" marR="0" algn="ctr">
                        <a:spcBef>
                          <a:spcPts val="0"/>
                        </a:spcBef>
                        <a:spcAft>
                          <a:spcPts val="0"/>
                        </a:spcAft>
                      </a:pPr>
                      <a:r>
                        <a:rPr lang="en-US" sz="1100" i="1" dirty="0">
                          <a:effectLst/>
                        </a:rPr>
                        <a:t>UART</a:t>
                      </a:r>
                      <a:endParaRPr lang="en-US" sz="1200" i="1" dirty="0">
                        <a:effectLst/>
                      </a:endParaRPr>
                    </a:p>
                    <a:p>
                      <a:pPr marL="0" marR="0">
                        <a:spcBef>
                          <a:spcPts val="0"/>
                        </a:spcBef>
                        <a:spcAft>
                          <a:spcPts val="0"/>
                        </a:spcAft>
                      </a:pPr>
                      <a:r>
                        <a:rPr lang="en-US" sz="1100" i="1" dirty="0">
                          <a:effectLst/>
                        </a:rPr>
                        <a:t> </a:t>
                      </a:r>
                      <a:endParaRPr lang="en-US" sz="1200" i="1"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1100" dirty="0">
                          <a:effectLst/>
                        </a:rPr>
                        <a:t>8 Data Bits, 1 Stop </a:t>
                      </a:r>
                      <a:r>
                        <a:rPr lang="en-US" sz="1100" dirty="0" smtClean="0">
                          <a:effectLst/>
                        </a:rPr>
                        <a:t>Bit,</a:t>
                      </a:r>
                      <a:endParaRPr lang="en-US" sz="1200" dirty="0">
                        <a:effectLst/>
                      </a:endParaRPr>
                    </a:p>
                    <a:p>
                      <a:pPr marL="0" marR="0" algn="ctr">
                        <a:spcBef>
                          <a:spcPts val="0"/>
                        </a:spcBef>
                        <a:spcAft>
                          <a:spcPts val="0"/>
                        </a:spcAft>
                      </a:pPr>
                      <a:r>
                        <a:rPr lang="en-US" sz="1100" dirty="0">
                          <a:effectLst/>
                        </a:rPr>
                        <a:t>No Parity</a:t>
                      </a:r>
                      <a:endParaRPr lang="en-US" sz="1200"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449964" rtl="0" eaLnBrk="1" fontAlgn="auto" latinLnBrk="0" hangingPunct="1">
                        <a:lnSpc>
                          <a:spcPct val="100000"/>
                        </a:lnSpc>
                        <a:spcBef>
                          <a:spcPts val="0"/>
                        </a:spcBef>
                        <a:spcAft>
                          <a:spcPts val="0"/>
                        </a:spcAft>
                        <a:buClrTx/>
                        <a:buSzTx/>
                        <a:buFontTx/>
                        <a:buNone/>
                        <a:tabLst/>
                        <a:defRPr/>
                      </a:pPr>
                      <a:r>
                        <a:rPr lang="en-US" sz="1100" b="0" i="0" u="none" strike="noStrike" kern="1200" baseline="0" dirty="0" smtClean="0">
                          <a:solidFill>
                            <a:schemeClr val="dk1"/>
                          </a:solidFill>
                          <a:latin typeface="+mn-lt"/>
                          <a:ea typeface="+mn-ea"/>
                          <a:cs typeface="+mn-cs"/>
                        </a:rPr>
                        <a:t>921.6</a:t>
                      </a:r>
                      <a:r>
                        <a:rPr lang="en-US" sz="1100" dirty="0" smtClean="0">
                          <a:effectLst/>
                        </a:rPr>
                        <a:t>K </a:t>
                      </a:r>
                      <a:r>
                        <a:rPr lang="en-US" sz="1100" dirty="0">
                          <a:effectLst/>
                        </a:rPr>
                        <a:t>Factory Default</a:t>
                      </a:r>
                      <a:endParaRPr lang="en-US" sz="1200"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1100" dirty="0">
                          <a:effectLst/>
                        </a:rPr>
                        <a:t>Baud</a:t>
                      </a:r>
                      <a:endParaRPr lang="en-US" sz="1200"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3825">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dirty="0">
                          <a:effectLst/>
                        </a:rPr>
                        <a:t>300 – </a:t>
                      </a:r>
                      <a:r>
                        <a:rPr lang="en-US" sz="1100" b="0" i="0" u="none" strike="noStrike" kern="1200" baseline="0" dirty="0" smtClean="0">
                          <a:solidFill>
                            <a:schemeClr val="dk1"/>
                          </a:solidFill>
                          <a:latin typeface="+mn-lt"/>
                          <a:ea typeface="+mn-ea"/>
                          <a:cs typeface="+mn-cs"/>
                        </a:rPr>
                        <a:t>921.6</a:t>
                      </a:r>
                      <a:r>
                        <a:rPr lang="en-US" sz="1100" dirty="0" smtClean="0">
                          <a:effectLst/>
                        </a:rPr>
                        <a:t>K </a:t>
                      </a:r>
                      <a:endParaRPr lang="en-US" sz="1200" dirty="0">
                        <a:effectLs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71755">
                <a:tc rowSpan="2">
                  <a:txBody>
                    <a:bodyPr/>
                    <a:lstStyle/>
                    <a:p>
                      <a:pPr marL="0" marR="0" algn="ctr">
                        <a:spcBef>
                          <a:spcPts val="0"/>
                        </a:spcBef>
                        <a:spcAft>
                          <a:spcPts val="0"/>
                        </a:spcAft>
                      </a:pPr>
                      <a:r>
                        <a:rPr lang="en-US" sz="1100" i="1" dirty="0">
                          <a:effectLst/>
                        </a:rPr>
                        <a:t>UART: </a:t>
                      </a:r>
                      <a:r>
                        <a:rPr lang="en-US" sz="1100" i="1" dirty="0" smtClean="0">
                          <a:effectLst/>
                        </a:rPr>
                        <a:t>USER_RXD</a:t>
                      </a:r>
                      <a:r>
                        <a:rPr lang="en-US" sz="1100" i="1" dirty="0">
                          <a:effectLst/>
                        </a:rPr>
                        <a:t>, </a:t>
                      </a:r>
                      <a:r>
                        <a:rPr lang="en-US" sz="1100" i="1" kern="1200" dirty="0" err="1" smtClean="0">
                          <a:solidFill>
                            <a:schemeClr val="dk1"/>
                          </a:solidFill>
                          <a:effectLst/>
                          <a:latin typeface="+mn-lt"/>
                          <a:ea typeface="+mn-ea"/>
                          <a:cs typeface="+mn-cs"/>
                        </a:rPr>
                        <a:t>E_GPS_RxD</a:t>
                      </a:r>
                      <a:endParaRPr lang="en-US" sz="1100" i="1" kern="12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1100" dirty="0">
                          <a:effectLst/>
                        </a:rPr>
                        <a:t>Input</a:t>
                      </a:r>
                      <a:endParaRPr lang="en-US" sz="1200"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rPr>
                        <a:t>Logic 0:  0</a:t>
                      </a:r>
                      <a:endParaRPr lang="en-US" sz="1200"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1100">
                          <a:effectLst/>
                        </a:rPr>
                        <a:t>V</a:t>
                      </a:r>
                      <a:endParaRPr lang="en-US" sz="120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120">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dirty="0">
                          <a:effectLst/>
                        </a:rPr>
                        <a:t>Logic 1:  3.3</a:t>
                      </a:r>
                      <a:endParaRPr lang="en-US" sz="1200"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71755">
                <a:tc rowSpan="2">
                  <a:txBody>
                    <a:bodyPr/>
                    <a:lstStyle/>
                    <a:p>
                      <a:pPr marL="0" marR="0" algn="ctr">
                        <a:spcBef>
                          <a:spcPts val="0"/>
                        </a:spcBef>
                        <a:spcAft>
                          <a:spcPts val="0"/>
                        </a:spcAft>
                      </a:pPr>
                      <a:r>
                        <a:rPr lang="en-US" sz="1100" i="1" dirty="0" smtClean="0">
                          <a:effectLst/>
                        </a:rPr>
                        <a:t>UART: </a:t>
                      </a:r>
                      <a:r>
                        <a:rPr lang="en-US" sz="1100" i="1" kern="1200" dirty="0" smtClean="0">
                          <a:solidFill>
                            <a:schemeClr val="dk1"/>
                          </a:solidFill>
                          <a:effectLst/>
                          <a:latin typeface="+mn-lt"/>
                          <a:ea typeface="+mn-ea"/>
                          <a:cs typeface="+mn-cs"/>
                        </a:rPr>
                        <a:t>USER_TXD</a:t>
                      </a:r>
                      <a:r>
                        <a:rPr lang="en-US" sz="1100" i="1" dirty="0" smtClean="0">
                          <a:effectLst/>
                        </a:rPr>
                        <a:t>, </a:t>
                      </a:r>
                      <a:r>
                        <a:rPr lang="en-US" sz="1100" i="1" kern="1200" dirty="0" err="1" smtClean="0">
                          <a:solidFill>
                            <a:schemeClr val="dk1"/>
                          </a:solidFill>
                          <a:effectLst/>
                          <a:latin typeface="+mn-lt"/>
                          <a:ea typeface="+mn-ea"/>
                          <a:cs typeface="+mn-cs"/>
                        </a:rPr>
                        <a:t>E_GPS_TxD</a:t>
                      </a:r>
                      <a:endParaRPr lang="en-US" sz="1100" i="1" kern="12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1100">
                          <a:effectLst/>
                        </a:rPr>
                        <a:t>Output</a:t>
                      </a:r>
                      <a:endParaRPr lang="en-US" sz="120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a:effectLst/>
                        </a:rPr>
                        <a:t>Logic 0:  0</a:t>
                      </a:r>
                      <a:endParaRPr lang="en-US" sz="120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1100" dirty="0">
                          <a:effectLst/>
                        </a:rPr>
                        <a:t>V</a:t>
                      </a:r>
                      <a:endParaRPr lang="en-US" sz="1200" dirty="0">
                        <a:effectLst/>
                        <a:latin typeface="Calibri"/>
                        <a:ea typeface="Cambri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120">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dirty="0">
                          <a:effectLst/>
                        </a:rPr>
                        <a:t>Logic 1:  3.3</a:t>
                      </a:r>
                      <a:endParaRPr lang="en-US" sz="1200" dirty="0">
                        <a:effectLst/>
                        <a:latin typeface="Calibri"/>
                        <a:ea typeface="Cambri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1919297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2401</TotalTime>
  <Words>1287</Words>
  <Application>Microsoft Office PowerPoint</Application>
  <PresentationFormat>Custom</PresentationFormat>
  <Paragraphs>406</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Cambria</vt:lpstr>
      <vt:lpstr>Times New Roman</vt:lpstr>
      <vt:lpstr>Office Theme</vt:lpstr>
      <vt:lpstr>Hardware Interface Control Document</vt:lpstr>
      <vt:lpstr>Introduction</vt:lpstr>
      <vt:lpstr>AHRS-8 / GEDC-6E / DC-4E Layout</vt:lpstr>
      <vt:lpstr>AHRS-8 / GEDC-6E / DC-4E Connections</vt:lpstr>
      <vt:lpstr>AHRS-8P / GEDC-6EP / DC-4EP Layout</vt:lpstr>
      <vt:lpstr>AHRS-8P / GEDC-6EP / DC-4EP Connections</vt:lpstr>
      <vt:lpstr>IMU-10 Layout</vt:lpstr>
      <vt:lpstr>IMU-10 Connections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Wheatley</dc:creator>
  <cp:lastModifiedBy>David Carlson</cp:lastModifiedBy>
  <cp:revision>46</cp:revision>
  <dcterms:created xsi:type="dcterms:W3CDTF">2006-08-16T00:00:00Z</dcterms:created>
  <dcterms:modified xsi:type="dcterms:W3CDTF">2016-09-09T17:26:34Z</dcterms:modified>
</cp:coreProperties>
</file>