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305" r:id="rId3"/>
    <p:sldId id="256" r:id="rId4"/>
    <p:sldId id="298" r:id="rId5"/>
    <p:sldId id="303" r:id="rId6"/>
    <p:sldId id="299" r:id="rId7"/>
    <p:sldId id="282" r:id="rId8"/>
    <p:sldId id="283" r:id="rId9"/>
    <p:sldId id="260" r:id="rId10"/>
    <p:sldId id="284" r:id="rId11"/>
    <p:sldId id="261" r:id="rId12"/>
    <p:sldId id="285" r:id="rId13"/>
    <p:sldId id="262" r:id="rId14"/>
    <p:sldId id="286" r:id="rId15"/>
    <p:sldId id="279" r:id="rId16"/>
    <p:sldId id="280" r:id="rId17"/>
    <p:sldId id="278" r:id="rId18"/>
    <p:sldId id="287" r:id="rId19"/>
    <p:sldId id="263" r:id="rId20"/>
    <p:sldId id="274" r:id="rId21"/>
    <p:sldId id="264" r:id="rId22"/>
    <p:sldId id="276" r:id="rId23"/>
    <p:sldId id="277" r:id="rId24"/>
    <p:sldId id="269" r:id="rId25"/>
    <p:sldId id="275" r:id="rId26"/>
    <p:sldId id="258" r:id="rId27"/>
    <p:sldId id="259" r:id="rId28"/>
    <p:sldId id="306" r:id="rId29"/>
    <p:sldId id="288" r:id="rId30"/>
    <p:sldId id="289" r:id="rId31"/>
    <p:sldId id="290" r:id="rId32"/>
    <p:sldId id="310" r:id="rId33"/>
    <p:sldId id="291" r:id="rId34"/>
    <p:sldId id="292" r:id="rId35"/>
    <p:sldId id="293" r:id="rId36"/>
    <p:sldId id="301" r:id="rId37"/>
    <p:sldId id="295" r:id="rId38"/>
    <p:sldId id="296" r:id="rId39"/>
    <p:sldId id="307" r:id="rId40"/>
    <p:sldId id="308" r:id="rId41"/>
    <p:sldId id="309" r:id="rId42"/>
    <p:sldId id="26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AFF1EB-607E-4A85-A856-CA99DAA96A33}" type="datetimeFigureOut">
              <a:rPr lang="en-IN" smtClean="0"/>
              <a:t>25-01-2021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283953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FF1EB-607E-4A85-A856-CA99DAA96A33}" type="datetimeFigureOut">
              <a:rPr lang="en-IN" smtClean="0"/>
              <a:t>25-01-2021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6282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FF1EB-607E-4A85-A856-CA99DAA96A33}" type="datetimeFigureOut">
              <a:rPr lang="en-IN" smtClean="0"/>
              <a:t>25-01-2021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3115703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FF1EB-607E-4A85-A856-CA99DAA96A33}" type="datetimeFigureOut">
              <a:rPr lang="en-IN" smtClean="0"/>
              <a:t>25-01-2021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182913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AFF1EB-607E-4A85-A856-CA99DAA96A33}" type="datetimeFigureOut">
              <a:rPr lang="en-IN" smtClean="0"/>
              <a:t>25-01-2021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85269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AFF1EB-607E-4A85-A856-CA99DAA96A33}" type="datetimeFigureOut">
              <a:rPr lang="en-IN" smtClean="0"/>
              <a:t>25-01-2021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295426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AFF1EB-607E-4A85-A856-CA99DAA96A33}" type="datetimeFigureOut">
              <a:rPr lang="en-IN" smtClean="0"/>
              <a:t>25-01-2021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366552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AFF1EB-607E-4A85-A856-CA99DAA96A33}" type="datetimeFigureOut">
              <a:rPr lang="en-IN" smtClean="0"/>
              <a:t>25-01-2021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205989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FF1EB-607E-4A85-A856-CA99DAA96A33}" type="datetimeFigureOut">
              <a:rPr lang="en-IN" smtClean="0"/>
              <a:t>25-01-2021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300314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FF1EB-607E-4A85-A856-CA99DAA96A33}" type="datetimeFigureOut">
              <a:rPr lang="en-IN" smtClean="0"/>
              <a:t>25-01-2021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52407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FF1EB-607E-4A85-A856-CA99DAA96A33}" type="datetimeFigureOut">
              <a:rPr lang="en-IN" smtClean="0"/>
              <a:t>25-01-2021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3AF6A8-E261-42AB-AE9A-ACD4A7386324}" type="slidenum">
              <a:rPr lang="en-IN" smtClean="0"/>
              <a:t>‹#›</a:t>
            </a:fld>
            <a:endParaRPr lang="en-IN"/>
          </a:p>
        </p:txBody>
      </p:sp>
    </p:spTree>
    <p:extLst>
      <p:ext uri="{BB962C8B-B14F-4D97-AF65-F5344CB8AC3E}">
        <p14:creationId xmlns:p14="http://schemas.microsoft.com/office/powerpoint/2010/main" val="268163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FF1EB-607E-4A85-A856-CA99DAA96A33}" type="datetimeFigureOut">
              <a:rPr lang="en-IN" smtClean="0"/>
              <a:t>25-01-2021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AF6A8-E261-42AB-AE9A-ACD4A7386324}" type="slidenum">
              <a:rPr lang="en-IN" smtClean="0"/>
              <a:t>‹#›</a:t>
            </a:fld>
            <a:endParaRPr lang="en-IN"/>
          </a:p>
        </p:txBody>
      </p:sp>
    </p:spTree>
    <p:extLst>
      <p:ext uri="{BB962C8B-B14F-4D97-AF65-F5344CB8AC3E}">
        <p14:creationId xmlns:p14="http://schemas.microsoft.com/office/powerpoint/2010/main" val="198966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analyticsindiamag.com/a-beginners-guide-to-regression-technique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c.europa.eu/eurostat/tgm/table.do?tab=table&amp;plugin=1&amp;language=en&amp;pcode=tps00157" TargetMode="External"/><Relationship Id="rId3" Type="http://schemas.openxmlformats.org/officeDocument/2006/relationships/hyperlink" Target="https://www.aptech.com/industry-solutions/social-science/" TargetMode="External"/><Relationship Id="rId7" Type="http://schemas.openxmlformats.org/officeDocument/2006/relationships/hyperlink" Target="https://fred.stlouisfed.org/series/GDP" TargetMode="External"/><Relationship Id="rId12" Type="http://schemas.openxmlformats.org/officeDocument/2006/relationships/image" Target="../media/image1.png"/><Relationship Id="rId2" Type="http://schemas.openxmlformats.org/officeDocument/2006/relationships/hyperlink" Target="https://www.aptech.com/industry-solutions/econometrics/" TargetMode="External"/><Relationship Id="rId1" Type="http://schemas.openxmlformats.org/officeDocument/2006/relationships/slideLayout" Target="../slideLayouts/slideLayout1.xml"/><Relationship Id="rId6" Type="http://schemas.openxmlformats.org/officeDocument/2006/relationships/hyperlink" Target="https://www.aptech.com/industry-solutions/engineeringphysics/" TargetMode="External"/><Relationship Id="rId11" Type="http://schemas.openxmlformats.org/officeDocument/2006/relationships/hyperlink" Target="https://ourworldindata.org/air-pollution" TargetMode="External"/><Relationship Id="rId5" Type="http://schemas.openxmlformats.org/officeDocument/2006/relationships/hyperlink" Target="https://www.aptech.com/industry-solutions/epidemiology/" TargetMode="External"/><Relationship Id="rId10" Type="http://schemas.openxmlformats.org/officeDocument/2006/relationships/hyperlink" Target="https://openneuro.org/datasets/ds002151/versions/1.0.0" TargetMode="External"/><Relationship Id="rId4" Type="http://schemas.openxmlformats.org/officeDocument/2006/relationships/hyperlink" Target="https://www.aptech.com/industry-solutions/finance/" TargetMode="External"/><Relationship Id="rId9" Type="http://schemas.openxmlformats.org/officeDocument/2006/relationships/hyperlink" Target="https://wonder.cdc.gov/cancer-v2015.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ptech.com/resources/tutorials/tsmt/estimating-arima-model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tech.com/resources/tutorials/time-series-plot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nalyticsvidhya.com/blog/2015/03/introduction-auto-regression-moving-average-time-seri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Time Series Analysis</a:t>
            </a:r>
            <a:endParaRPr lang="en-IN" b="1" u="sng" dirty="0">
              <a:solidFill>
                <a:srgbClr val="FF0000"/>
              </a:solidFill>
            </a:endParaRPr>
          </a:p>
        </p:txBody>
      </p:sp>
      <p:sp>
        <p:nvSpPr>
          <p:cNvPr id="3" name="Content Placeholder 2"/>
          <p:cNvSpPr>
            <a:spLocks noGrp="1"/>
          </p:cNvSpPr>
          <p:nvPr>
            <p:ph idx="1"/>
          </p:nvPr>
        </p:nvSpPr>
        <p:spPr/>
        <p:txBody>
          <a:bodyPr/>
          <a:lstStyle/>
          <a:p>
            <a:r>
              <a:rPr lang="en-US" dirty="0"/>
              <a:t>Time’ is the most important factor which ensures success in a business. It’s difficult to keep up with the pace of time.  But, technology has developed some powerful methods using which we can ‘see things’ ahead of time!</a:t>
            </a:r>
          </a:p>
          <a:p>
            <a:r>
              <a:rPr lang="en-US" dirty="0"/>
              <a:t>Nope, not the time machine, we are talking about the methods of prediction &amp; forecasting. As the name ‘time series forecasting’ suggests, it involves working on time (years, days, hours, minutes) based data, to derive hidden insights to make informed decision making.</a:t>
            </a:r>
          </a:p>
          <a:p>
            <a:endParaRPr lang="en-IN" dirty="0"/>
          </a:p>
        </p:txBody>
      </p:sp>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3177029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2749" y="537730"/>
            <a:ext cx="5140262" cy="5820252"/>
          </a:xfrm>
          <a:prstGeom prst="rect">
            <a:avLst/>
          </a:prstGeom>
        </p:spPr>
      </p:pic>
      <p:sp>
        <p:nvSpPr>
          <p:cNvPr id="5" name="Rectangle 4"/>
          <p:cNvSpPr/>
          <p:nvPr/>
        </p:nvSpPr>
        <p:spPr>
          <a:xfrm>
            <a:off x="6940731" y="2139371"/>
            <a:ext cx="4632960" cy="2308324"/>
          </a:xfrm>
          <a:prstGeom prst="rect">
            <a:avLst/>
          </a:prstGeom>
        </p:spPr>
        <p:txBody>
          <a:bodyPr wrap="square">
            <a:spAutoFit/>
          </a:bodyPr>
          <a:lstStyle/>
          <a:p>
            <a:endParaRPr lang="en-IN" b="0" i="0" u="none" strike="noStrike" baseline="0" dirty="0" smtClean="0">
              <a:solidFill>
                <a:srgbClr val="000000"/>
              </a:solidFill>
            </a:endParaRPr>
          </a:p>
          <a:p>
            <a:pPr algn="just"/>
            <a:r>
              <a:rPr lang="en-US" dirty="0">
                <a:solidFill>
                  <a:srgbClr val="000000"/>
                </a:solidFill>
              </a:rPr>
              <a:t>Increase or decrease in the series over a long period of time. </a:t>
            </a:r>
            <a:endParaRPr lang="en-US" dirty="0" smtClean="0">
              <a:solidFill>
                <a:srgbClr val="000000"/>
              </a:solidFill>
            </a:endParaRPr>
          </a:p>
          <a:p>
            <a:pPr algn="just"/>
            <a:endParaRPr lang="en-US" dirty="0">
              <a:solidFill>
                <a:srgbClr val="000000"/>
              </a:solidFill>
            </a:endParaRPr>
          </a:p>
          <a:p>
            <a:pPr algn="just"/>
            <a:r>
              <a:rPr lang="en-US" dirty="0" smtClean="0">
                <a:solidFill>
                  <a:srgbClr val="000000"/>
                </a:solidFill>
              </a:rPr>
              <a:t>Example- </a:t>
            </a:r>
            <a:r>
              <a:rPr lang="en-US" dirty="0">
                <a:solidFill>
                  <a:srgbClr val="000000"/>
                </a:solidFill>
              </a:rPr>
              <a:t>Australian energy production data shows a linear, upward trend. Trend can be constant, linear, exponential, quadratic, polynomial, logarithmic etc. </a:t>
            </a:r>
          </a:p>
        </p:txBody>
      </p:sp>
      <p:pic>
        <p:nvPicPr>
          <p:cNvPr id="6" name="Picture 5">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778130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8725" y="881062"/>
            <a:ext cx="9734550" cy="5095875"/>
          </a:xfrm>
          <a:prstGeom prst="rect">
            <a:avLst/>
          </a:prstGeom>
        </p:spPr>
      </p:pic>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1614772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 y="788237"/>
            <a:ext cx="11469188" cy="1685744"/>
          </a:xfrm>
        </p:spPr>
        <p:txBody>
          <a:bodyPr>
            <a:noAutofit/>
          </a:bodyPr>
          <a:lstStyle/>
          <a:p>
            <a:r>
              <a:rPr lang="en-IN" sz="1800" dirty="0"/>
              <a:t/>
            </a:r>
            <a:br>
              <a:rPr lang="en-IN" sz="1800" dirty="0"/>
            </a:br>
            <a:r>
              <a:rPr lang="en-US" sz="1800" b="1" i="1" u="sng" dirty="0"/>
              <a:t>Regular </a:t>
            </a:r>
            <a:r>
              <a:rPr lang="en-US" sz="1800" dirty="0"/>
              <a:t>pattern of ups and down fluctuations. It is a short-term variation due to seasonal factors as time of the year or day of the week. Example- Sales at Amazon increases on Thanksgiving day and New Year’s Eve every year. Seasonal variation is also known as periodic. </a:t>
            </a:r>
            <a:r>
              <a:rPr lang="en-US" sz="1800" dirty="0" smtClean="0"/>
              <a:t/>
            </a:r>
            <a:br>
              <a:rPr lang="en-US" sz="1800" dirty="0" smtClean="0"/>
            </a:br>
            <a:r>
              <a:rPr lang="en-US" sz="1800" dirty="0" smtClean="0"/>
              <a:t>Seasonality </a:t>
            </a:r>
            <a:r>
              <a:rPr lang="en-US" sz="1800" dirty="0"/>
              <a:t>can be additive or multiplicative. </a:t>
            </a:r>
            <a:r>
              <a:rPr lang="en-US" sz="1800" b="1" i="1" u="sng" dirty="0" smtClean="0"/>
              <a:t>Additive </a:t>
            </a:r>
            <a:r>
              <a:rPr lang="en-US" sz="1800" b="1" i="1" u="sng" dirty="0"/>
              <a:t>seasonality </a:t>
            </a:r>
            <a:r>
              <a:rPr lang="en-US" sz="1800" dirty="0"/>
              <a:t>is when the values in different seasons vary by a constant amount, and </a:t>
            </a:r>
            <a:r>
              <a:rPr lang="en-US" sz="1800" b="1" i="1" u="sng" dirty="0"/>
              <a:t>multiplicative seasonality </a:t>
            </a:r>
            <a:r>
              <a:rPr lang="en-US" sz="1800" dirty="0"/>
              <a:t>is when the values in different seasons vary by a constant degree. Multiplicative seasonality increases as the level increases.</a:t>
            </a:r>
          </a:p>
        </p:txBody>
      </p:sp>
      <p:pic>
        <p:nvPicPr>
          <p:cNvPr id="4" name="Picture 3"/>
          <p:cNvPicPr>
            <a:picLocks noChangeAspect="1"/>
          </p:cNvPicPr>
          <p:nvPr/>
        </p:nvPicPr>
        <p:blipFill>
          <a:blip r:embed="rId2"/>
          <a:stretch>
            <a:fillRect/>
          </a:stretch>
        </p:blipFill>
        <p:spPr>
          <a:xfrm>
            <a:off x="2472832" y="2617672"/>
            <a:ext cx="7098287" cy="3876864"/>
          </a:xfrm>
          <a:prstGeom prst="rect">
            <a:avLst/>
          </a:prstGeom>
        </p:spPr>
      </p:pic>
      <p:pic>
        <p:nvPicPr>
          <p:cNvPr id="5" name="Picture 4">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4235118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2525" y="842962"/>
            <a:ext cx="9886950" cy="5172075"/>
          </a:xfrm>
          <a:prstGeom prst="rect">
            <a:avLst/>
          </a:prstGeom>
        </p:spPr>
      </p:pic>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3418697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07" y="352062"/>
            <a:ext cx="10879183" cy="1325563"/>
          </a:xfrm>
        </p:spPr>
        <p:txBody>
          <a:bodyPr>
            <a:noAutofit/>
          </a:bodyPr>
          <a:lstStyle/>
          <a:p>
            <a:r>
              <a:rPr lang="en-IN" sz="1800" dirty="0"/>
              <a:t/>
            </a:r>
            <a:br>
              <a:rPr lang="en-IN" sz="1800" dirty="0"/>
            </a:br>
            <a:r>
              <a:rPr lang="en-US" sz="1800" b="1" i="1" u="sng" dirty="0"/>
              <a:t>Medium</a:t>
            </a:r>
            <a:r>
              <a:rPr lang="en-US" sz="1800" i="1" dirty="0"/>
              <a:t> </a:t>
            </a:r>
            <a:r>
              <a:rPr lang="en-US" sz="1800" dirty="0"/>
              <a:t>term variation caused by circumstances repeating at </a:t>
            </a:r>
            <a:r>
              <a:rPr lang="en-US" sz="1800" i="1" dirty="0"/>
              <a:t>irregular </a:t>
            </a:r>
            <a:r>
              <a:rPr lang="en-US" sz="1800" dirty="0"/>
              <a:t>interval. </a:t>
            </a:r>
            <a:r>
              <a:rPr lang="en-US" sz="1800" dirty="0" smtClean="0"/>
              <a:t/>
            </a:r>
            <a:br>
              <a:rPr lang="en-US" sz="1800" dirty="0" smtClean="0"/>
            </a:br>
            <a:r>
              <a:rPr lang="en-US" sz="1800" dirty="0" smtClean="0"/>
              <a:t>Example- </a:t>
            </a:r>
            <a:r>
              <a:rPr lang="en-US" sz="1800" dirty="0"/>
              <a:t>5 years of economic growth, followed by 2 years of slump, and again 7 years of growth. </a:t>
            </a:r>
            <a:r>
              <a:rPr lang="en-US" sz="1800" dirty="0" smtClean="0"/>
              <a:t/>
            </a:r>
            <a:br>
              <a:rPr lang="en-US" sz="1800" dirty="0" smtClean="0"/>
            </a:br>
            <a:r>
              <a:rPr lang="en-US" sz="1800" b="1" u="sng" dirty="0" smtClean="0"/>
              <a:t>Cyclicality</a:t>
            </a:r>
            <a:r>
              <a:rPr lang="en-US" sz="1800" dirty="0" smtClean="0"/>
              <a:t> </a:t>
            </a:r>
            <a:r>
              <a:rPr lang="en-US" sz="1800" dirty="0"/>
              <a:t>may or may not be present in the data. Average length of a cycle is usually longer than that of seasonality and the average magnitude of cycle is usually more variable than that of seasonality. The YOY growth of GDP of UK. </a:t>
            </a:r>
          </a:p>
        </p:txBody>
      </p:sp>
      <p:pic>
        <p:nvPicPr>
          <p:cNvPr id="4" name="Picture 3"/>
          <p:cNvPicPr>
            <a:picLocks noChangeAspect="1"/>
          </p:cNvPicPr>
          <p:nvPr/>
        </p:nvPicPr>
        <p:blipFill>
          <a:blip r:embed="rId2"/>
          <a:stretch>
            <a:fillRect/>
          </a:stretch>
        </p:blipFill>
        <p:spPr>
          <a:xfrm>
            <a:off x="2799776" y="2279023"/>
            <a:ext cx="6592443" cy="3841366"/>
          </a:xfrm>
          <a:prstGeom prst="rect">
            <a:avLst/>
          </a:prstGeom>
        </p:spPr>
      </p:pic>
      <p:pic>
        <p:nvPicPr>
          <p:cNvPr id="5" name="Picture 4">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1943360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Cyclicity Vs. Seasonality</a:t>
            </a:r>
            <a:endParaRPr lang="en-IN" b="1" dirty="0"/>
          </a:p>
        </p:txBody>
      </p:sp>
      <p:sp>
        <p:nvSpPr>
          <p:cNvPr id="3" name="Content Placeholder 2"/>
          <p:cNvSpPr>
            <a:spLocks noGrp="1"/>
          </p:cNvSpPr>
          <p:nvPr>
            <p:ph idx="1"/>
          </p:nvPr>
        </p:nvSpPr>
        <p:spPr/>
        <p:txBody>
          <a:bodyPr>
            <a:normAutofit/>
          </a:bodyPr>
          <a:lstStyle/>
          <a:p>
            <a:pPr fontAlgn="base"/>
            <a:r>
              <a:rPr lang="en-US" dirty="0"/>
              <a:t>A cyclical component means the pattern is repeated at irregular intervals and that the period when it reoccurs is over a year, and the outcome may change from one cycle to another.</a:t>
            </a:r>
          </a:p>
          <a:p>
            <a:pPr fontAlgn="base"/>
            <a:r>
              <a:rPr lang="en-US" dirty="0"/>
              <a:t>A seasonal component is in which a certain pattern is repeated after a regular period of time, and the recurrence is usually less than a year.</a:t>
            </a:r>
          </a:p>
          <a:p>
            <a:pPr fontAlgn="base"/>
            <a:r>
              <a:rPr lang="en-US" dirty="0"/>
              <a:t>After saying this, we can conclude that seasonal component is more predictable than the cyclical one. The cyclical component is not constant, but the seasonal is constant more or less</a:t>
            </a:r>
            <a:r>
              <a:rPr lang="en-US" dirty="0" smtClean="0"/>
              <a:t>.</a:t>
            </a:r>
          </a:p>
        </p:txBody>
      </p:sp>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2777918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137" y="1159419"/>
            <a:ext cx="10515600" cy="4351338"/>
          </a:xfrm>
        </p:spPr>
        <p:txBody>
          <a:bodyPr>
            <a:normAutofit/>
          </a:bodyPr>
          <a:lstStyle/>
          <a:p>
            <a:pPr fontAlgn="base"/>
            <a:r>
              <a:rPr lang="en-US" sz="1800" dirty="0" smtClean="0"/>
              <a:t>It </a:t>
            </a:r>
            <a:r>
              <a:rPr lang="en-US" sz="1800" dirty="0"/>
              <a:t>is important to understand the difference with the help of </a:t>
            </a:r>
            <a:r>
              <a:rPr lang="en-US" sz="1800" b="1" u="sng" dirty="0"/>
              <a:t>examples:</a:t>
            </a:r>
          </a:p>
          <a:p>
            <a:pPr fontAlgn="base"/>
            <a:r>
              <a:rPr lang="en-US" sz="1800" b="1" u="sng" dirty="0" smtClean="0"/>
              <a:t>Seasonal </a:t>
            </a:r>
            <a:r>
              <a:rPr lang="en-US" sz="1800" b="1" u="sng" dirty="0"/>
              <a:t>components: </a:t>
            </a:r>
            <a:r>
              <a:rPr lang="en-US" sz="1800" dirty="0"/>
              <a:t>The average air fares generally increase during the festive months of a year. this is mainly due to fact that people travel more during the festive months. Either they go for a vacation or they visit their hometown if they are residing elsewhere.</a:t>
            </a:r>
          </a:p>
          <a:p>
            <a:pPr fontAlgn="base"/>
            <a:r>
              <a:rPr lang="en-US" sz="1800" dirty="0"/>
              <a:t>Thus, the time series of the average air fares would show a peak during the festive months. As this pattern is repeated at a constant interval, this is a seasonal component and hence it is easier to predict when the air fare increase</a:t>
            </a:r>
            <a:r>
              <a:rPr lang="en-US" sz="1800" dirty="0" smtClean="0"/>
              <a:t>.</a:t>
            </a:r>
          </a:p>
          <a:p>
            <a:pPr fontAlgn="base"/>
            <a:r>
              <a:rPr lang="en-US" sz="1800" b="1" u="sng" dirty="0"/>
              <a:t>Cyclical component: </a:t>
            </a:r>
            <a:r>
              <a:rPr lang="en-US" sz="1800" dirty="0"/>
              <a:t>Let us consider the time series of amount of the saving that an individual can make in a month, starting from the day he earns. Generally, we would observe an increasing trend in this time series till the day he marries. Once he has a family to support the savings rate would come down and stabilize after some time. Next, when he has child, the saving rate would again take a decreasing trend because now he has one more member to support. Now this time series would exhibit a cyclical trend because the recurrence period is not fixed. Different individual marry at different ages.</a:t>
            </a:r>
          </a:p>
          <a:p>
            <a:pPr fontAlgn="base"/>
            <a:endParaRPr lang="en-US" sz="1800" dirty="0"/>
          </a:p>
        </p:txBody>
      </p:sp>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2276408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78132" y="635335"/>
            <a:ext cx="4305593" cy="1744712"/>
          </a:xfrm>
          <a:prstGeom prst="rect">
            <a:avLst/>
          </a:prstGeom>
        </p:spPr>
      </p:pic>
      <p:pic>
        <p:nvPicPr>
          <p:cNvPr id="8" name="Picture 7"/>
          <p:cNvPicPr>
            <a:picLocks noChangeAspect="1"/>
          </p:cNvPicPr>
          <p:nvPr/>
        </p:nvPicPr>
        <p:blipFill>
          <a:blip r:embed="rId3"/>
          <a:stretch>
            <a:fillRect/>
          </a:stretch>
        </p:blipFill>
        <p:spPr>
          <a:xfrm>
            <a:off x="324903" y="2467282"/>
            <a:ext cx="4358822" cy="1821596"/>
          </a:xfrm>
          <a:prstGeom prst="rect">
            <a:avLst/>
          </a:prstGeom>
        </p:spPr>
      </p:pic>
      <p:pic>
        <p:nvPicPr>
          <p:cNvPr id="9" name="Picture 8"/>
          <p:cNvPicPr>
            <a:picLocks noChangeAspect="1"/>
          </p:cNvPicPr>
          <p:nvPr/>
        </p:nvPicPr>
        <p:blipFill>
          <a:blip r:embed="rId4"/>
          <a:stretch>
            <a:fillRect/>
          </a:stretch>
        </p:blipFill>
        <p:spPr>
          <a:xfrm>
            <a:off x="378132" y="4299229"/>
            <a:ext cx="4358822" cy="1841114"/>
          </a:xfrm>
          <a:prstGeom prst="rect">
            <a:avLst/>
          </a:prstGeom>
        </p:spPr>
      </p:pic>
      <p:sp>
        <p:nvSpPr>
          <p:cNvPr id="10" name="Rectangle 9"/>
          <p:cNvSpPr/>
          <p:nvPr/>
        </p:nvSpPr>
        <p:spPr>
          <a:xfrm>
            <a:off x="5003764" y="769027"/>
            <a:ext cx="6667898" cy="923330"/>
          </a:xfrm>
          <a:prstGeom prst="rect">
            <a:avLst/>
          </a:prstGeom>
        </p:spPr>
        <p:txBody>
          <a:bodyPr wrap="square">
            <a:spAutoFit/>
          </a:bodyPr>
          <a:lstStyle/>
          <a:p>
            <a:r>
              <a:rPr lang="en-US" b="0" i="0" dirty="0" smtClean="0">
                <a:solidFill>
                  <a:srgbClr val="222222"/>
                </a:solidFill>
                <a:effectLst/>
              </a:rPr>
              <a:t>The plot here shows clear aperiodic population cycles of approximately 10 years. The cycles are not of fixed length – some last 8 or 9 years and others last longer than 10 years.</a:t>
            </a:r>
            <a:endParaRPr lang="en-IN" dirty="0"/>
          </a:p>
        </p:txBody>
      </p:sp>
      <p:sp>
        <p:nvSpPr>
          <p:cNvPr id="11" name="Rectangle 10"/>
          <p:cNvSpPr/>
          <p:nvPr/>
        </p:nvSpPr>
        <p:spPr>
          <a:xfrm>
            <a:off x="5003764" y="2777915"/>
            <a:ext cx="6987938" cy="646331"/>
          </a:xfrm>
          <a:prstGeom prst="rect">
            <a:avLst/>
          </a:prstGeom>
        </p:spPr>
        <p:txBody>
          <a:bodyPr wrap="square">
            <a:spAutoFit/>
          </a:bodyPr>
          <a:lstStyle/>
          <a:p>
            <a:r>
              <a:rPr lang="en-US" b="0" i="0" dirty="0" smtClean="0">
                <a:solidFill>
                  <a:srgbClr val="222222"/>
                </a:solidFill>
                <a:effectLst/>
              </a:rPr>
              <a:t>The middle plot shows strong sea­son­al­ity within each year, as well as some strong cyclic </a:t>
            </a:r>
            <a:r>
              <a:rPr lang="en-US" b="0" i="0" dirty="0" err="1" smtClean="0">
                <a:solidFill>
                  <a:srgbClr val="222222"/>
                </a:solidFill>
                <a:effectLst/>
              </a:rPr>
              <a:t>behav­iour</a:t>
            </a:r>
            <a:r>
              <a:rPr lang="en-US" b="0" i="0" dirty="0" smtClean="0">
                <a:solidFill>
                  <a:srgbClr val="222222"/>
                </a:solidFill>
                <a:effectLst/>
              </a:rPr>
              <a:t> with period about 6 – 10 years.</a:t>
            </a:r>
            <a:endParaRPr lang="en-IN" dirty="0"/>
          </a:p>
        </p:txBody>
      </p:sp>
      <p:sp>
        <p:nvSpPr>
          <p:cNvPr id="12" name="Rectangle 11"/>
          <p:cNvSpPr/>
          <p:nvPr/>
        </p:nvSpPr>
        <p:spPr>
          <a:xfrm>
            <a:off x="5003764" y="4509804"/>
            <a:ext cx="6987938" cy="1200329"/>
          </a:xfrm>
          <a:prstGeom prst="rect">
            <a:avLst/>
          </a:prstGeom>
        </p:spPr>
        <p:txBody>
          <a:bodyPr wrap="square">
            <a:spAutoFit/>
          </a:bodyPr>
          <a:lstStyle/>
          <a:p>
            <a:r>
              <a:rPr lang="en-US" b="0" i="0" dirty="0" smtClean="0">
                <a:solidFill>
                  <a:srgbClr val="222222"/>
                </a:solidFill>
                <a:effectLst/>
              </a:rPr>
              <a:t> Here there are two types of seasonality – a daily pattern and a weekly pattern. If we collected data over a few years, we would also see there is an annual pattern. If we collected data over a few decades, we may even see a longer cyclic pattern.</a:t>
            </a:r>
            <a:endParaRPr lang="en-IN" dirty="0"/>
          </a:p>
        </p:txBody>
      </p:sp>
      <p:pic>
        <p:nvPicPr>
          <p:cNvPr id="13" name="Picture 12">
            <a:extLst>
              <a:ext uri="{FF2B5EF4-FFF2-40B4-BE49-F238E27FC236}">
                <a16:creationId xmlns:a16="http://schemas.microsoft.com/office/drawing/2014/main" id="{92144486-4D8A-45AD-9AFE-8EDFE194ABA8}"/>
              </a:ext>
            </a:extLst>
          </p:cNvPr>
          <p:cNvPicPr>
            <a:picLocks noChangeAspect="1"/>
          </p:cNvPicPr>
          <p:nvPr/>
        </p:nvPicPr>
        <p:blipFill>
          <a:blip r:embed="rId5"/>
          <a:stretch>
            <a:fillRect/>
          </a:stretch>
        </p:blipFill>
        <p:spPr>
          <a:xfrm>
            <a:off x="8905875" y="0"/>
            <a:ext cx="3286125" cy="857250"/>
          </a:xfrm>
          <a:prstGeom prst="rect">
            <a:avLst/>
          </a:prstGeom>
        </p:spPr>
      </p:pic>
    </p:spTree>
    <p:extLst>
      <p:ext uri="{BB962C8B-B14F-4D97-AF65-F5344CB8AC3E}">
        <p14:creationId xmlns:p14="http://schemas.microsoft.com/office/powerpoint/2010/main" val="122251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30247" y="772461"/>
            <a:ext cx="8548625" cy="5104073"/>
          </a:xfrm>
          <a:prstGeom prst="rect">
            <a:avLst/>
          </a:prstGeom>
        </p:spPr>
      </p:pic>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3909316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3475" y="862012"/>
            <a:ext cx="9925050" cy="5133975"/>
          </a:xfrm>
          <a:prstGeom prst="rect">
            <a:avLst/>
          </a:prstGeom>
        </p:spPr>
      </p:pic>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732085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697" y="143058"/>
            <a:ext cx="10515600" cy="993412"/>
          </a:xfrm>
        </p:spPr>
        <p:txBody>
          <a:bodyPr/>
          <a:lstStyle/>
          <a:p>
            <a:r>
              <a:rPr lang="en-US" b="1" u="sng" dirty="0" smtClean="0">
                <a:solidFill>
                  <a:srgbClr val="FF0000"/>
                </a:solidFill>
              </a:rPr>
              <a:t>Importance of Time Series Analysis</a:t>
            </a:r>
            <a:endParaRPr lang="en-IN" dirty="0"/>
          </a:p>
        </p:txBody>
      </p:sp>
      <p:sp>
        <p:nvSpPr>
          <p:cNvPr id="3" name="Content Placeholder 2"/>
          <p:cNvSpPr>
            <a:spLocks noGrp="1"/>
          </p:cNvSpPr>
          <p:nvPr>
            <p:ph idx="4294967295"/>
          </p:nvPr>
        </p:nvSpPr>
        <p:spPr>
          <a:xfrm>
            <a:off x="352697" y="1473383"/>
            <a:ext cx="10515600" cy="5070475"/>
          </a:xfrm>
        </p:spPr>
        <p:txBody>
          <a:bodyPr>
            <a:normAutofit fontScale="92500" lnSpcReduction="20000"/>
          </a:bodyPr>
          <a:lstStyle/>
          <a:p>
            <a:pPr marL="0" indent="0">
              <a:buNone/>
            </a:pPr>
            <a:r>
              <a:rPr lang="en-US" dirty="0" smtClean="0"/>
              <a:t>Most businesses </a:t>
            </a:r>
            <a:r>
              <a:rPr lang="en-US" dirty="0"/>
              <a:t>work on time series data to analyze </a:t>
            </a:r>
          </a:p>
          <a:p>
            <a:pPr fontAlgn="base"/>
            <a:r>
              <a:rPr lang="en-US" dirty="0"/>
              <a:t>Sales numbers for the next year </a:t>
            </a:r>
          </a:p>
          <a:p>
            <a:pPr fontAlgn="base"/>
            <a:r>
              <a:rPr lang="en-US" dirty="0"/>
              <a:t>Website Traffic</a:t>
            </a:r>
          </a:p>
          <a:p>
            <a:pPr fontAlgn="base"/>
            <a:r>
              <a:rPr lang="en-US" dirty="0"/>
              <a:t>Competition Position</a:t>
            </a:r>
          </a:p>
          <a:p>
            <a:pPr fontAlgn="base"/>
            <a:r>
              <a:rPr lang="en-US" dirty="0"/>
              <a:t>Demand of products</a:t>
            </a:r>
          </a:p>
          <a:p>
            <a:pPr fontAlgn="base"/>
            <a:r>
              <a:rPr lang="en-US" dirty="0"/>
              <a:t>Stock Market Analysis</a:t>
            </a:r>
          </a:p>
          <a:p>
            <a:pPr fontAlgn="base"/>
            <a:r>
              <a:rPr lang="en-US" dirty="0"/>
              <a:t>Census Analysis</a:t>
            </a:r>
          </a:p>
          <a:p>
            <a:pPr fontAlgn="base"/>
            <a:r>
              <a:rPr lang="en-US" dirty="0"/>
              <a:t>Budgetary Analysis</a:t>
            </a:r>
          </a:p>
          <a:p>
            <a:pPr marL="0" indent="0">
              <a:buNone/>
            </a:pPr>
            <a:r>
              <a:rPr lang="en-US" dirty="0"/>
              <a:t/>
            </a:r>
            <a:br>
              <a:rPr lang="en-US" dirty="0"/>
            </a:br>
            <a:endParaRPr lang="en-US" dirty="0"/>
          </a:p>
          <a:p>
            <a:pPr marL="0" indent="0">
              <a:buNone/>
            </a:pPr>
            <a:r>
              <a:rPr lang="en-US" dirty="0"/>
              <a:t>This is just the tip of the iceberg and there are numerous prediction problems that involve a time component and concepts of time series analysis come into picture</a:t>
            </a:r>
          </a:p>
          <a:p>
            <a:endParaRPr lang="en-IN" dirty="0"/>
          </a:p>
        </p:txBody>
      </p:sp>
      <p:pic>
        <p:nvPicPr>
          <p:cNvPr id="5" name="Picture 4">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1988708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89723" y="709341"/>
            <a:ext cx="7732395" cy="6014085"/>
          </a:xfrm>
          <a:prstGeom prst="rect">
            <a:avLst/>
          </a:prstGeom>
        </p:spPr>
      </p:pic>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3481782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1100" y="599531"/>
            <a:ext cx="9829800" cy="5162550"/>
          </a:xfrm>
          <a:prstGeom prst="rect">
            <a:avLst/>
          </a:prstGeom>
        </p:spPr>
      </p:pic>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6402807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2675" y="500253"/>
            <a:ext cx="6553200" cy="6000750"/>
          </a:xfrm>
          <a:prstGeom prst="rect">
            <a:avLst/>
          </a:prstGeom>
        </p:spPr>
      </p:pic>
      <p:sp>
        <p:nvSpPr>
          <p:cNvPr id="3" name="TextBox 2"/>
          <p:cNvSpPr txBox="1"/>
          <p:nvPr/>
        </p:nvSpPr>
        <p:spPr>
          <a:xfrm>
            <a:off x="10149840" y="6270171"/>
            <a:ext cx="1841863" cy="461665"/>
          </a:xfrm>
          <a:prstGeom prst="rect">
            <a:avLst/>
          </a:prstGeom>
          <a:noFill/>
        </p:spPr>
        <p:txBody>
          <a:bodyPr wrap="square" rtlCol="0">
            <a:spAutoFit/>
          </a:bodyPr>
          <a:lstStyle/>
          <a:p>
            <a:r>
              <a:rPr lang="en-US" sz="1200" dirty="0" smtClean="0"/>
              <a:t>Reference  Courtesy: Medium.com</a:t>
            </a:r>
            <a:endParaRPr lang="en-IN" sz="1200" dirty="0"/>
          </a:p>
        </p:txBody>
      </p:sp>
      <p:pic>
        <p:nvPicPr>
          <p:cNvPr id="5" name="Picture 4">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891826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65874" y="227865"/>
            <a:ext cx="5510331" cy="3345558"/>
          </a:xfrm>
          <a:prstGeom prst="rect">
            <a:avLst/>
          </a:prstGeom>
        </p:spPr>
      </p:pic>
      <p:pic>
        <p:nvPicPr>
          <p:cNvPr id="5" name="Picture 4"/>
          <p:cNvPicPr>
            <a:picLocks noChangeAspect="1"/>
          </p:cNvPicPr>
          <p:nvPr/>
        </p:nvPicPr>
        <p:blipFill>
          <a:blip r:embed="rId3"/>
          <a:stretch>
            <a:fillRect/>
          </a:stretch>
        </p:blipFill>
        <p:spPr>
          <a:xfrm>
            <a:off x="3569829" y="3476661"/>
            <a:ext cx="5102423" cy="3220323"/>
          </a:xfrm>
          <a:prstGeom prst="rect">
            <a:avLst/>
          </a:prstGeom>
        </p:spPr>
      </p:pic>
      <p:sp>
        <p:nvSpPr>
          <p:cNvPr id="6" name="TextBox 5"/>
          <p:cNvSpPr txBox="1"/>
          <p:nvPr/>
        </p:nvSpPr>
        <p:spPr>
          <a:xfrm>
            <a:off x="10149840" y="6270171"/>
            <a:ext cx="1841863" cy="461665"/>
          </a:xfrm>
          <a:prstGeom prst="rect">
            <a:avLst/>
          </a:prstGeom>
          <a:noFill/>
        </p:spPr>
        <p:txBody>
          <a:bodyPr wrap="square" rtlCol="0">
            <a:spAutoFit/>
          </a:bodyPr>
          <a:lstStyle/>
          <a:p>
            <a:r>
              <a:rPr lang="en-US" sz="1200" dirty="0" smtClean="0"/>
              <a:t>Reference  Courtesy: Medium.com</a:t>
            </a:r>
            <a:endParaRPr lang="en-IN" sz="1200" dirty="0"/>
          </a:p>
        </p:txBody>
      </p:sp>
      <p:pic>
        <p:nvPicPr>
          <p:cNvPr id="7" name="Picture 6">
            <a:extLst>
              <a:ext uri="{FF2B5EF4-FFF2-40B4-BE49-F238E27FC236}">
                <a16:creationId xmlns:a16="http://schemas.microsoft.com/office/drawing/2014/main" id="{92144486-4D8A-45AD-9AFE-8EDFE194ABA8}"/>
              </a:ext>
            </a:extLst>
          </p:cNvPr>
          <p:cNvPicPr>
            <a:picLocks noChangeAspect="1"/>
          </p:cNvPicPr>
          <p:nvPr/>
        </p:nvPicPr>
        <p:blipFill>
          <a:blip r:embed="rId4"/>
          <a:stretch>
            <a:fillRect/>
          </a:stretch>
        </p:blipFill>
        <p:spPr>
          <a:xfrm>
            <a:off x="8905875" y="0"/>
            <a:ext cx="3286125" cy="857250"/>
          </a:xfrm>
          <a:prstGeom prst="rect">
            <a:avLst/>
          </a:prstGeom>
        </p:spPr>
      </p:pic>
    </p:spTree>
    <p:extLst>
      <p:ext uri="{BB962C8B-B14F-4D97-AF65-F5344CB8AC3E}">
        <p14:creationId xmlns:p14="http://schemas.microsoft.com/office/powerpoint/2010/main" val="3880790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821" y="375366"/>
            <a:ext cx="10920549" cy="1477328"/>
          </a:xfrm>
          <a:prstGeom prst="rect">
            <a:avLst/>
          </a:prstGeom>
        </p:spPr>
        <p:txBody>
          <a:bodyPr wrap="square">
            <a:spAutoFit/>
          </a:bodyPr>
          <a:lstStyle/>
          <a:p>
            <a:pPr algn="just"/>
            <a:r>
              <a:rPr lang="en-US" b="1" i="0" dirty="0" smtClean="0">
                <a:solidFill>
                  <a:srgbClr val="333333"/>
                </a:solidFill>
                <a:effectLst/>
              </a:rPr>
              <a:t>Plotting Rolling Statistics:</a:t>
            </a:r>
            <a:r>
              <a:rPr lang="en-US" b="0" i="0" dirty="0" smtClean="0">
                <a:solidFill>
                  <a:srgbClr val="595858"/>
                </a:solidFill>
                <a:effectLst/>
              </a:rPr>
              <a:t> </a:t>
            </a:r>
          </a:p>
          <a:p>
            <a:pPr algn="just"/>
            <a:endParaRPr lang="en-US" dirty="0" smtClean="0">
              <a:solidFill>
                <a:srgbClr val="595858"/>
              </a:solidFill>
            </a:endParaRPr>
          </a:p>
          <a:p>
            <a:pPr algn="just"/>
            <a:r>
              <a:rPr lang="en-US" b="0" i="0" dirty="0" smtClean="0">
                <a:solidFill>
                  <a:srgbClr val="595858"/>
                </a:solidFill>
                <a:effectLst/>
              </a:rPr>
              <a:t>We can plot the moving average or moving variance and see if it varies with time. By moving average/variance I mean that at any instant ‘t’, we’ll take the average/variance of the last year, i.e. last 12 months. </a:t>
            </a:r>
          </a:p>
          <a:p>
            <a:pPr algn="just"/>
            <a:endParaRPr lang="en-US" b="0" i="0" dirty="0" smtClean="0">
              <a:solidFill>
                <a:srgbClr val="595858"/>
              </a:solidFill>
              <a:effectLst/>
            </a:endParaRPr>
          </a:p>
        </p:txBody>
      </p:sp>
      <p:pic>
        <p:nvPicPr>
          <p:cNvPr id="7" name="Picture 6"/>
          <p:cNvPicPr>
            <a:picLocks noChangeAspect="1"/>
          </p:cNvPicPr>
          <p:nvPr/>
        </p:nvPicPr>
        <p:blipFill>
          <a:blip r:embed="rId2"/>
          <a:stretch>
            <a:fillRect/>
          </a:stretch>
        </p:blipFill>
        <p:spPr>
          <a:xfrm>
            <a:off x="733699" y="1852694"/>
            <a:ext cx="5612665" cy="4699525"/>
          </a:xfrm>
          <a:prstGeom prst="rect">
            <a:avLst/>
          </a:prstGeom>
        </p:spPr>
      </p:pic>
      <p:sp>
        <p:nvSpPr>
          <p:cNvPr id="8" name="Rectangle 7"/>
          <p:cNvSpPr/>
          <p:nvPr/>
        </p:nvSpPr>
        <p:spPr>
          <a:xfrm>
            <a:off x="6096000" y="2868357"/>
            <a:ext cx="6096000" cy="1200329"/>
          </a:xfrm>
          <a:prstGeom prst="rect">
            <a:avLst/>
          </a:prstGeom>
        </p:spPr>
        <p:txBody>
          <a:bodyPr>
            <a:spAutoFit/>
          </a:bodyPr>
          <a:lstStyle/>
          <a:p>
            <a:r>
              <a:rPr lang="en-US" b="0" i="0" dirty="0" smtClean="0">
                <a:solidFill>
                  <a:srgbClr val="292929"/>
                </a:solidFill>
                <a:effectLst/>
              </a:rPr>
              <a:t>For the series to be </a:t>
            </a:r>
            <a:r>
              <a:rPr lang="en-US" b="1" i="0" u="sng" dirty="0" smtClean="0">
                <a:solidFill>
                  <a:srgbClr val="292929"/>
                </a:solidFill>
                <a:effectLst/>
              </a:rPr>
              <a:t>stationary</a:t>
            </a:r>
            <a:r>
              <a:rPr lang="en-US" b="0" i="0" dirty="0" smtClean="0">
                <a:solidFill>
                  <a:srgbClr val="292929"/>
                </a:solidFill>
                <a:effectLst/>
              </a:rPr>
              <a:t>, </a:t>
            </a:r>
          </a:p>
          <a:p>
            <a:endParaRPr lang="en-US" dirty="0">
              <a:solidFill>
                <a:srgbClr val="292929"/>
              </a:solidFill>
            </a:endParaRPr>
          </a:p>
          <a:p>
            <a:r>
              <a:rPr lang="en-US" b="0" i="0" dirty="0" smtClean="0">
                <a:solidFill>
                  <a:srgbClr val="292929"/>
                </a:solidFill>
                <a:effectLst/>
              </a:rPr>
              <a:t>both the mean and standard deviation have to be constant with time, i.e. parallel to x-axis.</a:t>
            </a:r>
            <a:endParaRPr lang="en-IN" dirty="0"/>
          </a:p>
        </p:txBody>
      </p:sp>
      <p:sp>
        <p:nvSpPr>
          <p:cNvPr id="5" name="TextBox 4"/>
          <p:cNvSpPr txBox="1"/>
          <p:nvPr/>
        </p:nvSpPr>
        <p:spPr>
          <a:xfrm>
            <a:off x="10149840" y="6270171"/>
            <a:ext cx="1841863" cy="461665"/>
          </a:xfrm>
          <a:prstGeom prst="rect">
            <a:avLst/>
          </a:prstGeom>
          <a:noFill/>
        </p:spPr>
        <p:txBody>
          <a:bodyPr wrap="square" rtlCol="0">
            <a:spAutoFit/>
          </a:bodyPr>
          <a:lstStyle/>
          <a:p>
            <a:r>
              <a:rPr lang="en-US" sz="1200" dirty="0" smtClean="0"/>
              <a:t>Reference  Courtesy: Medium.com</a:t>
            </a:r>
            <a:endParaRPr lang="en-IN" sz="1200" dirty="0"/>
          </a:p>
        </p:txBody>
      </p:sp>
      <p:pic>
        <p:nvPicPr>
          <p:cNvPr id="6" name="Picture 5">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3235435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33049"/>
            <a:ext cx="10515600" cy="1325563"/>
          </a:xfrm>
        </p:spPr>
        <p:txBody>
          <a:bodyPr>
            <a:noAutofit/>
          </a:bodyPr>
          <a:lstStyle/>
          <a:p>
            <a:r>
              <a:rPr lang="en-US" sz="1800" dirty="0" smtClean="0">
                <a:solidFill>
                  <a:srgbClr val="595858"/>
                </a:solidFill>
                <a:latin typeface="+mn-lt"/>
              </a:rPr>
              <a:t/>
            </a:r>
            <a:br>
              <a:rPr lang="en-US" sz="1800" dirty="0" smtClean="0">
                <a:solidFill>
                  <a:srgbClr val="595858"/>
                </a:solidFill>
                <a:latin typeface="+mn-lt"/>
              </a:rPr>
            </a:br>
            <a:r>
              <a:rPr lang="en-US" sz="1800" b="1" i="0" dirty="0" smtClean="0">
                <a:solidFill>
                  <a:srgbClr val="333333"/>
                </a:solidFill>
                <a:effectLst/>
                <a:latin typeface="+mn-lt"/>
              </a:rPr>
              <a:t>Dickey-Fuller Test:</a:t>
            </a:r>
            <a:r>
              <a:rPr lang="en-US" sz="1800" b="0" i="0" dirty="0" smtClean="0">
                <a:solidFill>
                  <a:srgbClr val="595858"/>
                </a:solidFill>
                <a:effectLst/>
                <a:latin typeface="+mn-lt"/>
              </a:rPr>
              <a:t> </a:t>
            </a:r>
            <a:br>
              <a:rPr lang="en-US" sz="1800" b="0" i="0" dirty="0" smtClean="0">
                <a:solidFill>
                  <a:srgbClr val="595858"/>
                </a:solidFill>
                <a:effectLst/>
                <a:latin typeface="+mn-lt"/>
              </a:rPr>
            </a:br>
            <a:r>
              <a:rPr lang="en-US" sz="1800" dirty="0" smtClean="0">
                <a:solidFill>
                  <a:srgbClr val="595858"/>
                </a:solidFill>
                <a:latin typeface="+mn-lt"/>
              </a:rPr>
              <a:t/>
            </a:r>
            <a:br>
              <a:rPr lang="en-US" sz="1800" dirty="0" smtClean="0">
                <a:solidFill>
                  <a:srgbClr val="595858"/>
                </a:solidFill>
                <a:latin typeface="+mn-lt"/>
              </a:rPr>
            </a:br>
            <a:r>
              <a:rPr lang="en-US" sz="1800" b="0" i="0" dirty="0" smtClean="0">
                <a:solidFill>
                  <a:srgbClr val="595858"/>
                </a:solidFill>
                <a:effectLst/>
                <a:latin typeface="+mn-lt"/>
              </a:rPr>
              <a:t>This is one of the statistical tests for checking stationarity. Here the null hypothesis is that the TS is non-stationary. The test results comprise of a </a:t>
            </a:r>
            <a:r>
              <a:rPr lang="en-US" sz="1800" b="1" i="0" dirty="0" smtClean="0">
                <a:solidFill>
                  <a:srgbClr val="333333"/>
                </a:solidFill>
                <a:effectLst/>
                <a:latin typeface="+mn-lt"/>
              </a:rPr>
              <a:t>Test Statistic</a:t>
            </a:r>
            <a:r>
              <a:rPr lang="en-US" sz="1800" b="0" i="0" dirty="0" smtClean="0">
                <a:solidFill>
                  <a:srgbClr val="595858"/>
                </a:solidFill>
                <a:effectLst/>
                <a:latin typeface="+mn-lt"/>
              </a:rPr>
              <a:t> and some </a:t>
            </a:r>
            <a:r>
              <a:rPr lang="en-US" sz="1800" b="1" i="0" dirty="0" smtClean="0">
                <a:solidFill>
                  <a:srgbClr val="333333"/>
                </a:solidFill>
                <a:effectLst/>
                <a:latin typeface="+mn-lt"/>
              </a:rPr>
              <a:t>Critical Values</a:t>
            </a:r>
            <a:r>
              <a:rPr lang="en-US" sz="1800" b="0" i="0" dirty="0" smtClean="0">
                <a:solidFill>
                  <a:srgbClr val="595858"/>
                </a:solidFill>
                <a:effectLst/>
                <a:latin typeface="+mn-lt"/>
              </a:rPr>
              <a:t> for difference confidence levels. If the ‘Test Statistic’ is less than the ‘Critical Value’, we can reject the null hypothesis and say that the series is stationary.</a:t>
            </a:r>
            <a:br>
              <a:rPr lang="en-US" sz="1800" b="0" i="0" dirty="0" smtClean="0">
                <a:solidFill>
                  <a:srgbClr val="595858"/>
                </a:solidFill>
                <a:effectLst/>
                <a:latin typeface="+mn-lt"/>
              </a:rPr>
            </a:br>
            <a:endParaRPr lang="en-IN" sz="1800" dirty="0">
              <a:latin typeface="+mn-lt"/>
            </a:endParaRPr>
          </a:p>
        </p:txBody>
      </p:sp>
      <p:pic>
        <p:nvPicPr>
          <p:cNvPr id="4" name="Picture 3"/>
          <p:cNvPicPr>
            <a:picLocks noChangeAspect="1"/>
          </p:cNvPicPr>
          <p:nvPr/>
        </p:nvPicPr>
        <p:blipFill>
          <a:blip r:embed="rId2"/>
          <a:stretch>
            <a:fillRect/>
          </a:stretch>
        </p:blipFill>
        <p:spPr>
          <a:xfrm>
            <a:off x="3671886" y="2114550"/>
            <a:ext cx="4848225" cy="4743450"/>
          </a:xfrm>
          <a:prstGeom prst="rect">
            <a:avLst/>
          </a:prstGeom>
        </p:spPr>
      </p:pic>
      <p:sp>
        <p:nvSpPr>
          <p:cNvPr id="5" name="TextBox 4"/>
          <p:cNvSpPr txBox="1"/>
          <p:nvPr/>
        </p:nvSpPr>
        <p:spPr>
          <a:xfrm>
            <a:off x="10149840" y="6270171"/>
            <a:ext cx="1841863" cy="461665"/>
          </a:xfrm>
          <a:prstGeom prst="rect">
            <a:avLst/>
          </a:prstGeom>
          <a:noFill/>
        </p:spPr>
        <p:txBody>
          <a:bodyPr wrap="square" rtlCol="0">
            <a:spAutoFit/>
          </a:bodyPr>
          <a:lstStyle/>
          <a:p>
            <a:r>
              <a:rPr lang="en-US" sz="1200" dirty="0" smtClean="0"/>
              <a:t>Reference  Courtesy: Medium.com</a:t>
            </a:r>
            <a:endParaRPr lang="en-IN" sz="1200" dirty="0"/>
          </a:p>
        </p:txBody>
      </p:sp>
      <p:pic>
        <p:nvPicPr>
          <p:cNvPr id="6" name="Picture 5">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1206938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8647" y="1091024"/>
            <a:ext cx="9837953" cy="5159855"/>
          </a:xfrm>
          <a:prstGeom prst="rect">
            <a:avLst/>
          </a:prstGeom>
        </p:spPr>
      </p:pic>
      <p:sp>
        <p:nvSpPr>
          <p:cNvPr id="5" name="Title 4"/>
          <p:cNvSpPr>
            <a:spLocks noGrp="1"/>
          </p:cNvSpPr>
          <p:nvPr>
            <p:ph type="title"/>
          </p:nvPr>
        </p:nvSpPr>
        <p:spPr>
          <a:xfrm>
            <a:off x="263434" y="0"/>
            <a:ext cx="10515600" cy="1325563"/>
          </a:xfrm>
        </p:spPr>
        <p:txBody>
          <a:bodyPr>
            <a:normAutofit/>
          </a:bodyPr>
          <a:lstStyle/>
          <a:p>
            <a:r>
              <a:rPr lang="en-US" sz="2800" b="1" u="sng" dirty="0" smtClean="0">
                <a:solidFill>
                  <a:srgbClr val="FF0000"/>
                </a:solidFill>
              </a:rPr>
              <a:t>Identify the time series components</a:t>
            </a:r>
            <a:endParaRPr lang="en-IN" sz="2800" b="1" u="sng" dirty="0">
              <a:solidFill>
                <a:srgbClr val="FF0000"/>
              </a:solidFill>
            </a:endParaRPr>
          </a:p>
        </p:txBody>
      </p:sp>
      <p:pic>
        <p:nvPicPr>
          <p:cNvPr id="6" name="Picture 5">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7113285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710" y="1021276"/>
            <a:ext cx="6719455" cy="5288084"/>
          </a:xfrm>
          <a:prstGeom prst="rect">
            <a:avLst/>
          </a:prstGeom>
        </p:spPr>
      </p:pic>
      <p:sp>
        <p:nvSpPr>
          <p:cNvPr id="5" name="Rectangle 4"/>
          <p:cNvSpPr/>
          <p:nvPr/>
        </p:nvSpPr>
        <p:spPr>
          <a:xfrm>
            <a:off x="6823165" y="1021276"/>
            <a:ext cx="5207726" cy="5016758"/>
          </a:xfrm>
          <a:prstGeom prst="rect">
            <a:avLst/>
          </a:prstGeom>
        </p:spPr>
        <p:txBody>
          <a:bodyPr wrap="square">
            <a:spAutoFit/>
          </a:bodyPr>
          <a:lstStyle/>
          <a:p>
            <a:r>
              <a:rPr lang="en-US" sz="1600" b="1" u="sng" dirty="0">
                <a:solidFill>
                  <a:srgbClr val="000000"/>
                </a:solidFill>
              </a:rPr>
              <a:t>Fig 1 (The monthly housing sales) </a:t>
            </a:r>
            <a:r>
              <a:rPr lang="en-US" sz="1600" dirty="0" smtClean="0">
                <a:solidFill>
                  <a:srgbClr val="000000"/>
                </a:solidFill>
              </a:rPr>
              <a:t>– </a:t>
            </a:r>
          </a:p>
          <a:p>
            <a:r>
              <a:rPr lang="en-US" sz="1600" dirty="0" smtClean="0">
                <a:solidFill>
                  <a:srgbClr val="000000"/>
                </a:solidFill>
              </a:rPr>
              <a:t>Strong </a:t>
            </a:r>
            <a:r>
              <a:rPr lang="en-US" sz="1600" dirty="0">
                <a:solidFill>
                  <a:srgbClr val="000000"/>
                </a:solidFill>
              </a:rPr>
              <a:t>seasonality within each year, as well as some strong cyclic </a:t>
            </a:r>
            <a:r>
              <a:rPr lang="en-US" sz="1600" dirty="0" err="1">
                <a:solidFill>
                  <a:srgbClr val="000000"/>
                </a:solidFill>
              </a:rPr>
              <a:t>behaviour</a:t>
            </a:r>
            <a:r>
              <a:rPr lang="en-US" sz="1600" dirty="0">
                <a:solidFill>
                  <a:srgbClr val="000000"/>
                </a:solidFill>
              </a:rPr>
              <a:t> with a period of about 6–10 years. There is no apparent trend in the data over this period</a:t>
            </a:r>
            <a:r>
              <a:rPr lang="en-US" sz="1600" dirty="0" smtClean="0">
                <a:solidFill>
                  <a:srgbClr val="000000"/>
                </a:solidFill>
              </a:rPr>
              <a:t>.</a:t>
            </a:r>
          </a:p>
          <a:p>
            <a:endParaRPr lang="en-US" sz="1600" dirty="0">
              <a:solidFill>
                <a:srgbClr val="000000"/>
              </a:solidFill>
            </a:endParaRPr>
          </a:p>
          <a:p>
            <a:r>
              <a:rPr lang="en-US" sz="1600" b="1" u="sng" dirty="0"/>
              <a:t>Fig 2 (Australian Energy Production) </a:t>
            </a:r>
            <a:r>
              <a:rPr lang="en-US" sz="1600" dirty="0"/>
              <a:t>– </a:t>
            </a:r>
            <a:endParaRPr lang="en-US" sz="1600" dirty="0" smtClean="0"/>
          </a:p>
          <a:p>
            <a:r>
              <a:rPr lang="en-US" sz="1600" dirty="0" smtClean="0"/>
              <a:t>Increasing </a:t>
            </a:r>
            <a:r>
              <a:rPr lang="en-US" sz="1600" dirty="0"/>
              <a:t>trend with string seasonality, no apparent cyclicality </a:t>
            </a:r>
            <a:endParaRPr lang="en-US" sz="1600" dirty="0" smtClean="0"/>
          </a:p>
          <a:p>
            <a:endParaRPr lang="en-US" sz="1600" dirty="0"/>
          </a:p>
          <a:p>
            <a:r>
              <a:rPr lang="en-US" sz="1600" b="1" u="sng" dirty="0"/>
              <a:t>Fig 3 (Daily Variation of Stock Price) </a:t>
            </a:r>
            <a:r>
              <a:rPr lang="en-US" sz="1600" dirty="0"/>
              <a:t>– </a:t>
            </a:r>
            <a:endParaRPr lang="en-US" sz="1600" dirty="0" smtClean="0"/>
          </a:p>
          <a:p>
            <a:r>
              <a:rPr lang="en-US" sz="1600" dirty="0" smtClean="0"/>
              <a:t>Pure </a:t>
            </a:r>
            <a:r>
              <a:rPr lang="en-US" sz="1600" dirty="0"/>
              <a:t>Noise, no trend, seasonality or </a:t>
            </a:r>
            <a:r>
              <a:rPr lang="en-US" sz="1600" dirty="0" err="1"/>
              <a:t>cyclicity</a:t>
            </a:r>
            <a:r>
              <a:rPr lang="en-US" sz="1600" dirty="0"/>
              <a:t> </a:t>
            </a:r>
            <a:endParaRPr lang="en-US" sz="1600" dirty="0" smtClean="0"/>
          </a:p>
          <a:p>
            <a:endParaRPr lang="en-US" sz="1600" dirty="0"/>
          </a:p>
          <a:p>
            <a:r>
              <a:rPr lang="en-US" sz="1600" b="1" u="sng" dirty="0"/>
              <a:t>Fig 4 (US Treasury Bill)- </a:t>
            </a:r>
            <a:endParaRPr lang="en-US" sz="1600" b="1" u="sng" dirty="0" smtClean="0"/>
          </a:p>
          <a:p>
            <a:r>
              <a:rPr lang="en-US" sz="1600" dirty="0" smtClean="0"/>
              <a:t>No </a:t>
            </a:r>
            <a:r>
              <a:rPr lang="en-US" sz="1600" dirty="0"/>
              <a:t>seasonality, clear downward trend in the 100 days </a:t>
            </a:r>
            <a:endParaRPr lang="en-US" sz="1600" dirty="0" smtClean="0"/>
          </a:p>
          <a:p>
            <a:endParaRPr lang="en-US" sz="1600" dirty="0"/>
          </a:p>
          <a:p>
            <a:r>
              <a:rPr lang="en-US" sz="1600" b="1" u="sng" dirty="0"/>
              <a:t>Fig 5 (Canadian Lynx) </a:t>
            </a:r>
            <a:r>
              <a:rPr lang="en-US" sz="1600" dirty="0" smtClean="0"/>
              <a:t>– </a:t>
            </a:r>
          </a:p>
          <a:p>
            <a:r>
              <a:rPr lang="en-US" sz="1600" dirty="0" smtClean="0"/>
              <a:t>Cycles </a:t>
            </a:r>
            <a:r>
              <a:rPr lang="en-US" sz="1600" dirty="0"/>
              <a:t>of variable length, on average approx. 10 years </a:t>
            </a:r>
            <a:endParaRPr lang="en-US" sz="1600" dirty="0" smtClean="0"/>
          </a:p>
          <a:p>
            <a:endParaRPr lang="en-US" sz="1600" dirty="0"/>
          </a:p>
          <a:p>
            <a:r>
              <a:rPr lang="en-US" sz="1600" b="1" u="sng" dirty="0"/>
              <a:t>Fig 6 (Half Hourly Electricity Demand) </a:t>
            </a:r>
            <a:r>
              <a:rPr lang="en-US" sz="1600" dirty="0"/>
              <a:t>– </a:t>
            </a:r>
            <a:endParaRPr lang="en-US" sz="1600" dirty="0" smtClean="0"/>
          </a:p>
          <a:p>
            <a:r>
              <a:rPr lang="en-US" sz="1600" dirty="0" smtClean="0"/>
              <a:t>Daily </a:t>
            </a:r>
            <a:r>
              <a:rPr lang="en-US" sz="1600" dirty="0"/>
              <a:t>and weekly seasonality </a:t>
            </a:r>
            <a:endParaRPr lang="en-IN" sz="1600" dirty="0"/>
          </a:p>
        </p:txBody>
      </p:sp>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631708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75529" y="452336"/>
            <a:ext cx="5755433" cy="5791631"/>
          </a:xfrm>
          <a:prstGeom prst="rect">
            <a:avLst/>
          </a:prstGeom>
        </p:spPr>
      </p:pic>
      <p:sp>
        <p:nvSpPr>
          <p:cNvPr id="5" name="Rectangle 4"/>
          <p:cNvSpPr/>
          <p:nvPr/>
        </p:nvSpPr>
        <p:spPr>
          <a:xfrm>
            <a:off x="7144917" y="1958857"/>
            <a:ext cx="4868091" cy="2585323"/>
          </a:xfrm>
          <a:prstGeom prst="rect">
            <a:avLst/>
          </a:prstGeom>
        </p:spPr>
        <p:txBody>
          <a:bodyPr wrap="square">
            <a:spAutoFit/>
          </a:bodyPr>
          <a:lstStyle/>
          <a:p>
            <a:r>
              <a:rPr lang="en-US" u="sng" dirty="0">
                <a:solidFill>
                  <a:srgbClr val="0A0A0A"/>
                </a:solidFill>
                <a:hlinkClick r:id="rId3"/>
              </a:rPr>
              <a:t>Autocorrelation</a:t>
            </a:r>
            <a:r>
              <a:rPr lang="en-US" dirty="0">
                <a:solidFill>
                  <a:srgbClr val="0A0A0A"/>
                </a:solidFill>
              </a:rPr>
              <a:t> is a mathematical representation of the degree of similarity between a given time series and the lagged version of itself over successive time intervals. </a:t>
            </a:r>
            <a:endParaRPr lang="en-US" dirty="0" smtClean="0">
              <a:solidFill>
                <a:srgbClr val="0A0A0A"/>
              </a:solidFill>
            </a:endParaRPr>
          </a:p>
          <a:p>
            <a:endParaRPr lang="en-US" dirty="0">
              <a:solidFill>
                <a:srgbClr val="0A0A0A"/>
              </a:solidFill>
            </a:endParaRPr>
          </a:p>
          <a:p>
            <a:r>
              <a:rPr lang="en-US" dirty="0" smtClean="0">
                <a:solidFill>
                  <a:srgbClr val="0A0A0A"/>
                </a:solidFill>
              </a:rPr>
              <a:t>In </a:t>
            </a:r>
            <a:r>
              <a:rPr lang="en-US" dirty="0">
                <a:solidFill>
                  <a:srgbClr val="0A0A0A"/>
                </a:solidFill>
              </a:rPr>
              <a:t>other words, instead of calculating the correlation between two different series, we calculate the correlation of the series with an “x” unit lagged version (</a:t>
            </a:r>
            <a:r>
              <a:rPr lang="en-US" dirty="0" err="1">
                <a:solidFill>
                  <a:srgbClr val="0A0A0A"/>
                </a:solidFill>
              </a:rPr>
              <a:t>x</a:t>
            </a:r>
            <a:r>
              <a:rPr lang="en-US" b="1" dirty="0" err="1">
                <a:solidFill>
                  <a:srgbClr val="0A0A0A"/>
                </a:solidFill>
              </a:rPr>
              <a:t>∈N</a:t>
            </a:r>
            <a:r>
              <a:rPr lang="en-US" dirty="0">
                <a:solidFill>
                  <a:srgbClr val="0A0A0A"/>
                </a:solidFill>
              </a:rPr>
              <a:t>) of itself.</a:t>
            </a:r>
            <a:endParaRPr lang="en-IN" dirty="0"/>
          </a:p>
        </p:txBody>
      </p:sp>
      <p:pic>
        <p:nvPicPr>
          <p:cNvPr id="6" name="Picture 5">
            <a:extLst>
              <a:ext uri="{FF2B5EF4-FFF2-40B4-BE49-F238E27FC236}">
                <a16:creationId xmlns:a16="http://schemas.microsoft.com/office/drawing/2014/main" id="{92144486-4D8A-45AD-9AFE-8EDFE194ABA8}"/>
              </a:ext>
            </a:extLst>
          </p:cNvPr>
          <p:cNvPicPr>
            <a:picLocks noChangeAspect="1"/>
          </p:cNvPicPr>
          <p:nvPr/>
        </p:nvPicPr>
        <p:blipFill>
          <a:blip r:embed="rId4"/>
          <a:stretch>
            <a:fillRect/>
          </a:stretch>
        </p:blipFill>
        <p:spPr>
          <a:xfrm>
            <a:off x="8905875" y="0"/>
            <a:ext cx="3286125" cy="857250"/>
          </a:xfrm>
          <a:prstGeom prst="rect">
            <a:avLst/>
          </a:prstGeom>
        </p:spPr>
      </p:pic>
    </p:spTree>
    <p:extLst>
      <p:ext uri="{BB962C8B-B14F-4D97-AF65-F5344CB8AC3E}">
        <p14:creationId xmlns:p14="http://schemas.microsoft.com/office/powerpoint/2010/main" val="952417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59823" y="414836"/>
            <a:ext cx="10515600" cy="5071563"/>
          </a:xfrm>
        </p:spPr>
        <p:txBody>
          <a:bodyPr>
            <a:normAutofit fontScale="70000" lnSpcReduction="20000"/>
          </a:bodyPr>
          <a:lstStyle/>
          <a:p>
            <a:pPr marL="0" indent="0">
              <a:buNone/>
            </a:pPr>
            <a:r>
              <a:rPr lang="en-US" b="1" dirty="0"/>
              <a:t>How to make a non-stationary time-series stationary</a:t>
            </a:r>
            <a:r>
              <a:rPr lang="en-US" b="1" dirty="0" smtClean="0"/>
              <a:t>?</a:t>
            </a:r>
          </a:p>
          <a:p>
            <a:pPr marL="0" indent="0">
              <a:buNone/>
            </a:pPr>
            <a:endParaRPr lang="en-US" dirty="0"/>
          </a:p>
          <a:p>
            <a:r>
              <a:rPr lang="en-US" b="0" i="0" dirty="0" smtClean="0">
                <a:solidFill>
                  <a:srgbClr val="292929"/>
                </a:solidFill>
                <a:effectLst/>
              </a:rPr>
              <a:t>There are a couple of ways to achieve stationarity through data transformation like taking log10, loge, square, square root, cube, cube root, exponential decay, time shift.</a:t>
            </a:r>
          </a:p>
          <a:p>
            <a:r>
              <a:rPr lang="en-US" dirty="0" smtClean="0"/>
              <a:t>2 </a:t>
            </a:r>
            <a:r>
              <a:rPr lang="en-US" dirty="0"/>
              <a:t>different </a:t>
            </a:r>
            <a:r>
              <a:rPr lang="en-US" dirty="0" smtClean="0"/>
              <a:t>methods </a:t>
            </a:r>
            <a:r>
              <a:rPr lang="en-US" dirty="0"/>
              <a:t>by which a non-stationary time series can be converted to time-series.</a:t>
            </a:r>
          </a:p>
          <a:p>
            <a:pPr marL="0" indent="0">
              <a:buNone/>
            </a:pPr>
            <a:endParaRPr lang="en-US" b="1" dirty="0" smtClean="0"/>
          </a:p>
          <a:p>
            <a:pPr marL="0" indent="0">
              <a:buNone/>
            </a:pPr>
            <a:r>
              <a:rPr lang="en-US" b="1" dirty="0" smtClean="0"/>
              <a:t>1) </a:t>
            </a:r>
            <a:r>
              <a:rPr lang="en-US" b="1" dirty="0" smtClean="0"/>
              <a:t>Differencing</a:t>
            </a:r>
            <a:r>
              <a:rPr lang="en-US" b="1" dirty="0"/>
              <a:t>:</a:t>
            </a:r>
            <a:r>
              <a:rPr lang="en-US" dirty="0"/>
              <a:t> The p-value (&gt;0.05) indicates that we cannot reject the null hypothesis and hence series is non-stationary. Differencing is performed by subtracting the previous observation from the current observation or we can say, by subtracting previous day demand from current day demand</a:t>
            </a:r>
            <a:r>
              <a:rPr lang="en-US" dirty="0" smtClean="0"/>
              <a:t>.</a:t>
            </a:r>
          </a:p>
          <a:p>
            <a:endParaRPr lang="en-US" dirty="0"/>
          </a:p>
          <a:p>
            <a:endParaRPr lang="en-US" dirty="0" smtClean="0"/>
          </a:p>
          <a:p>
            <a:endParaRPr lang="en-US" dirty="0" smtClean="0"/>
          </a:p>
          <a:p>
            <a:r>
              <a:rPr lang="en-US" dirty="0" smtClean="0"/>
              <a:t>By </a:t>
            </a:r>
            <a:r>
              <a:rPr lang="en-US" dirty="0"/>
              <a:t>differencing, stationarity can be achieved easily. This means time-series does not depends on time. It’s like white noise, no matter when we observe it looks same at any point of time. Whereas, trends and seasonality affect the time-series at different times. Stationary time-series does not have any predictable pattern.</a:t>
            </a:r>
          </a:p>
        </p:txBody>
      </p:sp>
      <p:pic>
        <p:nvPicPr>
          <p:cNvPr id="5" name="Picture 4"/>
          <p:cNvPicPr>
            <a:picLocks noChangeAspect="1"/>
          </p:cNvPicPr>
          <p:nvPr/>
        </p:nvPicPr>
        <p:blipFill>
          <a:blip r:embed="rId2"/>
          <a:stretch>
            <a:fillRect/>
          </a:stretch>
        </p:blipFill>
        <p:spPr>
          <a:xfrm>
            <a:off x="5195139" y="3083516"/>
            <a:ext cx="1644968" cy="481965"/>
          </a:xfrm>
          <a:prstGeom prst="rect">
            <a:avLst/>
          </a:prstGeom>
        </p:spPr>
      </p:pic>
      <p:pic>
        <p:nvPicPr>
          <p:cNvPr id="6" name="Picture 5">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394548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8306" y="844852"/>
            <a:ext cx="11125201" cy="1477328"/>
          </a:xfrm>
          <a:prstGeom prst="rect">
            <a:avLst/>
          </a:prstGeom>
        </p:spPr>
        <p:txBody>
          <a:bodyPr wrap="square">
            <a:spAutoFit/>
          </a:bodyPr>
          <a:lstStyle/>
          <a:p>
            <a:pPr fontAlgn="base"/>
            <a:r>
              <a:rPr lang="en-US" b="1" i="0" u="sng" dirty="0" smtClean="0">
                <a:solidFill>
                  <a:srgbClr val="FF0000"/>
                </a:solidFill>
                <a:effectLst/>
              </a:rPr>
              <a:t>Time series data </a:t>
            </a:r>
            <a:r>
              <a:rPr lang="en-US" b="0" i="0" dirty="0" smtClean="0">
                <a:solidFill>
                  <a:srgbClr val="444444"/>
                </a:solidFill>
                <a:effectLst/>
              </a:rPr>
              <a:t>is data that is collected at different points in time. This is opposed to cross-sectional data which observes individuals, companies, etc. at a single point in time.</a:t>
            </a:r>
          </a:p>
          <a:p>
            <a:pPr fontAlgn="base"/>
            <a:r>
              <a:rPr lang="en-US" b="0" i="0" dirty="0" smtClean="0">
                <a:solidFill>
                  <a:srgbClr val="444444"/>
                </a:solidFill>
                <a:effectLst/>
              </a:rPr>
              <a:t>Because data points in time series are collected at adjacent time periods there is potential for correlation between observations. This is one of the features that distinguishes time series data from cross-sectional data.</a:t>
            </a:r>
          </a:p>
          <a:p>
            <a:pPr fontAlgn="base"/>
            <a:r>
              <a:rPr lang="en-US" b="0" i="0" dirty="0" smtClean="0">
                <a:solidFill>
                  <a:srgbClr val="444444"/>
                </a:solidFill>
                <a:effectLst/>
              </a:rPr>
              <a:t>Time series data can be found in </a:t>
            </a:r>
            <a:r>
              <a:rPr lang="en-US" b="0" i="0" u="none" strike="noStrike" dirty="0" smtClean="0">
                <a:solidFill>
                  <a:srgbClr val="F57B20"/>
                </a:solidFill>
                <a:effectLst/>
                <a:hlinkClick r:id="rId2"/>
              </a:rPr>
              <a:t>economics</a:t>
            </a:r>
            <a:r>
              <a:rPr lang="en-US" b="0" i="0" dirty="0" smtClean="0">
                <a:solidFill>
                  <a:srgbClr val="444444"/>
                </a:solidFill>
                <a:effectLst/>
              </a:rPr>
              <a:t>, </a:t>
            </a:r>
            <a:r>
              <a:rPr lang="en-US" b="0" i="0" u="none" strike="noStrike" dirty="0" smtClean="0">
                <a:solidFill>
                  <a:srgbClr val="F57B20"/>
                </a:solidFill>
                <a:effectLst/>
                <a:hlinkClick r:id="rId3"/>
              </a:rPr>
              <a:t>social sciences</a:t>
            </a:r>
            <a:r>
              <a:rPr lang="en-US" b="0" i="0" dirty="0" smtClean="0">
                <a:solidFill>
                  <a:srgbClr val="444444"/>
                </a:solidFill>
                <a:effectLst/>
              </a:rPr>
              <a:t>, </a:t>
            </a:r>
            <a:r>
              <a:rPr lang="en-US" b="0" i="0" u="none" strike="noStrike" dirty="0" smtClean="0">
                <a:solidFill>
                  <a:srgbClr val="F57B20"/>
                </a:solidFill>
                <a:effectLst/>
                <a:hlinkClick r:id="rId4"/>
              </a:rPr>
              <a:t>finance</a:t>
            </a:r>
            <a:r>
              <a:rPr lang="en-US" b="0" i="0" dirty="0" smtClean="0">
                <a:solidFill>
                  <a:srgbClr val="444444"/>
                </a:solidFill>
                <a:effectLst/>
              </a:rPr>
              <a:t>, </a:t>
            </a:r>
            <a:r>
              <a:rPr lang="en-US" b="0" i="0" u="none" strike="noStrike" dirty="0" smtClean="0">
                <a:solidFill>
                  <a:srgbClr val="F57B20"/>
                </a:solidFill>
                <a:effectLst/>
                <a:hlinkClick r:id="rId5"/>
              </a:rPr>
              <a:t>epidemiology</a:t>
            </a:r>
            <a:r>
              <a:rPr lang="en-US" b="0" i="0" dirty="0" smtClean="0">
                <a:solidFill>
                  <a:srgbClr val="444444"/>
                </a:solidFill>
                <a:effectLst/>
              </a:rPr>
              <a:t>, and the </a:t>
            </a:r>
            <a:r>
              <a:rPr lang="en-US" b="0" i="0" u="none" strike="noStrike" dirty="0" smtClean="0">
                <a:solidFill>
                  <a:srgbClr val="F57B20"/>
                </a:solidFill>
                <a:effectLst/>
                <a:hlinkClick r:id="rId6"/>
              </a:rPr>
              <a:t>physical sciences</a:t>
            </a:r>
            <a:r>
              <a:rPr lang="en-US" b="0" i="0" dirty="0" smtClean="0">
                <a:solidFill>
                  <a:srgbClr val="444444"/>
                </a:solidFill>
                <a:effectLst/>
              </a:rPr>
              <a:t>.</a:t>
            </a:r>
            <a:endParaRPr lang="en-US" b="0" i="0" dirty="0">
              <a:solidFill>
                <a:srgbClr val="444444"/>
              </a:solidFill>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3165099019"/>
              </p:ext>
            </p:extLst>
          </p:nvPr>
        </p:nvGraphicFramePr>
        <p:xfrm>
          <a:off x="3435052" y="2322180"/>
          <a:ext cx="5491710" cy="4457439"/>
        </p:xfrm>
        <a:graphic>
          <a:graphicData uri="http://schemas.openxmlformats.org/drawingml/2006/table">
            <a:tbl>
              <a:tblPr/>
              <a:tblGrid>
                <a:gridCol w="1830570">
                  <a:extLst>
                    <a:ext uri="{9D8B030D-6E8A-4147-A177-3AD203B41FA5}">
                      <a16:colId xmlns:a16="http://schemas.microsoft.com/office/drawing/2014/main" val="3516998683"/>
                    </a:ext>
                  </a:extLst>
                </a:gridCol>
                <a:gridCol w="1830570">
                  <a:extLst>
                    <a:ext uri="{9D8B030D-6E8A-4147-A177-3AD203B41FA5}">
                      <a16:colId xmlns:a16="http://schemas.microsoft.com/office/drawing/2014/main" val="3359637814"/>
                    </a:ext>
                  </a:extLst>
                </a:gridCol>
                <a:gridCol w="1830570">
                  <a:extLst>
                    <a:ext uri="{9D8B030D-6E8A-4147-A177-3AD203B41FA5}">
                      <a16:colId xmlns:a16="http://schemas.microsoft.com/office/drawing/2014/main" val="2078507991"/>
                    </a:ext>
                  </a:extLst>
                </a:gridCol>
              </a:tblGrid>
              <a:tr h="240244">
                <a:tc>
                  <a:txBody>
                    <a:bodyPr/>
                    <a:lstStyle/>
                    <a:p>
                      <a:pPr algn="l" fontAlgn="t"/>
                      <a:r>
                        <a:rPr lang="en-IN" sz="1200" b="1">
                          <a:effectLst/>
                          <a:latin typeface="+mn-lt"/>
                        </a:rPr>
                        <a:t>Field</a:t>
                      </a:r>
                    </a:p>
                  </a:txBody>
                  <a:tcPr marL="56132" marR="84198"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IN" sz="1200" b="1">
                          <a:effectLst/>
                          <a:latin typeface="+mn-lt"/>
                        </a:rPr>
                        <a:t>Example topics</a:t>
                      </a:r>
                    </a:p>
                  </a:txBody>
                  <a:tcPr marL="56132" marR="84198"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tc>
                  <a:txBody>
                    <a:bodyPr/>
                    <a:lstStyle/>
                    <a:p>
                      <a:pPr algn="l" fontAlgn="t"/>
                      <a:r>
                        <a:rPr lang="en-IN" sz="1200" b="1">
                          <a:effectLst/>
                          <a:latin typeface="+mn-lt"/>
                        </a:rPr>
                        <a:t>Example dataset</a:t>
                      </a:r>
                    </a:p>
                  </a:txBody>
                  <a:tcPr marL="56132" marR="84198"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465542217"/>
                  </a:ext>
                </a:extLst>
              </a:tr>
              <a:tr h="1048542">
                <a:tc>
                  <a:txBody>
                    <a:bodyPr/>
                    <a:lstStyle/>
                    <a:p>
                      <a:pPr algn="l" fontAlgn="t"/>
                      <a:r>
                        <a:rPr lang="en-IN" sz="1200" b="0" dirty="0">
                          <a:effectLst/>
                          <a:latin typeface="+mn-lt"/>
                        </a:rPr>
                        <a:t>Economics</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1200" b="0">
                          <a:effectLst/>
                          <a:latin typeface="+mn-lt"/>
                        </a:rPr>
                        <a:t>Gross Domestic Product (GDP), Consumer Price Index (CPI), S&amp;P 500 Index, and unemployment rates</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1200" b="0" u="none" strike="noStrike" dirty="0">
                          <a:solidFill>
                            <a:srgbClr val="F57B20"/>
                          </a:solidFill>
                          <a:effectLst/>
                          <a:latin typeface="+mn-lt"/>
                          <a:hlinkClick r:id="rId7"/>
                        </a:rPr>
                        <a:t>U.S. GDP from the Federal Reserve Economic Data</a:t>
                      </a:r>
                      <a:endParaRPr lang="en-US" sz="1200" b="0" dirty="0">
                        <a:effectLst/>
                        <a:latin typeface="+mn-lt"/>
                      </a:endParaRP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340978896"/>
                  </a:ext>
                </a:extLst>
              </a:tr>
              <a:tr h="725223">
                <a:tc>
                  <a:txBody>
                    <a:bodyPr/>
                    <a:lstStyle/>
                    <a:p>
                      <a:pPr algn="l" fontAlgn="t"/>
                      <a:r>
                        <a:rPr lang="en-IN" sz="1200" b="0">
                          <a:effectLst/>
                          <a:latin typeface="+mn-lt"/>
                        </a:rPr>
                        <a:t>Social sciences</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1200" b="0">
                          <a:effectLst/>
                          <a:latin typeface="+mn-lt"/>
                        </a:rPr>
                        <a:t>Birth rates, population, migration data, political indicators</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1200" b="0" u="none" strike="noStrike">
                          <a:solidFill>
                            <a:srgbClr val="F57B20"/>
                          </a:solidFill>
                          <a:effectLst/>
                          <a:latin typeface="+mn-lt"/>
                          <a:hlinkClick r:id="rId8"/>
                        </a:rPr>
                        <a:t>Population without citizenship from Eurostat</a:t>
                      </a:r>
                      <a:endParaRPr lang="en-US" sz="1200" b="0">
                        <a:effectLst/>
                        <a:latin typeface="+mn-lt"/>
                      </a:endParaRP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16740030"/>
                  </a:ext>
                </a:extLst>
              </a:tr>
              <a:tr h="725223">
                <a:tc>
                  <a:txBody>
                    <a:bodyPr/>
                    <a:lstStyle/>
                    <a:p>
                      <a:pPr algn="l" fontAlgn="t"/>
                      <a:r>
                        <a:rPr lang="en-IN" sz="1200" b="0">
                          <a:effectLst/>
                          <a:latin typeface="+mn-lt"/>
                        </a:rPr>
                        <a:t>Epidemiology</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1200" b="0">
                          <a:effectLst/>
                          <a:latin typeface="+mn-lt"/>
                        </a:rPr>
                        <a:t>Disease rates, mortality rates, mosquito populations</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1200" b="0" u="none" strike="noStrike">
                          <a:solidFill>
                            <a:srgbClr val="F57B20"/>
                          </a:solidFill>
                          <a:effectLst/>
                          <a:latin typeface="+mn-lt"/>
                          <a:hlinkClick r:id="rId9"/>
                        </a:rPr>
                        <a:t>U.S. Cancer Incidence rates from the Center for Disease Control</a:t>
                      </a:r>
                      <a:endParaRPr lang="en-US" sz="1200" b="0">
                        <a:effectLst/>
                        <a:latin typeface="+mn-lt"/>
                      </a:endParaRP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012461355"/>
                  </a:ext>
                </a:extLst>
              </a:tr>
              <a:tr h="886883">
                <a:tc>
                  <a:txBody>
                    <a:bodyPr/>
                    <a:lstStyle/>
                    <a:p>
                      <a:pPr algn="l" fontAlgn="t"/>
                      <a:r>
                        <a:rPr lang="en-IN" sz="1200" b="0">
                          <a:effectLst/>
                          <a:latin typeface="+mn-lt"/>
                        </a:rPr>
                        <a:t>Medicine</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1200" b="0">
                          <a:effectLst/>
                          <a:latin typeface="+mn-lt"/>
                        </a:rPr>
                        <a:t>Blood pressure tracking, weight tracking, cholesterol measurements, heart rate monitoring</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1200" b="0" u="none" strike="noStrike">
                          <a:solidFill>
                            <a:srgbClr val="F57B20"/>
                          </a:solidFill>
                          <a:effectLst/>
                          <a:latin typeface="+mn-lt"/>
                          <a:hlinkClick r:id="rId10"/>
                        </a:rPr>
                        <a:t>MRI scanning and behavioral test dataset</a:t>
                      </a:r>
                      <a:endParaRPr lang="en-US" sz="1200" b="0">
                        <a:effectLst/>
                        <a:latin typeface="+mn-lt"/>
                      </a:endParaRP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896683706"/>
                  </a:ext>
                </a:extLst>
              </a:tr>
              <a:tr h="725223">
                <a:tc>
                  <a:txBody>
                    <a:bodyPr/>
                    <a:lstStyle/>
                    <a:p>
                      <a:pPr algn="l" fontAlgn="t"/>
                      <a:r>
                        <a:rPr lang="en-IN" sz="1200" b="0">
                          <a:effectLst/>
                          <a:latin typeface="+mn-lt"/>
                        </a:rPr>
                        <a:t>Physical sciences</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IN" sz="1200" b="0">
                          <a:effectLst/>
                          <a:latin typeface="+mn-lt"/>
                        </a:rPr>
                        <a:t>Global temperatures, monthly sunspot observations, pollution levels.</a:t>
                      </a: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1200" b="0" u="none" strike="noStrike" dirty="0">
                          <a:solidFill>
                            <a:srgbClr val="F57B20"/>
                          </a:solidFill>
                          <a:effectLst/>
                          <a:latin typeface="+mn-lt"/>
                          <a:hlinkClick r:id="rId11"/>
                        </a:rPr>
                        <a:t>Global air pollution from the Our World in Data</a:t>
                      </a:r>
                      <a:endParaRPr lang="en-US" sz="1200" b="0" dirty="0">
                        <a:effectLst/>
                        <a:latin typeface="+mn-lt"/>
                      </a:endParaRPr>
                    </a:p>
                  </a:txBody>
                  <a:tcPr marL="56132" marR="56132" marT="39292" marB="39292">
                    <a:lnL w="9525" cap="flat" cmpd="sng" algn="ctr">
                      <a:solidFill>
                        <a:srgbClr val="C1C7D0"/>
                      </a:solidFill>
                      <a:prstDash val="solid"/>
                      <a:round/>
                      <a:headEnd type="none" w="med" len="med"/>
                      <a:tailEnd type="none" w="med" len="med"/>
                    </a:lnL>
                    <a:lnR w="9525" cap="flat" cmpd="sng" algn="ctr">
                      <a:solidFill>
                        <a:srgbClr val="C1C7D0"/>
                      </a:solidFill>
                      <a:prstDash val="solid"/>
                      <a:round/>
                      <a:headEnd type="none" w="med" len="med"/>
                      <a:tailEnd type="none" w="med" len="med"/>
                    </a:lnR>
                    <a:lnT w="9525" cap="flat" cmpd="sng" algn="ctr">
                      <a:solidFill>
                        <a:srgbClr val="C1C7D0"/>
                      </a:solidFill>
                      <a:prstDash val="solid"/>
                      <a:round/>
                      <a:headEnd type="none" w="med" len="med"/>
                      <a:tailEnd type="none" w="med" len="med"/>
                    </a:lnT>
                    <a:lnB w="9525"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278584935"/>
                  </a:ext>
                </a:extLst>
              </a:tr>
            </a:tbl>
          </a:graphicData>
        </a:graphic>
      </p:graphicFrame>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12"/>
          <a:stretch>
            <a:fillRect/>
          </a:stretch>
        </p:blipFill>
        <p:spPr>
          <a:xfrm>
            <a:off x="8905875" y="0"/>
            <a:ext cx="3286125" cy="857250"/>
          </a:xfrm>
          <a:prstGeom prst="rect">
            <a:avLst/>
          </a:prstGeom>
        </p:spPr>
      </p:pic>
    </p:spTree>
    <p:extLst>
      <p:ext uri="{BB962C8B-B14F-4D97-AF65-F5344CB8AC3E}">
        <p14:creationId xmlns:p14="http://schemas.microsoft.com/office/powerpoint/2010/main" val="4278818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1005" y="857250"/>
            <a:ext cx="10628811" cy="3139321"/>
          </a:xfrm>
          <a:prstGeom prst="rect">
            <a:avLst/>
          </a:prstGeom>
        </p:spPr>
        <p:txBody>
          <a:bodyPr wrap="square">
            <a:spAutoFit/>
          </a:bodyPr>
          <a:lstStyle/>
          <a:p>
            <a:r>
              <a:rPr lang="en-US" b="1" i="0" dirty="0" smtClean="0">
                <a:solidFill>
                  <a:srgbClr val="292929"/>
                </a:solidFill>
                <a:effectLst/>
              </a:rPr>
              <a:t>2) Decomposition </a:t>
            </a:r>
            <a:r>
              <a:rPr lang="en-US" b="1" i="0" dirty="0" smtClean="0">
                <a:solidFill>
                  <a:srgbClr val="292929"/>
                </a:solidFill>
                <a:effectLst/>
              </a:rPr>
              <a:t>of time-series:</a:t>
            </a:r>
            <a:r>
              <a:rPr lang="en-US" b="0" i="0" dirty="0" smtClean="0">
                <a:solidFill>
                  <a:srgbClr val="292929"/>
                </a:solidFill>
                <a:effectLst/>
              </a:rPr>
              <a:t> decomposition removes the trending and seasonality pattern by decompose any non-stationary time-series into trend, seasonal and some random error (having zero mean and correlated over time). We </a:t>
            </a:r>
            <a:r>
              <a:rPr lang="en-US" b="0" i="0" dirty="0" err="1" smtClean="0">
                <a:solidFill>
                  <a:srgbClr val="292929"/>
                </a:solidFill>
                <a:effectLst/>
              </a:rPr>
              <a:t>analyse</a:t>
            </a:r>
            <a:r>
              <a:rPr lang="en-US" b="0" i="0" dirty="0" smtClean="0">
                <a:solidFill>
                  <a:srgbClr val="292929"/>
                </a:solidFill>
                <a:effectLst/>
              </a:rPr>
              <a:t> the random error or irregular pattern as stationary component.</a:t>
            </a:r>
          </a:p>
          <a:p>
            <a:r>
              <a:rPr lang="en-US" b="0" i="0" dirty="0" smtClean="0">
                <a:solidFill>
                  <a:srgbClr val="292929"/>
                </a:solidFill>
                <a:effectLst/>
              </a:rPr>
              <a:t>Decomposition model is also of two types:</a:t>
            </a:r>
          </a:p>
          <a:p>
            <a:pPr marL="342900" indent="-342900">
              <a:buAutoNum type="alphaLcParenR"/>
            </a:pPr>
            <a:r>
              <a:rPr lang="en-US" b="1" i="0" u="sng" dirty="0" smtClean="0">
                <a:solidFill>
                  <a:srgbClr val="292929"/>
                </a:solidFill>
                <a:effectLst/>
              </a:rPr>
              <a:t>Additive Decomposition:</a:t>
            </a:r>
          </a:p>
          <a:p>
            <a:pPr marL="342900" indent="-342900">
              <a:buAutoNum type="alphaLcParenR"/>
            </a:pPr>
            <a:endParaRPr lang="en-US" dirty="0">
              <a:solidFill>
                <a:srgbClr val="292929"/>
              </a:solidFill>
            </a:endParaRPr>
          </a:p>
          <a:p>
            <a:pPr marL="342900" indent="-342900">
              <a:buAutoNum type="alphaLcParenR"/>
            </a:pPr>
            <a:endParaRPr lang="en-US" b="0" i="0" dirty="0" smtClean="0">
              <a:solidFill>
                <a:srgbClr val="292929"/>
              </a:solidFill>
              <a:effectLst/>
            </a:endParaRPr>
          </a:p>
          <a:p>
            <a:pPr marL="342900" indent="-342900">
              <a:buAutoNum type="alphaLcParenR"/>
            </a:pPr>
            <a:endParaRPr lang="en-US" dirty="0">
              <a:solidFill>
                <a:srgbClr val="292929"/>
              </a:solidFill>
            </a:endParaRPr>
          </a:p>
          <a:p>
            <a:pPr marL="342900" indent="-342900">
              <a:buAutoNum type="alphaLcParenR"/>
            </a:pPr>
            <a:endParaRPr lang="en-US" b="0" i="0" dirty="0" smtClean="0">
              <a:solidFill>
                <a:srgbClr val="292929"/>
              </a:solidFill>
              <a:effectLst/>
            </a:endParaRPr>
          </a:p>
          <a:p>
            <a:pPr marL="342900" indent="-342900">
              <a:buAutoNum type="alphaLcParenR"/>
            </a:pPr>
            <a:r>
              <a:rPr lang="en-IN" b="1" u="sng" dirty="0" smtClean="0"/>
              <a:t>Product </a:t>
            </a:r>
            <a:r>
              <a:rPr lang="en-IN" b="1" u="sng" dirty="0"/>
              <a:t>Decomposition:</a:t>
            </a:r>
            <a:endParaRPr lang="en-US" b="1" i="0" u="sng" dirty="0" smtClean="0">
              <a:solidFill>
                <a:srgbClr val="292929"/>
              </a:solidFill>
              <a:effectLst/>
            </a:endParaRPr>
          </a:p>
          <a:p>
            <a:endParaRPr lang="en-US" b="0" i="0" dirty="0">
              <a:solidFill>
                <a:srgbClr val="292929"/>
              </a:solidFill>
              <a:effectLst/>
            </a:endParaRPr>
          </a:p>
        </p:txBody>
      </p:sp>
      <p:pic>
        <p:nvPicPr>
          <p:cNvPr id="6" name="Picture 5"/>
          <p:cNvPicPr>
            <a:picLocks noChangeAspect="1"/>
          </p:cNvPicPr>
          <p:nvPr/>
        </p:nvPicPr>
        <p:blipFill>
          <a:blip r:embed="rId2"/>
          <a:stretch>
            <a:fillRect/>
          </a:stretch>
        </p:blipFill>
        <p:spPr>
          <a:xfrm>
            <a:off x="4137834" y="1759861"/>
            <a:ext cx="5082886" cy="813955"/>
          </a:xfrm>
          <a:prstGeom prst="rect">
            <a:avLst/>
          </a:prstGeom>
        </p:spPr>
      </p:pic>
      <p:pic>
        <p:nvPicPr>
          <p:cNvPr id="7" name="Picture 6"/>
          <p:cNvPicPr>
            <a:picLocks noChangeAspect="1"/>
          </p:cNvPicPr>
          <p:nvPr/>
        </p:nvPicPr>
        <p:blipFill>
          <a:blip r:embed="rId3"/>
          <a:stretch>
            <a:fillRect/>
          </a:stretch>
        </p:blipFill>
        <p:spPr>
          <a:xfrm>
            <a:off x="5669627" y="2934799"/>
            <a:ext cx="2019300" cy="485775"/>
          </a:xfrm>
          <a:prstGeom prst="rect">
            <a:avLst/>
          </a:prstGeom>
        </p:spPr>
      </p:pic>
      <p:pic>
        <p:nvPicPr>
          <p:cNvPr id="8" name="Picture 7"/>
          <p:cNvPicPr>
            <a:picLocks noChangeAspect="1"/>
          </p:cNvPicPr>
          <p:nvPr/>
        </p:nvPicPr>
        <p:blipFill>
          <a:blip r:embed="rId4"/>
          <a:stretch>
            <a:fillRect/>
          </a:stretch>
        </p:blipFill>
        <p:spPr>
          <a:xfrm>
            <a:off x="4347361" y="3711605"/>
            <a:ext cx="3341566" cy="3146395"/>
          </a:xfrm>
          <a:prstGeom prst="rect">
            <a:avLst/>
          </a:prstGeom>
        </p:spPr>
      </p:pic>
      <p:sp>
        <p:nvSpPr>
          <p:cNvPr id="9" name="TextBox 8"/>
          <p:cNvSpPr txBox="1"/>
          <p:nvPr/>
        </p:nvSpPr>
        <p:spPr>
          <a:xfrm>
            <a:off x="10149840" y="6270171"/>
            <a:ext cx="1841863" cy="461665"/>
          </a:xfrm>
          <a:prstGeom prst="rect">
            <a:avLst/>
          </a:prstGeom>
          <a:noFill/>
        </p:spPr>
        <p:txBody>
          <a:bodyPr wrap="square" rtlCol="0">
            <a:spAutoFit/>
          </a:bodyPr>
          <a:lstStyle/>
          <a:p>
            <a:r>
              <a:rPr lang="en-US" sz="1200" dirty="0" smtClean="0"/>
              <a:t>Reference  Courtesy: Medium.com</a:t>
            </a:r>
            <a:endParaRPr lang="en-IN" sz="1200" dirty="0"/>
          </a:p>
        </p:txBody>
      </p:sp>
      <p:pic>
        <p:nvPicPr>
          <p:cNvPr id="10" name="Picture 9">
            <a:extLst>
              <a:ext uri="{FF2B5EF4-FFF2-40B4-BE49-F238E27FC236}">
                <a16:creationId xmlns:a16="http://schemas.microsoft.com/office/drawing/2014/main" id="{92144486-4D8A-45AD-9AFE-8EDFE194ABA8}"/>
              </a:ext>
            </a:extLst>
          </p:cNvPr>
          <p:cNvPicPr>
            <a:picLocks noChangeAspect="1"/>
          </p:cNvPicPr>
          <p:nvPr/>
        </p:nvPicPr>
        <p:blipFill>
          <a:blip r:embed="rId5"/>
          <a:stretch>
            <a:fillRect/>
          </a:stretch>
        </p:blipFill>
        <p:spPr>
          <a:xfrm>
            <a:off x="8905875" y="0"/>
            <a:ext cx="3286125" cy="857250"/>
          </a:xfrm>
          <a:prstGeom prst="rect">
            <a:avLst/>
          </a:prstGeom>
        </p:spPr>
      </p:pic>
    </p:spTree>
    <p:extLst>
      <p:ext uri="{BB962C8B-B14F-4D97-AF65-F5344CB8AC3E}">
        <p14:creationId xmlns:p14="http://schemas.microsoft.com/office/powerpoint/2010/main" val="608430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3806" y="217165"/>
            <a:ext cx="11112138" cy="2862322"/>
          </a:xfrm>
          <a:prstGeom prst="rect">
            <a:avLst/>
          </a:prstGeom>
        </p:spPr>
        <p:txBody>
          <a:bodyPr wrap="square">
            <a:spAutoFit/>
          </a:bodyPr>
          <a:lstStyle/>
          <a:p>
            <a:r>
              <a:rPr lang="en-US" b="1" dirty="0"/>
              <a:t>Plotting ACF and PACF</a:t>
            </a:r>
            <a:r>
              <a:rPr lang="en-US" dirty="0" smtClean="0"/>
              <a:t>:</a:t>
            </a:r>
          </a:p>
          <a:p>
            <a:endParaRPr lang="en-US" dirty="0"/>
          </a:p>
          <a:p>
            <a:r>
              <a:rPr lang="en-US" b="1" dirty="0"/>
              <a:t>Auto-correlation function (ACF):</a:t>
            </a:r>
            <a:endParaRPr lang="en-US" dirty="0"/>
          </a:p>
          <a:p>
            <a:r>
              <a:rPr lang="en-US" dirty="0"/>
              <a:t>Auto-correlation refers to the way the observations in a time series are related to each other. ACF is the coefficient of correlation in time-series between the value of the point at current time and its value at lag k, i.e. correlation between y(t) and y(t-k). ACF identifies the order of MA process</a:t>
            </a:r>
            <a:r>
              <a:rPr lang="en-US" dirty="0" smtClean="0"/>
              <a:t>.</a:t>
            </a:r>
          </a:p>
          <a:p>
            <a:endParaRPr lang="en-US" dirty="0"/>
          </a:p>
          <a:p>
            <a:r>
              <a:rPr lang="en-US" b="1" dirty="0"/>
              <a:t>Partial auto-correlation function (PACF):</a:t>
            </a:r>
            <a:endParaRPr lang="en-US" dirty="0"/>
          </a:p>
          <a:p>
            <a:r>
              <a:rPr lang="en-US" dirty="0"/>
              <a:t>PACF is same as of ACF but the intermediate lags between y(t) and y(t-k) are removed (or partial out). i.e. correlation between y(t) and y(t-k) with (k-1) lags is removed.</a:t>
            </a:r>
          </a:p>
        </p:txBody>
      </p:sp>
      <p:pic>
        <p:nvPicPr>
          <p:cNvPr id="5" name="Picture 4"/>
          <p:cNvPicPr>
            <a:picLocks noChangeAspect="1"/>
          </p:cNvPicPr>
          <p:nvPr/>
        </p:nvPicPr>
        <p:blipFill>
          <a:blip r:embed="rId2"/>
          <a:stretch>
            <a:fillRect/>
          </a:stretch>
        </p:blipFill>
        <p:spPr>
          <a:xfrm>
            <a:off x="3940253" y="3079487"/>
            <a:ext cx="5095267" cy="3778513"/>
          </a:xfrm>
          <a:prstGeom prst="rect">
            <a:avLst/>
          </a:prstGeom>
        </p:spPr>
      </p:pic>
      <p:sp>
        <p:nvSpPr>
          <p:cNvPr id="6" name="TextBox 5"/>
          <p:cNvSpPr txBox="1"/>
          <p:nvPr/>
        </p:nvSpPr>
        <p:spPr>
          <a:xfrm>
            <a:off x="10149840" y="6270171"/>
            <a:ext cx="1841863" cy="461665"/>
          </a:xfrm>
          <a:prstGeom prst="rect">
            <a:avLst/>
          </a:prstGeom>
          <a:noFill/>
        </p:spPr>
        <p:txBody>
          <a:bodyPr wrap="square" rtlCol="0">
            <a:spAutoFit/>
          </a:bodyPr>
          <a:lstStyle/>
          <a:p>
            <a:r>
              <a:rPr lang="en-US" sz="1200" dirty="0" smtClean="0"/>
              <a:t>Reference  Courtesy: Medium.com</a:t>
            </a:r>
            <a:endParaRPr lang="en-IN" sz="1200" dirty="0"/>
          </a:p>
        </p:txBody>
      </p:sp>
      <p:pic>
        <p:nvPicPr>
          <p:cNvPr id="7" name="Picture 6">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428369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5775" y="1736883"/>
            <a:ext cx="11200448" cy="3384233"/>
          </a:xfrm>
          <a:prstGeom prst="rect">
            <a:avLst/>
          </a:prstGeom>
        </p:spPr>
      </p:pic>
      <p:sp>
        <p:nvSpPr>
          <p:cNvPr id="5" name="TextBox 4"/>
          <p:cNvSpPr txBox="1"/>
          <p:nvPr/>
        </p:nvSpPr>
        <p:spPr>
          <a:xfrm>
            <a:off x="10149840" y="6270171"/>
            <a:ext cx="1841863" cy="461665"/>
          </a:xfrm>
          <a:prstGeom prst="rect">
            <a:avLst/>
          </a:prstGeom>
          <a:noFill/>
        </p:spPr>
        <p:txBody>
          <a:bodyPr wrap="square" rtlCol="0">
            <a:spAutoFit/>
          </a:bodyPr>
          <a:lstStyle/>
          <a:p>
            <a:r>
              <a:rPr lang="en-US" sz="1200" dirty="0" smtClean="0"/>
              <a:t>Reference  Courtesy: Medium.com</a:t>
            </a:r>
            <a:endParaRPr lang="en-IN" sz="1200" dirty="0"/>
          </a:p>
        </p:txBody>
      </p:sp>
      <p:pic>
        <p:nvPicPr>
          <p:cNvPr id="6" name="Picture 5">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4611913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60" y="862149"/>
            <a:ext cx="10515600" cy="4988243"/>
          </a:xfrm>
        </p:spPr>
        <p:txBody>
          <a:bodyPr>
            <a:normAutofit fontScale="85000" lnSpcReduction="10000"/>
          </a:bodyPr>
          <a:lstStyle/>
          <a:p>
            <a:pPr marL="0" indent="0">
              <a:buNone/>
            </a:pPr>
            <a:r>
              <a:rPr lang="en-US" b="1" dirty="0" smtClean="0"/>
              <a:t>Simple Moving </a:t>
            </a:r>
            <a:r>
              <a:rPr lang="en-US" b="1" dirty="0"/>
              <a:t>Average:</a:t>
            </a:r>
            <a:endParaRPr lang="en-US" dirty="0"/>
          </a:p>
          <a:p>
            <a:r>
              <a:rPr lang="en-US" dirty="0"/>
              <a:t>Moving Average is the simplest forecasting model in all time-series model. It forecasts the future value of a time-series data using average (or weighted average) of the past data</a:t>
            </a:r>
            <a:r>
              <a:rPr lang="en-US" dirty="0" smtClean="0"/>
              <a:t>.</a:t>
            </a:r>
          </a:p>
          <a:p>
            <a:endParaRPr lang="en-US" dirty="0"/>
          </a:p>
          <a:p>
            <a:endParaRPr lang="en-US" dirty="0" smtClean="0"/>
          </a:p>
          <a:p>
            <a:endParaRPr lang="en-US" dirty="0" smtClean="0"/>
          </a:p>
          <a:p>
            <a:r>
              <a:rPr lang="en-US" dirty="0" smtClean="0"/>
              <a:t>Where </a:t>
            </a:r>
            <a:r>
              <a:rPr lang="en-US" dirty="0"/>
              <a:t>F(t+1) is the forecasted value at time (t+1), N is the past observations.</a:t>
            </a:r>
          </a:p>
          <a:p>
            <a:r>
              <a:rPr lang="en-US" dirty="0"/>
              <a:t>In pandas rolling() and mean() functions are used to calculate moving average for a time window (or time period</a:t>
            </a:r>
            <a:r>
              <a:rPr lang="en-US" dirty="0" smtClean="0"/>
              <a:t>).</a:t>
            </a:r>
          </a:p>
          <a:p>
            <a:pPr marL="0" indent="0">
              <a:buNone/>
            </a:pPr>
            <a:endParaRPr lang="en-US" dirty="0"/>
          </a:p>
          <a:p>
            <a:r>
              <a:rPr lang="en-US" b="1" i="1" dirty="0"/>
              <a:t>Note:</a:t>
            </a:r>
            <a:r>
              <a:rPr lang="en-US" i="1" dirty="0"/>
              <a:t> simple moving average gives equal weight to all past observations used in forecasting the future value, which is its major drawbacks.</a:t>
            </a:r>
            <a:endParaRPr lang="en-US" dirty="0"/>
          </a:p>
          <a:p>
            <a:endParaRPr lang="en-US" dirty="0"/>
          </a:p>
        </p:txBody>
      </p:sp>
      <p:pic>
        <p:nvPicPr>
          <p:cNvPr id="4" name="Picture 3"/>
          <p:cNvPicPr>
            <a:picLocks noChangeAspect="1"/>
          </p:cNvPicPr>
          <p:nvPr/>
        </p:nvPicPr>
        <p:blipFill>
          <a:blip r:embed="rId2"/>
          <a:stretch>
            <a:fillRect/>
          </a:stretch>
        </p:blipFill>
        <p:spPr>
          <a:xfrm>
            <a:off x="4688748" y="2384720"/>
            <a:ext cx="1847850" cy="971550"/>
          </a:xfrm>
          <a:prstGeom prst="rect">
            <a:avLst/>
          </a:prstGeom>
        </p:spPr>
      </p:pic>
      <p:pic>
        <p:nvPicPr>
          <p:cNvPr id="5" name="Picture 4">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2625842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Time Series Model</a:t>
            </a:r>
            <a:endParaRPr lang="en-IN" dirty="0"/>
          </a:p>
        </p:txBody>
      </p:sp>
      <p:sp>
        <p:nvSpPr>
          <p:cNvPr id="3" name="Content Placeholder 2"/>
          <p:cNvSpPr>
            <a:spLocks noGrp="1"/>
          </p:cNvSpPr>
          <p:nvPr>
            <p:ph idx="1"/>
          </p:nvPr>
        </p:nvSpPr>
        <p:spPr>
          <a:xfrm>
            <a:off x="838200" y="1188720"/>
            <a:ext cx="10515600" cy="4988243"/>
          </a:xfrm>
        </p:spPr>
        <p:txBody>
          <a:bodyPr>
            <a:normAutofit/>
          </a:bodyPr>
          <a:lstStyle/>
          <a:p>
            <a:pPr marL="0" indent="0">
              <a:buNone/>
            </a:pPr>
            <a:r>
              <a:rPr lang="en-US" b="1" dirty="0"/>
              <a:t>Exponential Smoothing:</a:t>
            </a:r>
            <a:endParaRPr lang="en-US" dirty="0"/>
          </a:p>
          <a:p>
            <a:pPr marL="0" indent="0">
              <a:buNone/>
            </a:pPr>
            <a:r>
              <a:rPr lang="en-US" dirty="0" smtClean="0"/>
              <a:t>Assigns </a:t>
            </a:r>
            <a:r>
              <a:rPr lang="en-US" dirty="0"/>
              <a:t>differential weight to past </a:t>
            </a:r>
            <a:r>
              <a:rPr lang="en-US" dirty="0" smtClean="0"/>
              <a:t>observations</a:t>
            </a:r>
          </a:p>
          <a:p>
            <a:pPr marL="0" indent="0">
              <a:buNone/>
            </a:pPr>
            <a:endParaRPr lang="en-US" dirty="0"/>
          </a:p>
          <a:p>
            <a:pPr marL="0" indent="0">
              <a:buNone/>
            </a:pPr>
            <a:endParaRPr lang="en-US" dirty="0" smtClean="0"/>
          </a:p>
          <a:p>
            <a:pPr marL="0" indent="0">
              <a:buNone/>
            </a:pPr>
            <a:r>
              <a:rPr lang="en-US" dirty="0" smtClean="0"/>
              <a:t>Where </a:t>
            </a:r>
            <a:r>
              <a:rPr lang="en-US" dirty="0"/>
              <a:t>alpha is the smoothing constant</a:t>
            </a:r>
            <a:r>
              <a:rPr lang="en-US" dirty="0" smtClean="0"/>
              <a:t>. </a:t>
            </a:r>
            <a:r>
              <a:rPr lang="en-US" dirty="0"/>
              <a:t>Its value lies between 0 and 1. More the alpha value is, less the smoothing will be. </a:t>
            </a:r>
            <a:r>
              <a:rPr lang="en-US" dirty="0" err="1"/>
              <a:t>ews</a:t>
            </a:r>
            <a:r>
              <a:rPr lang="en-US" dirty="0"/>
              <a:t>() functions in pandas use to calculate exponential moving average using alpha as the parameter.</a:t>
            </a:r>
          </a:p>
        </p:txBody>
      </p:sp>
      <p:pic>
        <p:nvPicPr>
          <p:cNvPr id="5" name="Picture 4"/>
          <p:cNvPicPr>
            <a:picLocks noChangeAspect="1"/>
          </p:cNvPicPr>
          <p:nvPr/>
        </p:nvPicPr>
        <p:blipFill>
          <a:blip r:embed="rId2"/>
          <a:stretch>
            <a:fillRect/>
          </a:stretch>
        </p:blipFill>
        <p:spPr>
          <a:xfrm>
            <a:off x="4381909" y="2514283"/>
            <a:ext cx="2200275" cy="450533"/>
          </a:xfrm>
          <a:prstGeom prst="rect">
            <a:avLst/>
          </a:prstGeom>
        </p:spPr>
      </p:pic>
      <p:pic>
        <p:nvPicPr>
          <p:cNvPr id="6" name="Picture 5">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202220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Time Series Model</a:t>
            </a:r>
            <a:endParaRPr lang="en-IN" dirty="0"/>
          </a:p>
        </p:txBody>
      </p:sp>
      <p:sp>
        <p:nvSpPr>
          <p:cNvPr id="3" name="Content Placeholder 2"/>
          <p:cNvSpPr>
            <a:spLocks noGrp="1"/>
          </p:cNvSpPr>
          <p:nvPr>
            <p:ph idx="1"/>
          </p:nvPr>
        </p:nvSpPr>
        <p:spPr>
          <a:xfrm>
            <a:off x="838200" y="1188720"/>
            <a:ext cx="10515600" cy="4988243"/>
          </a:xfrm>
        </p:spPr>
        <p:txBody>
          <a:bodyPr>
            <a:normAutofit/>
          </a:bodyPr>
          <a:lstStyle/>
          <a:p>
            <a:pPr marL="0" indent="0">
              <a:buNone/>
            </a:pPr>
            <a:r>
              <a:rPr lang="en-US" b="1" dirty="0"/>
              <a:t>Auto-Regressive Integrated Moving Average Models</a:t>
            </a:r>
            <a:r>
              <a:rPr lang="en-US" b="1" dirty="0" smtClean="0"/>
              <a:t>:</a:t>
            </a:r>
          </a:p>
          <a:p>
            <a:pPr marL="0" indent="0">
              <a:buNone/>
            </a:pPr>
            <a:endParaRPr lang="en-US" dirty="0"/>
          </a:p>
          <a:p>
            <a:r>
              <a:rPr lang="en-US" dirty="0"/>
              <a:t>Auto-Regressive (AR) and Moving average (MA), both is used frequently for forecasting. AR and MA are combined to create models such as auto-regressive moving average (ARMA) and auto-regressive integrated moving average (ARIMA). ARMA models are regression models which means regression of a variable on itself measured at different time periods.</a:t>
            </a:r>
          </a:p>
        </p:txBody>
      </p:sp>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13733234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51263" y="1015728"/>
            <a:ext cx="10515600" cy="4351338"/>
          </a:xfrm>
        </p:spPr>
        <p:txBody>
          <a:bodyPr>
            <a:normAutofit/>
          </a:bodyPr>
          <a:lstStyle/>
          <a:p>
            <a:pPr marL="0" indent="0" fontAlgn="base">
              <a:buNone/>
            </a:pPr>
            <a:r>
              <a:rPr lang="en-US" dirty="0" smtClean="0"/>
              <a:t>The</a:t>
            </a:r>
            <a:r>
              <a:rPr lang="en-US" dirty="0"/>
              <a:t> </a:t>
            </a:r>
            <a:r>
              <a:rPr lang="en-US" dirty="0">
                <a:hlinkClick r:id="rId2"/>
              </a:rPr>
              <a:t>ARIMA model</a:t>
            </a:r>
            <a:r>
              <a:rPr lang="en-US" dirty="0"/>
              <a:t> is made up of three key components:</a:t>
            </a:r>
          </a:p>
          <a:p>
            <a:pPr fontAlgn="base"/>
            <a:r>
              <a:rPr lang="en-US" dirty="0"/>
              <a:t>The </a:t>
            </a:r>
            <a:r>
              <a:rPr lang="en-US" i="1" dirty="0"/>
              <a:t>autoregressive component</a:t>
            </a:r>
            <a:r>
              <a:rPr lang="en-US" dirty="0"/>
              <a:t> is the relationship between the current dependent variable the dependent variable at lagged time periods.</a:t>
            </a:r>
          </a:p>
          <a:p>
            <a:pPr fontAlgn="base"/>
            <a:r>
              <a:rPr lang="en-US" dirty="0"/>
              <a:t>The </a:t>
            </a:r>
            <a:r>
              <a:rPr lang="en-US" i="1" dirty="0"/>
              <a:t>integrated component</a:t>
            </a:r>
            <a:r>
              <a:rPr lang="en-US" dirty="0"/>
              <a:t> refers to the use of transforming the data by subtracting past values of a variable from the current values of a variable in order to make the data stationary.</a:t>
            </a:r>
          </a:p>
          <a:p>
            <a:pPr fontAlgn="base"/>
            <a:r>
              <a:rPr lang="en-US" dirty="0"/>
              <a:t>The </a:t>
            </a:r>
            <a:r>
              <a:rPr lang="en-US" i="1" dirty="0"/>
              <a:t>moving average</a:t>
            </a:r>
            <a:r>
              <a:rPr lang="en-US" dirty="0"/>
              <a:t> component refers to the dependency between the dependent variable and past values of a stochastic term</a:t>
            </a:r>
            <a:r>
              <a:rPr lang="en-US" dirty="0" smtClean="0"/>
              <a:t>.</a:t>
            </a:r>
          </a:p>
          <a:p>
            <a:pPr marL="0" indent="0" fontAlgn="base">
              <a:buNone/>
            </a:pPr>
            <a:endParaRPr lang="en-US" dirty="0"/>
          </a:p>
        </p:txBody>
      </p:sp>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3988596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4912" y="962025"/>
            <a:ext cx="9782175" cy="4933950"/>
          </a:xfrm>
          <a:prstGeom prst="rect">
            <a:avLst/>
          </a:prstGeom>
        </p:spPr>
      </p:pic>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4029976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7287" y="928687"/>
            <a:ext cx="9877425" cy="5000625"/>
          </a:xfrm>
          <a:prstGeom prst="rect">
            <a:avLst/>
          </a:prstGeom>
        </p:spPr>
      </p:pic>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366201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2504" y="458597"/>
            <a:ext cx="8966991" cy="5940806"/>
          </a:xfrm>
          <a:prstGeom prst="rect">
            <a:avLst/>
          </a:prstGeom>
        </p:spPr>
      </p:pic>
      <p:sp>
        <p:nvSpPr>
          <p:cNvPr id="3" name="TextBox 2"/>
          <p:cNvSpPr txBox="1"/>
          <p:nvPr/>
        </p:nvSpPr>
        <p:spPr>
          <a:xfrm>
            <a:off x="10149840" y="6270171"/>
            <a:ext cx="1841863" cy="461665"/>
          </a:xfrm>
          <a:prstGeom prst="rect">
            <a:avLst/>
          </a:prstGeom>
          <a:noFill/>
        </p:spPr>
        <p:txBody>
          <a:bodyPr wrap="square" rtlCol="0">
            <a:spAutoFit/>
          </a:bodyPr>
          <a:lstStyle/>
          <a:p>
            <a:r>
              <a:rPr lang="en-US" sz="1200" dirty="0" smtClean="0"/>
              <a:t>Reference  Courtesy: Analytics </a:t>
            </a:r>
            <a:r>
              <a:rPr lang="en-US" sz="1200" dirty="0" err="1" smtClean="0"/>
              <a:t>Vidhya</a:t>
            </a:r>
            <a:endParaRPr lang="en-IN" sz="1200" dirty="0"/>
          </a:p>
        </p:txBody>
      </p:sp>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386945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183" y="284208"/>
            <a:ext cx="8841377" cy="4351338"/>
          </a:xfrm>
        </p:spPr>
        <p:txBody>
          <a:bodyPr>
            <a:normAutofit/>
          </a:bodyPr>
          <a:lstStyle/>
          <a:p>
            <a:r>
              <a:rPr lang="en-US" sz="1800" b="1" u="sng" dirty="0">
                <a:solidFill>
                  <a:srgbClr val="FF0000"/>
                </a:solidFill>
              </a:rPr>
              <a:t>Time series data </a:t>
            </a:r>
            <a:r>
              <a:rPr lang="en-US" sz="1800" dirty="0"/>
              <a:t>is a collection of quantities that are assembled over even intervals in time and ordered chronologically. </a:t>
            </a:r>
            <a:endParaRPr lang="en-US" sz="1800" dirty="0" smtClean="0"/>
          </a:p>
          <a:p>
            <a:r>
              <a:rPr lang="en-US" sz="1800" dirty="0" smtClean="0"/>
              <a:t>The </a:t>
            </a:r>
            <a:r>
              <a:rPr lang="en-US" sz="1800" dirty="0"/>
              <a:t>time interval at which data is collection is generally referred to as the time series frequency.</a:t>
            </a:r>
            <a:endParaRPr lang="en-IN" sz="1800" dirty="0"/>
          </a:p>
        </p:txBody>
      </p:sp>
      <p:pic>
        <p:nvPicPr>
          <p:cNvPr id="5" name="Picture 4"/>
          <p:cNvPicPr>
            <a:picLocks noChangeAspect="1"/>
          </p:cNvPicPr>
          <p:nvPr/>
        </p:nvPicPr>
        <p:blipFill>
          <a:blip r:embed="rId2"/>
          <a:stretch>
            <a:fillRect/>
          </a:stretch>
        </p:blipFill>
        <p:spPr>
          <a:xfrm>
            <a:off x="2986495" y="1654221"/>
            <a:ext cx="5905500" cy="2981325"/>
          </a:xfrm>
          <a:prstGeom prst="rect">
            <a:avLst/>
          </a:prstGeom>
        </p:spPr>
      </p:pic>
      <p:sp>
        <p:nvSpPr>
          <p:cNvPr id="6" name="Rectangle 5"/>
          <p:cNvSpPr/>
          <p:nvPr/>
        </p:nvSpPr>
        <p:spPr>
          <a:xfrm>
            <a:off x="574766" y="5062379"/>
            <a:ext cx="10152017" cy="1200329"/>
          </a:xfrm>
          <a:prstGeom prst="rect">
            <a:avLst/>
          </a:prstGeom>
        </p:spPr>
        <p:txBody>
          <a:bodyPr wrap="square">
            <a:spAutoFit/>
          </a:bodyPr>
          <a:lstStyle/>
          <a:p>
            <a:r>
              <a:rPr lang="en-US" b="0" i="0" dirty="0" smtClean="0">
                <a:solidFill>
                  <a:srgbClr val="444444"/>
                </a:solidFill>
                <a:effectLst/>
              </a:rPr>
              <a:t>For example, the </a:t>
            </a:r>
            <a:r>
              <a:rPr lang="en-US" b="0" i="0" u="none" strike="noStrike" dirty="0" smtClean="0">
                <a:solidFill>
                  <a:srgbClr val="F57B20"/>
                </a:solidFill>
                <a:effectLst/>
                <a:hlinkClick r:id="rId3"/>
              </a:rPr>
              <a:t>time series graph</a:t>
            </a:r>
            <a:r>
              <a:rPr lang="en-US" b="0" i="0" dirty="0" smtClean="0">
                <a:solidFill>
                  <a:srgbClr val="444444"/>
                </a:solidFill>
                <a:effectLst/>
              </a:rPr>
              <a:t> above plots the visitors per month to Yellowstone National Park with the average monthly temperatures. </a:t>
            </a:r>
          </a:p>
          <a:p>
            <a:endParaRPr lang="en-US" dirty="0">
              <a:solidFill>
                <a:srgbClr val="444444"/>
              </a:solidFill>
            </a:endParaRPr>
          </a:p>
          <a:p>
            <a:r>
              <a:rPr lang="en-US" b="0" i="0" dirty="0" smtClean="0">
                <a:solidFill>
                  <a:srgbClr val="444444"/>
                </a:solidFill>
                <a:effectLst/>
              </a:rPr>
              <a:t>The data ranges between January 2014 to December 2016 and is collected at a monthly frequency.</a:t>
            </a:r>
            <a:endParaRPr lang="en-IN" dirty="0"/>
          </a:p>
        </p:txBody>
      </p:sp>
      <p:pic>
        <p:nvPicPr>
          <p:cNvPr id="7" name="Picture 6">
            <a:extLst>
              <a:ext uri="{FF2B5EF4-FFF2-40B4-BE49-F238E27FC236}">
                <a16:creationId xmlns:a16="http://schemas.microsoft.com/office/drawing/2014/main" id="{92144486-4D8A-45AD-9AFE-8EDFE194ABA8}"/>
              </a:ext>
            </a:extLst>
          </p:cNvPr>
          <p:cNvPicPr>
            <a:picLocks noChangeAspect="1"/>
          </p:cNvPicPr>
          <p:nvPr/>
        </p:nvPicPr>
        <p:blipFill>
          <a:blip r:embed="rId4"/>
          <a:stretch>
            <a:fillRect/>
          </a:stretch>
        </p:blipFill>
        <p:spPr>
          <a:xfrm>
            <a:off x="8905875" y="0"/>
            <a:ext cx="3286125" cy="857250"/>
          </a:xfrm>
          <a:prstGeom prst="rect">
            <a:avLst/>
          </a:prstGeom>
        </p:spPr>
      </p:pic>
    </p:spTree>
    <p:extLst>
      <p:ext uri="{BB962C8B-B14F-4D97-AF65-F5344CB8AC3E}">
        <p14:creationId xmlns:p14="http://schemas.microsoft.com/office/powerpoint/2010/main" val="33868371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9304" y="239710"/>
            <a:ext cx="8721634" cy="1200329"/>
          </a:xfrm>
          <a:prstGeom prst="rect">
            <a:avLst/>
          </a:prstGeom>
        </p:spPr>
        <p:txBody>
          <a:bodyPr wrap="square">
            <a:spAutoFit/>
          </a:bodyPr>
          <a:lstStyle/>
          <a:p>
            <a:r>
              <a:rPr lang="en-US" b="1" i="0" dirty="0" smtClean="0">
                <a:solidFill>
                  <a:srgbClr val="333333"/>
                </a:solidFill>
                <a:effectLst/>
              </a:rPr>
              <a:t>Step 1: Visualize the Time Series</a:t>
            </a:r>
          </a:p>
          <a:p>
            <a:pPr algn="just"/>
            <a:r>
              <a:rPr lang="en-US" b="0" i="0" dirty="0" smtClean="0">
                <a:solidFill>
                  <a:srgbClr val="595858"/>
                </a:solidFill>
                <a:effectLst/>
              </a:rPr>
              <a:t>It is essential to analyze the trends prior to building any kind of time series model. The details we are interested in pertains to any kind of trend, seasonality or random </a:t>
            </a:r>
            <a:r>
              <a:rPr lang="en-US" b="0" i="0" dirty="0" err="1" smtClean="0">
                <a:solidFill>
                  <a:srgbClr val="595858"/>
                </a:solidFill>
                <a:effectLst/>
              </a:rPr>
              <a:t>behaviour</a:t>
            </a:r>
            <a:r>
              <a:rPr lang="en-US" b="0" i="0" dirty="0" smtClean="0">
                <a:solidFill>
                  <a:srgbClr val="595858"/>
                </a:solidFill>
                <a:effectLst/>
              </a:rPr>
              <a:t> in the series. </a:t>
            </a:r>
            <a:endParaRPr lang="en-US" b="0" i="0" dirty="0">
              <a:solidFill>
                <a:srgbClr val="595858"/>
              </a:solidFill>
              <a:effectLst/>
            </a:endParaRPr>
          </a:p>
        </p:txBody>
      </p:sp>
      <p:sp>
        <p:nvSpPr>
          <p:cNvPr id="5" name="Rectangle 4"/>
          <p:cNvSpPr/>
          <p:nvPr/>
        </p:nvSpPr>
        <p:spPr>
          <a:xfrm>
            <a:off x="409304" y="1440039"/>
            <a:ext cx="10929257" cy="5355312"/>
          </a:xfrm>
          <a:prstGeom prst="rect">
            <a:avLst/>
          </a:prstGeom>
        </p:spPr>
        <p:txBody>
          <a:bodyPr wrap="square">
            <a:spAutoFit/>
          </a:bodyPr>
          <a:lstStyle/>
          <a:p>
            <a:r>
              <a:rPr lang="en-US" b="1" i="0" dirty="0" smtClean="0">
                <a:solidFill>
                  <a:srgbClr val="333333"/>
                </a:solidFill>
                <a:effectLst/>
              </a:rPr>
              <a:t>Step 2: </a:t>
            </a:r>
            <a:r>
              <a:rPr lang="en-US" b="1" i="0" dirty="0" err="1" smtClean="0">
                <a:solidFill>
                  <a:srgbClr val="333333"/>
                </a:solidFill>
                <a:effectLst/>
              </a:rPr>
              <a:t>Stationarize</a:t>
            </a:r>
            <a:r>
              <a:rPr lang="en-US" b="1" i="0" dirty="0" smtClean="0">
                <a:solidFill>
                  <a:srgbClr val="333333"/>
                </a:solidFill>
                <a:effectLst/>
              </a:rPr>
              <a:t> the Series</a:t>
            </a:r>
          </a:p>
          <a:p>
            <a:pPr algn="just"/>
            <a:r>
              <a:rPr lang="en-US" b="0" i="0" dirty="0" smtClean="0">
                <a:solidFill>
                  <a:srgbClr val="595858"/>
                </a:solidFill>
                <a:effectLst/>
              </a:rPr>
              <a:t>Once we know the patterns, trends, cycles and seasonality , we can check if the series is stationary or not. Dickey – Fuller is one of the popular test to check the same. What if the series is found to be non-stationary?</a:t>
            </a:r>
          </a:p>
          <a:p>
            <a:r>
              <a:rPr lang="en-US" b="0" i="0" dirty="0" smtClean="0">
                <a:solidFill>
                  <a:srgbClr val="595858"/>
                </a:solidFill>
                <a:effectLst/>
              </a:rPr>
              <a:t>There are three commonly used technique to make a time series stationary:</a:t>
            </a:r>
          </a:p>
          <a:p>
            <a:pPr algn="just"/>
            <a:r>
              <a:rPr lang="en-US" b="0" i="0" dirty="0" smtClean="0">
                <a:solidFill>
                  <a:srgbClr val="595858"/>
                </a:solidFill>
                <a:effectLst/>
              </a:rPr>
              <a:t>1.  </a:t>
            </a:r>
            <a:r>
              <a:rPr lang="en-US" b="1" i="0" dirty="0" err="1" smtClean="0">
                <a:solidFill>
                  <a:srgbClr val="333333"/>
                </a:solidFill>
                <a:effectLst/>
              </a:rPr>
              <a:t>Detrending</a:t>
            </a:r>
            <a:r>
              <a:rPr lang="en-US" b="0" i="0" dirty="0" smtClean="0">
                <a:solidFill>
                  <a:srgbClr val="595858"/>
                </a:solidFill>
                <a:effectLst/>
              </a:rPr>
              <a:t> : Here, we simply remove the trend component from the time series. For instance, the equation of my time series is:</a:t>
            </a:r>
          </a:p>
          <a:p>
            <a:pPr algn="ctr"/>
            <a:r>
              <a:rPr lang="en-US" b="1" i="0" dirty="0" smtClean="0">
                <a:solidFill>
                  <a:srgbClr val="333333"/>
                </a:solidFill>
                <a:effectLst/>
              </a:rPr>
              <a:t>x(t) = (mean + trend * t) + error</a:t>
            </a:r>
            <a:endParaRPr lang="en-US" b="0" i="0" dirty="0" smtClean="0">
              <a:solidFill>
                <a:srgbClr val="595858"/>
              </a:solidFill>
              <a:effectLst/>
            </a:endParaRPr>
          </a:p>
          <a:p>
            <a:r>
              <a:rPr lang="en-US" b="0" i="0" dirty="0" smtClean="0">
                <a:solidFill>
                  <a:srgbClr val="595858"/>
                </a:solidFill>
                <a:effectLst/>
              </a:rPr>
              <a:t>We’ll simply remove the part in the parentheses and build model for the rest.</a:t>
            </a:r>
          </a:p>
          <a:p>
            <a:endParaRPr lang="en-US" b="0" i="0" dirty="0" smtClean="0">
              <a:solidFill>
                <a:srgbClr val="595858"/>
              </a:solidFill>
              <a:effectLst/>
            </a:endParaRPr>
          </a:p>
          <a:p>
            <a:r>
              <a:rPr lang="en-US" b="0" i="0" dirty="0" smtClean="0">
                <a:solidFill>
                  <a:srgbClr val="595858"/>
                </a:solidFill>
                <a:effectLst/>
              </a:rPr>
              <a:t>2. </a:t>
            </a:r>
            <a:r>
              <a:rPr lang="en-US" b="1" i="0" dirty="0" smtClean="0">
                <a:solidFill>
                  <a:srgbClr val="333333"/>
                </a:solidFill>
                <a:effectLst/>
              </a:rPr>
              <a:t>Differencing</a:t>
            </a:r>
            <a:r>
              <a:rPr lang="en-US" b="0" i="0" dirty="0" smtClean="0">
                <a:solidFill>
                  <a:srgbClr val="595858"/>
                </a:solidFill>
                <a:effectLst/>
              </a:rPr>
              <a:t> : This is the commonly used technique to remove non-stationarity. Here we try to model the differences of the terms and not the actual term. For instance,</a:t>
            </a:r>
          </a:p>
          <a:p>
            <a:pPr algn="ctr"/>
            <a:r>
              <a:rPr lang="en-US" b="1" i="0" dirty="0" smtClean="0">
                <a:solidFill>
                  <a:srgbClr val="333333"/>
                </a:solidFill>
                <a:effectLst/>
              </a:rPr>
              <a:t>x(t) – x(t-1) = ARMA (p ,  q)</a:t>
            </a:r>
            <a:endParaRPr lang="en-US" b="0" i="0" dirty="0" smtClean="0">
              <a:solidFill>
                <a:srgbClr val="595858"/>
              </a:solidFill>
              <a:effectLst/>
            </a:endParaRPr>
          </a:p>
          <a:p>
            <a:pPr algn="just"/>
            <a:r>
              <a:rPr lang="en-US" b="0" i="0" dirty="0" smtClean="0">
                <a:solidFill>
                  <a:srgbClr val="595858"/>
                </a:solidFill>
                <a:effectLst/>
              </a:rPr>
              <a:t>This differencing is called as the Integration part in AR(I)MA. Now, we have three parameters</a:t>
            </a:r>
          </a:p>
          <a:p>
            <a:pPr algn="ctr"/>
            <a:r>
              <a:rPr lang="en-US" b="1" i="0" dirty="0" smtClean="0">
                <a:solidFill>
                  <a:srgbClr val="333333"/>
                </a:solidFill>
                <a:effectLst/>
              </a:rPr>
              <a:t>p : AR</a:t>
            </a:r>
            <a:endParaRPr lang="en-US" b="0" i="0" dirty="0" smtClean="0">
              <a:solidFill>
                <a:srgbClr val="595858"/>
              </a:solidFill>
              <a:effectLst/>
            </a:endParaRPr>
          </a:p>
          <a:p>
            <a:pPr algn="ctr"/>
            <a:r>
              <a:rPr lang="en-US" b="1" i="0" dirty="0" smtClean="0">
                <a:solidFill>
                  <a:srgbClr val="333333"/>
                </a:solidFill>
                <a:effectLst/>
              </a:rPr>
              <a:t>d : I</a:t>
            </a:r>
            <a:endParaRPr lang="en-US" b="0" i="0" dirty="0" smtClean="0">
              <a:solidFill>
                <a:srgbClr val="595858"/>
              </a:solidFill>
              <a:effectLst/>
            </a:endParaRPr>
          </a:p>
          <a:p>
            <a:pPr algn="ctr"/>
            <a:r>
              <a:rPr lang="en-US" b="1" i="0" dirty="0" smtClean="0">
                <a:solidFill>
                  <a:srgbClr val="333333"/>
                </a:solidFill>
                <a:effectLst/>
              </a:rPr>
              <a:t>q : MA</a:t>
            </a:r>
            <a:endParaRPr lang="en-US" b="0" i="0" dirty="0" smtClean="0">
              <a:solidFill>
                <a:srgbClr val="595858"/>
              </a:solidFill>
              <a:effectLst/>
            </a:endParaRPr>
          </a:p>
          <a:p>
            <a:r>
              <a:rPr lang="en-US" b="0" i="0" dirty="0" smtClean="0">
                <a:solidFill>
                  <a:srgbClr val="595858"/>
                </a:solidFill>
                <a:effectLst/>
              </a:rPr>
              <a:t> </a:t>
            </a:r>
          </a:p>
          <a:p>
            <a:pPr algn="just"/>
            <a:r>
              <a:rPr lang="en-US" b="0" i="0" dirty="0" smtClean="0">
                <a:solidFill>
                  <a:srgbClr val="595858"/>
                </a:solidFill>
                <a:effectLst/>
              </a:rPr>
              <a:t>3. </a:t>
            </a:r>
            <a:r>
              <a:rPr lang="en-US" b="1" i="0" dirty="0" smtClean="0">
                <a:solidFill>
                  <a:srgbClr val="333333"/>
                </a:solidFill>
                <a:effectLst/>
              </a:rPr>
              <a:t>Seasonality</a:t>
            </a:r>
            <a:r>
              <a:rPr lang="en-US" b="0" i="0" dirty="0" smtClean="0">
                <a:solidFill>
                  <a:srgbClr val="595858"/>
                </a:solidFill>
                <a:effectLst/>
              </a:rPr>
              <a:t> : Seasonality can easily be incorporated in the ARIMA model directly. More on this has been discussed in the applications part below.</a:t>
            </a:r>
            <a:endParaRPr lang="en-US" b="0" i="0" dirty="0">
              <a:solidFill>
                <a:srgbClr val="595858"/>
              </a:solidFill>
              <a:effectLst/>
            </a:endParaRPr>
          </a:p>
        </p:txBody>
      </p:sp>
      <p:pic>
        <p:nvPicPr>
          <p:cNvPr id="6" name="Picture 5">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41305172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6057" y="892283"/>
            <a:ext cx="11216640" cy="923330"/>
          </a:xfrm>
          <a:prstGeom prst="rect">
            <a:avLst/>
          </a:prstGeom>
        </p:spPr>
        <p:txBody>
          <a:bodyPr wrap="square">
            <a:spAutoFit/>
          </a:bodyPr>
          <a:lstStyle/>
          <a:p>
            <a:r>
              <a:rPr lang="en-US" b="1" i="0" dirty="0" smtClean="0">
                <a:solidFill>
                  <a:srgbClr val="333333"/>
                </a:solidFill>
                <a:effectLst/>
              </a:rPr>
              <a:t>Step 3: Find Optimal Parameters</a:t>
            </a:r>
          </a:p>
          <a:p>
            <a:pPr algn="just"/>
            <a:r>
              <a:rPr lang="en-US" b="0" i="0" dirty="0" smtClean="0">
                <a:solidFill>
                  <a:srgbClr val="595858"/>
                </a:solidFill>
                <a:effectLst/>
              </a:rPr>
              <a:t>The parameters </a:t>
            </a:r>
            <a:r>
              <a:rPr lang="en-US" b="0" i="0" dirty="0" err="1" smtClean="0">
                <a:solidFill>
                  <a:srgbClr val="595858"/>
                </a:solidFill>
                <a:effectLst/>
              </a:rPr>
              <a:t>p,d,q</a:t>
            </a:r>
            <a:r>
              <a:rPr lang="en-US" b="0" i="0" dirty="0" smtClean="0">
                <a:solidFill>
                  <a:srgbClr val="595858"/>
                </a:solidFill>
                <a:effectLst/>
              </a:rPr>
              <a:t> can be found using  </a:t>
            </a:r>
            <a:r>
              <a:rPr lang="en-US" b="0" i="0" u="sng" dirty="0" smtClean="0">
                <a:solidFill>
                  <a:srgbClr val="0037EE"/>
                </a:solidFill>
                <a:effectLst/>
                <a:hlinkClick r:id="rId2"/>
              </a:rPr>
              <a:t>ACF and PACF plots</a:t>
            </a:r>
            <a:r>
              <a:rPr lang="en-US" b="0" i="0" dirty="0" smtClean="0">
                <a:solidFill>
                  <a:srgbClr val="595858"/>
                </a:solidFill>
                <a:effectLst/>
              </a:rPr>
              <a:t>. An addition to this approach is can be, if both ACF and PACF decreases gradually, it indicates that we need to make the time series stationary and introduce a value to “d”.</a:t>
            </a:r>
            <a:endParaRPr lang="en-US" b="0" i="0" dirty="0">
              <a:solidFill>
                <a:srgbClr val="595858"/>
              </a:solidFill>
              <a:effectLst/>
            </a:endParaRPr>
          </a:p>
        </p:txBody>
      </p:sp>
      <p:sp>
        <p:nvSpPr>
          <p:cNvPr id="5" name="Rectangle 4"/>
          <p:cNvSpPr/>
          <p:nvPr/>
        </p:nvSpPr>
        <p:spPr>
          <a:xfrm>
            <a:off x="566057" y="2167739"/>
            <a:ext cx="11216640" cy="1477328"/>
          </a:xfrm>
          <a:prstGeom prst="rect">
            <a:avLst/>
          </a:prstGeom>
        </p:spPr>
        <p:txBody>
          <a:bodyPr wrap="square">
            <a:spAutoFit/>
          </a:bodyPr>
          <a:lstStyle/>
          <a:p>
            <a:r>
              <a:rPr lang="en-US" b="1" i="0" dirty="0" smtClean="0">
                <a:solidFill>
                  <a:srgbClr val="333333"/>
                </a:solidFill>
                <a:effectLst/>
              </a:rPr>
              <a:t>Step 4: Build ARIMA Model</a:t>
            </a:r>
          </a:p>
          <a:p>
            <a:pPr algn="just"/>
            <a:r>
              <a:rPr lang="en-US" b="0" i="0" dirty="0" smtClean="0">
                <a:solidFill>
                  <a:srgbClr val="595858"/>
                </a:solidFill>
                <a:effectLst/>
              </a:rPr>
              <a:t>With the parameters in hand, we can now try to build ARIMA model. The value found in the previous section might be an approximate estimate and we need to explore more (</a:t>
            </a:r>
            <a:r>
              <a:rPr lang="en-US" b="0" i="0" dirty="0" err="1" smtClean="0">
                <a:solidFill>
                  <a:srgbClr val="595858"/>
                </a:solidFill>
                <a:effectLst/>
              </a:rPr>
              <a:t>p,d,q</a:t>
            </a:r>
            <a:r>
              <a:rPr lang="en-US" b="0" i="0" dirty="0" smtClean="0">
                <a:solidFill>
                  <a:srgbClr val="595858"/>
                </a:solidFill>
                <a:effectLst/>
              </a:rPr>
              <a:t>) combinations. The one with the lowest BIC and AIC should be our choice. We can also try some models with a seasonal component. Just in case, we notice any seasonality in ACF/PACF plots.</a:t>
            </a:r>
            <a:endParaRPr lang="en-US" b="0" i="0" dirty="0">
              <a:solidFill>
                <a:srgbClr val="595858"/>
              </a:solidFill>
              <a:effectLst/>
            </a:endParaRPr>
          </a:p>
        </p:txBody>
      </p:sp>
      <p:sp>
        <p:nvSpPr>
          <p:cNvPr id="6" name="Rectangle 5"/>
          <p:cNvSpPr/>
          <p:nvPr/>
        </p:nvSpPr>
        <p:spPr>
          <a:xfrm>
            <a:off x="566057" y="4349319"/>
            <a:ext cx="11216640" cy="923330"/>
          </a:xfrm>
          <a:prstGeom prst="rect">
            <a:avLst/>
          </a:prstGeom>
        </p:spPr>
        <p:txBody>
          <a:bodyPr wrap="square">
            <a:spAutoFit/>
          </a:bodyPr>
          <a:lstStyle/>
          <a:p>
            <a:r>
              <a:rPr lang="en-US" b="1" i="0" dirty="0" smtClean="0">
                <a:solidFill>
                  <a:srgbClr val="333333"/>
                </a:solidFill>
                <a:effectLst/>
              </a:rPr>
              <a:t>Step 5: Make Predictions</a:t>
            </a:r>
          </a:p>
          <a:p>
            <a:pPr algn="just"/>
            <a:r>
              <a:rPr lang="en-US" b="0" i="0" dirty="0" smtClean="0">
                <a:solidFill>
                  <a:srgbClr val="595858"/>
                </a:solidFill>
                <a:effectLst/>
              </a:rPr>
              <a:t>Once we have the final ARIMA model, we are now ready to make predictions on the future time points. We can also visualize the trends to cross validate if the model works fine.</a:t>
            </a:r>
            <a:endParaRPr lang="en-US" b="0" i="0" dirty="0">
              <a:solidFill>
                <a:srgbClr val="595858"/>
              </a:solidFill>
              <a:effectLst/>
            </a:endParaRPr>
          </a:p>
        </p:txBody>
      </p:sp>
      <p:pic>
        <p:nvPicPr>
          <p:cNvPr id="7" name="Picture 6">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571319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solidFill>
                  <a:srgbClr val="FF0000"/>
                </a:solidFill>
              </a:rPr>
              <a:t>Flowchart for choosing the right Time Series  Model</a:t>
            </a:r>
            <a:endParaRPr lang="en-IN" sz="2400" b="1" u="sng" dirty="0">
              <a:solidFill>
                <a:srgbClr val="FF0000"/>
              </a:solidFill>
            </a:endParaRPr>
          </a:p>
        </p:txBody>
      </p:sp>
      <p:pic>
        <p:nvPicPr>
          <p:cNvPr id="3" name="Picture 2"/>
          <p:cNvPicPr>
            <a:picLocks noChangeAspect="1"/>
          </p:cNvPicPr>
          <p:nvPr/>
        </p:nvPicPr>
        <p:blipFill>
          <a:blip r:embed="rId2"/>
          <a:stretch>
            <a:fillRect/>
          </a:stretch>
        </p:blipFill>
        <p:spPr>
          <a:xfrm>
            <a:off x="2351586" y="1987866"/>
            <a:ext cx="7859214" cy="3929607"/>
          </a:xfrm>
          <a:prstGeom prst="rect">
            <a:avLst/>
          </a:prstGeom>
        </p:spPr>
      </p:pic>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143740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185545"/>
            <a:ext cx="10515600" cy="4351338"/>
          </a:xfrm>
        </p:spPr>
        <p:txBody>
          <a:bodyPr/>
          <a:lstStyle/>
          <a:p>
            <a:pPr marL="0" indent="0">
              <a:buNone/>
            </a:pPr>
            <a:r>
              <a:rPr lang="en-US" dirty="0" smtClean="0">
                <a:effectLst/>
              </a:rPr>
              <a:t>But what makes a time series more challenging than say a regular regression problem? There are 2 things:</a:t>
            </a:r>
          </a:p>
          <a:p>
            <a:pPr marL="0" indent="0">
              <a:buNone/>
            </a:pPr>
            <a:endParaRPr lang="en-US" dirty="0" smtClean="0">
              <a:effectLst/>
            </a:endParaRPr>
          </a:p>
          <a:p>
            <a:r>
              <a:rPr lang="en-US" b="1" dirty="0" smtClean="0">
                <a:effectLst/>
              </a:rPr>
              <a:t>Time Dependence of a time series - </a:t>
            </a:r>
            <a:r>
              <a:rPr lang="en-US" dirty="0" smtClean="0">
                <a:effectLst/>
              </a:rPr>
              <a:t>The basic assumption of a linear regression model that the observations are independent doesn’t hold in this case.</a:t>
            </a:r>
          </a:p>
          <a:p>
            <a:r>
              <a:rPr lang="en-US" b="1" dirty="0" smtClean="0">
                <a:effectLst/>
              </a:rPr>
              <a:t>Seasonality in a time series - </a:t>
            </a:r>
            <a:r>
              <a:rPr lang="en-US" dirty="0" smtClean="0">
                <a:effectLst/>
              </a:rPr>
              <a:t>Along with an increasing or decreasing trend, most time series have some form of seasonal trends, i.e. variations specific to a particular time frame. </a:t>
            </a:r>
          </a:p>
          <a:p>
            <a:endParaRPr lang="en-IN" dirty="0"/>
          </a:p>
        </p:txBody>
      </p:sp>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1111460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686" y="1355361"/>
            <a:ext cx="11388634" cy="4351338"/>
          </a:xfrm>
        </p:spPr>
        <p:txBody>
          <a:bodyPr>
            <a:normAutofit/>
          </a:bodyPr>
          <a:lstStyle/>
          <a:p>
            <a:pPr marL="0" indent="0" fontAlgn="base">
              <a:buNone/>
            </a:pPr>
            <a:r>
              <a:rPr lang="en-US" sz="2400" b="1" u="sng" dirty="0">
                <a:solidFill>
                  <a:srgbClr val="FF0000"/>
                </a:solidFill>
              </a:rPr>
              <a:t>Univariate Versus Multivariate Time Series </a:t>
            </a:r>
            <a:r>
              <a:rPr lang="en-US" sz="2400" b="1" u="sng" dirty="0" smtClean="0">
                <a:solidFill>
                  <a:srgbClr val="FF0000"/>
                </a:solidFill>
              </a:rPr>
              <a:t>Models</a:t>
            </a:r>
          </a:p>
          <a:p>
            <a:pPr marL="0" indent="0" fontAlgn="base">
              <a:buNone/>
            </a:pPr>
            <a:endParaRPr lang="en-US" sz="1800" b="1" u="sng" dirty="0">
              <a:solidFill>
                <a:srgbClr val="FF0000"/>
              </a:solidFill>
            </a:endParaRPr>
          </a:p>
          <a:p>
            <a:pPr fontAlgn="base"/>
            <a:r>
              <a:rPr lang="en-US" sz="1800" dirty="0"/>
              <a:t>Time series models may also be split into univariate time series models and multivariate time series models. Univariate time series models are models used when the dependent variable is a single time series. Trying to model an individual’s heart rate per minute using only past observations of heart rate and exogenous variables is an example of a univariate time series model</a:t>
            </a:r>
            <a:r>
              <a:rPr lang="en-US" sz="1800" dirty="0" smtClean="0"/>
              <a:t>.</a:t>
            </a:r>
          </a:p>
          <a:p>
            <a:pPr fontAlgn="base"/>
            <a:endParaRPr lang="en-US" sz="1800" dirty="0"/>
          </a:p>
          <a:p>
            <a:pPr fontAlgn="base"/>
            <a:r>
              <a:rPr lang="en-US" sz="1800" dirty="0"/>
              <a:t>Multivariate time series models are used when there are multiple dependent variables. In addition to depending on their own past values, each series may depend on past and present values of the other series. Modeling U.S. gross domestic product, inflation, and unemployment together as endogenous variables is an example of a multivariate time series model.</a:t>
            </a:r>
          </a:p>
          <a:p>
            <a:endParaRPr lang="en-IN" sz="1800" dirty="0"/>
          </a:p>
        </p:txBody>
      </p:sp>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3447655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982" y="1027906"/>
            <a:ext cx="11843658" cy="5355312"/>
          </a:xfrm>
          <a:prstGeom prst="rect">
            <a:avLst/>
          </a:prstGeom>
        </p:spPr>
        <p:txBody>
          <a:bodyPr wrap="square">
            <a:spAutoFit/>
          </a:bodyPr>
          <a:lstStyle/>
          <a:p>
            <a:r>
              <a:rPr lang="en-US" b="1" i="0" dirty="0" smtClean="0">
                <a:solidFill>
                  <a:srgbClr val="282829"/>
                </a:solidFill>
                <a:effectLst/>
              </a:rPr>
              <a:t>Short Answer:</a:t>
            </a:r>
          </a:p>
          <a:p>
            <a:r>
              <a:rPr lang="en-US" b="0" i="0" dirty="0" smtClean="0">
                <a:solidFill>
                  <a:srgbClr val="282829"/>
                </a:solidFill>
                <a:effectLst/>
              </a:rPr>
              <a:t>Time-series forecast is Extrapolation.</a:t>
            </a:r>
          </a:p>
          <a:p>
            <a:r>
              <a:rPr lang="en-US" b="0" i="0" dirty="0" smtClean="0">
                <a:solidFill>
                  <a:srgbClr val="282829"/>
                </a:solidFill>
                <a:effectLst/>
              </a:rPr>
              <a:t>Regression is </a:t>
            </a:r>
            <a:r>
              <a:rPr lang="en-US" b="0" i="0" dirty="0" err="1" smtClean="0">
                <a:solidFill>
                  <a:srgbClr val="282829"/>
                </a:solidFill>
                <a:effectLst/>
              </a:rPr>
              <a:t>Intrapolation</a:t>
            </a:r>
            <a:r>
              <a:rPr lang="en-US" b="0" i="0" dirty="0" smtClean="0">
                <a:solidFill>
                  <a:srgbClr val="282829"/>
                </a:solidFill>
                <a:effectLst/>
              </a:rPr>
              <a:t>.</a:t>
            </a:r>
          </a:p>
          <a:p>
            <a:endParaRPr lang="en-US" b="1" i="1" dirty="0" smtClean="0">
              <a:solidFill>
                <a:srgbClr val="282829"/>
              </a:solidFill>
              <a:effectLst/>
            </a:endParaRPr>
          </a:p>
          <a:p>
            <a:r>
              <a:rPr lang="en-US" b="1" i="1" dirty="0" smtClean="0">
                <a:solidFill>
                  <a:srgbClr val="282829"/>
                </a:solidFill>
                <a:effectLst/>
              </a:rPr>
              <a:t>Longer version</a:t>
            </a:r>
            <a:endParaRPr lang="en-US" b="0" i="0" dirty="0" smtClean="0">
              <a:solidFill>
                <a:srgbClr val="282829"/>
              </a:solidFill>
              <a:effectLst/>
            </a:endParaRPr>
          </a:p>
          <a:p>
            <a:r>
              <a:rPr lang="en-US" b="0" i="0" dirty="0" smtClean="0">
                <a:solidFill>
                  <a:srgbClr val="282829"/>
                </a:solidFill>
                <a:effectLst/>
              </a:rPr>
              <a:t>Time-series refers to an ordered series of data. Time-series models usually forecast what comes next in the series - much like our childhood puzzles where we extrapolate and fill patterns.</a:t>
            </a:r>
          </a:p>
          <a:p>
            <a:r>
              <a:rPr lang="en-US" b="0" i="0" dirty="0" smtClean="0">
                <a:solidFill>
                  <a:srgbClr val="282829"/>
                </a:solidFill>
                <a:effectLst/>
              </a:rPr>
              <a:t>Time-series may or may not be accompanied with other companion series which usually can be seen as occurring-together. Sometimes, the prediction is also applied for these companion series… Such problems are referred to as ‘Multivariate </a:t>
            </a:r>
            <a:r>
              <a:rPr lang="en-US" b="0" i="0" dirty="0" err="1" smtClean="0">
                <a:solidFill>
                  <a:srgbClr val="282829"/>
                </a:solidFill>
                <a:effectLst/>
              </a:rPr>
              <a:t>Timeseries</a:t>
            </a:r>
            <a:r>
              <a:rPr lang="en-US" b="0" i="0" dirty="0" smtClean="0">
                <a:solidFill>
                  <a:srgbClr val="282829"/>
                </a:solidFill>
                <a:effectLst/>
              </a:rPr>
              <a:t>’</a:t>
            </a:r>
          </a:p>
          <a:p>
            <a:r>
              <a:rPr lang="en-US" b="0" i="0" dirty="0" smtClean="0">
                <a:solidFill>
                  <a:srgbClr val="282829"/>
                </a:solidFill>
                <a:effectLst/>
              </a:rPr>
              <a:t>Apart from all these, Time-series could also be accompanied by </a:t>
            </a:r>
            <a:r>
              <a:rPr lang="en-US" b="0" i="0" dirty="0" err="1" smtClean="0">
                <a:solidFill>
                  <a:srgbClr val="282829"/>
                </a:solidFill>
                <a:effectLst/>
              </a:rPr>
              <a:t>Exogeneous</a:t>
            </a:r>
            <a:r>
              <a:rPr lang="en-US" b="0" i="0" dirty="0" smtClean="0">
                <a:solidFill>
                  <a:srgbClr val="282829"/>
                </a:solidFill>
                <a:effectLst/>
              </a:rPr>
              <a:t> variables which are very much like companion series…. but they are not predicted because it is something </a:t>
            </a:r>
            <a:r>
              <a:rPr lang="en-US" b="0" i="0" dirty="0" err="1" smtClean="0">
                <a:solidFill>
                  <a:srgbClr val="282829"/>
                </a:solidFill>
                <a:effectLst/>
              </a:rPr>
              <a:t>exogeneous</a:t>
            </a:r>
            <a:r>
              <a:rPr lang="en-US" b="0" i="0" dirty="0" smtClean="0">
                <a:solidFill>
                  <a:srgbClr val="282829"/>
                </a:solidFill>
                <a:effectLst/>
              </a:rPr>
              <a:t> to the System. Their future values will be specified when we are making the prediction for the Target series. For e.g. while doing sales forecast, the variable whether we will be running promotions on TV at that time is an </a:t>
            </a:r>
            <a:r>
              <a:rPr lang="en-US" b="0" i="0" dirty="0" err="1" smtClean="0">
                <a:solidFill>
                  <a:srgbClr val="282829"/>
                </a:solidFill>
                <a:effectLst/>
              </a:rPr>
              <a:t>Exogeneous</a:t>
            </a:r>
            <a:r>
              <a:rPr lang="en-US" b="0" i="0" dirty="0" smtClean="0">
                <a:solidFill>
                  <a:srgbClr val="282829"/>
                </a:solidFill>
                <a:effectLst/>
              </a:rPr>
              <a:t> variable. The predictions can be made by specifying different values for them.</a:t>
            </a:r>
          </a:p>
          <a:p>
            <a:r>
              <a:rPr lang="en-US" b="0" i="0" dirty="0" smtClean="0">
                <a:solidFill>
                  <a:srgbClr val="282829"/>
                </a:solidFill>
                <a:effectLst/>
              </a:rPr>
              <a:t>Regression can be applied to Time-series problems as well. e.g. Auto-regression</a:t>
            </a:r>
          </a:p>
          <a:p>
            <a:r>
              <a:rPr lang="en-US" b="0" i="0" dirty="0" smtClean="0">
                <a:solidFill>
                  <a:srgbClr val="282829"/>
                </a:solidFill>
                <a:effectLst/>
              </a:rPr>
              <a:t>But Regression can also be applied to non-ordered series where a target variable is dependent on values taken by other variables. These other variables are called as Features. When making a prediction, new values of Features are provided and Regression provides an answer for the Target variable. Essentially, Regression is a kind of </a:t>
            </a:r>
            <a:r>
              <a:rPr lang="en-US" b="0" i="0" dirty="0" err="1" smtClean="0">
                <a:solidFill>
                  <a:srgbClr val="282829"/>
                </a:solidFill>
                <a:effectLst/>
              </a:rPr>
              <a:t>intrapolation</a:t>
            </a:r>
            <a:r>
              <a:rPr lang="en-US" b="0" i="0" dirty="0" smtClean="0">
                <a:solidFill>
                  <a:srgbClr val="282829"/>
                </a:solidFill>
                <a:effectLst/>
              </a:rPr>
              <a:t> technique.</a:t>
            </a:r>
            <a:endParaRPr lang="en-US" b="0" i="0" dirty="0">
              <a:solidFill>
                <a:srgbClr val="282829"/>
              </a:solidFill>
              <a:effectLst/>
            </a:endParaRPr>
          </a:p>
        </p:txBody>
      </p:sp>
      <p:sp>
        <p:nvSpPr>
          <p:cNvPr id="3" name="Title 2"/>
          <p:cNvSpPr>
            <a:spLocks noGrp="1"/>
          </p:cNvSpPr>
          <p:nvPr>
            <p:ph type="title"/>
          </p:nvPr>
        </p:nvSpPr>
        <p:spPr>
          <a:xfrm>
            <a:off x="134982" y="-92075"/>
            <a:ext cx="10515600" cy="1325563"/>
          </a:xfrm>
        </p:spPr>
        <p:txBody>
          <a:bodyPr>
            <a:normAutofit/>
          </a:bodyPr>
          <a:lstStyle/>
          <a:p>
            <a:r>
              <a:rPr lang="en-US" sz="2400" b="1" u="sng" dirty="0" smtClean="0">
                <a:solidFill>
                  <a:srgbClr val="FF0000"/>
                </a:solidFill>
              </a:rPr>
              <a:t>Regression vs Time Series Forecasting</a:t>
            </a:r>
            <a:endParaRPr lang="en-IN" sz="2400" b="1" u="sng" dirty="0">
              <a:solidFill>
                <a:srgbClr val="FF0000"/>
              </a:solidFill>
            </a:endParaRPr>
          </a:p>
        </p:txBody>
      </p:sp>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2715993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4433" y="1406668"/>
            <a:ext cx="11086013" cy="4801314"/>
          </a:xfrm>
          <a:prstGeom prst="rect">
            <a:avLst/>
          </a:prstGeom>
        </p:spPr>
        <p:txBody>
          <a:bodyPr wrap="square">
            <a:spAutoFit/>
          </a:bodyPr>
          <a:lstStyle/>
          <a:p>
            <a:r>
              <a:rPr lang="en-US" dirty="0"/>
              <a:t>Of course </a:t>
            </a:r>
            <a:r>
              <a:rPr lang="en-US" dirty="0" smtClean="0"/>
              <a:t>we </a:t>
            </a:r>
            <a:r>
              <a:rPr lang="en-US" dirty="0"/>
              <a:t>can use linear regression with time series data as long as:</a:t>
            </a:r>
          </a:p>
          <a:p>
            <a:pPr marL="342900" indent="-342900">
              <a:buAutoNum type="arabicParenR"/>
            </a:pPr>
            <a:r>
              <a:rPr lang="en-US" dirty="0" smtClean="0"/>
              <a:t>The </a:t>
            </a:r>
            <a:r>
              <a:rPr lang="en-US" dirty="0"/>
              <a:t>inclusion of lagged terms as </a:t>
            </a:r>
            <a:r>
              <a:rPr lang="en-US" dirty="0" err="1"/>
              <a:t>regressors</a:t>
            </a:r>
            <a:r>
              <a:rPr lang="en-US" dirty="0"/>
              <a:t> does not create a collinearity </a:t>
            </a:r>
            <a:r>
              <a:rPr lang="en-US" dirty="0" smtClean="0"/>
              <a:t>problem.</a:t>
            </a:r>
          </a:p>
          <a:p>
            <a:pPr marL="342900" indent="-342900">
              <a:buAutoNum type="arabicParenR"/>
            </a:pPr>
            <a:r>
              <a:rPr lang="en-US" dirty="0" smtClean="0"/>
              <a:t>Both </a:t>
            </a:r>
            <a:r>
              <a:rPr lang="en-US" dirty="0"/>
              <a:t>the </a:t>
            </a:r>
            <a:r>
              <a:rPr lang="en-US" dirty="0" err="1"/>
              <a:t>regressors</a:t>
            </a:r>
            <a:r>
              <a:rPr lang="en-US" dirty="0"/>
              <a:t> and the explained variable are </a:t>
            </a:r>
            <a:r>
              <a:rPr lang="en-US" dirty="0" smtClean="0"/>
              <a:t>stationary</a:t>
            </a:r>
          </a:p>
          <a:p>
            <a:pPr marL="342900" indent="-342900">
              <a:buAutoNum type="arabicParenR"/>
            </a:pPr>
            <a:r>
              <a:rPr lang="en-US" dirty="0" smtClean="0"/>
              <a:t>Your </a:t>
            </a:r>
            <a:r>
              <a:rPr lang="en-US" dirty="0"/>
              <a:t>errors are not correlated with each </a:t>
            </a:r>
            <a:r>
              <a:rPr lang="en-US" dirty="0" smtClean="0"/>
              <a:t>other</a:t>
            </a:r>
          </a:p>
          <a:p>
            <a:pPr marL="342900" indent="-342900">
              <a:buAutoNum type="arabicParenR"/>
            </a:pPr>
            <a:r>
              <a:rPr lang="en-US" dirty="0" smtClean="0"/>
              <a:t>The </a:t>
            </a:r>
            <a:r>
              <a:rPr lang="en-US" dirty="0"/>
              <a:t>other linear regression assumptions </a:t>
            </a:r>
            <a:r>
              <a:rPr lang="en-US" dirty="0" smtClean="0"/>
              <a:t>apply</a:t>
            </a:r>
          </a:p>
          <a:p>
            <a:pPr marL="342900" indent="-342900">
              <a:buAutoNum type="arabicParenR"/>
            </a:pPr>
            <a:r>
              <a:rPr lang="en-US" dirty="0" smtClean="0"/>
              <a:t>No </a:t>
            </a:r>
            <a:r>
              <a:rPr lang="en-US" dirty="0"/>
              <a:t>autocorrelation is the single most important assumption in linear regression. If autocorrelation is present the consequences are the </a:t>
            </a:r>
            <a:r>
              <a:rPr lang="en-US" dirty="0" smtClean="0"/>
              <a:t>following:</a:t>
            </a:r>
          </a:p>
          <a:p>
            <a:pPr marL="800100" lvl="1" indent="-342900">
              <a:buAutoNum type="arabicParenR"/>
            </a:pPr>
            <a:r>
              <a:rPr lang="en-US" dirty="0" smtClean="0"/>
              <a:t>Bias</a:t>
            </a:r>
            <a:r>
              <a:rPr lang="en-US" dirty="0"/>
              <a:t>: Your “best fit line” will likely be way off because it will be pulled away from the “true line” by the effect of the lagged </a:t>
            </a:r>
            <a:r>
              <a:rPr lang="en-US" dirty="0" smtClean="0"/>
              <a:t>errors.</a:t>
            </a:r>
          </a:p>
          <a:p>
            <a:pPr marL="800100" lvl="1" indent="-342900">
              <a:buAutoNum type="arabicParenR"/>
            </a:pPr>
            <a:r>
              <a:rPr lang="en-US" dirty="0" smtClean="0"/>
              <a:t>Inconsistency</a:t>
            </a:r>
            <a:r>
              <a:rPr lang="en-US" dirty="0"/>
              <a:t>: Given the above, your sample estimators are unlikely to converge to the population </a:t>
            </a:r>
            <a:r>
              <a:rPr lang="en-US" dirty="0" smtClean="0"/>
              <a:t>parameters.</a:t>
            </a:r>
          </a:p>
          <a:p>
            <a:pPr marL="800100" lvl="1" indent="-342900">
              <a:buAutoNum type="arabicParenR"/>
            </a:pPr>
            <a:r>
              <a:rPr lang="en-US" dirty="0" smtClean="0"/>
              <a:t>Inefficiency</a:t>
            </a:r>
            <a:r>
              <a:rPr lang="en-US" dirty="0"/>
              <a:t>: While it is theoretically possible, your residuals are unlikely to be </a:t>
            </a:r>
            <a:r>
              <a:rPr lang="en-US" dirty="0" err="1"/>
              <a:t>homoskedastic</a:t>
            </a:r>
            <a:r>
              <a:rPr lang="en-US" dirty="0"/>
              <a:t> if they are </a:t>
            </a:r>
            <a:r>
              <a:rPr lang="en-US" dirty="0" err="1"/>
              <a:t>autocorrelated</a:t>
            </a:r>
            <a:r>
              <a:rPr lang="en-US" dirty="0"/>
              <a:t>. Thus, your confidence intervals and your hypothesis tests will be unreliable.</a:t>
            </a:r>
          </a:p>
          <a:p>
            <a:endParaRPr lang="en-US" dirty="0" smtClean="0"/>
          </a:p>
          <a:p>
            <a:r>
              <a:rPr lang="en-US" dirty="0" smtClean="0"/>
              <a:t>In </a:t>
            </a:r>
            <a:r>
              <a:rPr lang="en-US" dirty="0"/>
              <a:t>conclusion, if you are trying to use the model to predict sales, I’m not sure it is useful, even as a “simplistic” model.</a:t>
            </a:r>
          </a:p>
          <a:p>
            <a:r>
              <a:rPr lang="en-US" dirty="0"/>
              <a:t>You may want to use an auto regressive model instead. It has the advantage of likely fitting your data much better than a straight line and you are more likely to reliably link present sales to past sales than just the passage of time.</a:t>
            </a:r>
          </a:p>
        </p:txBody>
      </p:sp>
      <p:sp>
        <p:nvSpPr>
          <p:cNvPr id="3" name="Title 2"/>
          <p:cNvSpPr>
            <a:spLocks noGrp="1"/>
          </p:cNvSpPr>
          <p:nvPr>
            <p:ph type="title"/>
          </p:nvPr>
        </p:nvSpPr>
        <p:spPr>
          <a:xfrm>
            <a:off x="644433" y="182245"/>
            <a:ext cx="10515600" cy="1325563"/>
          </a:xfrm>
        </p:spPr>
        <p:txBody>
          <a:bodyPr>
            <a:normAutofit/>
          </a:bodyPr>
          <a:lstStyle/>
          <a:p>
            <a:r>
              <a:rPr lang="en-US" sz="2400" b="1" u="sng" dirty="0" smtClean="0">
                <a:solidFill>
                  <a:srgbClr val="FF0000"/>
                </a:solidFill>
              </a:rPr>
              <a:t>Can we use linear regression for Time Series Data ?</a:t>
            </a:r>
            <a:endParaRPr lang="en-IN" sz="2400" b="1" u="sng" dirty="0">
              <a:solidFill>
                <a:srgbClr val="FF0000"/>
              </a:solidFill>
            </a:endParaRPr>
          </a:p>
        </p:txBody>
      </p:sp>
      <p:pic>
        <p:nvPicPr>
          <p:cNvPr id="4" name="Picture 3">
            <a:extLst>
              <a:ext uri="{FF2B5EF4-FFF2-40B4-BE49-F238E27FC236}">
                <a16:creationId xmlns:a16="http://schemas.microsoft.com/office/drawing/2014/main" id="{92144486-4D8A-45AD-9AFE-8EDFE194ABA8}"/>
              </a:ext>
            </a:extLst>
          </p:cNvPr>
          <p:cNvPicPr>
            <a:picLocks noChangeAspect="1"/>
          </p:cNvPicPr>
          <p:nvPr/>
        </p:nvPicPr>
        <p:blipFill>
          <a:blip r:embed="rId2"/>
          <a:stretch>
            <a:fillRect/>
          </a:stretch>
        </p:blipFill>
        <p:spPr>
          <a:xfrm>
            <a:off x="8905875" y="0"/>
            <a:ext cx="3286125" cy="857250"/>
          </a:xfrm>
          <a:prstGeom prst="rect">
            <a:avLst/>
          </a:prstGeom>
        </p:spPr>
      </p:pic>
    </p:spTree>
    <p:extLst>
      <p:ext uri="{BB962C8B-B14F-4D97-AF65-F5344CB8AC3E}">
        <p14:creationId xmlns:p14="http://schemas.microsoft.com/office/powerpoint/2010/main" val="2389082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66812" y="885825"/>
            <a:ext cx="9858375" cy="5086350"/>
          </a:xfrm>
          <a:prstGeom prst="rect">
            <a:avLst/>
          </a:prstGeom>
        </p:spPr>
      </p:pic>
      <p:pic>
        <p:nvPicPr>
          <p:cNvPr id="3" name="Picture 2">
            <a:extLst>
              <a:ext uri="{FF2B5EF4-FFF2-40B4-BE49-F238E27FC236}">
                <a16:creationId xmlns:a16="http://schemas.microsoft.com/office/drawing/2014/main" id="{92144486-4D8A-45AD-9AFE-8EDFE194ABA8}"/>
              </a:ext>
            </a:extLst>
          </p:cNvPr>
          <p:cNvPicPr>
            <a:picLocks noChangeAspect="1"/>
          </p:cNvPicPr>
          <p:nvPr/>
        </p:nvPicPr>
        <p:blipFill>
          <a:blip r:embed="rId3"/>
          <a:stretch>
            <a:fillRect/>
          </a:stretch>
        </p:blipFill>
        <p:spPr>
          <a:xfrm>
            <a:off x="8905875" y="0"/>
            <a:ext cx="3286125" cy="857250"/>
          </a:xfrm>
          <a:prstGeom prst="rect">
            <a:avLst/>
          </a:prstGeom>
        </p:spPr>
      </p:pic>
    </p:spTree>
    <p:extLst>
      <p:ext uri="{BB962C8B-B14F-4D97-AF65-F5344CB8AC3E}">
        <p14:creationId xmlns:p14="http://schemas.microsoft.com/office/powerpoint/2010/main" val="2519576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3662</TotalTime>
  <Words>2118</Words>
  <Application>Microsoft Office PowerPoint</Application>
  <PresentationFormat>Widescreen</PresentationFormat>
  <Paragraphs>198</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Time Series Analysis</vt:lpstr>
      <vt:lpstr>Importance of Time Series Analysis</vt:lpstr>
      <vt:lpstr>PowerPoint Presentation</vt:lpstr>
      <vt:lpstr>PowerPoint Presentation</vt:lpstr>
      <vt:lpstr>PowerPoint Presentation</vt:lpstr>
      <vt:lpstr>PowerPoint Presentation</vt:lpstr>
      <vt:lpstr>Regression vs Time Series Forecasting</vt:lpstr>
      <vt:lpstr>Can we use linear regression for Time Series Data ?</vt:lpstr>
      <vt:lpstr>PowerPoint Presentation</vt:lpstr>
      <vt:lpstr>PowerPoint Presentation</vt:lpstr>
      <vt:lpstr>PowerPoint Presentation</vt:lpstr>
      <vt:lpstr> Regular pattern of ups and down fluctuations. It is a short-term variation due to seasonal factors as time of the year or day of the week. Example- Sales at Amazon increases on Thanksgiving day and New Year’s Eve every year. Seasonal variation is also known as periodic.  Seasonality can be additive or multiplicative. Additive seasonality is when the values in different seasons vary by a constant amount, and multiplicative seasonality is when the values in different seasons vary by a constant degree. Multiplicative seasonality increases as the level increases.</vt:lpstr>
      <vt:lpstr>PowerPoint Presentation</vt:lpstr>
      <vt:lpstr> Medium term variation caused by circumstances repeating at irregular interval.  Example- 5 years of economic growth, followed by 2 years of slump, and again 7 years of growth.  Cyclicality may or may not be present in the data. Average length of a cycle is usually longer than that of seasonality and the average magnitude of cycle is usually more variable than that of seasonality. The YOY growth of GDP of UK. </vt:lpstr>
      <vt:lpstr>Cyclicity Vs. Seasonality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Dickey-Fuller Test:   This is one of the statistical tests for checking stationarity. Here the null hypothesis is that the TS is non-stationary. The test results comprise of a Test Statistic and some Critical Values for difference confidence levels. If the ‘Test Statistic’ is less than the ‘Critical Value’, we can reject the null hypothesis and say that the series is stationary. </vt:lpstr>
      <vt:lpstr>Identify the time series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Series Model</vt:lpstr>
      <vt:lpstr>Time Series Model</vt:lpstr>
      <vt:lpstr>PowerPoint Presentation</vt:lpstr>
      <vt:lpstr>PowerPoint Presentation</vt:lpstr>
      <vt:lpstr>PowerPoint Presentation</vt:lpstr>
      <vt:lpstr>PowerPoint Presentation</vt:lpstr>
      <vt:lpstr>PowerPoint Presentation</vt:lpstr>
      <vt:lpstr>PowerPoint Presentation</vt:lpstr>
      <vt:lpstr>Flowchart for choosing the right Time Series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dc:creator>
  <cp:lastModifiedBy>VISHAL</cp:lastModifiedBy>
  <cp:revision>50</cp:revision>
  <dcterms:created xsi:type="dcterms:W3CDTF">2021-01-24T17:26:06Z</dcterms:created>
  <dcterms:modified xsi:type="dcterms:W3CDTF">2021-01-27T06:30:28Z</dcterms:modified>
</cp:coreProperties>
</file>