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8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303" r:id="rId50"/>
    <p:sldId id="307" r:id="rId51"/>
    <p:sldId id="308" r:id="rId52"/>
    <p:sldId id="309" r:id="rId53"/>
    <p:sldId id="310" r:id="rId54"/>
    <p:sldId id="306" r:id="rId55"/>
    <p:sldId id="311" r:id="rId56"/>
    <p:sldId id="312" r:id="rId57"/>
    <p:sldId id="317" r:id="rId58"/>
    <p:sldId id="318" r:id="rId59"/>
    <p:sldId id="319" r:id="rId60"/>
    <p:sldId id="320" r:id="rId61"/>
    <p:sldId id="321" r:id="rId62"/>
    <p:sldId id="316" r:id="rId63"/>
    <p:sldId id="322" r:id="rId64"/>
    <p:sldId id="323" r:id="rId65"/>
    <p:sldId id="313" r:id="rId66"/>
    <p:sldId id="314" r:id="rId67"/>
    <p:sldId id="315" r:id="rId68"/>
    <p:sldId id="324" r:id="rId69"/>
    <p:sldId id="325" r:id="rId70"/>
    <p:sldId id="326" r:id="rId71"/>
    <p:sldId id="327" r:id="rId72"/>
    <p:sldId id="328" r:id="rId73"/>
    <p:sldId id="329"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46242-544C-4EFA-9887-14BAFE0324D6}" type="datetimeFigureOut">
              <a:rPr lang="en-IN" smtClean="0"/>
              <a:pPr/>
              <a:t>21-04-2021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EE5CC-FA6B-4D1F-A1F8-053EE47AD004}" type="slidenum">
              <a:rPr lang="en-IN" smtClean="0"/>
              <a:pPr/>
              <a:t>‹#›</a:t>
            </a:fld>
            <a:endParaRPr lang="en-IN"/>
          </a:p>
        </p:txBody>
      </p:sp>
    </p:spTree>
    <p:extLst>
      <p:ext uri="{BB962C8B-B14F-4D97-AF65-F5344CB8AC3E}">
        <p14:creationId xmlns:p14="http://schemas.microsoft.com/office/powerpoint/2010/main" val="318421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49EE5CC-FA6B-4D1F-A1F8-053EE47AD004}" type="slidenum">
              <a:rPr lang="en-IN" smtClean="0"/>
              <a:pPr/>
              <a:t>2</a:t>
            </a:fld>
            <a:endParaRPr lang="en-IN"/>
          </a:p>
        </p:txBody>
      </p:sp>
    </p:spTree>
    <p:extLst>
      <p:ext uri="{BB962C8B-B14F-4D97-AF65-F5344CB8AC3E}">
        <p14:creationId xmlns:p14="http://schemas.microsoft.com/office/powerpoint/2010/main" val="274585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32E82C7-E281-4964-864B-4BDE1B666EB0}" type="datetime1">
              <a:rPr lang="en-IN" smtClean="0"/>
              <a:pPr/>
              <a:t>21-04-2021</a:t>
            </a:fld>
            <a:endParaRPr lang="en-IN"/>
          </a:p>
        </p:txBody>
      </p:sp>
      <p:sp>
        <p:nvSpPr>
          <p:cNvPr id="5" name="Footer Placeholder 4"/>
          <p:cNvSpPr>
            <a:spLocks noGrp="1"/>
          </p:cNvSpPr>
          <p:nvPr>
            <p:ph type="ftr" sz="quarter" idx="11"/>
          </p:nvPr>
        </p:nvSpPr>
        <p:spPr/>
        <p:txBody>
          <a:bodyPr/>
          <a:lstStyle/>
          <a:p>
            <a:r>
              <a:rPr lang="en-IN"/>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15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0D6C6-89BF-4996-BD9E-9F9C7D28743B}" type="datetime1">
              <a:rPr lang="en-IN" smtClean="0"/>
              <a:pPr/>
              <a:t>21-04-2021</a:t>
            </a:fld>
            <a:endParaRPr lang="en-IN"/>
          </a:p>
        </p:txBody>
      </p:sp>
      <p:sp>
        <p:nvSpPr>
          <p:cNvPr id="5" name="Footer Placeholder 4"/>
          <p:cNvSpPr>
            <a:spLocks noGrp="1"/>
          </p:cNvSpPr>
          <p:nvPr>
            <p:ph type="ftr" sz="quarter" idx="11"/>
          </p:nvPr>
        </p:nvSpPr>
        <p:spPr/>
        <p:txBody>
          <a:bodyPr/>
          <a:lstStyle/>
          <a:p>
            <a:r>
              <a:rPr lang="en-IN"/>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23509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AAE1D-9607-4D34-9B3F-1DC59DE0307A}" type="datetime1">
              <a:rPr lang="en-IN" smtClean="0"/>
              <a:pPr/>
              <a:t>21-04-2021</a:t>
            </a:fld>
            <a:endParaRPr lang="en-IN"/>
          </a:p>
        </p:txBody>
      </p:sp>
      <p:sp>
        <p:nvSpPr>
          <p:cNvPr id="5" name="Footer Placeholder 4"/>
          <p:cNvSpPr>
            <a:spLocks noGrp="1"/>
          </p:cNvSpPr>
          <p:nvPr>
            <p:ph type="ftr" sz="quarter" idx="11"/>
          </p:nvPr>
        </p:nvSpPr>
        <p:spPr/>
        <p:txBody>
          <a:bodyPr/>
          <a:lstStyle/>
          <a:p>
            <a:r>
              <a:rPr lang="en-IN"/>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712C4-7E6E-4566-8ED0-97FB5E86CC63}" type="datetime1">
              <a:rPr lang="en-IN" smtClean="0"/>
              <a:pPr/>
              <a:t>21-04-2021</a:t>
            </a:fld>
            <a:endParaRPr lang="en-IN"/>
          </a:p>
        </p:txBody>
      </p:sp>
      <p:sp>
        <p:nvSpPr>
          <p:cNvPr id="5" name="Footer Placeholder 4"/>
          <p:cNvSpPr>
            <a:spLocks noGrp="1"/>
          </p:cNvSpPr>
          <p:nvPr>
            <p:ph type="ftr" sz="quarter" idx="11"/>
          </p:nvPr>
        </p:nvSpPr>
        <p:spPr/>
        <p:txBody>
          <a:bodyPr/>
          <a:lstStyle/>
          <a:p>
            <a:r>
              <a:rPr lang="en-IN"/>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258565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64C84-A8EB-4596-A45B-1E5C8C80F5DE}" type="datetime1">
              <a:rPr lang="en-IN" smtClean="0"/>
              <a:pPr/>
              <a:t>21-04-2021</a:t>
            </a:fld>
            <a:endParaRPr lang="en-IN"/>
          </a:p>
        </p:txBody>
      </p:sp>
      <p:sp>
        <p:nvSpPr>
          <p:cNvPr id="5" name="Footer Placeholder 4"/>
          <p:cNvSpPr>
            <a:spLocks noGrp="1"/>
          </p:cNvSpPr>
          <p:nvPr>
            <p:ph type="ftr" sz="quarter" idx="11"/>
          </p:nvPr>
        </p:nvSpPr>
        <p:spPr/>
        <p:txBody>
          <a:bodyPr/>
          <a:lstStyle/>
          <a:p>
            <a:r>
              <a:rPr lang="en-IN"/>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19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2D80C-E2F5-4D38-BF56-E4BA55F24208}" type="datetime1">
              <a:rPr lang="en-IN" smtClean="0"/>
              <a:pPr/>
              <a:t>21-04-2021</a:t>
            </a:fld>
            <a:endParaRPr lang="en-IN"/>
          </a:p>
        </p:txBody>
      </p:sp>
      <p:sp>
        <p:nvSpPr>
          <p:cNvPr id="6" name="Footer Placeholder 5"/>
          <p:cNvSpPr>
            <a:spLocks noGrp="1"/>
          </p:cNvSpPr>
          <p:nvPr>
            <p:ph type="ftr" sz="quarter" idx="11"/>
          </p:nvPr>
        </p:nvSpPr>
        <p:spPr/>
        <p:txBody>
          <a:bodyPr/>
          <a:lstStyle/>
          <a:p>
            <a:r>
              <a:rPr lang="en-IN"/>
              <a:t>Unit 3 Knowledge &amp; Reasoning</a:t>
            </a:r>
          </a:p>
        </p:txBody>
      </p:sp>
      <p:sp>
        <p:nvSpPr>
          <p:cNvPr id="7" name="Slide Number Placeholder 6"/>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714831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2945A-A6E1-4C4A-AF7A-0A8739BF70FE}" type="datetime1">
              <a:rPr lang="en-IN" smtClean="0"/>
              <a:pPr/>
              <a:t>21-04-2021</a:t>
            </a:fld>
            <a:endParaRPr lang="en-IN"/>
          </a:p>
        </p:txBody>
      </p:sp>
      <p:sp>
        <p:nvSpPr>
          <p:cNvPr id="8" name="Footer Placeholder 7"/>
          <p:cNvSpPr>
            <a:spLocks noGrp="1"/>
          </p:cNvSpPr>
          <p:nvPr>
            <p:ph type="ftr" sz="quarter" idx="11"/>
          </p:nvPr>
        </p:nvSpPr>
        <p:spPr/>
        <p:txBody>
          <a:bodyPr/>
          <a:lstStyle/>
          <a:p>
            <a:r>
              <a:rPr lang="en-IN"/>
              <a:t>Unit 3 Knowledge &amp; Reasoning</a:t>
            </a:r>
          </a:p>
        </p:txBody>
      </p:sp>
      <p:sp>
        <p:nvSpPr>
          <p:cNvPr id="9" name="Slide Number Placeholder 8"/>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62776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3090E-E61D-4694-85B5-FAD9C433A99F}" type="datetime1">
              <a:rPr lang="en-IN" smtClean="0"/>
              <a:pPr/>
              <a:t>21-04-2021</a:t>
            </a:fld>
            <a:endParaRPr lang="en-IN"/>
          </a:p>
        </p:txBody>
      </p:sp>
      <p:sp>
        <p:nvSpPr>
          <p:cNvPr id="4" name="Footer Placeholder 3"/>
          <p:cNvSpPr>
            <a:spLocks noGrp="1"/>
          </p:cNvSpPr>
          <p:nvPr>
            <p:ph type="ftr" sz="quarter" idx="11"/>
          </p:nvPr>
        </p:nvSpPr>
        <p:spPr/>
        <p:txBody>
          <a:bodyPr/>
          <a:lstStyle/>
          <a:p>
            <a:r>
              <a:rPr lang="en-IN"/>
              <a:t>Unit 3 Knowledge &amp; Reasoning</a:t>
            </a:r>
          </a:p>
        </p:txBody>
      </p:sp>
      <p:sp>
        <p:nvSpPr>
          <p:cNvPr id="5" name="Slide Number Placeholder 4"/>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360358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662BE-A39D-4C1D-BA1E-C1CE2195083F}" type="datetime1">
              <a:rPr lang="en-IN" smtClean="0"/>
              <a:pPr/>
              <a:t>21-04-2021</a:t>
            </a:fld>
            <a:endParaRPr lang="en-IN"/>
          </a:p>
        </p:txBody>
      </p:sp>
      <p:sp>
        <p:nvSpPr>
          <p:cNvPr id="3" name="Footer Placeholder 2"/>
          <p:cNvSpPr>
            <a:spLocks noGrp="1"/>
          </p:cNvSpPr>
          <p:nvPr>
            <p:ph type="ftr" sz="quarter" idx="11"/>
          </p:nvPr>
        </p:nvSpPr>
        <p:spPr/>
        <p:txBody>
          <a:bodyPr/>
          <a:lstStyle/>
          <a:p>
            <a:r>
              <a:rPr lang="en-IN"/>
              <a:t>Unit 3 Knowledge &amp; Reasoning</a:t>
            </a:r>
          </a:p>
        </p:txBody>
      </p:sp>
      <p:sp>
        <p:nvSpPr>
          <p:cNvPr id="4" name="Slide Number Placeholder 3"/>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65378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4FC8F-E947-4C0C-8F7E-A973BE1C9BEE}" type="datetime1">
              <a:rPr lang="en-IN" smtClean="0"/>
              <a:pPr/>
              <a:t>21-04-2021</a:t>
            </a:fld>
            <a:endParaRPr lang="en-IN"/>
          </a:p>
        </p:txBody>
      </p:sp>
      <p:sp>
        <p:nvSpPr>
          <p:cNvPr id="6" name="Footer Placeholder 5"/>
          <p:cNvSpPr>
            <a:spLocks noGrp="1"/>
          </p:cNvSpPr>
          <p:nvPr>
            <p:ph type="ftr" sz="quarter" idx="11"/>
          </p:nvPr>
        </p:nvSpPr>
        <p:spPr/>
        <p:txBody>
          <a:bodyPr/>
          <a:lstStyle/>
          <a:p>
            <a:r>
              <a:rPr lang="en-IN"/>
              <a:t>Unit 3 Knowledge &amp; Reasoning</a:t>
            </a:r>
          </a:p>
        </p:txBody>
      </p:sp>
      <p:sp>
        <p:nvSpPr>
          <p:cNvPr id="7" name="Slide Number Placeholder 6"/>
          <p:cNvSpPr>
            <a:spLocks noGrp="1"/>
          </p:cNvSpPr>
          <p:nvPr>
            <p:ph type="sldNum" sz="quarter" idx="12"/>
          </p:nvPr>
        </p:nvSpPr>
        <p:spPr/>
        <p:txBody>
          <a:bodyPr/>
          <a:lstStyle/>
          <a:p>
            <a:fld id="{1FF43E34-3A12-4D6A-99DD-72D51C984223}" type="slidenum">
              <a:rPr lang="en-IN" smtClean="0"/>
              <a:pPr/>
              <a:t>‹#›</a:t>
            </a:fld>
            <a:endParaRPr lang="en-IN"/>
          </a:p>
        </p:txBody>
      </p:sp>
    </p:spTree>
    <p:extLst>
      <p:ext uri="{BB962C8B-B14F-4D97-AF65-F5344CB8AC3E}">
        <p14:creationId xmlns:p14="http://schemas.microsoft.com/office/powerpoint/2010/main" val="152280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6D917-C1CF-433E-B025-0FE67958F8D7}" type="datetime1">
              <a:rPr lang="en-IN" smtClean="0"/>
              <a:pPr/>
              <a:t>21-04-2021</a:t>
            </a:fld>
            <a:endParaRPr lang="en-IN"/>
          </a:p>
        </p:txBody>
      </p:sp>
      <p:sp>
        <p:nvSpPr>
          <p:cNvPr id="6" name="Footer Placeholder 5"/>
          <p:cNvSpPr>
            <a:spLocks noGrp="1"/>
          </p:cNvSpPr>
          <p:nvPr>
            <p:ph type="ftr" sz="quarter" idx="11"/>
          </p:nvPr>
        </p:nvSpPr>
        <p:spPr/>
        <p:txBody>
          <a:bodyPr/>
          <a:lstStyle/>
          <a:p>
            <a:r>
              <a:rPr lang="en-IN"/>
              <a:t>Unit 3 Knowledge &amp; Reasoning</a:t>
            </a:r>
          </a:p>
        </p:txBody>
      </p:sp>
      <p:sp>
        <p:nvSpPr>
          <p:cNvPr id="7" name="Slide Number Placeholder 6"/>
          <p:cNvSpPr>
            <a:spLocks noGrp="1"/>
          </p:cNvSpPr>
          <p:nvPr>
            <p:ph type="sldNum" sz="quarter" idx="12"/>
          </p:nvPr>
        </p:nvSpPr>
        <p:spPr/>
        <p:txBody>
          <a:bodyPr/>
          <a:lstStyle/>
          <a:p>
            <a:fld id="{1FF43E34-3A12-4D6A-99DD-72D51C984223}" type="slidenum">
              <a:rPr lang="en-IN" smtClean="0"/>
              <a:pPr/>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3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8DFBAEE-9BD3-4707-A4F4-19AD97244D6F}" type="datetime1">
              <a:rPr lang="en-IN" smtClean="0"/>
              <a:pPr/>
              <a:t>21-04-2021</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n-IN"/>
              <a:t>Unit 3 Knowledge &amp; Reasoning</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FF43E34-3A12-4D6A-99DD-72D51C984223}"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3193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638" y="1911824"/>
            <a:ext cx="11555660" cy="1977788"/>
          </a:xfrm>
        </p:spPr>
        <p:txBody>
          <a:bodyPr>
            <a:normAutofit/>
          </a:bodyPr>
          <a:lstStyle/>
          <a:p>
            <a:pPr algn="ctr">
              <a:spcBef>
                <a:spcPts val="1000"/>
              </a:spcBef>
              <a:buClr>
                <a:schemeClr val="accent1"/>
              </a:buClr>
              <a:buSzPct val="80000"/>
            </a:pPr>
            <a:r>
              <a:rPr lang="en-US" sz="4500" b="1" cap="all" dirty="0">
                <a:solidFill>
                  <a:schemeClr val="bg1"/>
                </a:solidFill>
                <a:latin typeface="Bookman Old Style" panose="02050604050505020204" pitchFamily="18" charset="0"/>
              </a:rPr>
              <a:t>Unit 3 </a:t>
            </a:r>
            <a:br>
              <a:rPr lang="en-US" sz="4500" b="1" cap="all" dirty="0">
                <a:solidFill>
                  <a:schemeClr val="bg1"/>
                </a:solidFill>
                <a:latin typeface="Bookman Old Style" panose="02050604050505020204" pitchFamily="18" charset="0"/>
              </a:rPr>
            </a:br>
            <a:r>
              <a:rPr lang="en-US" sz="4500" b="1" cap="all" dirty="0">
                <a:solidFill>
                  <a:schemeClr val="bg1"/>
                </a:solidFill>
                <a:latin typeface="Bookman Old Style" panose="02050604050505020204" pitchFamily="18" charset="0"/>
              </a:rPr>
              <a:t>Knowledge and Reasoning</a:t>
            </a:r>
            <a:endParaRPr lang="en-IN" sz="4500" b="1" cap="all" dirty="0">
              <a:solidFill>
                <a:schemeClr val="bg1"/>
              </a:solidFill>
              <a:latin typeface="Bookman Old Style" panose="02050604050505020204" pitchFamily="18" charset="0"/>
            </a:endParaRPr>
          </a:p>
        </p:txBody>
      </p:sp>
      <p:sp>
        <p:nvSpPr>
          <p:cNvPr id="3" name="Subtitle 2"/>
          <p:cNvSpPr>
            <a:spLocks noGrp="1"/>
          </p:cNvSpPr>
          <p:nvPr>
            <p:ph type="subTitle" idx="1"/>
          </p:nvPr>
        </p:nvSpPr>
        <p:spPr>
          <a:xfrm>
            <a:off x="2664698" y="4905980"/>
            <a:ext cx="5984627" cy="1479829"/>
          </a:xfrm>
        </p:spPr>
        <p:txBody>
          <a:bodyPr>
            <a:noAutofit/>
          </a:bodyPr>
          <a:lstStyle/>
          <a:p>
            <a:pPr algn="ctr">
              <a:lnSpc>
                <a:spcPct val="150000"/>
              </a:lnSpc>
            </a:pPr>
            <a:r>
              <a:rPr lang="en-US" sz="1600" b="1" dirty="0">
                <a:solidFill>
                  <a:srgbClr val="002060"/>
                </a:solidFill>
                <a:latin typeface="Bookman Old Style" panose="02050604050505020204" pitchFamily="18" charset="0"/>
              </a:rPr>
              <a:t>Ms. Kritika Purohit</a:t>
            </a:r>
          </a:p>
          <a:p>
            <a:pPr algn="ctr">
              <a:lnSpc>
                <a:spcPct val="150000"/>
              </a:lnSpc>
            </a:pPr>
            <a:r>
              <a:rPr lang="en-US" sz="1600" b="1" dirty="0">
                <a:solidFill>
                  <a:srgbClr val="002060"/>
                </a:solidFill>
                <a:latin typeface="Bookman Old Style" panose="02050604050505020204" pitchFamily="18" charset="0"/>
              </a:rPr>
              <a:t>Assistant Professor</a:t>
            </a:r>
          </a:p>
          <a:p>
            <a:pPr algn="ctr">
              <a:lnSpc>
                <a:spcPct val="150000"/>
              </a:lnSpc>
            </a:pPr>
            <a:r>
              <a:rPr lang="en-US" sz="1600" b="1" dirty="0">
                <a:solidFill>
                  <a:srgbClr val="002060"/>
                </a:solidFill>
                <a:latin typeface="Bookman Old Style" panose="02050604050505020204" pitchFamily="18" charset="0"/>
              </a:rPr>
              <a:t>Department of Computer Science &amp; Engineering</a:t>
            </a:r>
            <a:endParaRPr lang="en-IN" sz="1600"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26726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4401" y="4195415"/>
            <a:ext cx="10896600" cy="1573207"/>
          </a:xfrm>
        </p:spPr>
        <p:txBody>
          <a:bodyPr>
            <a:noAutofit/>
          </a:bodyPr>
          <a:lstStyle/>
          <a:p>
            <a:pPr marL="0" indent="0" algn="just">
              <a:lnSpc>
                <a:spcPct val="150000"/>
              </a:lnSpc>
              <a:spcAft>
                <a:spcPts val="800"/>
              </a:spcAft>
              <a:buNone/>
            </a:pPr>
            <a:r>
              <a:rPr lang="en-IN"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The above figure shows</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Mapping between facts and representation</a:t>
            </a:r>
          </a:p>
          <a:p>
            <a:pPr algn="just">
              <a:lnSpc>
                <a:spcPct val="150000"/>
              </a:lnSpc>
              <a:spcAft>
                <a:spcPts val="800"/>
              </a:spcAft>
              <a:buNone/>
            </a:pP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English or Natural Language is an obvious way of representing and handling facts.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50000"/>
              </a:lnSpc>
            </a:pPr>
            <a:endParaRPr lang="en-IN" sz="2000" dirty="0">
              <a:solidFill>
                <a:srgbClr val="00206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CA79CFE9-8210-40E2-B12C-3A75AA8C60E6}"/>
              </a:ext>
            </a:extLst>
          </p:cNvPr>
          <p:cNvPicPr/>
          <p:nvPr/>
        </p:nvPicPr>
        <p:blipFill>
          <a:blip r:embed="rId2">
            <a:extLst>
              <a:ext uri="{28A0092B-C50C-407E-A947-70E740481C1C}">
                <a14:useLocalDpi xmlns:a14="http://schemas.microsoft.com/office/drawing/2010/main" val="0"/>
              </a:ext>
            </a:extLst>
          </a:blip>
          <a:stretch>
            <a:fillRect/>
          </a:stretch>
        </p:blipFill>
        <p:spPr>
          <a:xfrm>
            <a:off x="1874401" y="830597"/>
            <a:ext cx="8338235" cy="3399880"/>
          </a:xfrm>
          <a:prstGeom prst="rect">
            <a:avLst/>
          </a:prstGeom>
        </p:spPr>
      </p:pic>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a:xfrm>
            <a:off x="4842932" y="6470704"/>
            <a:ext cx="5901458" cy="274320"/>
          </a:xfrm>
        </p:spPr>
        <p:txBody>
          <a:bodyPr>
            <a:normAutofit/>
          </a:bodyPr>
          <a:lstStyle/>
          <a:p>
            <a:pPr>
              <a:spcAft>
                <a:spcPts val="600"/>
              </a:spcAft>
            </a:pPr>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a:xfrm>
            <a:off x="10837334" y="6470704"/>
            <a:ext cx="973666" cy="274320"/>
          </a:xfrm>
        </p:spPr>
        <p:txBody>
          <a:bodyPr>
            <a:normAutofit/>
          </a:bodyPr>
          <a:lstStyle/>
          <a:p>
            <a:pPr>
              <a:spcAft>
                <a:spcPts val="600"/>
              </a:spcAft>
            </a:pPr>
            <a:fld id="{1FF43E34-3A12-4D6A-99DD-72D51C984223}" type="slidenum">
              <a:rPr lang="en-IN" smtClean="0"/>
              <a:pPr>
                <a:spcAft>
                  <a:spcPts val="600"/>
                </a:spcAft>
              </a:pPr>
              <a:t>10</a:t>
            </a:fld>
            <a:endParaRPr lang="en-IN"/>
          </a:p>
        </p:txBody>
      </p:sp>
    </p:spTree>
    <p:extLst>
      <p:ext uri="{BB962C8B-B14F-4D97-AF65-F5344CB8AC3E}">
        <p14:creationId xmlns:p14="http://schemas.microsoft.com/office/powerpoint/2010/main" val="6750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47928" y="674623"/>
            <a:ext cx="10863072" cy="5514141"/>
          </a:xfrm>
        </p:spPr>
        <p:txBody>
          <a:bodyPr>
            <a:normAutofit/>
          </a:bodyPr>
          <a:lstStyle/>
          <a:p>
            <a:pPr algn="just">
              <a:lnSpc>
                <a:spcPct val="150000"/>
              </a:lnSpc>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Let us consider a simple mathematical logic as representational formalism.</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a:p>
            <a:pPr algn="just">
              <a:lnSpc>
                <a:spcPct val="150000"/>
              </a:lnSpc>
            </a:pPr>
            <a:endParaRPr lang="en-IN" sz="2000" dirty="0">
              <a:solidFill>
                <a:srgbClr val="002060"/>
              </a:solidFill>
              <a:latin typeface="Bookman Old Style" panose="02050604050505020204" pitchFamily="18" charset="0"/>
            </a:endParaRPr>
          </a:p>
          <a:p>
            <a:pPr algn="just">
              <a:lnSpc>
                <a:spcPct val="150000"/>
              </a:lnSpc>
            </a:pP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Then using deductive mechanism of logic, we may generate-</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11</a:t>
            </a:fld>
            <a:endParaRPr lang="en-IN"/>
          </a:p>
        </p:txBody>
      </p:sp>
      <p:pic>
        <p:nvPicPr>
          <p:cNvPr id="6" name="Picture 5">
            <a:extLst>
              <a:ext uri="{FF2B5EF4-FFF2-40B4-BE49-F238E27FC236}">
                <a16:creationId xmlns:a16="http://schemas.microsoft.com/office/drawing/2014/main" id="{8B94184D-2CCE-4A0C-A575-90264C5905C6}"/>
              </a:ext>
            </a:extLst>
          </p:cNvPr>
          <p:cNvPicPr/>
          <p:nvPr/>
        </p:nvPicPr>
        <p:blipFill>
          <a:blip r:embed="rId2">
            <a:extLst>
              <a:ext uri="{28A0092B-C50C-407E-A947-70E740481C1C}">
                <a14:useLocalDpi xmlns:a14="http://schemas.microsoft.com/office/drawing/2010/main" val="0"/>
              </a:ext>
            </a:extLst>
          </a:blip>
          <a:stretch>
            <a:fillRect/>
          </a:stretch>
        </p:blipFill>
        <p:spPr>
          <a:xfrm>
            <a:off x="2999624" y="1796045"/>
            <a:ext cx="2460272" cy="1318215"/>
          </a:xfrm>
          <a:prstGeom prst="rect">
            <a:avLst/>
          </a:prstGeom>
        </p:spPr>
      </p:pic>
      <p:pic>
        <p:nvPicPr>
          <p:cNvPr id="7" name="Picture 6">
            <a:extLst>
              <a:ext uri="{FF2B5EF4-FFF2-40B4-BE49-F238E27FC236}">
                <a16:creationId xmlns:a16="http://schemas.microsoft.com/office/drawing/2014/main" id="{9B24AE3D-5B67-4DDE-B564-6C532430767D}"/>
              </a:ext>
            </a:extLst>
          </p:cNvPr>
          <p:cNvPicPr/>
          <p:nvPr/>
        </p:nvPicPr>
        <p:blipFill>
          <a:blip r:embed="rId3">
            <a:extLst>
              <a:ext uri="{28A0092B-C50C-407E-A947-70E740481C1C}">
                <a14:useLocalDpi xmlns:a14="http://schemas.microsoft.com/office/drawing/2010/main" val="0"/>
              </a:ext>
            </a:extLst>
          </a:blip>
          <a:stretch>
            <a:fillRect/>
          </a:stretch>
        </p:blipFill>
        <p:spPr>
          <a:xfrm>
            <a:off x="5659186" y="1796044"/>
            <a:ext cx="3180013" cy="1410981"/>
          </a:xfrm>
          <a:prstGeom prst="rect">
            <a:avLst/>
          </a:prstGeom>
        </p:spPr>
      </p:pic>
      <p:pic>
        <p:nvPicPr>
          <p:cNvPr id="8" name="Picture 7">
            <a:extLst>
              <a:ext uri="{FF2B5EF4-FFF2-40B4-BE49-F238E27FC236}">
                <a16:creationId xmlns:a16="http://schemas.microsoft.com/office/drawing/2014/main" id="{BFB2B4DF-7B1D-41D0-A839-8D33F676AB72}"/>
              </a:ext>
            </a:extLst>
          </p:cNvPr>
          <p:cNvPicPr/>
          <p:nvPr/>
        </p:nvPicPr>
        <p:blipFill>
          <a:blip r:embed="rId4">
            <a:extLst>
              <a:ext uri="{28A0092B-C50C-407E-A947-70E740481C1C}">
                <a14:useLocalDpi xmlns:a14="http://schemas.microsoft.com/office/drawing/2010/main" val="0"/>
              </a:ext>
            </a:extLst>
          </a:blip>
          <a:stretch>
            <a:fillRect/>
          </a:stretch>
        </p:blipFill>
        <p:spPr>
          <a:xfrm>
            <a:off x="4314704" y="3940440"/>
            <a:ext cx="2911243" cy="1562078"/>
          </a:xfrm>
          <a:prstGeom prst="rect">
            <a:avLst/>
          </a:prstGeom>
        </p:spPr>
      </p:pic>
    </p:spTree>
    <p:extLst>
      <p:ext uri="{BB962C8B-B14F-4D97-AF65-F5344CB8AC3E}">
        <p14:creationId xmlns:p14="http://schemas.microsoft.com/office/powerpoint/2010/main" val="315328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66084" y="588490"/>
            <a:ext cx="10944916" cy="5681020"/>
          </a:xfrm>
        </p:spPr>
        <p:txBody>
          <a:bodyPr>
            <a:normAutofit/>
          </a:bodyPr>
          <a:lstStyle/>
          <a:p>
            <a:pPr algn="just">
              <a:lnSpc>
                <a:spcPct val="150000"/>
              </a:lnSpc>
              <a:spcBef>
                <a:spcPts val="1200"/>
              </a:spcBef>
              <a:spcAft>
                <a:spcPts val="800"/>
              </a:spcAft>
            </a:pPr>
            <a:r>
              <a:rPr lang="en-IN" sz="1900" b="1"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Properties of Knowledge Representation System-</a:t>
            </a:r>
            <a:endPar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following properties should be possessed by a Knowledge Representation system-</a:t>
            </a:r>
          </a:p>
          <a:p>
            <a:pPr marL="342900" lvl="0" indent="-342900" algn="just">
              <a:lnSpc>
                <a:spcPct val="150000"/>
              </a:lnSpc>
              <a:spcBef>
                <a:spcPts val="1200"/>
              </a:spcBef>
              <a:buFont typeface="+mj-lt"/>
              <a:buAutoNum type="arabicPeriod"/>
            </a:pPr>
            <a:r>
              <a:rPr lang="en-IN" sz="19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Representational Adequacy- </a:t>
            </a:r>
            <a:r>
              <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ability to represent all of the kinds of knowledge that are needed in that domain.</a:t>
            </a:r>
          </a:p>
          <a:p>
            <a:pPr marL="342900" lvl="0" indent="-342900" algn="just">
              <a:lnSpc>
                <a:spcPct val="150000"/>
              </a:lnSpc>
              <a:spcBef>
                <a:spcPts val="1200"/>
              </a:spcBef>
              <a:buFont typeface="+mj-lt"/>
              <a:buAutoNum type="arabicPeriod"/>
            </a:pPr>
            <a:r>
              <a:rPr lang="en-IN" sz="19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Inferential Adequacy- </a:t>
            </a:r>
            <a:r>
              <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ability to manipulate the knowledge represented to produce new knowledge corresponding to that inferred from the original.</a:t>
            </a:r>
          </a:p>
          <a:p>
            <a:pPr marL="342900" lvl="0" indent="-342900" algn="just">
              <a:lnSpc>
                <a:spcPct val="150000"/>
              </a:lnSpc>
              <a:spcBef>
                <a:spcPts val="1200"/>
              </a:spcBef>
              <a:buFont typeface="+mj-lt"/>
              <a:buAutoNum type="arabicPeriod"/>
            </a:pPr>
            <a:r>
              <a:rPr lang="en-IN" sz="19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Inferential Efficiency- </a:t>
            </a:r>
            <a:r>
              <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ability to direct the inferential mechanisms into the most productive directions by storing appropriate guides.</a:t>
            </a:r>
          </a:p>
          <a:p>
            <a:pPr marL="342900" lvl="0" indent="-342900" algn="just">
              <a:lnSpc>
                <a:spcPct val="150000"/>
              </a:lnSpc>
              <a:spcBef>
                <a:spcPts val="1200"/>
              </a:spcBef>
              <a:spcAft>
                <a:spcPts val="800"/>
              </a:spcAft>
              <a:buFont typeface="+mj-lt"/>
              <a:buAutoNum type="arabicPeriod"/>
            </a:pPr>
            <a:r>
              <a:rPr lang="en-IN" sz="19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Acquisitional Efficiency- </a:t>
            </a:r>
            <a:r>
              <a:rPr lang="en-IN"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ability to acquire new knowledge using automatic methods wherever possible rather that reliance on human interventions.</a:t>
            </a:r>
          </a:p>
          <a:p>
            <a:pPr algn="just">
              <a:lnSpc>
                <a:spcPct val="150000"/>
              </a:lnSpc>
            </a:pPr>
            <a:endParaRPr lang="en-IN" sz="19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12</a:t>
            </a:fld>
            <a:endParaRPr lang="en-IN"/>
          </a:p>
        </p:txBody>
      </p:sp>
    </p:spTree>
    <p:extLst>
      <p:ext uri="{BB962C8B-B14F-4D97-AF65-F5344CB8AC3E}">
        <p14:creationId xmlns:p14="http://schemas.microsoft.com/office/powerpoint/2010/main" val="113193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854344"/>
            <a:ext cx="11028519" cy="657672"/>
          </a:xfrm>
        </p:spPr>
        <p:txBody>
          <a:bodyPr>
            <a:normAutofit/>
          </a:bodyPr>
          <a:lstStyle/>
          <a:p>
            <a:r>
              <a:rPr lang="en-IN" sz="3000" b="1" dirty="0">
                <a:solidFill>
                  <a:srgbClr val="002060"/>
                </a:solidFill>
                <a:latin typeface="Bookman Old Style" panose="02050604050505020204" pitchFamily="18" charset="0"/>
              </a:rPr>
              <a:t>Approaches of Knowledge Representation-</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591693"/>
            <a:ext cx="10922339" cy="1899001"/>
          </a:xfrm>
        </p:spPr>
        <p:txBody>
          <a:bodyPr>
            <a:noAutofit/>
          </a:bodyPr>
          <a:lstStyle/>
          <a:p>
            <a:pPr algn="just">
              <a:lnSpc>
                <a:spcPct val="150000"/>
              </a:lnSpc>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Simple Relational Knowledge-</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Simplest way of storing facts is to use relational method where each fact about a set of object is set out systematically in column. This representation gives little opportunity for inference, but it can be used as the knowledge basis for inference engines.</a:t>
            </a:r>
          </a:p>
          <a:p>
            <a:pPr algn="just">
              <a:lnSpc>
                <a:spcPct val="150000"/>
              </a:lnSpc>
            </a:pPr>
            <a:r>
              <a:rPr lang="en-IN"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Example-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13</a:t>
            </a:fld>
            <a:endParaRPr lang="en-IN"/>
          </a:p>
        </p:txBody>
      </p:sp>
      <p:graphicFrame>
        <p:nvGraphicFramePr>
          <p:cNvPr id="6" name="Table 5">
            <a:extLst>
              <a:ext uri="{FF2B5EF4-FFF2-40B4-BE49-F238E27FC236}">
                <a16:creationId xmlns:a16="http://schemas.microsoft.com/office/drawing/2014/main" id="{90C3D266-947A-453F-8589-D98EB86C67E3}"/>
              </a:ext>
            </a:extLst>
          </p:cNvPr>
          <p:cNvGraphicFramePr>
            <a:graphicFrameLocks noGrp="1"/>
          </p:cNvGraphicFramePr>
          <p:nvPr>
            <p:extLst>
              <p:ext uri="{D42A27DB-BD31-4B8C-83A1-F6EECF244321}">
                <p14:modId xmlns:p14="http://schemas.microsoft.com/office/powerpoint/2010/main" val="950680829"/>
              </p:ext>
            </p:extLst>
          </p:nvPr>
        </p:nvGraphicFramePr>
        <p:xfrm>
          <a:off x="3452191" y="3861323"/>
          <a:ext cx="5901457" cy="2238752"/>
        </p:xfrm>
        <a:graphic>
          <a:graphicData uri="http://schemas.openxmlformats.org/drawingml/2006/table">
            <a:tbl>
              <a:tblPr firstRow="1" firstCol="1" bandRow="1">
                <a:tableStyleId>{5C22544A-7EE6-4342-B048-85BDC9FD1C3A}</a:tableStyleId>
              </a:tblPr>
              <a:tblGrid>
                <a:gridCol w="1427760">
                  <a:extLst>
                    <a:ext uri="{9D8B030D-6E8A-4147-A177-3AD203B41FA5}">
                      <a16:colId xmlns:a16="http://schemas.microsoft.com/office/drawing/2014/main" val="1038478840"/>
                    </a:ext>
                  </a:extLst>
                </a:gridCol>
                <a:gridCol w="1815014">
                  <a:extLst>
                    <a:ext uri="{9D8B030D-6E8A-4147-A177-3AD203B41FA5}">
                      <a16:colId xmlns:a16="http://schemas.microsoft.com/office/drawing/2014/main" val="2309162529"/>
                    </a:ext>
                  </a:extLst>
                </a:gridCol>
                <a:gridCol w="2658683">
                  <a:extLst>
                    <a:ext uri="{9D8B030D-6E8A-4147-A177-3AD203B41FA5}">
                      <a16:colId xmlns:a16="http://schemas.microsoft.com/office/drawing/2014/main" val="1439648813"/>
                    </a:ext>
                  </a:extLst>
                </a:gridCol>
              </a:tblGrid>
              <a:tr h="442184">
                <a:tc>
                  <a:txBody>
                    <a:bodyPr/>
                    <a:lstStyle/>
                    <a:p>
                      <a:pPr marL="0" marR="0" algn="ctr">
                        <a:lnSpc>
                          <a:spcPct val="115000"/>
                        </a:lnSpc>
                        <a:spcBef>
                          <a:spcPts val="1200"/>
                        </a:spcBef>
                        <a:spcAft>
                          <a:spcPts val="0"/>
                        </a:spcAft>
                      </a:pPr>
                      <a:r>
                        <a:rPr lang="en-IN" sz="2000" dirty="0">
                          <a:effectLst/>
                          <a:latin typeface="Bookman Old Style" panose="02050604050505020204" pitchFamily="18" charset="0"/>
                        </a:rPr>
                        <a:t>Musician</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1200"/>
                        </a:spcBef>
                        <a:spcAft>
                          <a:spcPts val="0"/>
                        </a:spcAft>
                      </a:pPr>
                      <a:r>
                        <a:rPr lang="en-IN" sz="2000" dirty="0">
                          <a:effectLst/>
                          <a:latin typeface="Bookman Old Style" panose="02050604050505020204" pitchFamily="18" charset="0"/>
                        </a:rPr>
                        <a:t>Style</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1200"/>
                        </a:spcBef>
                        <a:spcAft>
                          <a:spcPts val="0"/>
                        </a:spcAft>
                      </a:pPr>
                      <a:r>
                        <a:rPr lang="en-IN" sz="2000" dirty="0">
                          <a:effectLst/>
                          <a:latin typeface="Bookman Old Style" panose="02050604050505020204" pitchFamily="18" charset="0"/>
                        </a:rPr>
                        <a:t>Instrument</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090306"/>
                  </a:ext>
                </a:extLst>
              </a:tr>
              <a:tr h="442184">
                <a:tc>
                  <a:txBody>
                    <a:bodyPr/>
                    <a:lstStyle/>
                    <a:p>
                      <a:pPr marL="0" marR="0" algn="ctr">
                        <a:lnSpc>
                          <a:spcPct val="115000"/>
                        </a:lnSpc>
                        <a:spcBef>
                          <a:spcPts val="0"/>
                        </a:spcBef>
                        <a:spcAft>
                          <a:spcPts val="0"/>
                        </a:spcAft>
                      </a:pPr>
                      <a:r>
                        <a:rPr lang="en-IN" sz="1700">
                          <a:effectLst/>
                          <a:latin typeface="Bookman Old Style" panose="02050604050505020204" pitchFamily="18" charset="0"/>
                        </a:rPr>
                        <a:t>A</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dirty="0">
                          <a:effectLst/>
                          <a:latin typeface="Bookman Old Style" panose="02050604050505020204" pitchFamily="18" charset="0"/>
                        </a:rPr>
                        <a:t>JAZZ</a:t>
                      </a:r>
                      <a:endParaRPr lang="en-US" sz="17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dirty="0">
                          <a:effectLst/>
                          <a:latin typeface="Bookman Old Style" panose="02050604050505020204" pitchFamily="18" charset="0"/>
                        </a:rPr>
                        <a:t>Trumpet</a:t>
                      </a:r>
                      <a:endParaRPr lang="en-US" sz="17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571254"/>
                  </a:ext>
                </a:extLst>
              </a:tr>
              <a:tr h="470016">
                <a:tc>
                  <a:txBody>
                    <a:bodyPr/>
                    <a:lstStyle/>
                    <a:p>
                      <a:pPr marL="0" marR="0" algn="ctr">
                        <a:lnSpc>
                          <a:spcPct val="115000"/>
                        </a:lnSpc>
                        <a:spcBef>
                          <a:spcPts val="0"/>
                        </a:spcBef>
                        <a:spcAft>
                          <a:spcPts val="0"/>
                        </a:spcAft>
                      </a:pPr>
                      <a:r>
                        <a:rPr lang="en-IN" sz="1700">
                          <a:effectLst/>
                          <a:latin typeface="Bookman Old Style" panose="02050604050505020204" pitchFamily="18" charset="0"/>
                        </a:rPr>
                        <a:t>B</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a:effectLst/>
                          <a:latin typeface="Bookman Old Style" panose="02050604050505020204" pitchFamily="18" charset="0"/>
                        </a:rPr>
                        <a:t>ROCK</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dirty="0">
                          <a:effectLst/>
                          <a:latin typeface="Bookman Old Style" panose="02050604050505020204" pitchFamily="18" charset="0"/>
                        </a:rPr>
                        <a:t>Guitars</a:t>
                      </a:r>
                      <a:endParaRPr lang="en-US" sz="17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0433945"/>
                  </a:ext>
                </a:extLst>
              </a:tr>
              <a:tr h="442184">
                <a:tc>
                  <a:txBody>
                    <a:bodyPr/>
                    <a:lstStyle/>
                    <a:p>
                      <a:pPr marL="0" marR="0" algn="ctr">
                        <a:lnSpc>
                          <a:spcPct val="115000"/>
                        </a:lnSpc>
                        <a:spcBef>
                          <a:spcPts val="0"/>
                        </a:spcBef>
                        <a:spcAft>
                          <a:spcPts val="0"/>
                        </a:spcAft>
                      </a:pPr>
                      <a:r>
                        <a:rPr lang="en-IN" sz="1700">
                          <a:effectLst/>
                          <a:latin typeface="Bookman Old Style" panose="02050604050505020204" pitchFamily="18" charset="0"/>
                        </a:rPr>
                        <a:t>C</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a:effectLst/>
                          <a:latin typeface="Bookman Old Style" panose="02050604050505020204" pitchFamily="18" charset="0"/>
                        </a:rPr>
                        <a:t>ROCK</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dirty="0">
                          <a:effectLst/>
                          <a:latin typeface="Bookman Old Style" panose="02050604050505020204" pitchFamily="18" charset="0"/>
                        </a:rPr>
                        <a:t>Trumpet</a:t>
                      </a:r>
                      <a:endParaRPr lang="en-US" sz="17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6428893"/>
                  </a:ext>
                </a:extLst>
              </a:tr>
              <a:tr h="442184">
                <a:tc>
                  <a:txBody>
                    <a:bodyPr/>
                    <a:lstStyle/>
                    <a:p>
                      <a:pPr marL="0" marR="0" algn="ctr">
                        <a:lnSpc>
                          <a:spcPct val="115000"/>
                        </a:lnSpc>
                        <a:spcBef>
                          <a:spcPts val="0"/>
                        </a:spcBef>
                        <a:spcAft>
                          <a:spcPts val="0"/>
                        </a:spcAft>
                      </a:pPr>
                      <a:r>
                        <a:rPr lang="en-IN" sz="1700">
                          <a:effectLst/>
                          <a:latin typeface="Bookman Old Style" panose="02050604050505020204" pitchFamily="18" charset="0"/>
                        </a:rPr>
                        <a:t>D</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a:effectLst/>
                          <a:latin typeface="Bookman Old Style" panose="02050604050505020204" pitchFamily="18" charset="0"/>
                        </a:rPr>
                        <a:t>JAZZ</a:t>
                      </a:r>
                      <a:endParaRPr lang="en-US" sz="17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700" dirty="0">
                          <a:effectLst/>
                          <a:latin typeface="Bookman Old Style" panose="02050604050505020204" pitchFamily="18" charset="0"/>
                        </a:rPr>
                        <a:t>Guitars</a:t>
                      </a:r>
                      <a:endParaRPr lang="en-US" sz="17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0411491"/>
                  </a:ext>
                </a:extLst>
              </a:tr>
            </a:tbl>
          </a:graphicData>
        </a:graphic>
      </p:graphicFrame>
    </p:spTree>
    <p:extLst>
      <p:ext uri="{BB962C8B-B14F-4D97-AF65-F5344CB8AC3E}">
        <p14:creationId xmlns:p14="http://schemas.microsoft.com/office/powerpoint/2010/main" val="147401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885967"/>
            <a:ext cx="10743706" cy="2543034"/>
          </a:xfrm>
        </p:spPr>
        <p:txBody>
          <a:bodyPr>
            <a:normAutofit lnSpcReduction="10000"/>
          </a:bodyPr>
          <a:lstStyle/>
          <a:p>
            <a:pPr algn="just">
              <a:lnSpc>
                <a:spcPct val="150000"/>
              </a:lnSpc>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Inheritable Knowledge-</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Knowledge in which elements of specific class inherits attributes and values from more general classes in which they are included. In this object must be organized into classes and classes must be organized into generalization hierarchy.</a:t>
            </a:r>
          </a:p>
          <a:p>
            <a:pPr algn="just">
              <a:lnSpc>
                <a:spcPct val="150000"/>
              </a:lnSpc>
            </a:pPr>
            <a:r>
              <a:rPr lang="en-IN"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Example-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14</a:t>
            </a:fld>
            <a:endParaRPr lang="en-IN"/>
          </a:p>
        </p:txBody>
      </p:sp>
      <p:pic>
        <p:nvPicPr>
          <p:cNvPr id="6" name="Picture 5">
            <a:extLst>
              <a:ext uri="{FF2B5EF4-FFF2-40B4-BE49-F238E27FC236}">
                <a16:creationId xmlns:a16="http://schemas.microsoft.com/office/drawing/2014/main" id="{BD585F3B-2907-4A1C-85B3-4AD2EC3A974D}"/>
              </a:ext>
            </a:extLst>
          </p:cNvPr>
          <p:cNvPicPr/>
          <p:nvPr/>
        </p:nvPicPr>
        <p:blipFill>
          <a:blip r:embed="rId2"/>
          <a:stretch>
            <a:fillRect/>
          </a:stretch>
        </p:blipFill>
        <p:spPr>
          <a:xfrm>
            <a:off x="4188884" y="2304149"/>
            <a:ext cx="4401319" cy="4303715"/>
          </a:xfrm>
          <a:prstGeom prst="rect">
            <a:avLst/>
          </a:prstGeom>
        </p:spPr>
      </p:pic>
    </p:spTree>
    <p:extLst>
      <p:ext uri="{BB962C8B-B14F-4D97-AF65-F5344CB8AC3E}">
        <p14:creationId xmlns:p14="http://schemas.microsoft.com/office/powerpoint/2010/main" val="370156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187960" y="870976"/>
            <a:ext cx="10234545" cy="5155070"/>
          </a:xfrm>
        </p:spPr>
        <p:txBody>
          <a:bodyPr>
            <a:normAutofit/>
          </a:bodyPr>
          <a:lstStyle/>
          <a:p>
            <a:pPr algn="just">
              <a:lnSpc>
                <a:spcPct val="150000"/>
              </a:lnSpc>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Inferential Knowledge-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 this type of Knowledge is represented as formal logic:</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a:lnSpc>
                <a:spcPct val="150000"/>
              </a:lnSpc>
              <a:spcBef>
                <a:spcPts val="0"/>
              </a:spcBef>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spc="4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000" dirty="0">
                <a:solidFill>
                  <a:srgbClr val="002060"/>
                </a:solidFill>
                <a:effectLst/>
                <a:latin typeface="Bookman Old Style" panose="02050604050505020204" pitchFamily="18" charset="0"/>
                <a:ea typeface="Calibri" panose="020F0502020204030204" pitchFamily="34" charset="0"/>
              </a:rPr>
              <a:t>: Dog(x) → has tail(x)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 dogs have tails.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20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Advantages-</a:t>
            </a:r>
            <a:endParaRPr lang="en-US" sz="20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can be used to derive more facts.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Truths of the new statements can be verified.</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nSpc>
                <a:spcPct val="150000"/>
              </a:lnSpc>
              <a:spcBef>
                <a:spcPts val="0"/>
              </a:spcBef>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provides guaranteed correctness.</a:t>
            </a:r>
            <a:endParaRPr lang="en-US"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lvl="1">
              <a:lnSpc>
                <a:spcPct val="150000"/>
              </a:lnSpc>
              <a:spcBef>
                <a:spcPts val="0"/>
              </a:spcBef>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very popular in Artificial Intelligence</a:t>
            </a:r>
            <a:r>
              <a:rPr lang="en-IN" sz="16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IN"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Example-</a:t>
            </a:r>
            <a:r>
              <a:rPr lang="en-IN" sz="2000" b="1"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Automatic Theorem Proving</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15</a:t>
            </a:fld>
            <a:endParaRPr lang="en-IN"/>
          </a:p>
        </p:txBody>
      </p:sp>
      <p:cxnSp>
        <p:nvCxnSpPr>
          <p:cNvPr id="2055" name="AutoShape 7">
            <a:extLst>
              <a:ext uri="{FF2B5EF4-FFF2-40B4-BE49-F238E27FC236}">
                <a16:creationId xmlns:a16="http://schemas.microsoft.com/office/drawing/2014/main" id="{52988107-85DC-4071-9A29-0636F02B7E2C}"/>
              </a:ext>
            </a:extLst>
          </p:cNvPr>
          <p:cNvCxnSpPr>
            <a:cxnSpLocks noChangeShapeType="1"/>
          </p:cNvCxnSpPr>
          <p:nvPr/>
        </p:nvCxnSpPr>
        <p:spPr bwMode="auto">
          <a:xfrm>
            <a:off x="5644626" y="1685329"/>
            <a:ext cx="778379" cy="0"/>
          </a:xfrm>
          <a:prstGeom prst="straightConnector1">
            <a:avLst/>
          </a:prstGeom>
          <a:noFill/>
          <a:ln w="31750">
            <a:solidFill>
              <a:srgbClr val="5B9BD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Tree>
    <p:extLst>
      <p:ext uri="{BB962C8B-B14F-4D97-AF65-F5344CB8AC3E}">
        <p14:creationId xmlns:p14="http://schemas.microsoft.com/office/powerpoint/2010/main" val="260644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33631" y="1845338"/>
            <a:ext cx="10623786" cy="2306938"/>
          </a:xfrm>
        </p:spPr>
        <p:txBody>
          <a:bodyPr>
            <a:normAutofit/>
          </a:bodyPr>
          <a:lstStyle/>
          <a:p>
            <a:pPr algn="just">
              <a:lnSpc>
                <a:spcPct val="150000"/>
              </a:lnSpc>
            </a:pPr>
            <a:r>
              <a:rPr lang="en-IN" b="1" dirty="0">
                <a:solidFill>
                  <a:srgbClr val="002060"/>
                </a:solidFill>
                <a:latin typeface="Bookman Old Style" panose="02050604050505020204" pitchFamily="18" charset="0"/>
              </a:rPr>
              <a:t>Procedural Knowledge- </a:t>
            </a:r>
            <a:r>
              <a:rPr lang="en-IN" dirty="0">
                <a:solidFill>
                  <a:srgbClr val="002060"/>
                </a:solidFill>
                <a:latin typeface="Bookman Old Style" panose="02050604050505020204" pitchFamily="18" charset="0"/>
              </a:rPr>
              <a:t>Procedural Knowledge involves knowing how to do something. Knowledge encoded in procedures are basically </a:t>
            </a:r>
            <a:r>
              <a:rPr lang="en-IN" i="1" dirty="0">
                <a:solidFill>
                  <a:srgbClr val="C00000"/>
                </a:solidFill>
                <a:latin typeface="Bookman Old Style" panose="02050604050505020204" pitchFamily="18" charset="0"/>
              </a:rPr>
              <a:t>small programs that know how to do specific thing or task and how to proceed.  </a:t>
            </a: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16</a:t>
            </a:fld>
            <a:endParaRPr lang="en-IN"/>
          </a:p>
        </p:txBody>
      </p:sp>
    </p:spTree>
    <p:extLst>
      <p:ext uri="{BB962C8B-B14F-4D97-AF65-F5344CB8AC3E}">
        <p14:creationId xmlns:p14="http://schemas.microsoft.com/office/powerpoint/2010/main" val="322782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683651"/>
            <a:ext cx="10144100" cy="551887"/>
          </a:xfrm>
        </p:spPr>
        <p:txBody>
          <a:bodyPr>
            <a:noAutofit/>
          </a:bodyPr>
          <a:lstStyle/>
          <a:p>
            <a:pPr>
              <a:lnSpc>
                <a:spcPct val="150000"/>
              </a:lnSpc>
            </a:pPr>
            <a:r>
              <a:rPr lang="en-IN" sz="3200" b="1" dirty="0">
                <a:solidFill>
                  <a:srgbClr val="002060"/>
                </a:solidFill>
                <a:latin typeface="Bookman Old Style" panose="02050604050505020204" pitchFamily="18" charset="0"/>
              </a:rPr>
              <a:t>Logical representation-</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3573" y="1695436"/>
            <a:ext cx="10608795" cy="4478913"/>
          </a:xfrm>
        </p:spPr>
        <p:txBody>
          <a:bodyPr>
            <a:normAutofit/>
          </a:bodyPr>
          <a:lstStyle/>
          <a:p>
            <a:pPr algn="just">
              <a:lnSpc>
                <a:spcPct val="150000"/>
              </a:lnSpc>
              <a:spcBef>
                <a:spcPts val="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Propositional Logic-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 Propositional logic is a sentence written in a language that has a truth value. Propositions can be built from simple propositions using logical connectives. A Preposition is either</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 Atomic Proposition, or</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 Compound Proposition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17</a:t>
            </a:fld>
            <a:endParaRPr lang="en-IN"/>
          </a:p>
        </p:txBody>
      </p:sp>
      <p:graphicFrame>
        <p:nvGraphicFramePr>
          <p:cNvPr id="6" name="Table 5">
            <a:extLst>
              <a:ext uri="{FF2B5EF4-FFF2-40B4-BE49-F238E27FC236}">
                <a16:creationId xmlns:a16="http://schemas.microsoft.com/office/drawing/2014/main" id="{9C1FA033-B62D-4A1B-9690-2EEF64D7111B}"/>
              </a:ext>
            </a:extLst>
          </p:cNvPr>
          <p:cNvGraphicFramePr>
            <a:graphicFrameLocks noGrp="1"/>
          </p:cNvGraphicFramePr>
          <p:nvPr>
            <p:extLst>
              <p:ext uri="{D42A27DB-BD31-4B8C-83A1-F6EECF244321}">
                <p14:modId xmlns:p14="http://schemas.microsoft.com/office/powerpoint/2010/main" val="3993149624"/>
              </p:ext>
            </p:extLst>
          </p:nvPr>
        </p:nvGraphicFramePr>
        <p:xfrm>
          <a:off x="5463423" y="3244329"/>
          <a:ext cx="5839916" cy="2721756"/>
        </p:xfrm>
        <a:graphic>
          <a:graphicData uri="http://schemas.openxmlformats.org/drawingml/2006/table">
            <a:tbl>
              <a:tblPr firstRow="1" firstCol="1" bandRow="1">
                <a:tableStyleId>{5940675A-B579-460E-94D1-54222C63F5DA}</a:tableStyleId>
              </a:tblPr>
              <a:tblGrid>
                <a:gridCol w="1248646">
                  <a:extLst>
                    <a:ext uri="{9D8B030D-6E8A-4147-A177-3AD203B41FA5}">
                      <a16:colId xmlns:a16="http://schemas.microsoft.com/office/drawing/2014/main" val="3596369851"/>
                    </a:ext>
                  </a:extLst>
                </a:gridCol>
                <a:gridCol w="4591270">
                  <a:extLst>
                    <a:ext uri="{9D8B030D-6E8A-4147-A177-3AD203B41FA5}">
                      <a16:colId xmlns:a16="http://schemas.microsoft.com/office/drawing/2014/main" val="3736448034"/>
                    </a:ext>
                  </a:extLst>
                </a:gridCol>
              </a:tblGrid>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Negation of P</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5531170"/>
                  </a:ext>
                </a:extLst>
              </a:tr>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 ^ Q</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Conjunction of P and Q</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0246327"/>
                  </a:ext>
                </a:extLst>
              </a:tr>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 ˅Q</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Disjunction of P and Q</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4377906"/>
                  </a:ext>
                </a:extLst>
              </a:tr>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 →Q</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P implies Q</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77452"/>
                  </a:ext>
                </a:extLst>
              </a:tr>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 →Q</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Q implies P</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561707"/>
                  </a:ext>
                </a:extLst>
              </a:tr>
              <a:tr h="453626">
                <a:tc>
                  <a:txBody>
                    <a:bodyPr/>
                    <a:lstStyle/>
                    <a:p>
                      <a:pPr marL="0" marR="0" algn="ctr">
                        <a:lnSpc>
                          <a:spcPct val="107000"/>
                        </a:lnSpc>
                        <a:spcBef>
                          <a:spcPts val="0"/>
                        </a:spcBef>
                        <a:spcAft>
                          <a:spcPts val="0"/>
                        </a:spcAft>
                      </a:pPr>
                      <a:r>
                        <a:rPr lang="en-IN" sz="1700" b="1" dirty="0">
                          <a:solidFill>
                            <a:srgbClr val="002060"/>
                          </a:solidFill>
                          <a:effectLst/>
                          <a:latin typeface="Bookman Old Style" panose="02050604050505020204" pitchFamily="18" charset="0"/>
                        </a:rPr>
                        <a:t>P ↔Q</a:t>
                      </a:r>
                      <a:endParaRPr lang="en-US" sz="17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700" dirty="0">
                          <a:solidFill>
                            <a:srgbClr val="002060"/>
                          </a:solidFill>
                          <a:effectLst/>
                          <a:latin typeface="Bookman Old Style" panose="02050604050505020204" pitchFamily="18" charset="0"/>
                        </a:rPr>
                        <a:t>P if and only if Q</a:t>
                      </a:r>
                      <a:endParaRPr lang="en-US" sz="17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911194"/>
                  </a:ext>
                </a:extLst>
              </a:tr>
            </a:tbl>
          </a:graphicData>
        </a:graphic>
      </p:graphicFrame>
    </p:spTree>
    <p:extLst>
      <p:ext uri="{BB962C8B-B14F-4D97-AF65-F5344CB8AC3E}">
        <p14:creationId xmlns:p14="http://schemas.microsoft.com/office/powerpoint/2010/main" val="315316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960918"/>
            <a:ext cx="9720073" cy="4023360"/>
          </a:xfrm>
        </p:spPr>
        <p:txBody>
          <a:bodyPr>
            <a:normAutofit/>
          </a:bodyPr>
          <a:lstStyle/>
          <a:p>
            <a:pPr algn="just"/>
            <a:r>
              <a:rPr lang="en-IN" sz="2000" dirty="0">
                <a:solidFill>
                  <a:srgbClr val="002060"/>
                </a:solidFill>
                <a:latin typeface="Bookman Old Style" panose="02050604050505020204" pitchFamily="18" charset="0"/>
              </a:rPr>
              <a:t>Example- </a:t>
            </a:r>
          </a:p>
          <a:p>
            <a:pPr algn="just"/>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18</a:t>
            </a:fld>
            <a:endParaRPr lang="en-IN"/>
          </a:p>
        </p:txBody>
      </p:sp>
      <p:graphicFrame>
        <p:nvGraphicFramePr>
          <p:cNvPr id="7" name="Table 6">
            <a:extLst>
              <a:ext uri="{FF2B5EF4-FFF2-40B4-BE49-F238E27FC236}">
                <a16:creationId xmlns:a16="http://schemas.microsoft.com/office/drawing/2014/main" id="{C666A99D-4F31-4B6A-810A-E3D5A70CD3CB}"/>
              </a:ext>
            </a:extLst>
          </p:cNvPr>
          <p:cNvGraphicFramePr>
            <a:graphicFrameLocks noGrp="1"/>
          </p:cNvGraphicFramePr>
          <p:nvPr>
            <p:extLst>
              <p:ext uri="{D42A27DB-BD31-4B8C-83A1-F6EECF244321}">
                <p14:modId xmlns:p14="http://schemas.microsoft.com/office/powerpoint/2010/main" val="694544312"/>
              </p:ext>
            </p:extLst>
          </p:nvPr>
        </p:nvGraphicFramePr>
        <p:xfrm>
          <a:off x="1447610" y="1710102"/>
          <a:ext cx="9125338" cy="3437796"/>
        </p:xfrm>
        <a:graphic>
          <a:graphicData uri="http://schemas.openxmlformats.org/drawingml/2006/table">
            <a:tbl>
              <a:tblPr firstRow="1" firstCol="1" bandRow="1">
                <a:tableStyleId>{2D5ABB26-0587-4C30-8999-92F81FD0307C}</a:tableStyleId>
              </a:tblPr>
              <a:tblGrid>
                <a:gridCol w="9125338">
                  <a:extLst>
                    <a:ext uri="{9D8B030D-6E8A-4147-A177-3AD203B41FA5}">
                      <a16:colId xmlns:a16="http://schemas.microsoft.com/office/drawing/2014/main" val="1466456481"/>
                    </a:ext>
                  </a:extLst>
                </a:gridCol>
              </a:tblGrid>
              <a:tr h="666197">
                <a:tc>
                  <a:txBody>
                    <a:bodyPr/>
                    <a:lstStyle/>
                    <a:p>
                      <a:pPr marL="342900" marR="0" lvl="0" indent="-342900">
                        <a:lnSpc>
                          <a:spcPct val="100000"/>
                        </a:lnSpc>
                        <a:spcBef>
                          <a:spcPts val="0"/>
                        </a:spcBef>
                        <a:spcAft>
                          <a:spcPts val="0"/>
                        </a:spcAft>
                        <a:buFont typeface="Symbol" panose="05050102010706020507" pitchFamily="18" charset="2"/>
                        <a:buChar char=""/>
                      </a:pPr>
                      <a:r>
                        <a:rPr lang="en-IN" sz="2000" b="0" dirty="0">
                          <a:solidFill>
                            <a:srgbClr val="002060"/>
                          </a:solidFill>
                          <a:effectLst/>
                          <a:latin typeface="Bookman Old Style" panose="02050604050505020204" pitchFamily="18" charset="0"/>
                        </a:rPr>
                        <a:t>It is hot                 =&gt; A     </a:t>
                      </a:r>
                      <a:endParaRPr lang="en-US" sz="20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094881"/>
                  </a:ext>
                </a:extLst>
              </a:tr>
              <a:tr h="666197">
                <a:tc>
                  <a:txBody>
                    <a:bodyPr/>
                    <a:lstStyle/>
                    <a:p>
                      <a:pPr marL="342900" marR="0" lvl="0" indent="-342900">
                        <a:lnSpc>
                          <a:spcPct val="100000"/>
                        </a:lnSpc>
                        <a:spcBef>
                          <a:spcPts val="0"/>
                        </a:spcBef>
                        <a:spcAft>
                          <a:spcPts val="0"/>
                        </a:spcAft>
                        <a:buFont typeface="Symbol" panose="05050102010706020507" pitchFamily="18" charset="2"/>
                        <a:buChar char=""/>
                      </a:pPr>
                      <a:r>
                        <a:rPr lang="en-IN" sz="2000" b="0" dirty="0">
                          <a:solidFill>
                            <a:srgbClr val="002060"/>
                          </a:solidFill>
                          <a:effectLst/>
                          <a:latin typeface="Bookman Old Style" panose="02050604050505020204" pitchFamily="18" charset="0"/>
                        </a:rPr>
                        <a:t>It is humid            =&gt; B</a:t>
                      </a:r>
                      <a:endParaRPr lang="en-US" sz="20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8961049"/>
                  </a:ext>
                </a:extLst>
              </a:tr>
              <a:tr h="666197">
                <a:tc>
                  <a:txBody>
                    <a:bodyPr/>
                    <a:lstStyle/>
                    <a:p>
                      <a:pPr marL="342900" marR="0" lvl="0" indent="-342900">
                        <a:lnSpc>
                          <a:spcPct val="100000"/>
                        </a:lnSpc>
                        <a:spcBef>
                          <a:spcPts val="0"/>
                        </a:spcBef>
                        <a:spcAft>
                          <a:spcPts val="0"/>
                        </a:spcAft>
                        <a:buFont typeface="Symbol" panose="05050102010706020507" pitchFamily="18" charset="2"/>
                        <a:buChar char=""/>
                      </a:pPr>
                      <a:r>
                        <a:rPr lang="en-IN" sz="2000" b="0" dirty="0">
                          <a:solidFill>
                            <a:srgbClr val="002060"/>
                          </a:solidFill>
                          <a:effectLst/>
                          <a:latin typeface="Bookman Old Style" panose="02050604050505020204" pitchFamily="18" charset="0"/>
                        </a:rPr>
                        <a:t>It is raining           =&gt; C</a:t>
                      </a:r>
                      <a:endParaRPr lang="en-US" sz="20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487505"/>
                  </a:ext>
                </a:extLst>
              </a:tr>
              <a:tr h="666197">
                <a:tc>
                  <a:txBody>
                    <a:bodyPr/>
                    <a:lstStyle/>
                    <a:p>
                      <a:pPr marL="342900" marR="0" lvl="0" indent="-342900">
                        <a:lnSpc>
                          <a:spcPct val="100000"/>
                        </a:lnSpc>
                        <a:spcBef>
                          <a:spcPts val="0"/>
                        </a:spcBef>
                        <a:spcAft>
                          <a:spcPts val="0"/>
                        </a:spcAft>
                        <a:buFont typeface="Symbol" panose="05050102010706020507" pitchFamily="18" charset="2"/>
                        <a:buChar char=""/>
                      </a:pPr>
                      <a:r>
                        <a:rPr lang="en-IN" sz="2000" b="0" dirty="0">
                          <a:solidFill>
                            <a:srgbClr val="002060"/>
                          </a:solidFill>
                          <a:effectLst/>
                          <a:latin typeface="Bookman Old Style" panose="02050604050505020204" pitchFamily="18" charset="0"/>
                        </a:rPr>
                        <a:t>If it is humid, then it is hot    =&gt;  B→A</a:t>
                      </a:r>
                      <a:endParaRPr lang="en-US" sz="20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2160623"/>
                  </a:ext>
                </a:extLst>
              </a:tr>
              <a:tr h="773008">
                <a:tc>
                  <a:txBody>
                    <a:bodyPr/>
                    <a:lstStyle/>
                    <a:p>
                      <a:pPr marL="342900" marR="0" lvl="0" indent="-342900">
                        <a:lnSpc>
                          <a:spcPct val="100000"/>
                        </a:lnSpc>
                        <a:spcBef>
                          <a:spcPts val="0"/>
                        </a:spcBef>
                        <a:spcAft>
                          <a:spcPts val="0"/>
                        </a:spcAft>
                        <a:buFont typeface="Symbol" panose="05050102010706020507" pitchFamily="18" charset="2"/>
                        <a:buChar char=""/>
                      </a:pPr>
                      <a:r>
                        <a:rPr lang="en-IN" sz="2000" b="0" dirty="0">
                          <a:solidFill>
                            <a:srgbClr val="002060"/>
                          </a:solidFill>
                          <a:effectLst/>
                          <a:latin typeface="Bookman Old Style" panose="02050604050505020204" pitchFamily="18" charset="0"/>
                        </a:rPr>
                        <a:t>If it is hot &amp; humid, then it is not raining  =&gt;  (A^B) → ¬ C </a:t>
                      </a:r>
                      <a:endParaRPr lang="en-US" sz="20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1628242"/>
                  </a:ext>
                </a:extLst>
              </a:tr>
            </a:tbl>
          </a:graphicData>
        </a:graphic>
      </p:graphicFrame>
    </p:spTree>
    <p:extLst>
      <p:ext uri="{BB962C8B-B14F-4D97-AF65-F5344CB8AC3E}">
        <p14:creationId xmlns:p14="http://schemas.microsoft.com/office/powerpoint/2010/main" val="205839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94337" y="741562"/>
            <a:ext cx="10563080" cy="5524327"/>
          </a:xfrm>
        </p:spPr>
        <p:txBody>
          <a:bodyPr>
            <a:normAutofit/>
          </a:bodyPr>
          <a:lstStyle/>
          <a:p>
            <a:pPr>
              <a:lnSpc>
                <a:spcPct val="150000"/>
              </a:lnSpc>
              <a:spcAft>
                <a:spcPts val="80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First Order Predicate Logic-</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 Predicate is a verb phase template that describes a property of objects, or a relationship among objects represented by the variables.</a:t>
            </a:r>
            <a:endParaRPr lang="en-US"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a:t>
            </a: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000" b="1"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Last two examples does not fully justify the sentence so, here we use quantifiers. There are two types of quantifiers-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Universal Quantifier- </a:t>
            </a: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x    =&gt; For ALL</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Existential Quantifier- </a:t>
            </a: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=&gt; </a:t>
            </a: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For SOME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19</a:t>
            </a:fld>
            <a:endParaRPr lang="en-IN"/>
          </a:p>
        </p:txBody>
      </p:sp>
      <p:graphicFrame>
        <p:nvGraphicFramePr>
          <p:cNvPr id="6" name="Table 5">
            <a:extLst>
              <a:ext uri="{FF2B5EF4-FFF2-40B4-BE49-F238E27FC236}">
                <a16:creationId xmlns:a16="http://schemas.microsoft.com/office/drawing/2014/main" id="{8F5A1603-004F-4BD4-A8F1-903EBDF78371}"/>
              </a:ext>
            </a:extLst>
          </p:cNvPr>
          <p:cNvGraphicFramePr>
            <a:graphicFrameLocks noGrp="1"/>
          </p:cNvGraphicFramePr>
          <p:nvPr>
            <p:extLst>
              <p:ext uri="{D42A27DB-BD31-4B8C-83A1-F6EECF244321}">
                <p14:modId xmlns:p14="http://schemas.microsoft.com/office/powerpoint/2010/main" val="2238208066"/>
              </p:ext>
            </p:extLst>
          </p:nvPr>
        </p:nvGraphicFramePr>
        <p:xfrm>
          <a:off x="2739960" y="2012240"/>
          <a:ext cx="8457703" cy="2005124"/>
        </p:xfrm>
        <a:graphic>
          <a:graphicData uri="http://schemas.openxmlformats.org/drawingml/2006/table">
            <a:tbl>
              <a:tblPr firstRow="1" firstCol="1" bandRow="1">
                <a:tableStyleId>{2D5ABB26-0587-4C30-8999-92F81FD0307C}</a:tableStyleId>
              </a:tblPr>
              <a:tblGrid>
                <a:gridCol w="8457703">
                  <a:extLst>
                    <a:ext uri="{9D8B030D-6E8A-4147-A177-3AD203B41FA5}">
                      <a16:colId xmlns:a16="http://schemas.microsoft.com/office/drawing/2014/main" val="2938839674"/>
                    </a:ext>
                  </a:extLst>
                </a:gridCol>
              </a:tblGrid>
              <a:tr h="501281">
                <a:tc>
                  <a:txBody>
                    <a:bodyPr/>
                    <a:lstStyle/>
                    <a:p>
                      <a:pPr marL="342900" marR="0" lvl="0" indent="-342900" algn="l">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rPr>
                        <a:t>Gorilla is Black                   =&gt; Gorilla(x) =&gt; Black(x)</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6227092"/>
                  </a:ext>
                </a:extLst>
              </a:tr>
              <a:tr h="501281">
                <a:tc>
                  <a:txBody>
                    <a:bodyPr/>
                    <a:lstStyle/>
                    <a:p>
                      <a:pPr marL="342900" marR="0" lvl="0" indent="-342900" algn="l">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rPr>
                        <a:t>John is tall                         =&gt; John(tall)</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0001681"/>
                  </a:ext>
                </a:extLst>
              </a:tr>
              <a:tr h="501281">
                <a:tc>
                  <a:txBody>
                    <a:bodyPr/>
                    <a:lstStyle/>
                    <a:p>
                      <a:pPr marL="342900" marR="0" lvl="0" indent="-342900" algn="l">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rPr>
                        <a:t>All Boys like Cricket            =&gt; Like(Boys, Cricket)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85802"/>
                  </a:ext>
                </a:extLst>
              </a:tr>
              <a:tr h="501281">
                <a:tc>
                  <a:txBody>
                    <a:bodyPr/>
                    <a:lstStyle/>
                    <a:p>
                      <a:pPr marL="342900" marR="0" lvl="0" indent="-342900" algn="l">
                        <a:lnSpc>
                          <a:spcPct val="150000"/>
                        </a:lnSpc>
                        <a:spcBef>
                          <a:spcPts val="0"/>
                        </a:spcBef>
                        <a:spcAft>
                          <a:spcPts val="0"/>
                        </a:spcAft>
                        <a:buFont typeface="Symbol" panose="05050102010706020507" pitchFamily="18" charset="2"/>
                        <a:buChar char=""/>
                      </a:pPr>
                      <a:r>
                        <a:rPr lang="en-IN" sz="2000" dirty="0">
                          <a:solidFill>
                            <a:srgbClr val="002060"/>
                          </a:solidFill>
                          <a:effectLst/>
                          <a:latin typeface="Bookman Old Style" panose="02050604050505020204" pitchFamily="18" charset="0"/>
                        </a:rPr>
                        <a:t>Some Boys like Cricket        =&gt; Like(Boys, Cricket)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7545913"/>
                  </a:ext>
                </a:extLst>
              </a:tr>
            </a:tbl>
          </a:graphicData>
        </a:graphic>
      </p:graphicFrame>
    </p:spTree>
    <p:extLst>
      <p:ext uri="{BB962C8B-B14F-4D97-AF65-F5344CB8AC3E}">
        <p14:creationId xmlns:p14="http://schemas.microsoft.com/office/powerpoint/2010/main" val="298697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888" y="577214"/>
            <a:ext cx="9404723" cy="639103"/>
          </a:xfrm>
        </p:spPr>
        <p:txBody>
          <a:bodyPr/>
          <a:lstStyle/>
          <a:p>
            <a:r>
              <a:rPr lang="en-US" sz="3500" b="1" dirty="0">
                <a:solidFill>
                  <a:srgbClr val="002060"/>
                </a:solidFill>
                <a:latin typeface="Bookman Old Style" panose="02050604050505020204" pitchFamily="18" charset="0"/>
              </a:rPr>
              <a:t>Points to be covered-</a:t>
            </a:r>
            <a:endParaRPr lang="en-IN" sz="3500" b="1" dirty="0">
              <a:solidFill>
                <a:srgbClr val="002060"/>
              </a:solidFill>
              <a:latin typeface="Bookman Old Style" panose="02050604050505020204" pitchFamily="18" charset="0"/>
            </a:endParaRPr>
          </a:p>
        </p:txBody>
      </p:sp>
      <p:sp>
        <p:nvSpPr>
          <p:cNvPr id="3" name="Content Placeholder 2"/>
          <p:cNvSpPr>
            <a:spLocks noGrp="1"/>
          </p:cNvSpPr>
          <p:nvPr>
            <p:ph idx="1"/>
          </p:nvPr>
        </p:nvSpPr>
        <p:spPr>
          <a:xfrm>
            <a:off x="871888" y="1216317"/>
            <a:ext cx="10858952" cy="5084862"/>
          </a:xfrm>
        </p:spPr>
        <p:txBody>
          <a:bodyPr>
            <a:noAutofit/>
          </a:bodyPr>
          <a:lstStyle/>
          <a:p>
            <a:pPr algn="just">
              <a:lnSpc>
                <a:spcPct val="150000"/>
              </a:lnSpc>
            </a:pPr>
            <a:r>
              <a:rPr lang="en-US" sz="2000" dirty="0">
                <a:solidFill>
                  <a:srgbClr val="002060"/>
                </a:solidFill>
                <a:latin typeface="Bookman Old Style" panose="02050604050505020204" pitchFamily="18" charset="0"/>
              </a:rPr>
              <a:t>Introduction to Knowledge</a:t>
            </a:r>
          </a:p>
          <a:p>
            <a:pPr lvl="2" algn="just">
              <a:lnSpc>
                <a:spcPct val="150000"/>
              </a:lnSpc>
            </a:pPr>
            <a:r>
              <a:rPr lang="en-US" sz="2000" dirty="0">
                <a:solidFill>
                  <a:srgbClr val="002060"/>
                </a:solidFill>
                <a:latin typeface="Bookman Old Style" panose="02050604050505020204" pitchFamily="18" charset="0"/>
              </a:rPr>
              <a:t>Types of Knowledge</a:t>
            </a:r>
          </a:p>
          <a:p>
            <a:pPr lvl="2" algn="just">
              <a:lnSpc>
                <a:spcPct val="150000"/>
              </a:lnSpc>
            </a:pPr>
            <a:r>
              <a:rPr lang="en-US" sz="2000" dirty="0">
                <a:solidFill>
                  <a:srgbClr val="002060"/>
                </a:solidFill>
                <a:latin typeface="Bookman Old Style" panose="02050604050505020204" pitchFamily="18" charset="0"/>
              </a:rPr>
              <a:t>Knowledge Representation</a:t>
            </a:r>
          </a:p>
          <a:p>
            <a:pPr lvl="2" algn="just">
              <a:lnSpc>
                <a:spcPct val="150000"/>
              </a:lnSpc>
            </a:pPr>
            <a:r>
              <a:rPr lang="en-US" sz="2000" dirty="0">
                <a:solidFill>
                  <a:srgbClr val="002060"/>
                </a:solidFill>
                <a:latin typeface="Bookman Old Style" panose="02050604050505020204" pitchFamily="18" charset="0"/>
              </a:rPr>
              <a:t>Properties of Knowledge Representation</a:t>
            </a:r>
          </a:p>
          <a:p>
            <a:pPr marL="128016" lvl="1" indent="0" algn="just">
              <a:lnSpc>
                <a:spcPct val="150000"/>
              </a:lnSpc>
              <a:buNone/>
            </a:pPr>
            <a:r>
              <a:rPr lang="en-US" sz="2000" dirty="0">
                <a:solidFill>
                  <a:srgbClr val="002060"/>
                </a:solidFill>
                <a:latin typeface="Bookman Old Style" panose="02050604050505020204" pitchFamily="18" charset="0"/>
              </a:rPr>
              <a:t>Approaches of Knowledge Representation</a:t>
            </a:r>
          </a:p>
          <a:p>
            <a:pPr lvl="3" algn="just">
              <a:lnSpc>
                <a:spcPct val="150000"/>
              </a:lnSpc>
            </a:pPr>
            <a:r>
              <a:rPr lang="en-US" sz="2000" dirty="0">
                <a:solidFill>
                  <a:srgbClr val="002060"/>
                </a:solidFill>
                <a:latin typeface="Bookman Old Style" panose="02050604050505020204" pitchFamily="18" charset="0"/>
              </a:rPr>
              <a:t>Simple Relational Knowledge</a:t>
            </a:r>
          </a:p>
          <a:p>
            <a:pPr lvl="3" algn="just">
              <a:lnSpc>
                <a:spcPct val="150000"/>
              </a:lnSpc>
            </a:pPr>
            <a:r>
              <a:rPr lang="en-US" sz="2000" dirty="0">
                <a:solidFill>
                  <a:srgbClr val="002060"/>
                </a:solidFill>
                <a:latin typeface="Bookman Old Style" panose="02050604050505020204" pitchFamily="18" charset="0"/>
              </a:rPr>
              <a:t>Inheritable Knowledge</a:t>
            </a:r>
          </a:p>
          <a:p>
            <a:pPr lvl="3" algn="just">
              <a:lnSpc>
                <a:spcPct val="150000"/>
              </a:lnSpc>
            </a:pPr>
            <a:r>
              <a:rPr lang="en-US" sz="2000" dirty="0">
                <a:solidFill>
                  <a:srgbClr val="002060"/>
                </a:solidFill>
                <a:latin typeface="Bookman Old Style" panose="02050604050505020204" pitchFamily="18" charset="0"/>
              </a:rPr>
              <a:t>Inferential Knowledge</a:t>
            </a:r>
          </a:p>
          <a:p>
            <a:pPr lvl="3" algn="just">
              <a:lnSpc>
                <a:spcPct val="150000"/>
              </a:lnSpc>
            </a:pPr>
            <a:r>
              <a:rPr lang="en-US" sz="2000" dirty="0">
                <a:solidFill>
                  <a:srgbClr val="002060"/>
                </a:solidFill>
                <a:latin typeface="Bookman Old Style" panose="02050604050505020204" pitchFamily="18" charset="0"/>
              </a:rPr>
              <a:t>Procedural Knowledge</a:t>
            </a: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p:cNvSpPr>
            <a:spLocks noGrp="1"/>
          </p:cNvSpPr>
          <p:nvPr>
            <p:ph type="ftr" sz="quarter" idx="11"/>
          </p:nvPr>
        </p:nvSpPr>
        <p:spPr>
          <a:xfrm>
            <a:off x="7937273" y="6081140"/>
            <a:ext cx="3859795" cy="304801"/>
          </a:xfrm>
        </p:spPr>
        <p:txBody>
          <a:bodyPr/>
          <a:lstStyle/>
          <a:p>
            <a:r>
              <a:rPr lang="en-IN" sz="1400" dirty="0"/>
              <a:t>Unit 3 Knowledge &amp; Rea</a:t>
            </a:r>
            <a:r>
              <a:rPr lang="en-IN" sz="1400" b="1" dirty="0"/>
              <a:t>s</a:t>
            </a:r>
            <a:r>
              <a:rPr lang="en-IN" sz="1400" dirty="0"/>
              <a:t>oning</a:t>
            </a:r>
          </a:p>
        </p:txBody>
      </p:sp>
      <p:sp>
        <p:nvSpPr>
          <p:cNvPr id="5" name="Slide Number Placeholder 4"/>
          <p:cNvSpPr>
            <a:spLocks noGrp="1"/>
          </p:cNvSpPr>
          <p:nvPr>
            <p:ph type="sldNum" sz="quarter" idx="12"/>
          </p:nvPr>
        </p:nvSpPr>
        <p:spPr/>
        <p:txBody>
          <a:bodyPr/>
          <a:lstStyle/>
          <a:p>
            <a:fld id="{1FF43E34-3A12-4D6A-99DD-72D51C984223}" type="slidenum">
              <a:rPr lang="en-IN" smtClean="0"/>
              <a:pPr/>
              <a:t>2</a:t>
            </a:fld>
            <a:endParaRPr lang="en-IN"/>
          </a:p>
        </p:txBody>
      </p:sp>
    </p:spTree>
    <p:extLst>
      <p:ext uri="{BB962C8B-B14F-4D97-AF65-F5344CB8AC3E}">
        <p14:creationId xmlns:p14="http://schemas.microsoft.com/office/powerpoint/2010/main" val="307354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94148" y="902502"/>
            <a:ext cx="3133580" cy="3931920"/>
          </a:xfrm>
        </p:spPr>
        <p:txBody>
          <a:bodyPr>
            <a:normAutofit/>
          </a:bodyPr>
          <a:lstStyle/>
          <a:p>
            <a:r>
              <a:rPr lang="en-IN"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a:t>
            </a:r>
          </a:p>
          <a:p>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sz="200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a:xfrm>
            <a:off x="4842932" y="6470704"/>
            <a:ext cx="5901458" cy="274320"/>
          </a:xfrm>
        </p:spPr>
        <p:txBody>
          <a:bodyPr>
            <a:normAutofit/>
          </a:bodyPr>
          <a:lstStyle/>
          <a:p>
            <a:pPr>
              <a:spcAft>
                <a:spcPts val="600"/>
              </a:spcAft>
            </a:pPr>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a:xfrm>
            <a:off x="10837334" y="6470704"/>
            <a:ext cx="973666" cy="274320"/>
          </a:xfrm>
        </p:spPr>
        <p:txBody>
          <a:bodyPr>
            <a:normAutofit/>
          </a:bodyPr>
          <a:lstStyle/>
          <a:p>
            <a:pPr>
              <a:spcAft>
                <a:spcPts val="600"/>
              </a:spcAft>
            </a:pPr>
            <a:fld id="{1FF43E34-3A12-4D6A-99DD-72D51C984223}" type="slidenum">
              <a:rPr lang="en-IN" smtClean="0"/>
              <a:pPr>
                <a:spcAft>
                  <a:spcPts val="600"/>
                </a:spcAft>
              </a:pPr>
              <a:t>20</a:t>
            </a:fld>
            <a:endParaRPr lang="en-IN"/>
          </a:p>
        </p:txBody>
      </p:sp>
      <p:graphicFrame>
        <p:nvGraphicFramePr>
          <p:cNvPr id="6" name="Table 5">
            <a:extLst>
              <a:ext uri="{FF2B5EF4-FFF2-40B4-BE49-F238E27FC236}">
                <a16:creationId xmlns:a16="http://schemas.microsoft.com/office/drawing/2014/main" id="{B891B835-7E39-4E54-A533-66021EB74D80}"/>
              </a:ext>
            </a:extLst>
          </p:cNvPr>
          <p:cNvGraphicFramePr>
            <a:graphicFrameLocks noGrp="1"/>
          </p:cNvGraphicFramePr>
          <p:nvPr>
            <p:extLst>
              <p:ext uri="{D42A27DB-BD31-4B8C-83A1-F6EECF244321}">
                <p14:modId xmlns:p14="http://schemas.microsoft.com/office/powerpoint/2010/main" val="3981118138"/>
              </p:ext>
            </p:extLst>
          </p:nvPr>
        </p:nvGraphicFramePr>
        <p:xfrm>
          <a:off x="1262116" y="1641519"/>
          <a:ext cx="10400232" cy="2945472"/>
        </p:xfrm>
        <a:graphic>
          <a:graphicData uri="http://schemas.openxmlformats.org/drawingml/2006/table">
            <a:tbl>
              <a:tblPr firstRow="1" firstCol="1" bandRow="1"/>
              <a:tblGrid>
                <a:gridCol w="10400232">
                  <a:extLst>
                    <a:ext uri="{9D8B030D-6E8A-4147-A177-3AD203B41FA5}">
                      <a16:colId xmlns:a16="http://schemas.microsoft.com/office/drawing/2014/main" val="2643970594"/>
                    </a:ext>
                  </a:extLst>
                </a:gridCol>
              </a:tblGrid>
              <a:tr h="600967">
                <a:tc>
                  <a:txBody>
                    <a:bodyPr/>
                    <a:lstStyle/>
                    <a:p>
                      <a:pPr marL="347472" marR="0" indent="-347472" algn="l" fontAlgn="t">
                        <a:lnSpc>
                          <a:spcPct val="150000"/>
                        </a:lnSpc>
                        <a:spcBef>
                          <a:spcPts val="0"/>
                        </a:spcBef>
                        <a:spcAft>
                          <a:spcPts val="0"/>
                        </a:spcAft>
                        <a:buClrTx/>
                        <a:buSzPts val="1200"/>
                        <a:buFont typeface="Symbol" panose="05050102010706020507" pitchFamily="18" charset="2"/>
                        <a:buChar char="·"/>
                      </a:pP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 Boys like Cricket      =&gt;  </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∀x: Boys(x)</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like(x,Cricket)</a:t>
                      </a:r>
                      <a:endParaRPr lang="en-IN" sz="2000" b="0" i="0" u="none" strike="noStrike" dirty="0">
                        <a:solidFill>
                          <a:srgbClr val="002060"/>
                        </a:solidFill>
                        <a:effectLst/>
                        <a:latin typeface="Bookman Old Style" panose="02050604050505020204" pitchFamily="18" charset="0"/>
                      </a:endParaRPr>
                    </a:p>
                  </a:txBody>
                  <a:tcPr marL="151489" marR="151489" marT="21040" marB="0">
                    <a:lnL>
                      <a:noFill/>
                    </a:lnL>
                    <a:lnR>
                      <a:noFill/>
                    </a:lnR>
                    <a:lnT>
                      <a:noFill/>
                    </a:lnT>
                    <a:lnB>
                      <a:noFill/>
                    </a:lnB>
                  </a:tcPr>
                </a:tc>
                <a:extLst>
                  <a:ext uri="{0D108BD9-81ED-4DB2-BD59-A6C34878D82A}">
                    <a16:rowId xmlns:a16="http://schemas.microsoft.com/office/drawing/2014/main" val="3030183637"/>
                  </a:ext>
                </a:extLst>
              </a:tr>
              <a:tr h="600967">
                <a:tc>
                  <a:txBody>
                    <a:bodyPr/>
                    <a:lstStyle/>
                    <a:p>
                      <a:pPr marL="347472" marR="0" indent="-347472" algn="l" fontAlgn="t">
                        <a:lnSpc>
                          <a:spcPct val="150000"/>
                        </a:lnSpc>
                        <a:spcBef>
                          <a:spcPts val="0"/>
                        </a:spcBef>
                        <a:spcAft>
                          <a:spcPts val="0"/>
                        </a:spcAft>
                        <a:buClrTx/>
                        <a:buSzPts val="1200"/>
                        <a:buFont typeface="Symbol" panose="05050102010706020507" pitchFamily="18" charset="2"/>
                        <a:buChar char="·"/>
                      </a:pP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Some Boys like Cricket  =&gt; </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∃x: Boys(x)</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like(x,Cricket)</a:t>
                      </a:r>
                      <a:endParaRPr lang="en-IN" sz="2000" b="0" i="0" u="none" strike="noStrike" dirty="0">
                        <a:solidFill>
                          <a:srgbClr val="002060"/>
                        </a:solidFill>
                        <a:effectLst/>
                        <a:latin typeface="Bookman Old Style" panose="02050604050505020204" pitchFamily="18" charset="0"/>
                      </a:endParaRPr>
                    </a:p>
                  </a:txBody>
                  <a:tcPr marL="151489" marR="151489" marT="21040" marB="0">
                    <a:lnL>
                      <a:noFill/>
                    </a:lnL>
                    <a:lnR>
                      <a:noFill/>
                    </a:lnR>
                    <a:lnT>
                      <a:noFill/>
                    </a:lnT>
                    <a:lnB>
                      <a:noFill/>
                    </a:lnB>
                  </a:tcPr>
                </a:tc>
                <a:extLst>
                  <a:ext uri="{0D108BD9-81ED-4DB2-BD59-A6C34878D82A}">
                    <a16:rowId xmlns:a16="http://schemas.microsoft.com/office/drawing/2014/main" val="4278918846"/>
                  </a:ext>
                </a:extLst>
              </a:tr>
              <a:tr h="600967">
                <a:tc>
                  <a:txBody>
                    <a:bodyPr/>
                    <a:lstStyle/>
                    <a:p>
                      <a:pPr marL="347472" marR="0" indent="-347472" algn="l" fontAlgn="t">
                        <a:lnSpc>
                          <a:spcPct val="150000"/>
                        </a:lnSpc>
                        <a:spcBef>
                          <a:spcPts val="0"/>
                        </a:spcBef>
                        <a:spcAft>
                          <a:spcPts val="0"/>
                        </a:spcAft>
                        <a:buClrTx/>
                        <a:buSzPts val="1200"/>
                        <a:buFont typeface="Symbol" panose="05050102010706020507" pitchFamily="18" charset="2"/>
                        <a:buChar char="·"/>
                      </a:pP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 Kings are person      =&gt; </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∀x: King(x)</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person(x)</a:t>
                      </a:r>
                      <a:endParaRPr lang="en-IN" sz="2000" b="0" i="0" u="none" strike="noStrike" dirty="0">
                        <a:solidFill>
                          <a:srgbClr val="002060"/>
                        </a:solidFill>
                        <a:effectLst/>
                        <a:latin typeface="Bookman Old Style" panose="02050604050505020204" pitchFamily="18" charset="0"/>
                      </a:endParaRPr>
                    </a:p>
                  </a:txBody>
                  <a:tcPr marL="151489" marR="151489" marT="21040" marB="0">
                    <a:lnL>
                      <a:noFill/>
                    </a:lnL>
                    <a:lnR>
                      <a:noFill/>
                    </a:lnR>
                    <a:lnT>
                      <a:noFill/>
                    </a:lnT>
                    <a:lnB>
                      <a:noFill/>
                    </a:lnB>
                  </a:tcPr>
                </a:tc>
                <a:extLst>
                  <a:ext uri="{0D108BD9-81ED-4DB2-BD59-A6C34878D82A}">
                    <a16:rowId xmlns:a16="http://schemas.microsoft.com/office/drawing/2014/main" val="2104305137"/>
                  </a:ext>
                </a:extLst>
              </a:tr>
              <a:tr h="1142571">
                <a:tc>
                  <a:txBody>
                    <a:bodyPr/>
                    <a:lstStyle/>
                    <a:p>
                      <a:pPr marL="347472" marR="0" indent="-347472" algn="l" fontAlgn="t">
                        <a:lnSpc>
                          <a:spcPct val="150000"/>
                        </a:lnSpc>
                        <a:spcBef>
                          <a:spcPts val="0"/>
                        </a:spcBef>
                        <a:spcAft>
                          <a:spcPts val="0"/>
                        </a:spcAft>
                        <a:buClrTx/>
                        <a:buSzPts val="1200"/>
                        <a:buFont typeface="Symbol" panose="05050102010706020507" pitchFamily="18" charset="2"/>
                        <a:buChar char="·"/>
                      </a:pP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 Romans were either loyal to Caesar or hated him    =&gt;</a:t>
                      </a:r>
                      <a:endParaRPr lang="en-IN" sz="2000" b="0" i="0" u="none" strike="noStrike" dirty="0">
                        <a:solidFill>
                          <a:srgbClr val="002060"/>
                        </a:solidFill>
                        <a:effectLst/>
                        <a:latin typeface="Bookman Old Style" panose="02050604050505020204" pitchFamily="18" charset="0"/>
                      </a:endParaRPr>
                    </a:p>
                    <a:p>
                      <a:pPr marL="457200" marR="0" algn="l" fontAlgn="t">
                        <a:lnSpc>
                          <a:spcPct val="150000"/>
                        </a:lnSpc>
                        <a:spcBef>
                          <a:spcPts val="0"/>
                        </a:spcBef>
                        <a:spcAft>
                          <a:spcPts val="0"/>
                        </a:spcAft>
                      </a:pPr>
                      <a:r>
                        <a:rPr lang="en-IN" sz="2000" b="0" i="0"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                  ∀x: Roman(x)</a:t>
                      </a:r>
                      <a:r>
                        <a:rPr lang="en-IN" sz="2000"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loyal to(x,Caesar) ˅ hate (x,Caesar)</a:t>
                      </a:r>
                    </a:p>
                  </a:txBody>
                  <a:tcPr marL="151489" marR="151489" marT="21040" marB="0">
                    <a:lnL>
                      <a:noFill/>
                    </a:lnL>
                    <a:lnR>
                      <a:noFill/>
                    </a:lnR>
                    <a:lnT>
                      <a:noFill/>
                    </a:lnT>
                    <a:lnB>
                      <a:noFill/>
                    </a:lnB>
                  </a:tcPr>
                </a:tc>
                <a:extLst>
                  <a:ext uri="{0D108BD9-81ED-4DB2-BD59-A6C34878D82A}">
                    <a16:rowId xmlns:a16="http://schemas.microsoft.com/office/drawing/2014/main" val="646060270"/>
                  </a:ext>
                </a:extLst>
              </a:tr>
            </a:tbl>
          </a:graphicData>
        </a:graphic>
      </p:graphicFrame>
    </p:spTree>
    <p:extLst>
      <p:ext uri="{BB962C8B-B14F-4D97-AF65-F5344CB8AC3E}">
        <p14:creationId xmlns:p14="http://schemas.microsoft.com/office/powerpoint/2010/main" val="174330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73166" y="975907"/>
            <a:ext cx="10937834" cy="5379921"/>
          </a:xfrm>
        </p:spPr>
        <p:txBody>
          <a:bodyPr>
            <a:normAutofit/>
          </a:bodyPr>
          <a:lstStyle/>
          <a:p>
            <a:pPr algn="just">
              <a:lnSpc>
                <a:spcPct val="150000"/>
              </a:lnSpc>
            </a:pPr>
            <a:r>
              <a:rPr lang="en-IN" dirty="0">
                <a:solidFill>
                  <a:srgbClr val="002060"/>
                </a:solidFill>
                <a:latin typeface="Bookman Old Style" panose="02050604050505020204" pitchFamily="18" charset="0"/>
              </a:rPr>
              <a:t>Now suppose we want to use these statements to answer a question-</a:t>
            </a:r>
          </a:p>
          <a:p>
            <a:pPr algn="ctr">
              <a:lnSpc>
                <a:spcPct val="150000"/>
              </a:lnSpc>
            </a:pPr>
            <a:r>
              <a:rPr lang="en-IN" b="1" i="1" dirty="0">
                <a:solidFill>
                  <a:srgbClr val="C00000"/>
                </a:solidFill>
                <a:latin typeface="Bookman Old Style" panose="02050604050505020204" pitchFamily="18" charset="0"/>
              </a:rPr>
              <a:t>Was Marcus loyal to </a:t>
            </a:r>
            <a:r>
              <a:rPr lang="en-IN" b="1" i="1" u="none" strike="noStrike"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Caesar?</a:t>
            </a:r>
          </a:p>
          <a:p>
            <a:pPr marL="457200" indent="-457200" fontAlgn="t">
              <a:lnSpc>
                <a:spcPct val="150000"/>
              </a:lnSpc>
              <a:spcBef>
                <a:spcPts val="0"/>
              </a:spcBef>
              <a:spcAft>
                <a:spcPts val="0"/>
              </a:spcAft>
              <a:buClrTx/>
              <a:buSzPts val="1200"/>
              <a:buFont typeface="+mj-lt"/>
              <a:buAutoNum type="arabicPeriod"/>
            </a:pPr>
            <a:r>
              <a:rPr lang="en-IN" dirty="0">
                <a:solidFill>
                  <a:srgbClr val="002060"/>
                </a:solidFill>
                <a:latin typeface="Bookman Old Style" panose="02050604050505020204" pitchFamily="18" charset="0"/>
                <a:cs typeface="Times New Roman" panose="02020603050405020304" pitchFamily="18" charset="0"/>
              </a:rPr>
              <a:t>Marcus was a Man =&gt;  </a:t>
            </a:r>
            <a:r>
              <a:rPr lang="en-IN" b="1" i="1" dirty="0">
                <a:solidFill>
                  <a:srgbClr val="002060"/>
                </a:solidFill>
                <a:latin typeface="Bookman Old Style" panose="02050604050505020204" pitchFamily="18" charset="0"/>
                <a:cs typeface="Times New Roman" panose="02020603050405020304" pitchFamily="18" charset="0"/>
              </a:rPr>
              <a:t>Man(Marcus)</a:t>
            </a:r>
          </a:p>
          <a:p>
            <a:pPr marL="457200" indent="-457200" fontAlgn="t">
              <a:lnSpc>
                <a:spcPct val="150000"/>
              </a:lnSpc>
              <a:spcBef>
                <a:spcPts val="0"/>
              </a:spcBef>
              <a:spcAft>
                <a:spcPts val="0"/>
              </a:spcAft>
              <a:buClrTx/>
              <a:buSzPts val="1200"/>
              <a:buFont typeface="+mj-lt"/>
              <a:buAutoNum type="arabicPeriod"/>
            </a:pPr>
            <a:r>
              <a:rPr lang="en-IN" dirty="0">
                <a:solidFill>
                  <a:srgbClr val="002060"/>
                </a:solidFill>
                <a:latin typeface="Bookman Old Style" panose="02050604050505020204" pitchFamily="18" charset="0"/>
                <a:cs typeface="Times New Roman" panose="02020603050405020304" pitchFamily="18" charset="0"/>
              </a:rPr>
              <a:t>Marcus was a Pompeian =&gt; </a:t>
            </a:r>
            <a:r>
              <a:rPr lang="en-IN" b="1" i="1" dirty="0">
                <a:solidFill>
                  <a:srgbClr val="002060"/>
                </a:solidFill>
                <a:latin typeface="Bookman Old Style" panose="02050604050505020204" pitchFamily="18" charset="0"/>
                <a:cs typeface="Times New Roman" panose="02020603050405020304" pitchFamily="18" charset="0"/>
              </a:rPr>
              <a:t>Pompeian(Marcus)</a:t>
            </a:r>
          </a:p>
          <a:p>
            <a:pPr marL="457200" indent="-457200" fontAlgn="t">
              <a:lnSpc>
                <a:spcPct val="150000"/>
              </a:lnSpc>
              <a:spcBef>
                <a:spcPts val="0"/>
              </a:spcBef>
              <a:spcAft>
                <a:spcPts val="0"/>
              </a:spcAft>
              <a:buClrTx/>
              <a:buSzPts val="1200"/>
              <a:buFont typeface="+mj-lt"/>
              <a:buAutoNum type="arabicPeriod"/>
            </a:pPr>
            <a:r>
              <a:rPr lang="en-IN" dirty="0">
                <a:solidFill>
                  <a:srgbClr val="002060"/>
                </a:solidFill>
                <a:latin typeface="Bookman Old Style" panose="02050604050505020204" pitchFamily="18" charset="0"/>
                <a:cs typeface="Times New Roman" panose="02020603050405020304" pitchFamily="18" charset="0"/>
              </a:rPr>
              <a:t>All Pompeians were Romans =&gt; </a:t>
            </a:r>
            <a:r>
              <a:rPr lang="en-IN" sz="2400" b="1" i="1"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∀x: Pompeians(x)</a:t>
            </a:r>
            <a:r>
              <a:rPr lang="en-IN" sz="2400" b="1" i="1"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Roman(x)</a:t>
            </a:r>
            <a:endParaRPr lang="en-IN" b="1" i="1" dirty="0">
              <a:solidFill>
                <a:srgbClr val="002060"/>
              </a:solidFill>
              <a:latin typeface="Bookman Old Style" panose="02050604050505020204" pitchFamily="18" charset="0"/>
              <a:cs typeface="Times New Roman" panose="02020603050405020304" pitchFamily="18" charset="0"/>
            </a:endParaRPr>
          </a:p>
          <a:p>
            <a:pPr marL="457200" indent="-457200" fontAlgn="t">
              <a:lnSpc>
                <a:spcPct val="150000"/>
              </a:lnSpc>
              <a:spcBef>
                <a:spcPts val="0"/>
              </a:spcBef>
              <a:spcAft>
                <a:spcPts val="0"/>
              </a:spcAft>
              <a:buClrTx/>
              <a:buSzPts val="1200"/>
              <a:buFont typeface="+mj-lt"/>
              <a:buAutoNum type="arabicPeriod"/>
            </a:pPr>
            <a:r>
              <a:rPr lang="en-IN" dirty="0">
                <a:solidFill>
                  <a:srgbClr val="002060"/>
                </a:solidFill>
                <a:latin typeface="Bookman Old Style" panose="02050604050505020204" pitchFamily="18" charset="0"/>
                <a:cs typeface="Times New Roman" panose="02020603050405020304" pitchFamily="18" charset="0"/>
              </a:rPr>
              <a:t>Caesar was a ruler =&gt; </a:t>
            </a:r>
            <a:r>
              <a:rPr lang="en-IN" b="1" i="1" dirty="0">
                <a:solidFill>
                  <a:srgbClr val="002060"/>
                </a:solidFill>
                <a:latin typeface="Bookman Old Style" panose="02050604050505020204" pitchFamily="18" charset="0"/>
                <a:cs typeface="Times New Roman" panose="02020603050405020304" pitchFamily="18" charset="0"/>
              </a:rPr>
              <a:t>ruler(Caesar)</a:t>
            </a:r>
          </a:p>
          <a:p>
            <a:pPr marL="457200" indent="-457200" fontAlgn="t">
              <a:lnSpc>
                <a:spcPct val="150000"/>
              </a:lnSpc>
              <a:spcBef>
                <a:spcPts val="0"/>
              </a:spcBef>
              <a:spcAft>
                <a:spcPts val="0"/>
              </a:spcAft>
              <a:buClrTx/>
              <a:buSzPts val="1200"/>
              <a:buFont typeface="+mj-lt"/>
              <a:buAutoNum type="arabicPeriod"/>
            </a:pPr>
            <a:r>
              <a:rPr lang="en-IN" dirty="0">
                <a:solidFill>
                  <a:srgbClr val="002060"/>
                </a:solidFill>
                <a:latin typeface="Bookman Old Style" panose="02050604050505020204" pitchFamily="18" charset="0"/>
                <a:cs typeface="Times New Roman" panose="02020603050405020304" pitchFamily="18" charset="0"/>
              </a:rPr>
              <a:t>Marcus try to assassinate Caesar =&gt; </a:t>
            </a:r>
            <a:r>
              <a:rPr lang="en-IN" b="1" i="1" dirty="0">
                <a:solidFill>
                  <a:srgbClr val="002060"/>
                </a:solidFill>
                <a:latin typeface="Bookman Old Style" panose="02050604050505020204" pitchFamily="18" charset="0"/>
                <a:cs typeface="Times New Roman" panose="02020603050405020304" pitchFamily="18" charset="0"/>
              </a:rPr>
              <a:t>try to assassinate(Marcus,Caesar)</a:t>
            </a:r>
          </a:p>
          <a:p>
            <a:pPr marL="457200" indent="-457200" fontAlgn="t">
              <a:lnSpc>
                <a:spcPct val="150000"/>
              </a:lnSpc>
              <a:spcBef>
                <a:spcPts val="0"/>
              </a:spcBef>
              <a:spcAft>
                <a:spcPts val="0"/>
              </a:spcAft>
              <a:buClrTx/>
              <a:buSzPts val="1200"/>
              <a:buFont typeface="+mj-lt"/>
              <a:buAutoNum type="arabicPeriod"/>
            </a:pPr>
            <a:r>
              <a:rPr lang="en-IN" b="0" i="0"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 Romans were either loyal to Caesar or hated him  =&gt;</a:t>
            </a:r>
          </a:p>
          <a:p>
            <a:pPr marL="0" indent="0" algn="ctr" fontAlgn="t">
              <a:lnSpc>
                <a:spcPct val="150000"/>
              </a:lnSpc>
              <a:spcBef>
                <a:spcPts val="0"/>
              </a:spcBef>
              <a:spcAft>
                <a:spcPts val="0"/>
              </a:spcAft>
              <a:buClrTx/>
              <a:buSzPts val="1200"/>
              <a:buNone/>
            </a:pPr>
            <a:r>
              <a:rPr lang="en-IN" sz="2400" b="0" i="0"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 </a:t>
            </a:r>
            <a:r>
              <a:rPr lang="en-IN" sz="2400" b="1" i="1" u="none" strike="noStrike" dirty="0">
                <a:solidFill>
                  <a:srgbClr val="002060"/>
                </a:solidFill>
                <a:effectLst/>
                <a:latin typeface="Bookman Old Style" panose="02050604050505020204" pitchFamily="18" charset="0"/>
                <a:ea typeface="Calibri" panose="020F0502020204030204" pitchFamily="34" charset="0"/>
                <a:cs typeface="Cambria Math" panose="02040503050406030204" pitchFamily="18" charset="0"/>
              </a:rPr>
              <a:t>∀x: Roman(x)</a:t>
            </a:r>
            <a:r>
              <a:rPr lang="en-IN" sz="2400" b="1" i="1"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loyal to(x,Caesar) ˅ hate (x,Caesar)</a:t>
            </a:r>
            <a:endParaRPr lang="en-IN" b="1" i="1" u="none" strike="noStrike"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fontAlgn="t">
              <a:lnSpc>
                <a:spcPct val="150000"/>
              </a:lnSpc>
              <a:spcBef>
                <a:spcPts val="0"/>
              </a:spcBef>
              <a:spcAft>
                <a:spcPts val="0"/>
              </a:spcAft>
              <a:buClrTx/>
              <a:buSzPts val="1200"/>
            </a:pPr>
            <a:endParaRPr lang="en-IN" b="0" i="0" u="none" strike="noStrike" dirty="0">
              <a:solidFill>
                <a:srgbClr val="002060"/>
              </a:solidFill>
              <a:effectLst/>
              <a:latin typeface="Bookman Old Style" panose="02050604050505020204" pitchFamily="18" charset="0"/>
            </a:endParaRPr>
          </a:p>
          <a:p>
            <a:pPr algn="just">
              <a:lnSpc>
                <a:spcPct val="150000"/>
              </a:lnSpc>
            </a:pPr>
            <a:endParaRPr lang="en-IN" u="none" strike="noStrike"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21</a:t>
            </a:fld>
            <a:endParaRPr lang="en-IN"/>
          </a:p>
        </p:txBody>
      </p:sp>
    </p:spTree>
    <p:extLst>
      <p:ext uri="{BB962C8B-B14F-4D97-AF65-F5344CB8AC3E}">
        <p14:creationId xmlns:p14="http://schemas.microsoft.com/office/powerpoint/2010/main" val="4176904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03651" y="870976"/>
            <a:ext cx="9720073" cy="4023360"/>
          </a:xfrm>
        </p:spPr>
        <p:txBody>
          <a:bodyPr>
            <a:normAutofit/>
          </a:bodyPr>
          <a:lstStyle/>
          <a:p>
            <a:pPr algn="just"/>
            <a:r>
              <a:rPr lang="en-IN" sz="2000" dirty="0">
                <a:solidFill>
                  <a:srgbClr val="002060"/>
                </a:solidFill>
                <a:latin typeface="Bookman Old Style" panose="02050604050505020204" pitchFamily="18" charset="0"/>
              </a:rPr>
              <a:t>From statement 1-6 we can prove</a:t>
            </a: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22</a:t>
            </a:fld>
            <a:endParaRPr lang="en-IN"/>
          </a:p>
        </p:txBody>
      </p:sp>
      <p:pic>
        <p:nvPicPr>
          <p:cNvPr id="7" name="Picture 6">
            <a:extLst>
              <a:ext uri="{FF2B5EF4-FFF2-40B4-BE49-F238E27FC236}">
                <a16:creationId xmlns:a16="http://schemas.microsoft.com/office/drawing/2014/main" id="{CD5E9CA1-AF6A-42DB-89C2-30D52687A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038" y="1448943"/>
            <a:ext cx="5367298" cy="4538081"/>
          </a:xfrm>
          <a:prstGeom prst="rect">
            <a:avLst/>
          </a:prstGeom>
        </p:spPr>
      </p:pic>
    </p:spTree>
    <p:extLst>
      <p:ext uri="{BB962C8B-B14F-4D97-AF65-F5344CB8AC3E}">
        <p14:creationId xmlns:p14="http://schemas.microsoft.com/office/powerpoint/2010/main" val="67393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615496"/>
            <a:ext cx="10683746" cy="1018431"/>
          </a:xfrm>
        </p:spPr>
        <p:txBody>
          <a:bodyPr>
            <a:noAutofit/>
          </a:bodyPr>
          <a:lstStyle/>
          <a:p>
            <a:r>
              <a:rPr lang="en-IN" sz="3000" b="1">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Difference between Propositional Logic and FOPL-</a:t>
            </a:r>
            <a:endParaRPr lang="en-IN" sz="3000" b="1"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23</a:t>
            </a:fld>
            <a:endParaRPr lang="en-IN"/>
          </a:p>
        </p:txBody>
      </p:sp>
      <p:graphicFrame>
        <p:nvGraphicFramePr>
          <p:cNvPr id="6" name="Table 5">
            <a:extLst>
              <a:ext uri="{FF2B5EF4-FFF2-40B4-BE49-F238E27FC236}">
                <a16:creationId xmlns:a16="http://schemas.microsoft.com/office/drawing/2014/main" id="{E86FC155-059B-46D0-BA4E-AD8C504CE95C}"/>
              </a:ext>
            </a:extLst>
          </p:cNvPr>
          <p:cNvGraphicFramePr>
            <a:graphicFrameLocks noGrp="1"/>
          </p:cNvGraphicFramePr>
          <p:nvPr>
            <p:extLst>
              <p:ext uri="{D42A27DB-BD31-4B8C-83A1-F6EECF244321}">
                <p14:modId xmlns:p14="http://schemas.microsoft.com/office/powerpoint/2010/main" val="2925413850"/>
              </p:ext>
            </p:extLst>
          </p:nvPr>
        </p:nvGraphicFramePr>
        <p:xfrm>
          <a:off x="1264185" y="1791325"/>
          <a:ext cx="9932697" cy="4123517"/>
        </p:xfrm>
        <a:graphic>
          <a:graphicData uri="http://schemas.openxmlformats.org/drawingml/2006/table">
            <a:tbl>
              <a:tblPr firstRow="1" firstCol="1" bandRow="1">
                <a:tableStyleId>{5940675A-B579-460E-94D1-54222C63F5DA}</a:tableStyleId>
              </a:tblPr>
              <a:tblGrid>
                <a:gridCol w="761790">
                  <a:extLst>
                    <a:ext uri="{9D8B030D-6E8A-4147-A177-3AD203B41FA5}">
                      <a16:colId xmlns:a16="http://schemas.microsoft.com/office/drawing/2014/main" val="443378152"/>
                    </a:ext>
                  </a:extLst>
                </a:gridCol>
                <a:gridCol w="4209933">
                  <a:extLst>
                    <a:ext uri="{9D8B030D-6E8A-4147-A177-3AD203B41FA5}">
                      <a16:colId xmlns:a16="http://schemas.microsoft.com/office/drawing/2014/main" val="3705050761"/>
                    </a:ext>
                  </a:extLst>
                </a:gridCol>
                <a:gridCol w="4960974">
                  <a:extLst>
                    <a:ext uri="{9D8B030D-6E8A-4147-A177-3AD203B41FA5}">
                      <a16:colId xmlns:a16="http://schemas.microsoft.com/office/drawing/2014/main" val="1754126192"/>
                    </a:ext>
                  </a:extLst>
                </a:gridCol>
              </a:tblGrid>
              <a:tr h="646387">
                <a:tc>
                  <a:txBody>
                    <a:bodyPr/>
                    <a:lstStyle/>
                    <a:p>
                      <a:pPr marL="0" marR="0">
                        <a:lnSpc>
                          <a:spcPct val="115000"/>
                        </a:lnSpc>
                        <a:spcBef>
                          <a:spcPts val="0"/>
                        </a:spcBef>
                        <a:spcAft>
                          <a:spcPts val="0"/>
                        </a:spcAft>
                      </a:pPr>
                      <a:r>
                        <a:rPr lang="en-IN" sz="2000" b="1" dirty="0">
                          <a:solidFill>
                            <a:srgbClr val="002060"/>
                          </a:solidFill>
                          <a:effectLst/>
                          <a:latin typeface="Bookman Old Style" panose="02050604050505020204" pitchFamily="18" charset="0"/>
                        </a:rPr>
                        <a:t> </a:t>
                      </a: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dirty="0">
                          <a:solidFill>
                            <a:srgbClr val="002060"/>
                          </a:solidFill>
                          <a:effectLst/>
                          <a:latin typeface="Bookman Old Style" panose="02050604050505020204" pitchFamily="18" charset="0"/>
                        </a:rPr>
                        <a:t>Propositional Logic</a:t>
                      </a: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dirty="0">
                          <a:solidFill>
                            <a:srgbClr val="002060"/>
                          </a:solidFill>
                          <a:effectLst/>
                          <a:latin typeface="Bookman Old Style" panose="02050604050505020204" pitchFamily="18" charset="0"/>
                        </a:rPr>
                        <a:t>First Order Predicate Logic</a:t>
                      </a: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937099"/>
                  </a:ext>
                </a:extLst>
              </a:tr>
              <a:tr h="1249869">
                <a:tc>
                  <a:txBody>
                    <a:bodyPr/>
                    <a:lstStyle/>
                    <a:p>
                      <a:pPr marL="0" marR="0" algn="ctr">
                        <a:lnSpc>
                          <a:spcPct val="115000"/>
                        </a:lnSpc>
                        <a:spcBef>
                          <a:spcPts val="0"/>
                        </a:spcBef>
                        <a:spcAft>
                          <a:spcPts val="0"/>
                        </a:spcAft>
                      </a:pPr>
                      <a:r>
                        <a:rPr lang="en-IN" sz="2000" dirty="0">
                          <a:solidFill>
                            <a:srgbClr val="002060"/>
                          </a:solidFill>
                          <a:effectLst/>
                          <a:latin typeface="Bookman Old Style" panose="02050604050505020204" pitchFamily="18" charset="0"/>
                        </a:rPr>
                        <a:t>1</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It uses Preposition in which complete sentence is denoted by symbol</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a:solidFill>
                            <a:srgbClr val="002060"/>
                          </a:solidFill>
                          <a:effectLst/>
                          <a:latin typeface="Bookman Old Style" panose="02050604050505020204" pitchFamily="18" charset="0"/>
                        </a:rPr>
                        <a:t>FOPL uses predicate which involves constants, Variables functions, relations etc.</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6531868"/>
                  </a:ext>
                </a:extLst>
              </a:tr>
              <a:tr h="1154242">
                <a:tc>
                  <a:txBody>
                    <a:bodyPr/>
                    <a:lstStyle/>
                    <a:p>
                      <a:pPr marL="0" marR="0" algn="ctr">
                        <a:lnSpc>
                          <a:spcPct val="115000"/>
                        </a:lnSpc>
                        <a:spcBef>
                          <a:spcPts val="0"/>
                        </a:spcBef>
                        <a:spcAft>
                          <a:spcPts val="0"/>
                        </a:spcAft>
                      </a:pPr>
                      <a:r>
                        <a:rPr lang="en-IN" sz="2000">
                          <a:solidFill>
                            <a:srgbClr val="002060"/>
                          </a:solidFill>
                          <a:effectLst/>
                          <a:latin typeface="Bookman Old Style" panose="02050604050505020204" pitchFamily="18" charset="0"/>
                        </a:rPr>
                        <a:t>2</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Prepositional Logic cannot represent individual entities.</a:t>
                      </a:r>
                      <a:endParaRPr lang="en-US" sz="2000" dirty="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E.g. Meera is Short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FOL can represent individual entities.</a:t>
                      </a:r>
                      <a:endParaRPr lang="en-US" sz="2000" dirty="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E.g. Short (Meera)</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5026067"/>
                  </a:ext>
                </a:extLst>
              </a:tr>
              <a:tr h="1073019">
                <a:tc>
                  <a:txBody>
                    <a:bodyPr/>
                    <a:lstStyle/>
                    <a:p>
                      <a:pPr marL="0" marR="0" algn="ctr">
                        <a:lnSpc>
                          <a:spcPct val="115000"/>
                        </a:lnSpc>
                        <a:spcBef>
                          <a:spcPts val="0"/>
                        </a:spcBef>
                        <a:spcAft>
                          <a:spcPts val="0"/>
                        </a:spcAft>
                      </a:pPr>
                      <a:r>
                        <a:rPr lang="en-IN" sz="2000">
                          <a:solidFill>
                            <a:srgbClr val="002060"/>
                          </a:solidFill>
                          <a:effectLst/>
                          <a:latin typeface="Bookman Old Style" panose="02050604050505020204" pitchFamily="18" charset="0"/>
                        </a:rPr>
                        <a:t>3</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It cannot express generalization, specialization or Pattern.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dirty="0">
                          <a:solidFill>
                            <a:srgbClr val="002060"/>
                          </a:solidFill>
                          <a:effectLst/>
                          <a:latin typeface="Bookman Old Style" panose="02050604050505020204" pitchFamily="18" charset="0"/>
                        </a:rPr>
                        <a:t>It can express generalization, specialization or Pattern.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7086795"/>
                  </a:ext>
                </a:extLst>
              </a:tr>
            </a:tbl>
          </a:graphicData>
        </a:graphic>
      </p:graphicFrame>
    </p:spTree>
    <p:extLst>
      <p:ext uri="{BB962C8B-B14F-4D97-AF65-F5344CB8AC3E}">
        <p14:creationId xmlns:p14="http://schemas.microsoft.com/office/powerpoint/2010/main" val="41227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733118"/>
            <a:ext cx="9203605" cy="701717"/>
          </a:xfrm>
        </p:spPr>
        <p:txBody>
          <a:bodyPr>
            <a:normAutofit/>
          </a:bodyPr>
          <a:lstStyle/>
          <a:p>
            <a:r>
              <a:rPr lang="en-IN" sz="3200" b="1" dirty="0">
                <a:solidFill>
                  <a:srgbClr val="002060"/>
                </a:solidFill>
                <a:latin typeface="Bookman Old Style" panose="02050604050505020204" pitchFamily="18" charset="0"/>
              </a:rPr>
              <a:t>Situation calculus-</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638284"/>
            <a:ext cx="10922339" cy="4135739"/>
          </a:xfrm>
        </p:spPr>
        <p:txBody>
          <a:bodyPr>
            <a:normAutofit/>
          </a:bodyPr>
          <a:lstStyle/>
          <a:p>
            <a:pPr marL="0" marR="0" algn="just">
              <a:lnSpc>
                <a:spcPct val="150000"/>
              </a:lnSpc>
              <a:spcBef>
                <a:spcPts val="0"/>
              </a:spcBef>
              <a:spcAft>
                <a:spcPts val="80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Situation Calculus is a logical Language for representing changes. The basic concepts in the situation calculus are </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Situations, Actions and Fluents.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Actions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are what make the dynamic world change from one situation from another when performed by agents.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Fluents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are situation-dependent functions used to describe the effect of action. There are two types of fluents-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Relational Fluent have only two values: </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True or False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Font typeface="Courier New" panose="02070309020205020404" pitchFamily="49" charset="0"/>
              <a:buChar char="o"/>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Functional Fluent take a range of values.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24</a:t>
            </a:fld>
            <a:endParaRPr lang="en-IN"/>
          </a:p>
        </p:txBody>
      </p:sp>
    </p:spTree>
    <p:extLst>
      <p:ext uri="{BB962C8B-B14F-4D97-AF65-F5344CB8AC3E}">
        <p14:creationId xmlns:p14="http://schemas.microsoft.com/office/powerpoint/2010/main" val="193248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close-up of a measuring device&#10;&#10;Description automatically generated with low confidence">
            <a:extLst>
              <a:ext uri="{FF2B5EF4-FFF2-40B4-BE49-F238E27FC236}">
                <a16:creationId xmlns:a16="http://schemas.microsoft.com/office/drawing/2014/main" id="{A1B11C08-4CBF-4EC1-972C-D1B126A76F2E}"/>
              </a:ext>
            </a:extLst>
          </p:cNvPr>
          <p:cNvPicPr>
            <a:picLocks noChangeAspect="1"/>
          </p:cNvPicPr>
          <p:nvPr/>
        </p:nvPicPr>
        <p:blipFill rotWithShape="1">
          <a:blip r:embed="rId2">
            <a:extLst>
              <a:ext uri="{28A0092B-C50C-407E-A947-70E740481C1C}">
                <a14:useLocalDpi xmlns:a14="http://schemas.microsoft.com/office/drawing/2010/main" val="0"/>
              </a:ext>
            </a:extLst>
          </a:blip>
          <a:srcRect t="4840" r="9091" b="29389"/>
          <a:stretch/>
        </p:blipFill>
        <p:spPr>
          <a:xfrm>
            <a:off x="-1" y="0"/>
            <a:ext cx="12191980" cy="6857990"/>
          </a:xfrm>
          <a:prstGeom prst="rect">
            <a:avLst/>
          </a:prstGeom>
        </p:spPr>
      </p:pic>
      <p:sp>
        <p:nvSpPr>
          <p:cNvPr id="15" name="Rectangle 14">
            <a:extLst>
              <a:ext uri="{FF2B5EF4-FFF2-40B4-BE49-F238E27FC236}">
                <a16:creationId xmlns:a16="http://schemas.microsoft.com/office/drawing/2014/main" id="{FAD9FB75-5E1A-4AE8-99C7-1089F2031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5BD3C60-BA10-42C4-9F11-282AEE6A2F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42722" y="2008316"/>
            <a:ext cx="6467543" cy="4023360"/>
          </a:xfrm>
        </p:spPr>
        <p:txBody>
          <a:bodyPr>
            <a:normAutofit lnSpcReduction="10000"/>
          </a:bodyPr>
          <a:lstStyle/>
          <a:p>
            <a:pPr algn="just">
              <a:lnSpc>
                <a:spcPct val="150000"/>
              </a:lnSpc>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One may have a relational fluent called </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handempty</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which is true in a situation if the robot’s hand is not holding anything. One may have a functional fluent called </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Battery-level”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where value is a situation is an integer between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0</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100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devoting the total battery power remaining on one’s laptop or mobile.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a:xfrm>
            <a:off x="3118104" y="6470704"/>
            <a:ext cx="3972840" cy="274320"/>
          </a:xfrm>
        </p:spPr>
        <p:txBody>
          <a:bodyPr>
            <a:normAutofit/>
          </a:bodyPr>
          <a:lstStyle/>
          <a:p>
            <a:pPr>
              <a:spcAft>
                <a:spcPts val="600"/>
              </a:spcAft>
            </a:pPr>
            <a:r>
              <a:rPr lang="en-IN">
                <a:solidFill>
                  <a:srgbClr val="000000"/>
                </a:solidFill>
              </a:rPr>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a:xfrm>
            <a:off x="10837334" y="6470704"/>
            <a:ext cx="973666" cy="274320"/>
          </a:xfrm>
        </p:spPr>
        <p:txBody>
          <a:bodyPr>
            <a:normAutofit/>
          </a:bodyPr>
          <a:lstStyle/>
          <a:p>
            <a:pPr>
              <a:spcAft>
                <a:spcPts val="600"/>
              </a:spcAft>
            </a:pPr>
            <a:fld id="{1FF43E34-3A12-4D6A-99DD-72D51C984223}" type="slidenum">
              <a:rPr lang="en-IN">
                <a:solidFill>
                  <a:srgbClr val="FFFFFF"/>
                </a:solidFill>
              </a:rPr>
              <a:pPr>
                <a:spcAft>
                  <a:spcPts val="600"/>
                </a:spcAft>
              </a:pPr>
              <a:t>25</a:t>
            </a:fld>
            <a:endParaRPr lang="en-IN">
              <a:solidFill>
                <a:srgbClr val="FFFFFF"/>
              </a:solidFill>
            </a:endParaRPr>
          </a:p>
        </p:txBody>
      </p:sp>
    </p:spTree>
    <p:extLst>
      <p:ext uri="{BB962C8B-B14F-4D97-AF65-F5344CB8AC3E}">
        <p14:creationId xmlns:p14="http://schemas.microsoft.com/office/powerpoint/2010/main" val="291060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83231" y="773516"/>
            <a:ext cx="11027769" cy="4907756"/>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To describe a dynamic domain in the situation calculus, one must decide on the </a:t>
            </a:r>
            <a:r>
              <a:rPr lang="en-IN"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set of actions available </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for the agents to perform</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the </a:t>
            </a:r>
            <a:r>
              <a:rPr lang="en-IN"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set of fluents needed to describe the changes these action will have on the world</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IN" dirty="0">
                <a:solidFill>
                  <a:srgbClr val="C00000"/>
                </a:solidFill>
                <a:latin typeface="Bookman Old Style" panose="02050604050505020204" pitchFamily="18" charset="0"/>
              </a:rPr>
              <a:t>Example-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Consider the classical Block-World problem where some blocks of equal size can be arranged into a set of towers on a table. The set of actions in this domain depends on what the imaginary agent can do. If we imagine the agents to be a one-handed robot that can directed to grasp any block that is on the top of another tower or put it down on the table to make a new tower, then we have the following actions:-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26</a:t>
            </a:fld>
            <a:endParaRPr lang="en-IN"/>
          </a:p>
        </p:txBody>
      </p:sp>
    </p:spTree>
    <p:extLst>
      <p:ext uri="{BB962C8B-B14F-4D97-AF65-F5344CB8AC3E}">
        <p14:creationId xmlns:p14="http://schemas.microsoft.com/office/powerpoint/2010/main" val="2990628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66554" y="997596"/>
            <a:ext cx="10728716" cy="5178352"/>
          </a:xfrm>
        </p:spPr>
        <p:txBody>
          <a:bodyPr>
            <a:normAutofit/>
          </a:bodyPr>
          <a:lstStyle/>
          <a:p>
            <a:pPr marL="0" indent="0" algn="just">
              <a:lnSpc>
                <a:spcPct val="200000"/>
              </a:lnSpc>
              <a:spcBef>
                <a:spcPts val="0"/>
              </a:spcBef>
              <a:spcAft>
                <a:spcPts val="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Stack(</a:t>
            </a:r>
            <a:r>
              <a:rPr lang="en-IN"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y</a:t>
            </a: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Put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on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Provide the robot is holding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clear i.e., there is no other block on it.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spcBef>
                <a:spcPts val="0"/>
              </a:spcBef>
              <a:spcAft>
                <a:spcPts val="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Unstack(</a:t>
            </a:r>
            <a:r>
              <a:rPr lang="en-IN"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y</a:t>
            </a: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Pick up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from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Provided the robot’s hand is empty,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is on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clear. </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spcBef>
                <a:spcPts val="0"/>
              </a:spcBef>
              <a:spcAft>
                <a:spcPts val="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Putdown(</a:t>
            </a:r>
            <a:r>
              <a:rPr lang="en-IN"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Put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down on table. Provide the robot is holding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spcBef>
                <a:spcPts val="0"/>
              </a:spcBef>
              <a:spcAft>
                <a:spcPts val="80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Pickup(</a:t>
            </a:r>
            <a:r>
              <a:rPr lang="en-IN"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Pick up block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from table. Provided the robot’s hand is empty, </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on the table and clear.</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buNone/>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27</a:t>
            </a:fld>
            <a:endParaRPr lang="en-IN"/>
          </a:p>
        </p:txBody>
      </p:sp>
    </p:spTree>
    <p:extLst>
      <p:ext uri="{BB962C8B-B14F-4D97-AF65-F5344CB8AC3E}">
        <p14:creationId xmlns:p14="http://schemas.microsoft.com/office/powerpoint/2010/main" val="69950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13710" y="900954"/>
            <a:ext cx="10997290" cy="5314915"/>
          </a:xfrm>
        </p:spPr>
        <p:txBody>
          <a:bodyPr>
            <a:normAutofit/>
          </a:bodyPr>
          <a:lstStyle/>
          <a:p>
            <a:pPr algn="just">
              <a:lnSpc>
                <a:spcPct val="150000"/>
              </a:lnSpc>
              <a:spcBef>
                <a:spcPts val="0"/>
              </a:spcBef>
              <a:spcAft>
                <a:spcPts val="80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To describe the effects of these actions, we can use the following relational fluents-</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handempty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True in a situation if the robot’s hand is empty.</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holding(</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True in a situation if the robot’s hand is holding block </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True in a situation if block </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on block </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clear(</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True in a situation if block </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the top block of a tower i.e., the robot is not holding it, and there is no other block on it.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So for example, we can say that for action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Stack(</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to be performed in a situation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holding(</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and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clear(</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must be true, and that after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Stack(</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is performed. In the resulting new situation,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handempty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will be true, and </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clear(</a:t>
            </a:r>
            <a:r>
              <a:rPr lang="en-IN" sz="21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will no longer be true.</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28</a:t>
            </a:fld>
            <a:endParaRPr lang="en-IN"/>
          </a:p>
        </p:txBody>
      </p:sp>
    </p:spTree>
    <p:extLst>
      <p:ext uri="{BB962C8B-B14F-4D97-AF65-F5344CB8AC3E}">
        <p14:creationId xmlns:p14="http://schemas.microsoft.com/office/powerpoint/2010/main" val="313279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884372"/>
            <a:ext cx="10653765" cy="777593"/>
          </a:xfrm>
        </p:spPr>
        <p:txBody>
          <a:bodyPr>
            <a:noAutofit/>
          </a:bodyPr>
          <a:lstStyle/>
          <a:p>
            <a:pPr algn="just">
              <a:lnSpc>
                <a:spcPct val="150000"/>
              </a:lnSpc>
            </a:pPr>
            <a:r>
              <a:rPr lang="en-IN" sz="3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Theorem Proving in First Order Logic</a:t>
            </a:r>
            <a:endParaRPr lang="en-IN" sz="3200" b="1" dirty="0">
              <a:solidFill>
                <a:srgbClr val="00206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0" y="1950268"/>
            <a:ext cx="10803667" cy="3895896"/>
          </a:xfrm>
        </p:spPr>
        <p:txBody>
          <a:bodyPr>
            <a:normAutofit/>
          </a:bodyPr>
          <a:lstStyle/>
          <a:p>
            <a:pPr algn="just">
              <a:lnSpc>
                <a:spcPct val="150000"/>
              </a:lnSpc>
            </a:pPr>
            <a:r>
              <a:rPr lang="en-IN" b="1" dirty="0">
                <a:solidFill>
                  <a:srgbClr val="C00000"/>
                </a:solidFill>
                <a:latin typeface="Bookman Old Style" panose="02050604050505020204" pitchFamily="18" charset="0"/>
              </a:rPr>
              <a:t>Resolution-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Resolution is a theorem proving technique that proceeds by building </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refutation proofs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i.e., proofs by contradictions. It is used, if there are various statements are given and we need to prove a conclusion of those statements. Unification is a key concept in proofs by Resolution. Resolution is a single inference rule which can efficiently operate on the Conjunctive Normal Form (CNF) or Clausal Form.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29</a:t>
            </a:fld>
            <a:endParaRPr lang="en-IN"/>
          </a:p>
        </p:txBody>
      </p:sp>
    </p:spTree>
    <p:extLst>
      <p:ext uri="{BB962C8B-B14F-4D97-AF65-F5344CB8AC3E}">
        <p14:creationId xmlns:p14="http://schemas.microsoft.com/office/powerpoint/2010/main" val="346916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466" y="627322"/>
            <a:ext cx="9404723" cy="639103"/>
          </a:xfrm>
        </p:spPr>
        <p:txBody>
          <a:bodyPr/>
          <a:lstStyle/>
          <a:p>
            <a:r>
              <a:rPr lang="en-US" sz="3500" b="1" dirty="0">
                <a:solidFill>
                  <a:srgbClr val="002060"/>
                </a:solidFill>
                <a:latin typeface="Bookman Old Style" panose="02050604050505020204" pitchFamily="18" charset="0"/>
              </a:rPr>
              <a:t>Points to be covered-</a:t>
            </a:r>
            <a:endParaRPr lang="en-IN" sz="3500" b="1" dirty="0">
              <a:solidFill>
                <a:srgbClr val="002060"/>
              </a:solidFill>
              <a:latin typeface="Bookman Old Style" panose="02050604050505020204" pitchFamily="18" charset="0"/>
            </a:endParaRPr>
          </a:p>
        </p:txBody>
      </p:sp>
      <p:sp>
        <p:nvSpPr>
          <p:cNvPr id="3" name="Content Placeholder 2"/>
          <p:cNvSpPr>
            <a:spLocks noGrp="1"/>
          </p:cNvSpPr>
          <p:nvPr>
            <p:ph idx="1"/>
          </p:nvPr>
        </p:nvSpPr>
        <p:spPr>
          <a:xfrm>
            <a:off x="894466" y="1266425"/>
            <a:ext cx="10831656" cy="4607189"/>
          </a:xfrm>
        </p:spPr>
        <p:txBody>
          <a:bodyPr>
            <a:noAutofit/>
          </a:bodyPr>
          <a:lstStyle/>
          <a:p>
            <a:pPr algn="just">
              <a:lnSpc>
                <a:spcPct val="150000"/>
              </a:lnSpc>
            </a:pPr>
            <a:r>
              <a:rPr lang="en-US" sz="2000" dirty="0">
                <a:solidFill>
                  <a:srgbClr val="002060"/>
                </a:solidFill>
                <a:latin typeface="Bookman Old Style" panose="02050604050505020204" pitchFamily="18" charset="0"/>
              </a:rPr>
              <a:t>Logical Representation</a:t>
            </a:r>
          </a:p>
          <a:p>
            <a:pPr lvl="2" algn="just">
              <a:lnSpc>
                <a:spcPct val="150000"/>
              </a:lnSpc>
            </a:pPr>
            <a:r>
              <a:rPr lang="en-US" sz="2000" dirty="0">
                <a:solidFill>
                  <a:srgbClr val="002060"/>
                </a:solidFill>
                <a:latin typeface="Bookman Old Style" panose="02050604050505020204" pitchFamily="18" charset="0"/>
              </a:rPr>
              <a:t>Propositional Logic</a:t>
            </a:r>
          </a:p>
          <a:p>
            <a:pPr lvl="2" algn="just">
              <a:lnSpc>
                <a:spcPct val="150000"/>
              </a:lnSpc>
            </a:pPr>
            <a:r>
              <a:rPr lang="en-US" sz="2000" dirty="0">
                <a:solidFill>
                  <a:srgbClr val="002060"/>
                </a:solidFill>
                <a:latin typeface="Bookman Old Style" panose="02050604050505020204" pitchFamily="18" charset="0"/>
              </a:rPr>
              <a:t>First Order Predicate Logic</a:t>
            </a:r>
          </a:p>
          <a:p>
            <a:pPr lvl="2" algn="just">
              <a:lnSpc>
                <a:spcPct val="150000"/>
              </a:lnSpc>
            </a:pPr>
            <a:r>
              <a:rPr lang="en-US" sz="2000" dirty="0">
                <a:solidFill>
                  <a:srgbClr val="002060"/>
                </a:solidFill>
                <a:latin typeface="Bookman Old Style" panose="02050604050505020204" pitchFamily="18" charset="0"/>
              </a:rPr>
              <a:t>Propositional Logic vs FOPL</a:t>
            </a:r>
          </a:p>
          <a:p>
            <a:pPr marL="128016" lvl="1" indent="0" algn="just">
              <a:lnSpc>
                <a:spcPct val="150000"/>
              </a:lnSpc>
              <a:buNone/>
            </a:pPr>
            <a:r>
              <a:rPr lang="en-US" sz="2000" dirty="0">
                <a:solidFill>
                  <a:srgbClr val="002060"/>
                </a:solidFill>
                <a:latin typeface="Bookman Old Style" panose="02050604050505020204" pitchFamily="18" charset="0"/>
              </a:rPr>
              <a:t>Situation Calculus</a:t>
            </a:r>
          </a:p>
          <a:p>
            <a:pPr marL="128016" lvl="1" indent="0" algn="just">
              <a:lnSpc>
                <a:spcPct val="150000"/>
              </a:lnSpc>
              <a:buNone/>
            </a:pPr>
            <a:r>
              <a:rPr lang="en-US" sz="2000" dirty="0">
                <a:solidFill>
                  <a:srgbClr val="002060"/>
                </a:solidFill>
                <a:latin typeface="Bookman Old Style" panose="02050604050505020204" pitchFamily="18" charset="0"/>
              </a:rPr>
              <a:t>Theorem Proving in First Order Logic</a:t>
            </a:r>
          </a:p>
          <a:p>
            <a:pPr lvl="2" algn="just">
              <a:lnSpc>
                <a:spcPct val="150000"/>
              </a:lnSpc>
            </a:pPr>
            <a:r>
              <a:rPr lang="en-US" sz="2000" dirty="0">
                <a:solidFill>
                  <a:srgbClr val="002060"/>
                </a:solidFill>
                <a:latin typeface="Bookman Old Style" panose="02050604050505020204" pitchFamily="18" charset="0"/>
              </a:rPr>
              <a:t>Resolution</a:t>
            </a:r>
          </a:p>
          <a:p>
            <a:pPr marL="128016" lvl="1" indent="0" algn="just">
              <a:lnSpc>
                <a:spcPct val="150000"/>
              </a:lnSpc>
              <a:buNone/>
            </a:pPr>
            <a:r>
              <a:rPr lang="en-US" sz="2000" dirty="0">
                <a:solidFill>
                  <a:srgbClr val="002060"/>
                </a:solidFill>
                <a:latin typeface="Bookman Old Style" panose="02050604050505020204" pitchFamily="18" charset="0"/>
              </a:rPr>
              <a:t>Semantic Network</a:t>
            </a:r>
          </a:p>
          <a:p>
            <a:pPr algn="just">
              <a:lnSpc>
                <a:spcPct val="150000"/>
              </a:lnSpc>
            </a:pPr>
            <a:endParaRPr lang="en-US" sz="2000" dirty="0">
              <a:solidFill>
                <a:srgbClr val="002060"/>
              </a:solidFill>
              <a:latin typeface="Bookman Old Style" panose="02050604050505020204" pitchFamily="18" charset="0"/>
            </a:endParaRPr>
          </a:p>
          <a:p>
            <a:pPr algn="just">
              <a:lnSpc>
                <a:spcPct val="150000"/>
              </a:lnSpc>
            </a:pPr>
            <a:endParaRPr lang="en-US" sz="2000" dirty="0">
              <a:solidFill>
                <a:srgbClr val="002060"/>
              </a:solidFill>
              <a:latin typeface="Bookman Old Style" panose="02050604050505020204" pitchFamily="18" charset="0"/>
            </a:endParaRPr>
          </a:p>
          <a:p>
            <a:pPr algn="just">
              <a:lnSpc>
                <a:spcPct val="150000"/>
              </a:lnSpc>
            </a:pPr>
            <a:endParaRPr lang="en-US" sz="2000" dirty="0">
              <a:solidFill>
                <a:srgbClr val="002060"/>
              </a:solidFill>
              <a:latin typeface="Bookman Old Style" panose="020506040505050202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p:cNvSpPr>
            <a:spLocks noGrp="1"/>
          </p:cNvSpPr>
          <p:nvPr>
            <p:ph type="ftr" sz="quarter" idx="11"/>
          </p:nvPr>
        </p:nvSpPr>
        <p:spPr>
          <a:xfrm>
            <a:off x="8120936" y="6045890"/>
            <a:ext cx="3859795" cy="304801"/>
          </a:xfrm>
        </p:spPr>
        <p:txBody>
          <a:bodyPr/>
          <a:lstStyle/>
          <a:p>
            <a:r>
              <a:rPr lang="en-IN" sz="1400" dirty="0"/>
              <a:t>Unit 3 Knowledge &amp; Reasoning</a:t>
            </a:r>
          </a:p>
        </p:txBody>
      </p:sp>
      <p:sp>
        <p:nvSpPr>
          <p:cNvPr id="5" name="Slide Number Placeholder 4"/>
          <p:cNvSpPr>
            <a:spLocks noGrp="1"/>
          </p:cNvSpPr>
          <p:nvPr>
            <p:ph type="sldNum" sz="quarter" idx="12"/>
          </p:nvPr>
        </p:nvSpPr>
        <p:spPr/>
        <p:txBody>
          <a:bodyPr/>
          <a:lstStyle/>
          <a:p>
            <a:fld id="{1FF43E34-3A12-4D6A-99DD-72D51C984223}" type="slidenum">
              <a:rPr lang="en-IN" smtClean="0"/>
              <a:pPr/>
              <a:t>3</a:t>
            </a:fld>
            <a:endParaRPr lang="en-IN"/>
          </a:p>
        </p:txBody>
      </p:sp>
    </p:spTree>
    <p:extLst>
      <p:ext uri="{BB962C8B-B14F-4D97-AF65-F5344CB8AC3E}">
        <p14:creationId xmlns:p14="http://schemas.microsoft.com/office/powerpoint/2010/main" val="253489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02658" y="791505"/>
            <a:ext cx="10929709" cy="5519354"/>
          </a:xfrm>
        </p:spPr>
        <p:txBody>
          <a:bodyPr>
            <a:noAutofit/>
          </a:bodyPr>
          <a:lstStyle/>
          <a:p>
            <a:pPr marL="459486" lvl="1" indent="-285750" algn="just">
              <a:lnSpc>
                <a:spcPct val="200000"/>
              </a:lnSpc>
              <a:spcBef>
                <a:spcPts val="120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Clause-</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Disjunction of literals (an atomic sentence) is called a clause. It is also known as a unit clause.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9486" lvl="1" indent="-285750" algn="just">
              <a:lnSpc>
                <a:spcPct val="200000"/>
              </a:lnSpc>
              <a:spcBef>
                <a:spcPts val="120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Conjunctive Normal Form (CNF) –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 sentence represented as a conjunction of clauses is said to be Conjunctive Normal Form (CNF).</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200000"/>
              </a:lnSpc>
              <a:spcBef>
                <a:spcPts val="1200"/>
              </a:spcBef>
              <a:spcAft>
                <a:spcPts val="80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Resolution Inference Rule-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resolution rule for First Order Logic is simply a lifted version of the Propositional Rule. Resolution can resolve two clauses if they contain complementary literals, which are assumed to be standardized apart so that they share no variables.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20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30</a:t>
            </a:fld>
            <a:endParaRPr lang="en-IN"/>
          </a:p>
        </p:txBody>
      </p:sp>
    </p:spTree>
    <p:extLst>
      <p:ext uri="{BB962C8B-B14F-4D97-AF65-F5344CB8AC3E}">
        <p14:creationId xmlns:p14="http://schemas.microsoft.com/office/powerpoint/2010/main" val="28435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74421" y="1008862"/>
            <a:ext cx="10443158" cy="4840276"/>
          </a:xfrm>
        </p:spPr>
        <p:txBody>
          <a:bodyPr>
            <a:normAutofit/>
          </a:bodyPr>
          <a:lstStyle/>
          <a:p>
            <a:pPr marL="0" marR="0" algn="just">
              <a:lnSpc>
                <a:spcPct val="150000"/>
              </a:lnSpc>
              <a:spcBef>
                <a:spcPts val="1200"/>
              </a:spcBef>
              <a:spcAft>
                <a:spcPts val="800"/>
              </a:spcAft>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Steps of Resolution- </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1200"/>
              </a:spcBef>
              <a:spcAft>
                <a:spcPts val="80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Negate the Statement to be proved.</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1200"/>
              </a:spcBef>
              <a:spcAft>
                <a:spcPts val="80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Convert given facts into First Order Logic.</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1200"/>
              </a:spcBef>
              <a:spcAft>
                <a:spcPts val="80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Convert First Order Logic into Conjunctive Normal Form.</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1200"/>
              </a:spcBef>
              <a:spcAft>
                <a:spcPts val="80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Draw Resolution Graph.</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31</a:t>
            </a:fld>
            <a:endParaRPr lang="en-IN"/>
          </a:p>
        </p:txBody>
      </p:sp>
    </p:spTree>
    <p:extLst>
      <p:ext uri="{BB962C8B-B14F-4D97-AF65-F5344CB8AC3E}">
        <p14:creationId xmlns:p14="http://schemas.microsoft.com/office/powerpoint/2010/main" val="87917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1140799"/>
            <a:ext cx="9720073" cy="4023360"/>
          </a:xfrm>
        </p:spPr>
        <p:txBody>
          <a:bodyPr>
            <a:noAutofit/>
          </a:bodyPr>
          <a:lstStyle/>
          <a:p>
            <a:pPr algn="just">
              <a:lnSpc>
                <a:spcPct val="150000"/>
              </a:lnSpc>
            </a:pPr>
            <a:r>
              <a:rPr lang="en-IN" sz="2300" b="1" dirty="0">
                <a:solidFill>
                  <a:srgbClr val="C00000"/>
                </a:solidFill>
                <a:latin typeface="Bookman Old Style" panose="02050604050505020204" pitchFamily="18" charset="0"/>
                <a:cs typeface="Times New Roman" panose="02020603050405020304" pitchFamily="18" charset="0"/>
              </a:rPr>
              <a:t>Example- </a:t>
            </a:r>
          </a:p>
          <a:p>
            <a:pPr marL="516636" lvl="1" indent="-342900" algn="just">
              <a:lnSpc>
                <a:spcPct val="150000"/>
              </a:lnSpc>
              <a:spcBef>
                <a:spcPts val="0"/>
              </a:spcBef>
              <a:spcAft>
                <a:spcPts val="0"/>
              </a:spcAft>
              <a:buFont typeface="+mj-lt"/>
              <a:buAutoNum type="alphaLcParen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Ravi likes all kind of food.</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mj-lt"/>
              <a:buAutoNum type="alphaLcParen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Apple and Chicken are food.</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mj-lt"/>
              <a:buAutoNum type="alphaLcParen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Anything anyone eats and is not killed is food.</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mj-lt"/>
              <a:buAutoNum type="alphaLcParen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Ajay eats Peanuts and still alive (not killed).</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800"/>
              </a:spcAft>
              <a:buFont typeface="+mj-lt"/>
              <a:buAutoNum type="alphaLcParen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Rita eats that Ajay eats.</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gn="just">
              <a:lnSpc>
                <a:spcPct val="150000"/>
              </a:lnSpc>
              <a:spcBef>
                <a:spcPts val="1200"/>
              </a:spcBef>
              <a:spcAft>
                <a:spcPts val="800"/>
              </a:spcAft>
            </a:pPr>
            <a:r>
              <a:rPr lang="en-IN" sz="23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Prove- </a:t>
            </a:r>
            <a:r>
              <a:rPr lang="en-IN" sz="23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Ravi likes Peanuts</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300" b="1" dirty="0">
              <a:solidFill>
                <a:srgbClr val="C00000"/>
              </a:solidFill>
              <a:latin typeface="Bookman Old Style" panose="0205060405050502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32</a:t>
            </a:fld>
            <a:endParaRPr lang="en-IN"/>
          </a:p>
        </p:txBody>
      </p:sp>
    </p:spTree>
    <p:extLst>
      <p:ext uri="{BB962C8B-B14F-4D97-AF65-F5344CB8AC3E}">
        <p14:creationId xmlns:p14="http://schemas.microsoft.com/office/powerpoint/2010/main" val="1334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9411" y="421269"/>
            <a:ext cx="10727966" cy="6049435"/>
          </a:xfrm>
        </p:spPr>
        <p:txBody>
          <a:bodyPr>
            <a:noAutofit/>
          </a:bodyPr>
          <a:lstStyle/>
          <a:p>
            <a:pPr marL="228600" algn="just">
              <a:lnSpc>
                <a:spcPct val="150000"/>
              </a:lnSpc>
              <a:spcAft>
                <a:spcPts val="80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Step 1:-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Ravi likes Peanuts =&gt; </a:t>
            </a:r>
            <a:r>
              <a:rPr lang="en-IN" sz="21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¬likes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(Ravi, Peanuts)</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gn="just">
              <a:lnSpc>
                <a:spcPct val="150000"/>
              </a:lnSpc>
              <a:spcBef>
                <a:spcPts val="1200"/>
              </a:spcBef>
              <a:spcAft>
                <a:spcPts val="80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Step 2:</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food(</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likes (Ravi,</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food(Apple) food(Chicken)</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 ∀y: eat(</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¬killed(</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food(</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eats(Ajay,Peanuts)  ^ </a:t>
            </a:r>
            <a:r>
              <a:rPr lang="en-IN" sz="21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¬killed(Ajay</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∀x: ¬killed(</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alive(</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∀x: alive(</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¬killed(</a:t>
            </a:r>
            <a:r>
              <a:rPr lang="en-IN" sz="21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tabLst>
                <a:tab pos="1416050" algn="l"/>
              </a:tabLs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Step 3:- Eliminate</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and ↔</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 → b =&gt;  ¬a˅ b</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 ↔ b =&gt;  a → b ^ b → a</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33</a:t>
            </a:fld>
            <a:endParaRPr lang="en-IN"/>
          </a:p>
        </p:txBody>
      </p:sp>
    </p:spTree>
    <p:extLst>
      <p:ext uri="{BB962C8B-B14F-4D97-AF65-F5344CB8AC3E}">
        <p14:creationId xmlns:p14="http://schemas.microsoft.com/office/powerpoint/2010/main" val="191442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90597" y="596907"/>
            <a:ext cx="10690491" cy="5664186"/>
          </a:xfrm>
        </p:spPr>
        <p:txBody>
          <a:bodyPr>
            <a:no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Move ¬ inwards-</a:t>
            </a:r>
          </a:p>
          <a:p>
            <a:pPr algn="just">
              <a:lnSpc>
                <a:spcPct val="150000"/>
              </a:lnSpc>
            </a:pPr>
            <a:endParaRPr lang="en-IN"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Rename Variables- Replace existential quantifier by skolem constant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gn="ctr">
              <a:lnSpc>
                <a:spcPct val="150000"/>
              </a:lnSpc>
              <a:spcBef>
                <a:spcPts val="0"/>
              </a:spcBef>
              <a:spcAft>
                <a:spcPts val="0"/>
              </a:spcAft>
              <a:tabLst>
                <a:tab pos="571500" algn="l"/>
              </a:tabLs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∃x rich(</a:t>
            </a:r>
            <a:r>
              <a:rPr lang="en-IN"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rich(g1)</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Skolem Constant-</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 new constant that is substituted for a variable when eliminating an Existential Quantifier.</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34</a:t>
            </a:fld>
            <a:endParaRPr lang="en-IN"/>
          </a:p>
        </p:txBody>
      </p:sp>
      <p:graphicFrame>
        <p:nvGraphicFramePr>
          <p:cNvPr id="9" name="Table 8">
            <a:extLst>
              <a:ext uri="{FF2B5EF4-FFF2-40B4-BE49-F238E27FC236}">
                <a16:creationId xmlns:a16="http://schemas.microsoft.com/office/drawing/2014/main" id="{E07E7F48-68AB-4424-B62D-807DF81B7FED}"/>
              </a:ext>
            </a:extLst>
          </p:cNvPr>
          <p:cNvGraphicFramePr>
            <a:graphicFrameLocks noGrp="1"/>
          </p:cNvGraphicFramePr>
          <p:nvPr>
            <p:extLst>
              <p:ext uri="{D42A27DB-BD31-4B8C-83A1-F6EECF244321}">
                <p14:modId xmlns:p14="http://schemas.microsoft.com/office/powerpoint/2010/main" val="4135687051"/>
              </p:ext>
            </p:extLst>
          </p:nvPr>
        </p:nvGraphicFramePr>
        <p:xfrm>
          <a:off x="2125410" y="1244183"/>
          <a:ext cx="4365332" cy="2518350"/>
        </p:xfrm>
        <a:graphic>
          <a:graphicData uri="http://schemas.openxmlformats.org/drawingml/2006/table">
            <a:tbl>
              <a:tblPr firstRow="1" firstCol="1" bandRow="1">
                <a:tableStyleId>{5940675A-B579-460E-94D1-54222C63F5DA}</a:tableStyleId>
              </a:tblPr>
              <a:tblGrid>
                <a:gridCol w="1860269">
                  <a:extLst>
                    <a:ext uri="{9D8B030D-6E8A-4147-A177-3AD203B41FA5}">
                      <a16:colId xmlns:a16="http://schemas.microsoft.com/office/drawing/2014/main" val="1876382470"/>
                    </a:ext>
                  </a:extLst>
                </a:gridCol>
                <a:gridCol w="2505063">
                  <a:extLst>
                    <a:ext uri="{9D8B030D-6E8A-4147-A177-3AD203B41FA5}">
                      <a16:colId xmlns:a16="http://schemas.microsoft.com/office/drawing/2014/main" val="876456809"/>
                    </a:ext>
                  </a:extLst>
                </a:gridCol>
              </a:tblGrid>
              <a:tr h="577172">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¬(∀xp)</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∃x ¬p</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5589664"/>
                  </a:ext>
                </a:extLst>
              </a:tr>
              <a:tr h="484055">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¬(∃xp)</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∀x ¬p</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5208648"/>
                  </a:ext>
                </a:extLst>
              </a:tr>
              <a:tr h="486534">
                <a:tc>
                  <a:txBody>
                    <a:bodyPr/>
                    <a:lstStyle/>
                    <a:p>
                      <a:pPr marL="0" marR="0" algn="ctr">
                        <a:lnSpc>
                          <a:spcPct val="107000"/>
                        </a:lnSpc>
                        <a:spcBef>
                          <a:spcPts val="0"/>
                        </a:spcBef>
                        <a:spcAft>
                          <a:spcPts val="0"/>
                        </a:spcAft>
                      </a:pPr>
                      <a:r>
                        <a:rPr lang="en-IN" sz="2200" b="0">
                          <a:solidFill>
                            <a:srgbClr val="002060"/>
                          </a:solidFill>
                          <a:effectLst/>
                          <a:latin typeface="Bookman Old Style" panose="02050604050505020204" pitchFamily="18" charset="0"/>
                        </a:rPr>
                        <a:t>¬( a^b)</a:t>
                      </a:r>
                      <a:endParaRPr lang="en-US" sz="2200" b="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¬a  ^ ¬b</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691752"/>
                  </a:ext>
                </a:extLst>
              </a:tr>
              <a:tr h="484055">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a:t>
                      </a:r>
                      <a:r>
                        <a:rPr lang="en-IN" sz="2200" b="0" dirty="0" err="1">
                          <a:solidFill>
                            <a:srgbClr val="002060"/>
                          </a:solidFill>
                          <a:effectLst/>
                          <a:latin typeface="Bookman Old Style" panose="02050604050505020204" pitchFamily="18" charset="0"/>
                        </a:rPr>
                        <a:t>a˅b</a:t>
                      </a:r>
                      <a:r>
                        <a:rPr lang="en-IN" sz="2200" b="0" dirty="0">
                          <a:solidFill>
                            <a:srgbClr val="002060"/>
                          </a:solidFill>
                          <a:effectLst/>
                          <a:latin typeface="Bookman Old Style" panose="02050604050505020204" pitchFamily="18" charset="0"/>
                        </a:rPr>
                        <a:t>)</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¬a  ˅ ¬b</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949414"/>
                  </a:ext>
                </a:extLst>
              </a:tr>
              <a:tr h="486534">
                <a:tc>
                  <a:txBody>
                    <a:bodyPr/>
                    <a:lstStyle/>
                    <a:p>
                      <a:pPr marL="0" marR="0" algn="ctr">
                        <a:lnSpc>
                          <a:spcPct val="107000"/>
                        </a:lnSpc>
                        <a:spcBef>
                          <a:spcPts val="0"/>
                        </a:spcBef>
                        <a:spcAft>
                          <a:spcPts val="0"/>
                        </a:spcAft>
                      </a:pPr>
                      <a:r>
                        <a:rPr lang="en-IN" sz="2200" b="0">
                          <a:solidFill>
                            <a:srgbClr val="002060"/>
                          </a:solidFill>
                          <a:effectLst/>
                          <a:latin typeface="Bookman Old Style" panose="02050604050505020204" pitchFamily="18" charset="0"/>
                        </a:rPr>
                        <a:t>¬¬a</a:t>
                      </a:r>
                      <a:endParaRPr lang="en-US" sz="2200" b="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200" b="0" dirty="0">
                          <a:solidFill>
                            <a:srgbClr val="002060"/>
                          </a:solidFill>
                          <a:effectLst/>
                          <a:latin typeface="Bookman Old Style" panose="02050604050505020204" pitchFamily="18" charset="0"/>
                        </a:rPr>
                        <a:t>a</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4208952"/>
                  </a:ext>
                </a:extLst>
              </a:tr>
            </a:tbl>
          </a:graphicData>
        </a:graphic>
      </p:graphicFrame>
    </p:spTree>
    <p:extLst>
      <p:ext uri="{BB962C8B-B14F-4D97-AF65-F5344CB8AC3E}">
        <p14:creationId xmlns:p14="http://schemas.microsoft.com/office/powerpoint/2010/main" val="26314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04396" y="877674"/>
            <a:ext cx="6320863" cy="4758628"/>
          </a:xfrm>
        </p:spPr>
        <p:txBody>
          <a:bodyPr>
            <a:normAutofit/>
          </a:bodyPr>
          <a:lstStyle/>
          <a:p>
            <a:pPr marL="0" marR="0" algn="just">
              <a:lnSpc>
                <a:spcPct val="150000"/>
              </a:lnSpc>
              <a:spcBef>
                <a:spcPts val="0"/>
              </a:spcBef>
              <a:spcAft>
                <a:spcPts val="80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Drop universal Quantifier-</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¬food(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likes (Ravi,</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)....................................(1)</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¬[eats(</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¬killed(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food(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65760" marR="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¬eats(</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x,y</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killed(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food(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y</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(2)</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eats (Ajay,Peanuts)</a:t>
            </a:r>
            <a:r>
              <a:rPr lang="en-IN"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alive(Ajay</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(3)</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¬killed(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alive(</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(4)</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80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¬alive(</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killed(</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 (4)</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000" b="1" dirty="0">
                <a:solidFill>
                  <a:srgbClr val="002060"/>
                </a:solidFill>
                <a:latin typeface="Bookman Old Style" panose="02050604050505020204" pitchFamily="18" charset="0"/>
              </a:rPr>
              <a:t>Step 4:- Draw Resolution Graph-</a:t>
            </a: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35</a:t>
            </a:fld>
            <a:endParaRPr lang="en-IN"/>
          </a:p>
        </p:txBody>
      </p:sp>
      <p:pic>
        <p:nvPicPr>
          <p:cNvPr id="6" name="Picture 5">
            <a:extLst>
              <a:ext uri="{FF2B5EF4-FFF2-40B4-BE49-F238E27FC236}">
                <a16:creationId xmlns:a16="http://schemas.microsoft.com/office/drawing/2014/main" id="{05B5E040-D740-4904-A9C9-A1B2306F620C}"/>
              </a:ext>
            </a:extLst>
          </p:cNvPr>
          <p:cNvPicPr/>
          <p:nvPr/>
        </p:nvPicPr>
        <p:blipFill>
          <a:blip r:embed="rId2"/>
          <a:stretch>
            <a:fillRect/>
          </a:stretch>
        </p:blipFill>
        <p:spPr>
          <a:xfrm>
            <a:off x="7318203" y="387598"/>
            <a:ext cx="4380132" cy="6082803"/>
          </a:xfrm>
          <a:prstGeom prst="rect">
            <a:avLst/>
          </a:prstGeom>
        </p:spPr>
      </p:pic>
    </p:spTree>
    <p:extLst>
      <p:ext uri="{BB962C8B-B14F-4D97-AF65-F5344CB8AC3E}">
        <p14:creationId xmlns:p14="http://schemas.microsoft.com/office/powerpoint/2010/main" val="697020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869334"/>
            <a:ext cx="9203605" cy="701717"/>
          </a:xfrm>
        </p:spPr>
        <p:txBody>
          <a:bodyPr>
            <a:normAutofit/>
          </a:bodyPr>
          <a:lstStyle/>
          <a:p>
            <a:r>
              <a:rPr lang="en-IN" sz="3200" b="1" dirty="0">
                <a:solidFill>
                  <a:srgbClr val="002060"/>
                </a:solidFill>
                <a:latin typeface="Bookman Old Style" panose="02050604050505020204" pitchFamily="18" charset="0"/>
              </a:rPr>
              <a:t>Semantic networks-</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0" y="1777977"/>
            <a:ext cx="10922339" cy="4532882"/>
          </a:xfrm>
        </p:spPr>
        <p:txBody>
          <a:bodyPr>
            <a:no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 Semantic network or frame network is a network that represents semantic relation between concepts. This is often used as a form of knowledge representation. It is a directed or undirected graph consisting of vertices.</a:t>
            </a: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 semantic network is used when one has knowledge that is best understood as a set of concepts that are related to one another.</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Disadvantages-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Represents only Binary relations. E.g., Run (Chennai Express, Chennai, Bangalore, Today) cannot be asserted directly.</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36</a:t>
            </a:fld>
            <a:endParaRPr lang="en-IN"/>
          </a:p>
        </p:txBody>
      </p:sp>
    </p:spTree>
    <p:extLst>
      <p:ext uri="{BB962C8B-B14F-4D97-AF65-F5344CB8AC3E}">
        <p14:creationId xmlns:p14="http://schemas.microsoft.com/office/powerpoint/2010/main" val="12495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37</a:t>
            </a:fld>
            <a:endParaRPr lang="en-IN"/>
          </a:p>
        </p:txBody>
      </p:sp>
      <p:pic>
        <p:nvPicPr>
          <p:cNvPr id="6" name="Content Placeholder 5">
            <a:extLst>
              <a:ext uri="{FF2B5EF4-FFF2-40B4-BE49-F238E27FC236}">
                <a16:creationId xmlns:a16="http://schemas.microsoft.com/office/drawing/2014/main" id="{BB7F624E-55B1-4C94-8BBF-2B9396C1FC2C}"/>
              </a:ext>
            </a:extLst>
          </p:cNvPr>
          <p:cNvPicPr>
            <a:picLocks noGrp="1"/>
          </p:cNvPicPr>
          <p:nvPr>
            <p:ph idx="1"/>
          </p:nvPr>
        </p:nvPicPr>
        <p:blipFill>
          <a:blip r:embed="rId2"/>
          <a:stretch>
            <a:fillRect/>
          </a:stretch>
        </p:blipFill>
        <p:spPr>
          <a:xfrm>
            <a:off x="1758194" y="255158"/>
            <a:ext cx="8165294" cy="6215546"/>
          </a:xfrm>
          <a:prstGeom prst="rect">
            <a:avLst/>
          </a:prstGeom>
        </p:spPr>
      </p:pic>
    </p:spTree>
    <p:extLst>
      <p:ext uri="{BB962C8B-B14F-4D97-AF65-F5344CB8AC3E}">
        <p14:creationId xmlns:p14="http://schemas.microsoft.com/office/powerpoint/2010/main" val="37056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771994"/>
            <a:ext cx="9203605" cy="701717"/>
          </a:xfrm>
        </p:spPr>
        <p:txBody>
          <a:bodyPr>
            <a:noAutofit/>
          </a:bodyPr>
          <a:lstStyle/>
          <a:p>
            <a:pPr algn="just">
              <a:lnSpc>
                <a:spcPct val="150000"/>
              </a:lnSpc>
            </a:pPr>
            <a:r>
              <a:rPr lang="en-IN" sz="3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Planning</a:t>
            </a:r>
            <a:endParaRPr lang="en-IN" sz="3200" b="1" dirty="0">
              <a:solidFill>
                <a:srgbClr val="00206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725414"/>
            <a:ext cx="10922339" cy="4745290"/>
          </a:xfrm>
        </p:spPr>
        <p:txBody>
          <a:bodyPr>
            <a:noAutofit/>
          </a:bodyPr>
          <a:lstStyle/>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rPr>
              <a:t>In order to solve most non-trivial problem, it is necessary to combine some of the problem-solving strategies. </a:t>
            </a: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decomposition methods focuses on ways of decomposing the original problem into appropriate sub-parts and on ways of recording and handling interactions among the sub-parts as they are detected during the problem-solving process. The use of these methods is often called </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“Planning”</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rPr>
              <a:t>The word </a:t>
            </a:r>
            <a:r>
              <a:rPr lang="en-IN" sz="2000" i="1" dirty="0">
                <a:solidFill>
                  <a:srgbClr val="002060"/>
                </a:solidFill>
                <a:effectLst/>
                <a:latin typeface="Bookman Old Style" panose="02050604050505020204" pitchFamily="18" charset="0"/>
                <a:ea typeface="Calibri" panose="020F0502020204030204" pitchFamily="34" charset="0"/>
              </a:rPr>
              <a:t>Planning</a:t>
            </a:r>
            <a:r>
              <a:rPr lang="en-IN" sz="2000" dirty="0">
                <a:solidFill>
                  <a:srgbClr val="002060"/>
                </a:solidFill>
                <a:effectLst/>
                <a:latin typeface="Bookman Old Style" panose="02050604050505020204" pitchFamily="18" charset="0"/>
                <a:ea typeface="Calibri" panose="020F0502020204030204" pitchFamily="34" charset="0"/>
              </a:rPr>
              <a:t> refers to </a:t>
            </a:r>
            <a:r>
              <a:rPr lang="en-IN" sz="2000" b="1" i="1" dirty="0">
                <a:solidFill>
                  <a:srgbClr val="C00000"/>
                </a:solidFill>
                <a:effectLst/>
                <a:latin typeface="Bookman Old Style" panose="02050604050505020204" pitchFamily="18" charset="0"/>
                <a:ea typeface="Calibri" panose="020F0502020204030204" pitchFamily="34" charset="0"/>
              </a:rPr>
              <a:t>“The process of computing several steps of a problem-solving procedure before executing any of them”.</a:t>
            </a:r>
            <a:r>
              <a:rPr lang="en-IN" sz="2000" b="1" dirty="0">
                <a:solidFill>
                  <a:srgbClr val="C00000"/>
                </a:solidFill>
                <a:effectLst/>
                <a:latin typeface="Bookman Old Style" panose="02050604050505020204" pitchFamily="18" charset="0"/>
                <a:ea typeface="Calibri" panose="020F0502020204030204" pitchFamily="34" charset="0"/>
              </a:rPr>
              <a:t> </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38</a:t>
            </a:fld>
            <a:endParaRPr lang="en-IN"/>
          </a:p>
        </p:txBody>
      </p:sp>
    </p:spTree>
    <p:extLst>
      <p:ext uri="{BB962C8B-B14F-4D97-AF65-F5344CB8AC3E}">
        <p14:creationId xmlns:p14="http://schemas.microsoft.com/office/powerpoint/2010/main" val="1017426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49366" y="1166282"/>
            <a:ext cx="10518109" cy="4559962"/>
          </a:xfrm>
        </p:spPr>
        <p:txBody>
          <a:bodyPr>
            <a:normAutofit/>
          </a:bodyPr>
          <a:lstStyle/>
          <a:p>
            <a:pPr algn="just">
              <a:lnSpc>
                <a:spcPct val="150000"/>
              </a:lnSpc>
              <a:spcBef>
                <a:spcPts val="0"/>
              </a:spcBef>
              <a:spcAft>
                <a:spcPts val="800"/>
              </a:spcAft>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problem decomposition and its consequent change in the plan at local level has the following advantages in planning-</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Symbol" panose="05050102010706020507" pitchFamily="18" charset="2"/>
              <a:buChar cha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Reduce the complexity of Problem-Solving Process.</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800"/>
              </a:spcAft>
              <a:buFont typeface="Symbol" panose="05050102010706020507" pitchFamily="18" charset="2"/>
              <a:buChar char=""/>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Reduce the complexity of the dynamic plan revision process.</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300" dirty="0">
                <a:solidFill>
                  <a:srgbClr val="002060"/>
                </a:solidFill>
                <a:effectLst/>
                <a:latin typeface="Bookman Old Style" panose="02050604050505020204" pitchFamily="18" charset="0"/>
                <a:ea typeface="Calibri" panose="020F0502020204030204" pitchFamily="34" charset="0"/>
              </a:rPr>
              <a:t>The plan generation can proceed either in the forward direction or in the backward direction. In the forward going, branching factor is more than in the backward going.</a:t>
            </a: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39</a:t>
            </a:fld>
            <a:endParaRPr lang="en-IN"/>
          </a:p>
        </p:txBody>
      </p:sp>
    </p:spTree>
    <p:extLst>
      <p:ext uri="{BB962C8B-B14F-4D97-AF65-F5344CB8AC3E}">
        <p14:creationId xmlns:p14="http://schemas.microsoft.com/office/powerpoint/2010/main" val="3444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466" y="634583"/>
            <a:ext cx="9404723" cy="639103"/>
          </a:xfrm>
        </p:spPr>
        <p:txBody>
          <a:bodyPr/>
          <a:lstStyle/>
          <a:p>
            <a:r>
              <a:rPr lang="en-US" sz="3500" b="1" dirty="0">
                <a:solidFill>
                  <a:srgbClr val="002060"/>
                </a:solidFill>
                <a:latin typeface="Bookman Old Style" panose="02050604050505020204" pitchFamily="18" charset="0"/>
              </a:rPr>
              <a:t>Points to be covered-</a:t>
            </a:r>
            <a:endParaRPr lang="en-IN" sz="3500" b="1" dirty="0">
              <a:solidFill>
                <a:srgbClr val="002060"/>
              </a:solidFill>
              <a:latin typeface="Bookman Old Style" panose="02050604050505020204" pitchFamily="18" charset="0"/>
            </a:endParaRPr>
          </a:p>
        </p:txBody>
      </p:sp>
      <p:sp>
        <p:nvSpPr>
          <p:cNvPr id="4" name="Content Placeholder 3"/>
          <p:cNvSpPr>
            <a:spLocks noGrp="1"/>
          </p:cNvSpPr>
          <p:nvPr>
            <p:ph idx="1"/>
          </p:nvPr>
        </p:nvSpPr>
        <p:spPr>
          <a:xfrm>
            <a:off x="894466" y="1194526"/>
            <a:ext cx="10681531" cy="5276178"/>
          </a:xfrm>
        </p:spPr>
        <p:txBody>
          <a:bodyPr>
            <a:noAutofit/>
          </a:bodyPr>
          <a:lstStyle/>
          <a:p>
            <a:pPr algn="just">
              <a:lnSpc>
                <a:spcPct val="150000"/>
              </a:lnSpc>
            </a:pPr>
            <a:r>
              <a:rPr lang="en-US" sz="2000" dirty="0">
                <a:solidFill>
                  <a:srgbClr val="002060"/>
                </a:solidFill>
                <a:latin typeface="Bookman Old Style" panose="02050604050505020204" pitchFamily="18" charset="0"/>
              </a:rPr>
              <a:t>Planning-</a:t>
            </a:r>
          </a:p>
          <a:p>
            <a:pPr lvl="1" algn="just">
              <a:lnSpc>
                <a:spcPct val="150000"/>
              </a:lnSpc>
            </a:pPr>
            <a:r>
              <a:rPr lang="en-US" sz="2000" dirty="0">
                <a:solidFill>
                  <a:srgbClr val="002060"/>
                </a:solidFill>
                <a:latin typeface="Bookman Old Style" panose="02050604050505020204" pitchFamily="18" charset="0"/>
              </a:rPr>
              <a:t>Goal Stack Planning</a:t>
            </a:r>
          </a:p>
          <a:p>
            <a:pPr lvl="1" algn="just">
              <a:lnSpc>
                <a:spcPct val="150000"/>
              </a:lnSpc>
            </a:pPr>
            <a:r>
              <a:rPr lang="en-US" sz="2000" dirty="0">
                <a:solidFill>
                  <a:srgbClr val="002060"/>
                </a:solidFill>
                <a:latin typeface="Bookman Old Style" panose="02050604050505020204" pitchFamily="18" charset="0"/>
              </a:rPr>
              <a:t>Non-Linear Planning</a:t>
            </a:r>
          </a:p>
          <a:p>
            <a:pPr lvl="1" algn="just">
              <a:lnSpc>
                <a:spcPct val="150000"/>
              </a:lnSpc>
            </a:pPr>
            <a:r>
              <a:rPr lang="en-US" sz="2000" dirty="0">
                <a:solidFill>
                  <a:srgbClr val="002060"/>
                </a:solidFill>
                <a:latin typeface="Bookman Old Style" panose="02050604050505020204" pitchFamily="18" charset="0"/>
              </a:rPr>
              <a:t>Hierarchical Planning</a:t>
            </a:r>
          </a:p>
          <a:p>
            <a:pPr algn="just">
              <a:lnSpc>
                <a:spcPct val="150000"/>
              </a:lnSpc>
            </a:pPr>
            <a:r>
              <a:rPr lang="en-US" sz="2000" dirty="0">
                <a:solidFill>
                  <a:srgbClr val="002060"/>
                </a:solidFill>
                <a:latin typeface="Bookman Old Style" panose="02050604050505020204" pitchFamily="18" charset="0"/>
              </a:rPr>
              <a:t>Reasoning-</a:t>
            </a:r>
          </a:p>
          <a:p>
            <a:pPr lvl="1" algn="just">
              <a:lnSpc>
                <a:spcPct val="150000"/>
              </a:lnSpc>
            </a:pPr>
            <a:r>
              <a:rPr lang="en-US" sz="2000" dirty="0">
                <a:solidFill>
                  <a:srgbClr val="002060"/>
                </a:solidFill>
                <a:latin typeface="Bookman Old Style" panose="02050604050505020204" pitchFamily="18" charset="0"/>
              </a:rPr>
              <a:t>Types of Reasoning</a:t>
            </a:r>
          </a:p>
          <a:p>
            <a:pPr algn="just">
              <a:lnSpc>
                <a:spcPct val="150000"/>
              </a:lnSpc>
            </a:pPr>
            <a:r>
              <a:rPr lang="en-US" sz="2000" dirty="0">
                <a:solidFill>
                  <a:srgbClr val="002060"/>
                </a:solidFill>
                <a:latin typeface="Bookman Old Style" panose="02050604050505020204" pitchFamily="18" charset="0"/>
              </a:rPr>
              <a:t>Probabilistic Reasoning</a:t>
            </a:r>
          </a:p>
          <a:p>
            <a:pPr algn="just">
              <a:lnSpc>
                <a:spcPct val="150000"/>
              </a:lnSpc>
            </a:pPr>
            <a:r>
              <a:rPr lang="en-US" sz="2000" dirty="0">
                <a:solidFill>
                  <a:srgbClr val="002060"/>
                </a:solidFill>
                <a:latin typeface="Bookman Old Style" panose="02050604050505020204" pitchFamily="18" charset="0"/>
              </a:rPr>
              <a:t>Bayesian Network</a:t>
            </a:r>
          </a:p>
          <a:p>
            <a:pPr algn="just">
              <a:lnSpc>
                <a:spcPct val="150000"/>
              </a:lnSpc>
            </a:pPr>
            <a:r>
              <a:rPr lang="en-US" sz="2000" dirty="0">
                <a:solidFill>
                  <a:srgbClr val="002060"/>
                </a:solidFill>
                <a:latin typeface="Bookman Old Style" panose="02050604050505020204" pitchFamily="18" charset="0"/>
              </a:rPr>
              <a:t>Knowledge Inference</a:t>
            </a:r>
          </a:p>
        </p:txBody>
      </p:sp>
      <p:sp>
        <p:nvSpPr>
          <p:cNvPr id="5" name="Footer Placeholder 4"/>
          <p:cNvSpPr>
            <a:spLocks noGrp="1"/>
          </p:cNvSpPr>
          <p:nvPr>
            <p:ph type="ftr" sz="quarter" idx="11"/>
          </p:nvPr>
        </p:nvSpPr>
        <p:spPr>
          <a:xfrm>
            <a:off x="8120936" y="6306413"/>
            <a:ext cx="3859795" cy="304801"/>
          </a:xfrm>
        </p:spPr>
        <p:txBody>
          <a:bodyPr/>
          <a:lstStyle/>
          <a:p>
            <a:r>
              <a:rPr lang="en-IN" dirty="0"/>
              <a:t>Unit 3 Knowledge &amp; Reasoning</a:t>
            </a:r>
          </a:p>
        </p:txBody>
      </p:sp>
      <p:sp>
        <p:nvSpPr>
          <p:cNvPr id="6" name="Slide Number Placeholder 5"/>
          <p:cNvSpPr>
            <a:spLocks noGrp="1"/>
          </p:cNvSpPr>
          <p:nvPr>
            <p:ph type="sldNum" sz="quarter" idx="12"/>
          </p:nvPr>
        </p:nvSpPr>
        <p:spPr/>
        <p:txBody>
          <a:bodyPr/>
          <a:lstStyle/>
          <a:p>
            <a:fld id="{1FF43E34-3A12-4D6A-99DD-72D51C984223}" type="slidenum">
              <a:rPr lang="en-IN" smtClean="0"/>
              <a:pPr/>
              <a:t>4</a:t>
            </a:fld>
            <a:endParaRPr lang="en-IN"/>
          </a:p>
        </p:txBody>
      </p:sp>
    </p:spTree>
    <p:extLst>
      <p:ext uri="{BB962C8B-B14F-4D97-AF65-F5344CB8AC3E}">
        <p14:creationId xmlns:p14="http://schemas.microsoft.com/office/powerpoint/2010/main" val="3617729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06964" y="764872"/>
            <a:ext cx="10839143" cy="5705831"/>
          </a:xfrm>
        </p:spPr>
        <p:txBody>
          <a:bodyPr>
            <a:normAutofit/>
          </a:bodyPr>
          <a:lstStyle/>
          <a:p>
            <a:pPr marL="0" marR="0" algn="just">
              <a:lnSpc>
                <a:spcPct val="150000"/>
              </a:lnSpc>
              <a:spcBef>
                <a:spcPts val="0"/>
              </a:spcBef>
              <a:spcAft>
                <a:spcPts val="80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Problems associated with Planning-</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overwhelmed by many irrelevant actions so, need a good heuristic functions.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Needs decomposing a problem into non-interactive components, as problem decomposing techniques contributes significantly to the efficiency of constraints under which the plan is bound to work.</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There are various Planning Techniques-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Goal Stack Planning</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Non-Linear Planning</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800"/>
              </a:spcAft>
              <a:buFont typeface="+mj-lt"/>
              <a:buAutoNum type="arabicPeriod"/>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Hierarchical Planning</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40</a:t>
            </a:fld>
            <a:endParaRPr lang="en-IN"/>
          </a:p>
        </p:txBody>
      </p:sp>
    </p:spTree>
    <p:extLst>
      <p:ext uri="{BB962C8B-B14F-4D97-AF65-F5344CB8AC3E}">
        <p14:creationId xmlns:p14="http://schemas.microsoft.com/office/powerpoint/2010/main" val="40447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29450" y="740525"/>
            <a:ext cx="10981550" cy="5376949"/>
          </a:xfrm>
        </p:spPr>
        <p:txBody>
          <a:bodyPr>
            <a:noAutofit/>
          </a:bodyPr>
          <a:lstStyle/>
          <a:p>
            <a:pPr algn="just">
              <a:lnSpc>
                <a:spcPct val="150000"/>
              </a:lnSpc>
            </a:pPr>
            <a:r>
              <a:rPr lang="en-IN" sz="2000" b="1" dirty="0">
                <a:solidFill>
                  <a:srgbClr val="C00000"/>
                </a:solidFill>
                <a:latin typeface="Bookman Old Style" panose="02050604050505020204" pitchFamily="18" charset="0"/>
              </a:rPr>
              <a:t>Goal Stack Planning- </a:t>
            </a: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rPr>
              <a:t>It is one of the earliest techniques to be developed for solving compound goals that may interact. </a:t>
            </a: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Goal stacks approach used by STRIPS (Stanford Research Institute Problem Solves) planner. </a:t>
            </a:r>
            <a:r>
              <a:rPr lang="en-IN"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The STRIPS representation is used to determine the values of primitive feature in a stack based on the previous state and the action taken by the agent. </a:t>
            </a:r>
            <a:endPar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rPr>
              <a:t>In this method, </a:t>
            </a:r>
            <a:r>
              <a:rPr lang="en-IN" sz="2000" dirty="0">
                <a:solidFill>
                  <a:srgbClr val="FF0000"/>
                </a:solidFill>
                <a:effectLst/>
                <a:latin typeface="Bookman Old Style" panose="02050604050505020204" pitchFamily="18" charset="0"/>
                <a:ea typeface="Calibri" panose="020F0502020204030204" pitchFamily="34" charset="0"/>
              </a:rPr>
              <a:t>the problem solver makes use of a single stack that contains both goals and operators that have been proposed to satisfy those goals. </a:t>
            </a: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problem solver also relies </a:t>
            </a:r>
            <a:r>
              <a:rPr lang="en-IN"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on a database that describes the current situation and a set of operators described as PRECONDITION, ADD, and DELETE lists.</a:t>
            </a:r>
            <a:endPar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effectLst/>
              <a:latin typeface="Bookman Old Style" panose="02050604050505020204" pitchFamily="18" charset="0"/>
              <a:ea typeface="Calibri" panose="020F0502020204030204" pitchFamily="34" charset="0"/>
            </a:endParaRPr>
          </a:p>
          <a:p>
            <a:pPr algn="just">
              <a:lnSpc>
                <a:spcPct val="150000"/>
              </a:lnSpc>
            </a:pPr>
            <a:endParaRPr lang="en-IN" sz="2000" b="1"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41</a:t>
            </a:fld>
            <a:endParaRPr lang="en-IN"/>
          </a:p>
        </p:txBody>
      </p:sp>
    </p:spTree>
    <p:extLst>
      <p:ext uri="{BB962C8B-B14F-4D97-AF65-F5344CB8AC3E}">
        <p14:creationId xmlns:p14="http://schemas.microsoft.com/office/powerpoint/2010/main" val="3048490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8642" y="930937"/>
            <a:ext cx="10773686" cy="5170060"/>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Let us consider an example-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a:xfrm>
            <a:off x="4752991" y="6470704"/>
            <a:ext cx="5901458" cy="274320"/>
          </a:xfrm>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42</a:t>
            </a:fld>
            <a:endParaRPr lang="en-IN"/>
          </a:p>
        </p:txBody>
      </p:sp>
      <p:graphicFrame>
        <p:nvGraphicFramePr>
          <p:cNvPr id="7" name="Table 6">
            <a:extLst>
              <a:ext uri="{FF2B5EF4-FFF2-40B4-BE49-F238E27FC236}">
                <a16:creationId xmlns:a16="http://schemas.microsoft.com/office/drawing/2014/main" id="{CDED1924-68D3-4B88-ADA1-26B62D17B342}"/>
              </a:ext>
            </a:extLst>
          </p:cNvPr>
          <p:cNvGraphicFramePr>
            <a:graphicFrameLocks noGrp="1"/>
          </p:cNvGraphicFramePr>
          <p:nvPr>
            <p:extLst>
              <p:ext uri="{D42A27DB-BD31-4B8C-83A1-F6EECF244321}">
                <p14:modId xmlns:p14="http://schemas.microsoft.com/office/powerpoint/2010/main" val="1149727940"/>
              </p:ext>
            </p:extLst>
          </p:nvPr>
        </p:nvGraphicFramePr>
        <p:xfrm>
          <a:off x="2242391" y="1735361"/>
          <a:ext cx="7707217" cy="4530527"/>
        </p:xfrm>
        <a:graphic>
          <a:graphicData uri="http://schemas.openxmlformats.org/drawingml/2006/table">
            <a:tbl>
              <a:tblPr firstRow="1" firstCol="1" bandRow="1">
                <a:tableStyleId>{2D5ABB26-0587-4C30-8999-92F81FD0307C}</a:tableStyleId>
              </a:tblPr>
              <a:tblGrid>
                <a:gridCol w="3909325">
                  <a:extLst>
                    <a:ext uri="{9D8B030D-6E8A-4147-A177-3AD203B41FA5}">
                      <a16:colId xmlns:a16="http://schemas.microsoft.com/office/drawing/2014/main" val="435409896"/>
                    </a:ext>
                  </a:extLst>
                </a:gridCol>
                <a:gridCol w="3797892">
                  <a:extLst>
                    <a:ext uri="{9D8B030D-6E8A-4147-A177-3AD203B41FA5}">
                      <a16:colId xmlns:a16="http://schemas.microsoft.com/office/drawing/2014/main" val="356263749"/>
                    </a:ext>
                  </a:extLst>
                </a:gridCol>
              </a:tblGrid>
              <a:tr h="2131906">
                <a:tc>
                  <a:txBody>
                    <a:bodyPr/>
                    <a:lstStyle/>
                    <a:p>
                      <a:pPr marL="0" marR="0" algn="ctr">
                        <a:lnSpc>
                          <a:spcPct val="115000"/>
                        </a:lnSpc>
                        <a:spcBef>
                          <a:spcPts val="1200"/>
                        </a:spcBef>
                        <a:spcAft>
                          <a:spcPts val="0"/>
                        </a:spcAft>
                      </a:pPr>
                      <a:endParaRPr lang="en-IN" sz="22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1200"/>
                        </a:spcBef>
                        <a:spcAft>
                          <a:spcPts val="0"/>
                        </a:spcAft>
                      </a:pPr>
                      <a:endParaRPr lang="en-IN" sz="22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5030076"/>
                  </a:ext>
                </a:extLst>
              </a:tr>
              <a:tr h="2398621">
                <a:tc>
                  <a:txBody>
                    <a:bodyPr/>
                    <a:lstStyle/>
                    <a:p>
                      <a:pPr marL="457200" marR="0" algn="l">
                        <a:lnSpc>
                          <a:spcPct val="115000"/>
                        </a:lnSpc>
                        <a:spcBef>
                          <a:spcPts val="0"/>
                        </a:spcBef>
                        <a:spcAft>
                          <a:spcPts val="0"/>
                        </a:spcAft>
                      </a:pPr>
                      <a:r>
                        <a:rPr lang="en-IN" sz="2200" b="0" dirty="0">
                          <a:solidFill>
                            <a:srgbClr val="002060"/>
                          </a:solidFill>
                          <a:effectLst/>
                          <a:latin typeface="Bookman Old Style" panose="02050604050505020204" pitchFamily="18" charset="0"/>
                        </a:rPr>
                        <a:t>     Start: ON(B,A)^  </a:t>
                      </a:r>
                      <a:endParaRPr lang="en-US" sz="2200" b="0" dirty="0">
                        <a:solidFill>
                          <a:srgbClr val="002060"/>
                        </a:solidFill>
                        <a:effectLst/>
                        <a:latin typeface="Bookman Old Style" panose="02050604050505020204" pitchFamily="18" charset="0"/>
                      </a:endParaRPr>
                    </a:p>
                    <a:p>
                      <a:pPr marL="457200" marR="0" algn="l">
                        <a:lnSpc>
                          <a:spcPct val="115000"/>
                        </a:lnSpc>
                        <a:spcBef>
                          <a:spcPts val="0"/>
                        </a:spcBef>
                        <a:spcAft>
                          <a:spcPts val="0"/>
                        </a:spcAft>
                      </a:pPr>
                      <a:r>
                        <a:rPr lang="en-IN" sz="2200" b="0" dirty="0">
                          <a:solidFill>
                            <a:srgbClr val="002060"/>
                          </a:solidFill>
                          <a:effectLst/>
                          <a:latin typeface="Bookman Old Style" panose="02050604050505020204" pitchFamily="18" charset="0"/>
                        </a:rPr>
                        <a:t>               ONTABLE(A)^</a:t>
                      </a:r>
                      <a:endParaRPr lang="en-US" sz="2200" b="0" dirty="0">
                        <a:solidFill>
                          <a:srgbClr val="002060"/>
                        </a:solidFill>
                        <a:effectLst/>
                        <a:latin typeface="Bookman Old Style" panose="02050604050505020204" pitchFamily="18" charset="0"/>
                      </a:endParaRPr>
                    </a:p>
                    <a:p>
                      <a:pPr marL="457200" marR="0" algn="l">
                        <a:lnSpc>
                          <a:spcPct val="115000"/>
                        </a:lnSpc>
                        <a:spcBef>
                          <a:spcPts val="0"/>
                        </a:spcBef>
                        <a:spcAft>
                          <a:spcPts val="0"/>
                        </a:spcAft>
                      </a:pPr>
                      <a:r>
                        <a:rPr lang="en-IN" sz="2200" b="0" dirty="0">
                          <a:solidFill>
                            <a:srgbClr val="002060"/>
                          </a:solidFill>
                          <a:effectLst/>
                          <a:latin typeface="Bookman Old Style" panose="02050604050505020204" pitchFamily="18" charset="0"/>
                        </a:rPr>
                        <a:t>               ONTABLE(D)^ </a:t>
                      </a:r>
                      <a:endParaRPr lang="en-US" sz="2200" b="0" dirty="0">
                        <a:solidFill>
                          <a:srgbClr val="002060"/>
                        </a:solidFill>
                        <a:effectLst/>
                        <a:latin typeface="Bookman Old Style" panose="02050604050505020204" pitchFamily="18" charset="0"/>
                      </a:endParaRPr>
                    </a:p>
                    <a:p>
                      <a:pPr marL="457200" marR="0" algn="l">
                        <a:lnSpc>
                          <a:spcPct val="115000"/>
                        </a:lnSpc>
                        <a:spcBef>
                          <a:spcPts val="0"/>
                        </a:spcBef>
                        <a:spcAft>
                          <a:spcPts val="0"/>
                        </a:spcAft>
                      </a:pPr>
                      <a:r>
                        <a:rPr lang="en-IN" sz="2200" b="0" dirty="0">
                          <a:solidFill>
                            <a:srgbClr val="002060"/>
                          </a:solidFill>
                          <a:effectLst/>
                          <a:latin typeface="Bookman Old Style" panose="02050604050505020204" pitchFamily="18" charset="0"/>
                        </a:rPr>
                        <a:t>               ARMEMPTY                                                                                              </a:t>
                      </a:r>
                      <a:endParaRPr lang="en-US" sz="2200" b="0" dirty="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US" sz="2200" b="0" dirty="0">
                          <a:solidFill>
                            <a:srgbClr val="002060"/>
                          </a:solidFill>
                          <a:effectLst/>
                          <a:latin typeface="Bookman Old Style" panose="02050604050505020204" pitchFamily="18" charset="0"/>
                        </a:rPr>
                        <a:t> </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IN" sz="2200" b="0" dirty="0">
                          <a:solidFill>
                            <a:srgbClr val="002060"/>
                          </a:solidFill>
                          <a:effectLst/>
                          <a:latin typeface="Bookman Old Style" panose="02050604050505020204" pitchFamily="18" charset="0"/>
                        </a:rPr>
                        <a:t>Goal: ON(C,A)^</a:t>
                      </a:r>
                      <a:endParaRPr lang="en-US" sz="22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2200" b="0" dirty="0">
                          <a:solidFill>
                            <a:srgbClr val="002060"/>
                          </a:solidFill>
                          <a:effectLst/>
                          <a:latin typeface="Bookman Old Style" panose="02050604050505020204" pitchFamily="18" charset="0"/>
                        </a:rPr>
                        <a:t>          ON(B,D)^</a:t>
                      </a:r>
                      <a:endParaRPr lang="en-US" sz="22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2200" b="0" dirty="0">
                          <a:solidFill>
                            <a:srgbClr val="002060"/>
                          </a:solidFill>
                          <a:effectLst/>
                          <a:latin typeface="Bookman Old Style" panose="02050604050505020204" pitchFamily="18" charset="0"/>
                        </a:rPr>
                        <a:t>          ONTABLE(A)^</a:t>
                      </a:r>
                      <a:endParaRPr lang="en-US" sz="22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US" sz="2200" b="0" dirty="0">
                          <a:solidFill>
                            <a:srgbClr val="002060"/>
                          </a:solidFill>
                          <a:effectLst/>
                          <a:latin typeface="Bookman Old Style" panose="02050604050505020204" pitchFamily="18" charset="0"/>
                        </a:rPr>
                        <a:t>          </a:t>
                      </a:r>
                      <a:r>
                        <a:rPr lang="en-IN" sz="2200" b="0" dirty="0">
                          <a:solidFill>
                            <a:srgbClr val="002060"/>
                          </a:solidFill>
                          <a:effectLst/>
                          <a:latin typeface="Bookman Old Style" panose="02050604050505020204" pitchFamily="18" charset="0"/>
                        </a:rPr>
                        <a:t>ONTABLE(D)</a:t>
                      </a:r>
                      <a:endParaRPr lang="en-US" sz="22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353951"/>
                  </a:ext>
                </a:extLst>
              </a:tr>
            </a:tbl>
          </a:graphicData>
        </a:graphic>
      </p:graphicFrame>
      <p:pic>
        <p:nvPicPr>
          <p:cNvPr id="9" name="Picture 8" descr="Shape&#10;&#10;Description automatically generated">
            <a:extLst>
              <a:ext uri="{FF2B5EF4-FFF2-40B4-BE49-F238E27FC236}">
                <a16:creationId xmlns:a16="http://schemas.microsoft.com/office/drawing/2014/main" id="{DEAC8E8F-F2A7-4719-BBD1-2AED42669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776" y="1735361"/>
            <a:ext cx="4040223" cy="1982200"/>
          </a:xfrm>
          <a:prstGeom prst="rect">
            <a:avLst/>
          </a:prstGeom>
        </p:spPr>
      </p:pic>
      <p:pic>
        <p:nvPicPr>
          <p:cNvPr id="11" name="Picture 10" descr="Diagram&#10;&#10;Description automatically generated with low confidence">
            <a:extLst>
              <a:ext uri="{FF2B5EF4-FFF2-40B4-BE49-F238E27FC236}">
                <a16:creationId xmlns:a16="http://schemas.microsoft.com/office/drawing/2014/main" id="{06C13A32-4911-452A-842F-242A0F9E3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141" y="1990194"/>
            <a:ext cx="3433467" cy="1834889"/>
          </a:xfrm>
          <a:prstGeom prst="rect">
            <a:avLst/>
          </a:prstGeom>
        </p:spPr>
      </p:pic>
    </p:spTree>
    <p:extLst>
      <p:ext uri="{BB962C8B-B14F-4D97-AF65-F5344CB8AC3E}">
        <p14:creationId xmlns:p14="http://schemas.microsoft.com/office/powerpoint/2010/main" val="322867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8642" y="1726141"/>
            <a:ext cx="10728716" cy="3405718"/>
          </a:xfrm>
        </p:spPr>
        <p:txBody>
          <a:bodyPr>
            <a:normAutofit/>
          </a:bodyPr>
          <a:lstStyle/>
          <a:p>
            <a:pPr marL="0" marR="0" algn="just">
              <a:lnSpc>
                <a:spcPct val="150000"/>
              </a:lnSpc>
              <a:spcBef>
                <a:spcPts val="0"/>
              </a:spcBef>
              <a:spcAft>
                <a:spcPts val="0"/>
              </a:spcAft>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When we begin solving this problem, the goal stack is simply. </a:t>
            </a:r>
            <a:endPar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ON(C,A)^ON(B,D)^ONTABLE(A)^ ONTABLE(D)</a:t>
            </a:r>
            <a:endPar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300" dirty="0">
                <a:solidFill>
                  <a:srgbClr val="002060"/>
                </a:solidFill>
                <a:effectLst/>
                <a:latin typeface="Bookman Old Style" panose="02050604050505020204" pitchFamily="18" charset="0"/>
                <a:ea typeface="Calibri" panose="020F0502020204030204" pitchFamily="34" charset="0"/>
              </a:rPr>
              <a:t>But we want to separate this problem, one for each component of the original goal, two of the sub-problems, ONTABLE(A) and ONTABLE(D) are already true in initial state. </a:t>
            </a:r>
          </a:p>
          <a:p>
            <a:pPr algn="just">
              <a:lnSpc>
                <a:spcPct val="150000"/>
              </a:lnSpc>
            </a:pPr>
            <a:endParaRPr lang="en-IN" sz="23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43</a:t>
            </a:fld>
            <a:endParaRPr lang="en-IN"/>
          </a:p>
        </p:txBody>
      </p:sp>
    </p:spTree>
    <p:extLst>
      <p:ext uri="{BB962C8B-B14F-4D97-AF65-F5344CB8AC3E}">
        <p14:creationId xmlns:p14="http://schemas.microsoft.com/office/powerpoint/2010/main" val="1874586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151738" y="933911"/>
            <a:ext cx="10338227" cy="4990178"/>
          </a:xfrm>
        </p:spPr>
        <p:txBody>
          <a:bodyPr>
            <a:normAutofit/>
          </a:bodyPr>
          <a:lstStyle/>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algn="just"/>
            <a:endParaRPr lang="en-IN" sz="2000" dirty="0">
              <a:solidFill>
                <a:srgbClr val="002060"/>
              </a:solidFill>
              <a:latin typeface="Bookman Old Style" panose="02050604050505020204" pitchFamily="18" charset="0"/>
            </a:endParaRPr>
          </a:p>
          <a:p>
            <a:pPr marL="219456" lvl="2" indent="0" algn="just">
              <a:lnSpc>
                <a:spcPct val="115000"/>
              </a:lnSpc>
              <a:spcBef>
                <a:spcPts val="0"/>
              </a:spcBef>
              <a:spcAft>
                <a:spcPts val="800"/>
              </a:spcAft>
              <a:buNone/>
            </a:pPr>
            <a:r>
              <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ON(C,A)                                                           ON(B,D)</a:t>
            </a:r>
            <a:endPar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ON(B,D)                                                           ON(C,A) </a:t>
            </a:r>
            <a:endPar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ON(C,A) ^ ON(B,D) ^ OTAD                         ON(C,A) ^ ON(B,D) ^ OTAD</a:t>
            </a:r>
            <a:endPar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10896" lvl="2" indent="0" algn="just">
              <a:buNone/>
            </a:pPr>
            <a:r>
              <a:rPr lang="en-IN" sz="2000" dirty="0">
                <a:solidFill>
                  <a:srgbClr val="002060"/>
                </a:solidFill>
                <a:effectLst/>
                <a:latin typeface="Times New Roman" panose="02020603050405020304" pitchFamily="18" charset="0"/>
                <a:ea typeface="Calibri" panose="020F0502020204030204" pitchFamily="34" charset="0"/>
              </a:rPr>
              <a:t>                                  [1]                                                                     [2]</a:t>
            </a: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44</a:t>
            </a:fld>
            <a:endParaRPr lang="en-IN"/>
          </a:p>
        </p:txBody>
      </p:sp>
      <p:pic>
        <p:nvPicPr>
          <p:cNvPr id="7" name="Picture 6">
            <a:extLst>
              <a:ext uri="{FF2B5EF4-FFF2-40B4-BE49-F238E27FC236}">
                <a16:creationId xmlns:a16="http://schemas.microsoft.com/office/drawing/2014/main" id="{1F44EBF0-5AA9-4A07-86D3-D6DE8B38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564" y="1720970"/>
            <a:ext cx="3813181" cy="2037813"/>
          </a:xfrm>
          <a:prstGeom prst="rect">
            <a:avLst/>
          </a:prstGeom>
        </p:spPr>
      </p:pic>
      <p:pic>
        <p:nvPicPr>
          <p:cNvPr id="9" name="Picture 8">
            <a:extLst>
              <a:ext uri="{FF2B5EF4-FFF2-40B4-BE49-F238E27FC236}">
                <a16:creationId xmlns:a16="http://schemas.microsoft.com/office/drawing/2014/main" id="{C5038B6F-6814-40F7-9469-CBA29A24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851" y="1621980"/>
            <a:ext cx="3933744" cy="2235791"/>
          </a:xfrm>
          <a:prstGeom prst="rect">
            <a:avLst/>
          </a:prstGeom>
        </p:spPr>
      </p:pic>
    </p:spTree>
    <p:extLst>
      <p:ext uri="{BB962C8B-B14F-4D97-AF65-F5344CB8AC3E}">
        <p14:creationId xmlns:p14="http://schemas.microsoft.com/office/powerpoint/2010/main" val="3736314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03650" y="956396"/>
            <a:ext cx="10728716" cy="4945207"/>
          </a:xfrm>
        </p:spPr>
        <p:txBody>
          <a:bodyPr>
            <a:noAutofit/>
          </a:bodyPr>
          <a:lstStyle/>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important steps of the algorithm  are- </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Start by Pushing the original goal on the stack. Repeat this until the stack becomes empty. If stack top is a compound goal, then push its unsatisfied sub-goals on the stack.</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If stack top is a single goal, then replace it by an action and push the action’s pre-conditions on the stack to satisfy the condition.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If stack top is an action, pop it from the stack, execute it and change the knowledge base by the effects of the action.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If stack top is a satisfied goal, pop it from the stack.</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45</a:t>
            </a:fld>
            <a:endParaRPr lang="en-IN"/>
          </a:p>
        </p:txBody>
      </p:sp>
    </p:spTree>
    <p:extLst>
      <p:ext uri="{BB962C8B-B14F-4D97-AF65-F5344CB8AC3E}">
        <p14:creationId xmlns:p14="http://schemas.microsoft.com/office/powerpoint/2010/main" val="2424503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940332"/>
            <a:ext cx="10922339" cy="5010091"/>
          </a:xfrm>
        </p:spPr>
        <p:txBody>
          <a:bodyPr>
            <a:normAutofit/>
          </a:bodyPr>
          <a:lstStyle/>
          <a:p>
            <a:pPr algn="just">
              <a:lnSpc>
                <a:spcPct val="150000"/>
              </a:lnSpc>
            </a:pPr>
            <a:r>
              <a:rPr lang="en-IN" sz="2000" dirty="0">
                <a:solidFill>
                  <a:srgbClr val="002060"/>
                </a:solidFill>
                <a:latin typeface="Bookman Old Style" panose="02050604050505020204" pitchFamily="18" charset="0"/>
              </a:rPr>
              <a:t>Since UNSTACK(B,A) is the first operator of the proposed solution sequence. At this point, the database corresponding to the world model is-</a:t>
            </a:r>
          </a:p>
          <a:p>
            <a:pPr algn="ctr">
              <a:lnSpc>
                <a:spcPct val="150000"/>
              </a:lnSpc>
            </a:pPr>
            <a:r>
              <a:rPr lang="en-IN" sz="2000" b="1" dirty="0">
                <a:solidFill>
                  <a:srgbClr val="C00000"/>
                </a:solidFill>
                <a:latin typeface="Bookman Old Style" panose="02050604050505020204" pitchFamily="18" charset="0"/>
              </a:rPr>
              <a:t>ONTABLE(A)^ONTABLE(C)^ ONTABLE(D)^ HOLDING(B)^ CLEAR(A)</a:t>
            </a:r>
          </a:p>
          <a:p>
            <a:pPr algn="just">
              <a:lnSpc>
                <a:spcPct val="150000"/>
              </a:lnSpc>
            </a:pPr>
            <a:r>
              <a:rPr lang="en-IN" sz="2000" dirty="0">
                <a:solidFill>
                  <a:srgbClr val="002060"/>
                </a:solidFill>
                <a:latin typeface="Bookman Old Style" panose="02050604050505020204" pitchFamily="18" charset="0"/>
              </a:rPr>
              <a:t>The Goal Stack Now-</a:t>
            </a:r>
          </a:p>
          <a:p>
            <a:pPr marL="128016" lvl="1" indent="0" algn="just">
              <a:lnSpc>
                <a:spcPct val="150000"/>
              </a:lnSpc>
              <a:buNone/>
            </a:pPr>
            <a:r>
              <a:rPr lang="en-IN" sz="2000" dirty="0">
                <a:solidFill>
                  <a:srgbClr val="002060"/>
                </a:solidFill>
                <a:latin typeface="Bookman Old Style" panose="02050604050505020204" pitchFamily="18" charset="0"/>
              </a:rPr>
              <a:t>HOLDING(C)</a:t>
            </a:r>
          </a:p>
          <a:p>
            <a:pPr marL="128016" lvl="1" indent="0" algn="just">
              <a:lnSpc>
                <a:spcPct val="150000"/>
              </a:lnSpc>
              <a:buNone/>
            </a:pPr>
            <a:r>
              <a:rPr lang="en-IN" sz="2000" dirty="0">
                <a:solidFill>
                  <a:srgbClr val="002060"/>
                </a:solidFill>
                <a:latin typeface="Bookman Old Style" panose="02050604050505020204" pitchFamily="18" charset="0"/>
              </a:rPr>
              <a:t>CLEAR(A)^HOLDING(C)</a:t>
            </a:r>
          </a:p>
          <a:p>
            <a:pPr marL="128016" lvl="1" indent="0" algn="just">
              <a:lnSpc>
                <a:spcPct val="150000"/>
              </a:lnSpc>
              <a:buNone/>
            </a:pPr>
            <a:r>
              <a:rPr lang="en-IN" sz="2000" dirty="0">
                <a:solidFill>
                  <a:srgbClr val="002060"/>
                </a:solidFill>
                <a:latin typeface="Bookman Old Style" panose="02050604050505020204" pitchFamily="18" charset="0"/>
              </a:rPr>
              <a:t>STACK(C,A)</a:t>
            </a:r>
          </a:p>
          <a:p>
            <a:pPr marL="128016" lvl="1" indent="0" algn="just">
              <a:lnSpc>
                <a:spcPct val="150000"/>
              </a:lnSpc>
              <a:buNone/>
            </a:pPr>
            <a:r>
              <a:rPr lang="en-IN" sz="2000" dirty="0">
                <a:solidFill>
                  <a:srgbClr val="002060"/>
                </a:solidFill>
                <a:latin typeface="Bookman Old Style" panose="02050604050505020204" pitchFamily="18" charset="0"/>
              </a:rPr>
              <a:t>ON(B,D)</a:t>
            </a:r>
          </a:p>
          <a:p>
            <a:pPr marL="128016" lvl="1" indent="0" algn="just">
              <a:lnSpc>
                <a:spcPct val="150000"/>
              </a:lnSpc>
              <a:buNone/>
            </a:pPr>
            <a:r>
              <a:rPr lang="en-IN" sz="2000" dirty="0">
                <a:solidFill>
                  <a:srgbClr val="002060"/>
                </a:solidFill>
                <a:latin typeface="Bookman Old Style" panose="02050604050505020204" pitchFamily="18" charset="0"/>
              </a:rPr>
              <a:t>ON(C,A)^ON(B,D)^OTAD</a:t>
            </a: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46</a:t>
            </a:fld>
            <a:endParaRPr lang="en-IN"/>
          </a:p>
        </p:txBody>
      </p:sp>
    </p:spTree>
    <p:extLst>
      <p:ext uri="{BB962C8B-B14F-4D97-AF65-F5344CB8AC3E}">
        <p14:creationId xmlns:p14="http://schemas.microsoft.com/office/powerpoint/2010/main" val="874095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83730" y="636631"/>
            <a:ext cx="10907349" cy="5584737"/>
          </a:xfrm>
        </p:spPr>
        <p:txBody>
          <a:bodyPr>
            <a:normAutofit/>
          </a:bodyPr>
          <a:lstStyle/>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Now we attempt to satisfy the goal HOLDING(C). There are two operators that might make HOLDING(C) true: PICKUP(C) and UNSTACK(</a:t>
            </a:r>
            <a:r>
              <a:rPr lang="en-IN" sz="2000" dirty="0" err="1">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C,x</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where x could be any block from which C could be unstacked. We create two branches of the search tree, corresponding to the following goal stack-</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47</a:t>
            </a:fld>
            <a:endParaRPr lang="en-IN"/>
          </a:p>
        </p:txBody>
      </p:sp>
      <p:graphicFrame>
        <p:nvGraphicFramePr>
          <p:cNvPr id="6" name="Table 5">
            <a:extLst>
              <a:ext uri="{FF2B5EF4-FFF2-40B4-BE49-F238E27FC236}">
                <a16:creationId xmlns:a16="http://schemas.microsoft.com/office/drawing/2014/main" id="{1B13025B-931F-4711-82ED-84E30817B62F}"/>
              </a:ext>
            </a:extLst>
          </p:cNvPr>
          <p:cNvGraphicFramePr>
            <a:graphicFrameLocks noGrp="1"/>
          </p:cNvGraphicFramePr>
          <p:nvPr>
            <p:extLst>
              <p:ext uri="{D42A27DB-BD31-4B8C-83A1-F6EECF244321}">
                <p14:modId xmlns:p14="http://schemas.microsoft.com/office/powerpoint/2010/main" val="3439124935"/>
              </p:ext>
            </p:extLst>
          </p:nvPr>
        </p:nvGraphicFramePr>
        <p:xfrm>
          <a:off x="1851564" y="2658329"/>
          <a:ext cx="8985770" cy="3563039"/>
        </p:xfrm>
        <a:graphic>
          <a:graphicData uri="http://schemas.openxmlformats.org/drawingml/2006/table">
            <a:tbl>
              <a:tblPr firstRow="1" firstCol="1" bandRow="1">
                <a:tableStyleId>{5940675A-B579-460E-94D1-54222C63F5DA}</a:tableStyleId>
              </a:tblPr>
              <a:tblGrid>
                <a:gridCol w="4492885">
                  <a:extLst>
                    <a:ext uri="{9D8B030D-6E8A-4147-A177-3AD203B41FA5}">
                      <a16:colId xmlns:a16="http://schemas.microsoft.com/office/drawing/2014/main" val="3832444580"/>
                    </a:ext>
                  </a:extLst>
                </a:gridCol>
                <a:gridCol w="4492885">
                  <a:extLst>
                    <a:ext uri="{9D8B030D-6E8A-4147-A177-3AD203B41FA5}">
                      <a16:colId xmlns:a16="http://schemas.microsoft.com/office/drawing/2014/main" val="2415130182"/>
                    </a:ext>
                  </a:extLst>
                </a:gridCol>
              </a:tblGrid>
              <a:tr h="3563039">
                <a:tc>
                  <a:txBody>
                    <a:bodyPr/>
                    <a:lstStyle/>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ONTABLE(C)</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CLEAR(C)</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ARMEMPTY</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ONTABLE(C)^CLEAR(C)^ARMEMPTY</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PICKUP(C)</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CLEAR(A)^HOLDING(C)</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STACK(C,A)</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ON(B,D)</a:t>
                      </a:r>
                      <a:endParaRPr lang="en-US" sz="1900" b="0">
                        <a:solidFill>
                          <a:srgbClr val="002060"/>
                        </a:solidFill>
                        <a:effectLst/>
                        <a:latin typeface="Bookman Old Style" panose="02050604050505020204" pitchFamily="18" charset="0"/>
                      </a:endParaRPr>
                    </a:p>
                    <a:p>
                      <a:pPr marL="0" marR="0" algn="just">
                        <a:lnSpc>
                          <a:spcPct val="115000"/>
                        </a:lnSpc>
                        <a:spcBef>
                          <a:spcPts val="0"/>
                        </a:spcBef>
                        <a:spcAft>
                          <a:spcPts val="0"/>
                        </a:spcAft>
                      </a:pPr>
                      <a:r>
                        <a:rPr lang="en-IN" sz="1900" b="0">
                          <a:solidFill>
                            <a:srgbClr val="002060"/>
                          </a:solidFill>
                          <a:effectLst/>
                          <a:latin typeface="Bookman Old Style" panose="02050604050505020204" pitchFamily="18" charset="0"/>
                        </a:rPr>
                        <a:t>ON(C,A)^ON(B,D)^OTAD</a:t>
                      </a:r>
                      <a:endParaRPr lang="en-US" sz="1900" b="0">
                        <a:solidFill>
                          <a:srgbClr val="002060"/>
                        </a:solidFill>
                        <a:effectLst/>
                        <a:latin typeface="Bookman Old Style" panose="02050604050505020204" pitchFamily="18" charset="0"/>
                      </a:endParaRPr>
                    </a:p>
                    <a:p>
                      <a:pPr marL="0" marR="0" algn="ctr">
                        <a:lnSpc>
                          <a:spcPct val="115000"/>
                        </a:lnSpc>
                        <a:spcBef>
                          <a:spcPts val="0"/>
                        </a:spcBef>
                        <a:spcAft>
                          <a:spcPts val="0"/>
                        </a:spcAft>
                      </a:pPr>
                      <a:r>
                        <a:rPr lang="en-IN" sz="1900" b="0">
                          <a:solidFill>
                            <a:srgbClr val="002060"/>
                          </a:solidFill>
                          <a:effectLst/>
                          <a:latin typeface="Bookman Old Style" panose="02050604050505020204" pitchFamily="18" charset="0"/>
                        </a:rPr>
                        <a:t>[1]</a:t>
                      </a:r>
                      <a:endParaRPr lang="en-US" sz="1900" b="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ON(</a:t>
                      </a:r>
                      <a:r>
                        <a:rPr lang="en-IN" sz="1900" b="0" dirty="0" err="1">
                          <a:solidFill>
                            <a:srgbClr val="002060"/>
                          </a:solidFill>
                          <a:effectLst/>
                          <a:latin typeface="Bookman Old Style" panose="02050604050505020204" pitchFamily="18" charset="0"/>
                        </a:rPr>
                        <a:t>C,x</a:t>
                      </a:r>
                      <a:r>
                        <a:rPr lang="en-IN" sz="1900" b="0" dirty="0">
                          <a:solidFill>
                            <a:srgbClr val="002060"/>
                          </a:solidFill>
                          <a:effectLst/>
                          <a:latin typeface="Bookman Old Style" panose="02050604050505020204" pitchFamily="18" charset="0"/>
                        </a:rPr>
                        <a:t>)</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CLEAR(C)</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ARMEMPTY</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ON(</a:t>
                      </a:r>
                      <a:r>
                        <a:rPr lang="en-IN" sz="1900" b="0" dirty="0" err="1">
                          <a:solidFill>
                            <a:srgbClr val="002060"/>
                          </a:solidFill>
                          <a:effectLst/>
                          <a:latin typeface="Bookman Old Style" panose="02050604050505020204" pitchFamily="18" charset="0"/>
                        </a:rPr>
                        <a:t>C,x</a:t>
                      </a:r>
                      <a:r>
                        <a:rPr lang="en-IN" sz="1900" b="0" dirty="0">
                          <a:solidFill>
                            <a:srgbClr val="002060"/>
                          </a:solidFill>
                          <a:effectLst/>
                          <a:latin typeface="Bookman Old Style" panose="02050604050505020204" pitchFamily="18" charset="0"/>
                        </a:rPr>
                        <a:t>)^CLEAR(C)^ARMEMPTY</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UNSTACK(</a:t>
                      </a:r>
                      <a:r>
                        <a:rPr lang="en-IN" sz="1900" b="0" dirty="0" err="1">
                          <a:solidFill>
                            <a:srgbClr val="002060"/>
                          </a:solidFill>
                          <a:effectLst/>
                          <a:latin typeface="Bookman Old Style" panose="02050604050505020204" pitchFamily="18" charset="0"/>
                        </a:rPr>
                        <a:t>C,x</a:t>
                      </a:r>
                      <a:r>
                        <a:rPr lang="en-IN" sz="1900" b="0" dirty="0">
                          <a:solidFill>
                            <a:srgbClr val="002060"/>
                          </a:solidFill>
                          <a:effectLst/>
                          <a:latin typeface="Bookman Old Style" panose="02050604050505020204" pitchFamily="18" charset="0"/>
                        </a:rPr>
                        <a:t>)</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CLEAR(A)^HOLDING(C)</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STACK(C,A)</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ON(B,D)</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ON(C,A)^ON(B,D)^OTAD</a:t>
                      </a:r>
                      <a:endParaRPr lang="en-US" sz="1900" b="0" dirty="0">
                        <a:solidFill>
                          <a:srgbClr val="002060"/>
                        </a:solidFill>
                        <a:effectLst/>
                        <a:latin typeface="Bookman Old Style" panose="02050604050505020204" pitchFamily="18" charset="0"/>
                      </a:endParaRPr>
                    </a:p>
                    <a:p>
                      <a:pPr marL="457200" marR="0" algn="just">
                        <a:lnSpc>
                          <a:spcPct val="115000"/>
                        </a:lnSpc>
                        <a:spcBef>
                          <a:spcPts val="0"/>
                        </a:spcBef>
                        <a:spcAft>
                          <a:spcPts val="0"/>
                        </a:spcAft>
                      </a:pPr>
                      <a:r>
                        <a:rPr lang="en-IN" sz="1900" b="0" dirty="0">
                          <a:solidFill>
                            <a:srgbClr val="002060"/>
                          </a:solidFill>
                          <a:effectLst/>
                          <a:latin typeface="Bookman Old Style" panose="02050604050505020204" pitchFamily="18" charset="0"/>
                        </a:rPr>
                        <a:t>                  [2]</a:t>
                      </a:r>
                      <a:endParaRPr lang="en-US" sz="1900" b="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8873814"/>
                  </a:ext>
                </a:extLst>
              </a:tr>
            </a:tbl>
          </a:graphicData>
        </a:graphic>
      </p:graphicFrame>
    </p:spTree>
    <p:extLst>
      <p:ext uri="{BB962C8B-B14F-4D97-AF65-F5344CB8AC3E}">
        <p14:creationId xmlns:p14="http://schemas.microsoft.com/office/powerpoint/2010/main" val="1995012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74415" y="870975"/>
            <a:ext cx="10786683" cy="5454874"/>
          </a:xfrm>
        </p:spPr>
        <p:txBody>
          <a:bodyPr>
            <a:normAutofit/>
          </a:bodyPr>
          <a:lstStyle/>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We opt alternative [2] because it contains a variable x, and any block could be substituted for x. So finally, the steps will be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20000"/>
              </a:lnSpc>
            </a:pPr>
            <a:r>
              <a:rPr lang="en-IN" sz="2000" dirty="0">
                <a:solidFill>
                  <a:srgbClr val="002060"/>
                </a:solidFill>
                <a:latin typeface="Bookman Old Style" panose="02050604050505020204" pitchFamily="18" charset="0"/>
              </a:rPr>
              <a:t>CLEAR(x)</a:t>
            </a:r>
          </a:p>
          <a:p>
            <a:pPr>
              <a:lnSpc>
                <a:spcPct val="120000"/>
              </a:lnSpc>
            </a:pPr>
            <a:r>
              <a:rPr lang="en-IN" sz="2000" dirty="0">
                <a:solidFill>
                  <a:srgbClr val="002060"/>
                </a:solidFill>
                <a:latin typeface="Bookman Old Style" panose="02050604050505020204" pitchFamily="18" charset="0"/>
              </a:rPr>
              <a:t>HOLDING(C)</a:t>
            </a:r>
          </a:p>
          <a:p>
            <a:pPr>
              <a:lnSpc>
                <a:spcPct val="120000"/>
              </a:lnSpc>
            </a:pPr>
            <a:r>
              <a:rPr lang="en-IN" sz="2000" dirty="0">
                <a:solidFill>
                  <a:srgbClr val="002060"/>
                </a:solidFill>
                <a:latin typeface="Bookman Old Style" panose="02050604050505020204" pitchFamily="18" charset="0"/>
              </a:rPr>
              <a:t>CLEAR(x)^HOLDING(C)</a:t>
            </a:r>
          </a:p>
          <a:p>
            <a:pPr>
              <a:lnSpc>
                <a:spcPct val="120000"/>
              </a:lnSpc>
            </a:pPr>
            <a:r>
              <a:rPr lang="en-IN" sz="2000" dirty="0">
                <a:solidFill>
                  <a:srgbClr val="002060"/>
                </a:solidFill>
                <a:latin typeface="Bookman Old Style" panose="02050604050505020204" pitchFamily="18" charset="0"/>
              </a:rPr>
              <a:t>STACK(</a:t>
            </a:r>
            <a:r>
              <a:rPr lang="en-IN" sz="2000" dirty="0" err="1">
                <a:solidFill>
                  <a:srgbClr val="002060"/>
                </a:solidFill>
                <a:latin typeface="Bookman Old Style" panose="02050604050505020204" pitchFamily="18" charset="0"/>
              </a:rPr>
              <a:t>C,x</a:t>
            </a:r>
            <a:r>
              <a:rPr lang="en-IN" sz="2000" dirty="0">
                <a:solidFill>
                  <a:srgbClr val="002060"/>
                </a:solidFill>
                <a:latin typeface="Bookman Old Style" panose="02050604050505020204" pitchFamily="18" charset="0"/>
              </a:rPr>
              <a:t>)</a:t>
            </a:r>
          </a:p>
          <a:p>
            <a:pPr>
              <a:lnSpc>
                <a:spcPct val="120000"/>
              </a:lnSpc>
            </a:pPr>
            <a:r>
              <a:rPr lang="en-IN" sz="2000" dirty="0">
                <a:solidFill>
                  <a:srgbClr val="002060"/>
                </a:solidFill>
                <a:latin typeface="Bookman Old Style" panose="02050604050505020204" pitchFamily="18" charset="0"/>
              </a:rPr>
              <a:t>CLEAR(C)</a:t>
            </a:r>
          </a:p>
          <a:p>
            <a:pPr>
              <a:lnSpc>
                <a:spcPct val="120000"/>
              </a:lnSpc>
            </a:pPr>
            <a:r>
              <a:rPr lang="en-IN" sz="2000" dirty="0">
                <a:solidFill>
                  <a:srgbClr val="002060"/>
                </a:solidFill>
                <a:latin typeface="Bookman Old Style" panose="02050604050505020204" pitchFamily="18" charset="0"/>
              </a:rPr>
              <a:t>ARMEMPTY</a:t>
            </a:r>
          </a:p>
          <a:p>
            <a:pPr>
              <a:lnSpc>
                <a:spcPct val="120000"/>
              </a:lnSpc>
            </a:pPr>
            <a:r>
              <a:rPr lang="en-IN" sz="2000" dirty="0">
                <a:solidFill>
                  <a:srgbClr val="002060"/>
                </a:solidFill>
                <a:latin typeface="Bookman Old Style" panose="02050604050505020204" pitchFamily="18" charset="0"/>
              </a:rPr>
              <a:t>ON(</a:t>
            </a:r>
            <a:r>
              <a:rPr lang="en-IN" sz="2000" dirty="0" err="1">
                <a:solidFill>
                  <a:srgbClr val="002060"/>
                </a:solidFill>
                <a:latin typeface="Bookman Old Style" panose="02050604050505020204" pitchFamily="18" charset="0"/>
              </a:rPr>
              <a:t>C,x</a:t>
            </a:r>
            <a:r>
              <a:rPr lang="en-IN" sz="2000" dirty="0">
                <a:solidFill>
                  <a:srgbClr val="002060"/>
                </a:solidFill>
                <a:latin typeface="Bookman Old Style" panose="02050604050505020204" pitchFamily="18" charset="0"/>
              </a:rPr>
              <a:t>)^CLEAR(C)^ARMEMPTY</a:t>
            </a: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48</a:t>
            </a:fld>
            <a:endParaRPr lang="en-IN"/>
          </a:p>
        </p:txBody>
      </p:sp>
      <p:sp>
        <p:nvSpPr>
          <p:cNvPr id="7" name="TextBox 6">
            <a:extLst>
              <a:ext uri="{FF2B5EF4-FFF2-40B4-BE49-F238E27FC236}">
                <a16:creationId xmlns:a16="http://schemas.microsoft.com/office/drawing/2014/main" id="{80D6FAED-07BA-4D8A-BA9A-D664E3E98B79}"/>
              </a:ext>
            </a:extLst>
          </p:cNvPr>
          <p:cNvSpPr txBox="1"/>
          <p:nvPr/>
        </p:nvSpPr>
        <p:spPr>
          <a:xfrm>
            <a:off x="6475750" y="2008681"/>
            <a:ext cx="4676931" cy="2246769"/>
          </a:xfrm>
          <a:prstGeom prst="rect">
            <a:avLst/>
          </a:prstGeom>
          <a:noFill/>
        </p:spPr>
        <p:txBody>
          <a:bodyPr wrap="square" rtlCol="0">
            <a:spAutoFit/>
          </a:bodyPr>
          <a:lstStyle/>
          <a:p>
            <a:pPr>
              <a:lnSpc>
                <a:spcPct val="120000"/>
              </a:lnSpc>
            </a:pPr>
            <a:r>
              <a:rPr lang="en-IN" sz="2000" dirty="0">
                <a:solidFill>
                  <a:srgbClr val="002060"/>
                </a:solidFill>
                <a:latin typeface="Bookman Old Style" panose="02050604050505020204" pitchFamily="18" charset="0"/>
              </a:rPr>
              <a:t>UNSTACK(C,x)</a:t>
            </a:r>
          </a:p>
          <a:p>
            <a:pPr>
              <a:lnSpc>
                <a:spcPct val="120000"/>
              </a:lnSpc>
            </a:pPr>
            <a:r>
              <a:rPr lang="en-IN" sz="2000" dirty="0">
                <a:solidFill>
                  <a:srgbClr val="002060"/>
                </a:solidFill>
                <a:latin typeface="Bookman Old Style" panose="02050604050505020204" pitchFamily="18" charset="0"/>
              </a:rPr>
              <a:t>CLEAR(A)^HOLDING(C)</a:t>
            </a:r>
          </a:p>
          <a:p>
            <a:pPr>
              <a:lnSpc>
                <a:spcPct val="120000"/>
              </a:lnSpc>
            </a:pPr>
            <a:r>
              <a:rPr lang="en-IN" sz="2000" dirty="0">
                <a:solidFill>
                  <a:srgbClr val="002060"/>
                </a:solidFill>
                <a:latin typeface="Bookman Old Style" panose="02050604050505020204" pitchFamily="18" charset="0"/>
              </a:rPr>
              <a:t>STACK(C,A)</a:t>
            </a:r>
          </a:p>
          <a:p>
            <a:pPr>
              <a:lnSpc>
                <a:spcPct val="120000"/>
              </a:lnSpc>
            </a:pPr>
            <a:r>
              <a:rPr lang="en-IN" sz="2000" dirty="0">
                <a:solidFill>
                  <a:srgbClr val="002060"/>
                </a:solidFill>
                <a:latin typeface="Bookman Old Style" panose="02050604050505020204" pitchFamily="18" charset="0"/>
              </a:rPr>
              <a:t>ON(B,D)</a:t>
            </a:r>
          </a:p>
          <a:p>
            <a:pPr>
              <a:lnSpc>
                <a:spcPct val="120000"/>
              </a:lnSpc>
            </a:pPr>
            <a:r>
              <a:rPr lang="en-IN" sz="2000" dirty="0">
                <a:solidFill>
                  <a:srgbClr val="002060"/>
                </a:solidFill>
                <a:latin typeface="Bookman Old Style" panose="02050604050505020204" pitchFamily="18" charset="0"/>
              </a:rPr>
              <a:t>ON(C,A)^ON(B,D)^OTAD</a:t>
            </a:r>
          </a:p>
          <a:p>
            <a:endParaRPr lang="en-US" sz="2000" dirty="0"/>
          </a:p>
        </p:txBody>
      </p:sp>
    </p:spTree>
    <p:extLst>
      <p:ext uri="{BB962C8B-B14F-4D97-AF65-F5344CB8AC3E}">
        <p14:creationId xmlns:p14="http://schemas.microsoft.com/office/powerpoint/2010/main" val="2571679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60544" y="1223133"/>
            <a:ext cx="10950456" cy="3618691"/>
          </a:xfrm>
        </p:spPr>
        <p:txBody>
          <a:bodyPr>
            <a:normAutofit/>
          </a:bodyPr>
          <a:lstStyle/>
          <a:p>
            <a:pPr>
              <a:lnSpc>
                <a:spcPct val="150000"/>
              </a:lnSpc>
            </a:pPr>
            <a:r>
              <a:rPr lang="en-IN" sz="2000" dirty="0">
                <a:solidFill>
                  <a:srgbClr val="002060"/>
                </a:solidFill>
                <a:latin typeface="Bookman Old Style" panose="02050604050505020204" pitchFamily="18" charset="0"/>
              </a:rPr>
              <a:t>After performing several steps the problem solver can return the plan-</a:t>
            </a:r>
          </a:p>
          <a:p>
            <a:pPr>
              <a:lnSpc>
                <a:spcPct val="150000"/>
              </a:lnSpc>
            </a:pPr>
            <a:r>
              <a:rPr lang="en-IN" sz="2000" dirty="0">
                <a:solidFill>
                  <a:srgbClr val="002060"/>
                </a:solidFill>
                <a:latin typeface="Bookman Old Style" panose="02050604050505020204" pitchFamily="18" charset="0"/>
              </a:rPr>
              <a:t>UNSTACK(B,A)</a:t>
            </a:r>
          </a:p>
          <a:p>
            <a:pPr>
              <a:lnSpc>
                <a:spcPct val="150000"/>
              </a:lnSpc>
            </a:pPr>
            <a:r>
              <a:rPr lang="en-IN" sz="2000" dirty="0">
                <a:solidFill>
                  <a:srgbClr val="002060"/>
                </a:solidFill>
                <a:latin typeface="Bookman Old Style" panose="02050604050505020204" pitchFamily="18" charset="0"/>
              </a:rPr>
              <a:t>STACK(B,D)</a:t>
            </a:r>
          </a:p>
          <a:p>
            <a:pPr>
              <a:lnSpc>
                <a:spcPct val="150000"/>
              </a:lnSpc>
            </a:pPr>
            <a:r>
              <a:rPr lang="en-IN" sz="2000" dirty="0">
                <a:solidFill>
                  <a:srgbClr val="002060"/>
                </a:solidFill>
                <a:latin typeface="Bookman Old Style" panose="02050604050505020204" pitchFamily="18" charset="0"/>
              </a:rPr>
              <a:t>PICKUP(C)</a:t>
            </a:r>
          </a:p>
          <a:p>
            <a:pPr>
              <a:lnSpc>
                <a:spcPct val="150000"/>
              </a:lnSpc>
            </a:pPr>
            <a:r>
              <a:rPr lang="en-IN" sz="2000" dirty="0">
                <a:solidFill>
                  <a:srgbClr val="002060"/>
                </a:solidFill>
                <a:latin typeface="Bookman Old Style" panose="02050604050505020204" pitchFamily="18" charset="0"/>
              </a:rPr>
              <a:t>STACK(C,A)</a:t>
            </a:r>
          </a:p>
          <a:p>
            <a:pPr algn="just">
              <a:lnSpc>
                <a:spcPct val="12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49</a:t>
            </a:fld>
            <a:endParaRPr lang="en-IN"/>
          </a:p>
        </p:txBody>
      </p:sp>
      <p:pic>
        <p:nvPicPr>
          <p:cNvPr id="7" name="Picture 6" descr="Diagram&#10;&#10;Description automatically generated with low confidence">
            <a:extLst>
              <a:ext uri="{FF2B5EF4-FFF2-40B4-BE49-F238E27FC236}">
                <a16:creationId xmlns:a16="http://schemas.microsoft.com/office/drawing/2014/main" id="{05F20C45-3E83-4C71-BF90-F200F961F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057" y="2198058"/>
            <a:ext cx="4606708" cy="2461884"/>
          </a:xfrm>
          <a:prstGeom prst="rect">
            <a:avLst/>
          </a:prstGeom>
        </p:spPr>
      </p:pic>
    </p:spTree>
    <p:extLst>
      <p:ext uri="{BB962C8B-B14F-4D97-AF65-F5344CB8AC3E}">
        <p14:creationId xmlns:p14="http://schemas.microsoft.com/office/powerpoint/2010/main" val="84892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901305"/>
            <a:ext cx="9203605" cy="701717"/>
          </a:xfrm>
        </p:spPr>
        <p:txBody>
          <a:bodyPr>
            <a:normAutofit/>
          </a:bodyPr>
          <a:lstStyle/>
          <a:p>
            <a:r>
              <a:rPr lang="en-US" sz="3200" b="1" dirty="0">
                <a:solidFill>
                  <a:srgbClr val="002060"/>
                </a:solidFill>
                <a:latin typeface="Bookman Old Style" panose="02050604050505020204" pitchFamily="18" charset="0"/>
              </a:rPr>
              <a:t>Introduction to knowledge</a:t>
            </a:r>
            <a:endParaRPr lang="en-IN" sz="3200" b="1" dirty="0">
              <a:solidFill>
                <a:srgbClr val="00206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837378"/>
            <a:ext cx="10922339" cy="4633325"/>
          </a:xfrm>
        </p:spPr>
        <p:txBody>
          <a:bodyPr>
            <a:normAutofit/>
          </a:bodyPr>
          <a:lstStyle/>
          <a:p>
            <a:pPr algn="just">
              <a:lnSpc>
                <a:spcPct val="150000"/>
              </a:lnSpc>
            </a:pPr>
            <a:r>
              <a:rPr lang="en-US"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knowledge plays an important role in building the intelligent system. It is very necessary to understand the knowledge and its representation before building the real-world intelligence system. Knowledge can be defined as </a:t>
            </a:r>
            <a:r>
              <a:rPr lang="en-US" sz="1800" i="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the body of facts and principles accumulated by human mind or the act, facts, or state of knowing.</a:t>
            </a:r>
          </a:p>
          <a:p>
            <a:pPr algn="just">
              <a:lnSpc>
                <a:spcPct val="107000"/>
              </a:lnSpc>
              <a:spcAft>
                <a:spcPts val="800"/>
              </a:spcAft>
            </a:pPr>
            <a:r>
              <a:rPr lang="en-US"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Sora defines knowledge-</a:t>
            </a: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i="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“Knowledge and compasses the implicit and explicit restrictions pleased upon objects entities, operations and relationship along with situation being modelled.”</a:t>
            </a:r>
            <a:endPar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Data, information and knowledge can be classified by their degree of abstraction and by their quantity. Knowledge is the most abstract and exist in the smallest quantity.</a:t>
            </a: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1800" i="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a:t>
            </a:fld>
            <a:endParaRPr lang="en-IN"/>
          </a:p>
        </p:txBody>
      </p:sp>
    </p:spTree>
    <p:extLst>
      <p:ext uri="{BB962C8B-B14F-4D97-AF65-F5344CB8AC3E}">
        <p14:creationId xmlns:p14="http://schemas.microsoft.com/office/powerpoint/2010/main" val="829042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73671" y="945928"/>
            <a:ext cx="10788677" cy="4765324"/>
          </a:xfrm>
        </p:spPr>
        <p:txBody>
          <a:bodyPr>
            <a:normAutofit/>
          </a:bodyPr>
          <a:lstStyle/>
          <a:p>
            <a:pPr algn="just">
              <a:lnSpc>
                <a:spcPct val="150000"/>
              </a:lnSpc>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Hierarchical Planning-</a:t>
            </a:r>
          </a:p>
          <a:p>
            <a:pPr algn="just">
              <a:lnSpc>
                <a:spcPct val="150000"/>
              </a:lnSpc>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 order to solve hard problems, a problem solver may have to generate long plans and in order to do that efficiently, it is important to be able to eliminate some of the details of the problem until a solution that addresses the main issues are found.</a:t>
            </a: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Hierarchical Planning was introduced or developed in ABSTRIPS system, which planned in hierarchy of abstraction spaces, in each of which precondition at a lower level of abstraction were ignored.</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50</a:t>
            </a:fld>
            <a:endParaRPr lang="en-IN"/>
          </a:p>
        </p:txBody>
      </p:sp>
    </p:spTree>
    <p:extLst>
      <p:ext uri="{BB962C8B-B14F-4D97-AF65-F5344CB8AC3E}">
        <p14:creationId xmlns:p14="http://schemas.microsoft.com/office/powerpoint/2010/main" val="4044845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57758" y="236891"/>
            <a:ext cx="10853242" cy="5949000"/>
          </a:xfrm>
        </p:spPr>
        <p:txBody>
          <a:bodyPr>
            <a:noAutofit/>
          </a:bodyPr>
          <a:lstStyle/>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(OPERATOR</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(PRECONDITION</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(and(...)</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(for all (w....)....)</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(not</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(exists...)</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(or.......)))</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(POSTCONDITION</a:t>
            </a:r>
            <a:b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b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(ADD(...))</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(DELETE(...))</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(if (and(...)(...))</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(ADD(...)(...))</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(DELETE(...)(...))))))</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51</a:t>
            </a:fld>
            <a:endParaRPr lang="en-IN"/>
          </a:p>
        </p:txBody>
      </p:sp>
    </p:spTree>
    <p:extLst>
      <p:ext uri="{BB962C8B-B14F-4D97-AF65-F5344CB8AC3E}">
        <p14:creationId xmlns:p14="http://schemas.microsoft.com/office/powerpoint/2010/main" val="1563066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22520" y="556181"/>
            <a:ext cx="11088480" cy="5494797"/>
          </a:xfrm>
        </p:spPr>
        <p:txBody>
          <a:bodyPr>
            <a:normAutofit/>
          </a:bodyPr>
          <a:lstStyle/>
          <a:p>
            <a:pPr algn="just">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ABSTRIPS approach to problem-solving is as follows-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First solve the problem completely, considering only preconditions whose criticality value is the highest possible. These values reflect the expected difficulty of satisfying the preconditions. Preconditions having lower than the peak criticality are ignored.</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Now use the constructed as the outline of a complete plan and consider precondition at the next lowest criticality level. Augment the plan with operators which satisfy those preconditions.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For choosing operators, ignore all preconditions whose criticality is less than the level we are considering currently. We continue this process of considering less and less critical preconditions until all of the preconditions of the original rules have been considered.</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52</a:t>
            </a:fld>
            <a:endParaRPr lang="en-IN"/>
          </a:p>
        </p:txBody>
      </p:sp>
    </p:spTree>
    <p:extLst>
      <p:ext uri="{BB962C8B-B14F-4D97-AF65-F5344CB8AC3E}">
        <p14:creationId xmlns:p14="http://schemas.microsoft.com/office/powerpoint/2010/main" val="354581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8642" y="1065849"/>
            <a:ext cx="10713725" cy="4105758"/>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For a Hierarchical Planning system to work with STRIPS like rules, it must include the appropriate criticality value for each term which may occur in a precondition, in addition to the rules. By making use of this criticality value the hierarchical planning process becomes simple. This avoids wasting of efforts in filling in the details of plans which are not useful in solving the problem.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53</a:t>
            </a:fld>
            <a:endParaRPr lang="en-IN"/>
          </a:p>
        </p:txBody>
      </p:sp>
    </p:spTree>
    <p:extLst>
      <p:ext uri="{BB962C8B-B14F-4D97-AF65-F5344CB8AC3E}">
        <p14:creationId xmlns:p14="http://schemas.microsoft.com/office/powerpoint/2010/main" val="249145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36945" y="843970"/>
            <a:ext cx="10974055" cy="5152096"/>
          </a:xfrm>
        </p:spPr>
        <p:txBody>
          <a:bodyPr>
            <a:normAutofit/>
          </a:bodyPr>
          <a:lstStyle/>
          <a:p>
            <a:pPr algn="just"/>
            <a:r>
              <a:rPr lang="en-IN" b="1" dirty="0">
                <a:solidFill>
                  <a:srgbClr val="C00000"/>
                </a:solidFill>
                <a:latin typeface="Bookman Old Style" panose="02050604050505020204" pitchFamily="18" charset="0"/>
              </a:rPr>
              <a:t>Non-Linear Planning –</a:t>
            </a: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rPr>
              <a:t>Planning in ordered sequence cannot solve all the problems (e.g., Sussman Anomaly). A complete planner must allow for interleaving of actions from different sub plan within a single sequence (multiple sub-programs are worked simultaneously). Such plan is called Non-Linear Plan.</a:t>
            </a: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rPr>
              <a:t>In other words, </a:t>
            </a:r>
            <a:endParaRPr lang="en-IN" dirty="0">
              <a:solidFill>
                <a:srgbClr val="002060"/>
              </a:solidFill>
              <a:latin typeface="Bookman Old Style" panose="02050604050505020204" pitchFamily="18" charset="0"/>
              <a:ea typeface="Calibri" panose="020F0502020204030204" pitchFamily="34" charset="0"/>
            </a:endParaRPr>
          </a:p>
          <a:p>
            <a:pPr algn="just">
              <a:lnSpc>
                <a:spcPct val="150000"/>
              </a:lnSpc>
            </a:pPr>
            <a:r>
              <a:rPr lang="en-IN" sz="2300" b="1" i="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Non-linear plan is a plan that is not composed of a linear sequence of complete sub plans.</a:t>
            </a:r>
            <a:endParaRPr lang="en-US" sz="23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54</a:t>
            </a:fld>
            <a:endParaRPr lang="en-IN"/>
          </a:p>
        </p:txBody>
      </p:sp>
    </p:spTree>
    <p:extLst>
      <p:ext uri="{BB962C8B-B14F-4D97-AF65-F5344CB8AC3E}">
        <p14:creationId xmlns:p14="http://schemas.microsoft.com/office/powerpoint/2010/main" val="2549576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9406" y="1115314"/>
            <a:ext cx="10757951" cy="4285641"/>
          </a:xfrm>
        </p:spPr>
        <p:txBody>
          <a:bodyPr>
            <a:normAutofit/>
          </a:bodyPr>
          <a:lstStyle/>
          <a:p>
            <a:pPr algn="just">
              <a:lnSpc>
                <a:spcPct val="150000"/>
              </a:lnSpc>
            </a:pPr>
            <a:r>
              <a:rPr lang="en-IN" sz="2300" dirty="0">
                <a:solidFill>
                  <a:srgbClr val="002060"/>
                </a:solidFill>
                <a:effectLst/>
                <a:latin typeface="Bookman Old Style" panose="02050604050505020204" pitchFamily="18" charset="0"/>
                <a:ea typeface="Calibri" panose="020F0502020204030204" pitchFamily="34" charset="0"/>
              </a:rPr>
              <a:t>A non-linear planner is a planner which when given two sub-goals G</a:t>
            </a:r>
            <a:r>
              <a:rPr lang="en-IN" sz="2300" baseline="-25000" dirty="0">
                <a:solidFill>
                  <a:srgbClr val="002060"/>
                </a:solidFill>
                <a:effectLst/>
                <a:latin typeface="Bookman Old Style" panose="02050604050505020204" pitchFamily="18" charset="0"/>
                <a:ea typeface="Calibri" panose="020F0502020204030204" pitchFamily="34" charset="0"/>
              </a:rPr>
              <a:t>1</a:t>
            </a:r>
            <a:r>
              <a:rPr lang="en-IN" sz="2300" dirty="0">
                <a:solidFill>
                  <a:srgbClr val="002060"/>
                </a:solidFill>
                <a:effectLst/>
                <a:latin typeface="Bookman Old Style" panose="02050604050505020204" pitchFamily="18" charset="0"/>
                <a:ea typeface="Calibri" panose="020F0502020204030204" pitchFamily="34" charset="0"/>
              </a:rPr>
              <a:t> and G</a:t>
            </a:r>
            <a:r>
              <a:rPr lang="en-IN" sz="2300" baseline="-25000" dirty="0">
                <a:solidFill>
                  <a:srgbClr val="002060"/>
                </a:solidFill>
                <a:effectLst/>
                <a:latin typeface="Bookman Old Style" panose="02050604050505020204" pitchFamily="18" charset="0"/>
                <a:ea typeface="Calibri" panose="020F0502020204030204" pitchFamily="34" charset="0"/>
              </a:rPr>
              <a:t>2 </a:t>
            </a:r>
            <a:r>
              <a:rPr lang="en-IN" sz="2300" dirty="0">
                <a:solidFill>
                  <a:srgbClr val="002060"/>
                </a:solidFill>
                <a:effectLst/>
                <a:latin typeface="Bookman Old Style" panose="02050604050505020204" pitchFamily="18" charset="0"/>
                <a:ea typeface="Calibri" panose="020F0502020204030204" pitchFamily="34" charset="0"/>
              </a:rPr>
              <a:t>produces either a plan for G</a:t>
            </a:r>
            <a:r>
              <a:rPr lang="en-IN" sz="2300" baseline="-25000" dirty="0">
                <a:solidFill>
                  <a:srgbClr val="002060"/>
                </a:solidFill>
                <a:effectLst/>
                <a:latin typeface="Bookman Old Style" panose="02050604050505020204" pitchFamily="18" charset="0"/>
                <a:ea typeface="Calibri" panose="020F0502020204030204" pitchFamily="34" charset="0"/>
              </a:rPr>
              <a:t>1 </a:t>
            </a:r>
            <a:r>
              <a:rPr lang="en-IN" sz="2300" dirty="0">
                <a:solidFill>
                  <a:srgbClr val="002060"/>
                </a:solidFill>
                <a:effectLst/>
                <a:latin typeface="Bookman Old Style" panose="02050604050505020204" pitchFamily="18" charset="0"/>
                <a:ea typeface="Calibri" panose="020F0502020204030204" pitchFamily="34" charset="0"/>
              </a:rPr>
              <a:t>concatenated with G</a:t>
            </a:r>
            <a:r>
              <a:rPr lang="en-IN" sz="2300" baseline="-25000" dirty="0">
                <a:solidFill>
                  <a:srgbClr val="002060"/>
                </a:solidFill>
                <a:effectLst/>
                <a:latin typeface="Bookman Old Style" panose="02050604050505020204" pitchFamily="18" charset="0"/>
                <a:ea typeface="Calibri" panose="020F0502020204030204" pitchFamily="34" charset="0"/>
              </a:rPr>
              <a:t>2 </a:t>
            </a:r>
            <a:r>
              <a:rPr lang="en-IN" sz="2300" dirty="0">
                <a:solidFill>
                  <a:srgbClr val="002060"/>
                </a:solidFill>
                <a:effectLst/>
                <a:latin typeface="Bookman Old Style" panose="02050604050505020204" pitchFamily="18" charset="0"/>
                <a:ea typeface="Calibri" panose="020F0502020204030204" pitchFamily="34" charset="0"/>
              </a:rPr>
              <a:t>or vice versa. </a:t>
            </a:r>
          </a:p>
          <a:p>
            <a:pPr algn="just">
              <a:lnSpc>
                <a:spcPct val="150000"/>
              </a:lnSpc>
            </a:pPr>
            <a:r>
              <a:rPr lang="en-IN" sz="2300" dirty="0">
                <a:solidFill>
                  <a:srgbClr val="002060"/>
                </a:solidFill>
                <a:effectLst/>
                <a:latin typeface="Bookman Old Style" panose="02050604050505020204" pitchFamily="18" charset="0"/>
                <a:ea typeface="Calibri" panose="020F0502020204030204" pitchFamily="34" charset="0"/>
              </a:rPr>
              <a:t>Non-linear planning using constraint posting is a central technique. </a:t>
            </a:r>
          </a:p>
          <a:p>
            <a:pPr algn="just">
              <a:lnSpc>
                <a:spcPct val="150000"/>
              </a:lnSpc>
            </a:pPr>
            <a:r>
              <a:rPr lang="en-IN" sz="2300" i="1" dirty="0">
                <a:solidFill>
                  <a:srgbClr val="002060"/>
                </a:solidFill>
                <a:effectLst/>
                <a:latin typeface="Bookman Old Style" panose="02050604050505020204" pitchFamily="18" charset="0"/>
                <a:ea typeface="Calibri" panose="020F0502020204030204" pitchFamily="34" charset="0"/>
              </a:rPr>
              <a:t>Constraint Posting </a:t>
            </a:r>
            <a:r>
              <a:rPr lang="en-IN" sz="2300" dirty="0">
                <a:solidFill>
                  <a:srgbClr val="002060"/>
                </a:solidFill>
                <a:effectLst/>
                <a:latin typeface="Bookman Old Style" panose="02050604050505020204" pitchFamily="18" charset="0"/>
                <a:ea typeface="Calibri" panose="020F0502020204030204" pitchFamily="34" charset="0"/>
              </a:rPr>
              <a:t>is “ </a:t>
            </a:r>
            <a:r>
              <a:rPr lang="en-IN" sz="2300" i="1" dirty="0">
                <a:solidFill>
                  <a:srgbClr val="FF0000"/>
                </a:solidFill>
                <a:effectLst/>
                <a:latin typeface="Bookman Old Style" panose="02050604050505020204" pitchFamily="18" charset="0"/>
                <a:ea typeface="Calibri" panose="020F0502020204030204" pitchFamily="34" charset="0"/>
              </a:rPr>
              <a:t>A plan is prepared when there is no clear idea as how the operators should be ordered with respect to each other, they are only partially ordered to generate a partial plan.”</a:t>
            </a:r>
            <a:endParaRPr lang="en-IN" sz="2300" dirty="0">
              <a:solidFill>
                <a:srgbClr val="FF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55</a:t>
            </a:fld>
            <a:endParaRPr lang="en-IN"/>
          </a:p>
        </p:txBody>
      </p:sp>
    </p:spTree>
    <p:extLst>
      <p:ext uri="{BB962C8B-B14F-4D97-AF65-F5344CB8AC3E}">
        <p14:creationId xmlns:p14="http://schemas.microsoft.com/office/powerpoint/2010/main" val="3732212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9386" y="416773"/>
            <a:ext cx="10786683" cy="4165719"/>
          </a:xfrm>
        </p:spPr>
        <p:txBody>
          <a:bodyPr>
            <a:normAutofit/>
          </a:bodyPr>
          <a:lstStyle/>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reasons for using constraint postings are-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Difficult Problems causes goal interaction.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operator used to solve one sub-problem may interfere with the solution to a previous sub-problem.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Most problems require an intertwined plan in which multiple sub-problems are worked on simultaneously.</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Example- </a:t>
            </a:r>
            <a:r>
              <a:rPr lang="en-IN" b="1" i="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Sussman Anomaly</a:t>
            </a:r>
            <a:r>
              <a:rPr lang="en-IN"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56</a:t>
            </a:fld>
            <a:endParaRPr lang="en-IN"/>
          </a:p>
        </p:txBody>
      </p:sp>
      <p:graphicFrame>
        <p:nvGraphicFramePr>
          <p:cNvPr id="7" name="Table 6">
            <a:extLst>
              <a:ext uri="{FF2B5EF4-FFF2-40B4-BE49-F238E27FC236}">
                <a16:creationId xmlns:a16="http://schemas.microsoft.com/office/drawing/2014/main" id="{5BC32EE6-C0BF-45A2-AD69-8BA25E739123}"/>
              </a:ext>
            </a:extLst>
          </p:cNvPr>
          <p:cNvGraphicFramePr>
            <a:graphicFrameLocks noGrp="1"/>
          </p:cNvGraphicFramePr>
          <p:nvPr>
            <p:extLst>
              <p:ext uri="{D42A27DB-BD31-4B8C-83A1-F6EECF244321}">
                <p14:modId xmlns:p14="http://schemas.microsoft.com/office/powerpoint/2010/main" val="88678089"/>
              </p:ext>
            </p:extLst>
          </p:nvPr>
        </p:nvGraphicFramePr>
        <p:xfrm>
          <a:off x="3231839" y="4133011"/>
          <a:ext cx="5680468" cy="2372396"/>
        </p:xfrm>
        <a:graphic>
          <a:graphicData uri="http://schemas.openxmlformats.org/drawingml/2006/table">
            <a:tbl>
              <a:tblPr firstRow="1" firstCol="1" bandRow="1">
                <a:tableStyleId>{5940675A-B579-460E-94D1-54222C63F5DA}</a:tableStyleId>
              </a:tblPr>
              <a:tblGrid>
                <a:gridCol w="2894162">
                  <a:extLst>
                    <a:ext uri="{9D8B030D-6E8A-4147-A177-3AD203B41FA5}">
                      <a16:colId xmlns:a16="http://schemas.microsoft.com/office/drawing/2014/main" val="950521540"/>
                    </a:ext>
                  </a:extLst>
                </a:gridCol>
                <a:gridCol w="2786306">
                  <a:extLst>
                    <a:ext uri="{9D8B030D-6E8A-4147-A177-3AD203B41FA5}">
                      <a16:colId xmlns:a16="http://schemas.microsoft.com/office/drawing/2014/main" val="62397513"/>
                    </a:ext>
                  </a:extLst>
                </a:gridCol>
              </a:tblGrid>
              <a:tr h="1892945">
                <a:tc>
                  <a:txBody>
                    <a:bodyPr/>
                    <a:lstStyle/>
                    <a:p>
                      <a:pPr marL="0" marR="0" algn="just">
                        <a:lnSpc>
                          <a:spcPct val="115000"/>
                        </a:lnSpc>
                        <a:spcBef>
                          <a:spcPts val="0"/>
                        </a:spcBef>
                        <a:spcAft>
                          <a:spcPts val="0"/>
                        </a:spcAft>
                      </a:pPr>
                      <a:r>
                        <a:rPr lang="en-IN" sz="2000" b="1">
                          <a:solidFill>
                            <a:srgbClr val="002060"/>
                          </a:solidFill>
                          <a:effectLst/>
                          <a:latin typeface="Bookman Old Style" panose="02050604050505020204" pitchFamily="18" charset="0"/>
                        </a:rPr>
                        <a:t> </a:t>
                      </a:r>
                      <a:endParaRPr lang="en-US" sz="2000" b="1">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endParaRPr lang="en-IN" sz="2000" b="1">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9384638"/>
                  </a:ext>
                </a:extLst>
              </a:tr>
              <a:tr h="479451">
                <a:tc>
                  <a:txBody>
                    <a:bodyPr/>
                    <a:lstStyle/>
                    <a:p>
                      <a:pPr marL="0" marR="0" algn="ctr">
                        <a:lnSpc>
                          <a:spcPct val="115000"/>
                        </a:lnSpc>
                        <a:spcBef>
                          <a:spcPts val="0"/>
                        </a:spcBef>
                        <a:spcAft>
                          <a:spcPts val="0"/>
                        </a:spcAft>
                      </a:pPr>
                      <a:r>
                        <a:rPr lang="en-IN" sz="2000" b="1" dirty="0">
                          <a:solidFill>
                            <a:srgbClr val="002060"/>
                          </a:solidFill>
                          <a:effectLst/>
                          <a:latin typeface="Bookman Old Style" panose="02050604050505020204" pitchFamily="18" charset="0"/>
                        </a:rPr>
                        <a:t>Start</a:t>
                      </a: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IN" sz="2000" b="1" dirty="0">
                          <a:solidFill>
                            <a:srgbClr val="002060"/>
                          </a:solidFill>
                          <a:effectLst/>
                          <a:latin typeface="Bookman Old Style" panose="02050604050505020204" pitchFamily="18" charset="0"/>
                        </a:rPr>
                        <a:t>Goal</a:t>
                      </a:r>
                      <a:endPar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1145615"/>
                  </a:ext>
                </a:extLst>
              </a:tr>
            </a:tbl>
          </a:graphicData>
        </a:graphic>
      </p:graphicFrame>
      <p:pic>
        <p:nvPicPr>
          <p:cNvPr id="1028" name="Picture 18" descr="A picture containing schematic&#10;&#10;Description automatically generated">
            <a:extLst>
              <a:ext uri="{FF2B5EF4-FFF2-40B4-BE49-F238E27FC236}">
                <a16:creationId xmlns:a16="http://schemas.microsoft.com/office/drawing/2014/main" id="{AA45D7A6-4702-47F4-B8CD-C9EF14449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804" y="4289295"/>
            <a:ext cx="2405183" cy="14874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0" descr="A picture containing calendar&#10;&#10;Description automatically generated">
            <a:extLst>
              <a:ext uri="{FF2B5EF4-FFF2-40B4-BE49-F238E27FC236}">
                <a16:creationId xmlns:a16="http://schemas.microsoft.com/office/drawing/2014/main" id="{CFDA700B-A3AE-4D63-AE25-770678E8E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223" y="4079701"/>
            <a:ext cx="1313338" cy="169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04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855985"/>
            <a:ext cx="10563080" cy="4330611"/>
          </a:xfrm>
        </p:spPr>
        <p:txBody>
          <a:bodyPr>
            <a:normAutofit/>
          </a:bodyPr>
          <a:lstStyle/>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start state is given by-</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ON(C,A) ^ ONTABLE(A) ^ ONTABLE(B) ^ ARMEMPTY</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goal state-   </a:t>
            </a: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ON(A,B) ^ ON(B,C)</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This immediately leads to two approaches-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57</a:t>
            </a:fld>
            <a:endParaRPr lang="en-IN"/>
          </a:p>
        </p:txBody>
      </p:sp>
      <p:graphicFrame>
        <p:nvGraphicFramePr>
          <p:cNvPr id="6" name="Table 5">
            <a:extLst>
              <a:ext uri="{FF2B5EF4-FFF2-40B4-BE49-F238E27FC236}">
                <a16:creationId xmlns:a16="http://schemas.microsoft.com/office/drawing/2014/main" id="{53677B3B-EA57-4975-8FAE-11E5C173BB89}"/>
              </a:ext>
            </a:extLst>
          </p:cNvPr>
          <p:cNvGraphicFramePr>
            <a:graphicFrameLocks noGrp="1"/>
          </p:cNvGraphicFramePr>
          <p:nvPr>
            <p:extLst>
              <p:ext uri="{D42A27DB-BD31-4B8C-83A1-F6EECF244321}">
                <p14:modId xmlns:p14="http://schemas.microsoft.com/office/powerpoint/2010/main" val="3696050367"/>
              </p:ext>
            </p:extLst>
          </p:nvPr>
        </p:nvGraphicFramePr>
        <p:xfrm>
          <a:off x="2508470" y="3429000"/>
          <a:ext cx="7175059" cy="2020827"/>
        </p:xfrm>
        <a:graphic>
          <a:graphicData uri="http://schemas.openxmlformats.org/drawingml/2006/table">
            <a:tbl>
              <a:tblPr firstRow="1" firstCol="1" bandRow="1">
                <a:tableStyleId>{5940675A-B579-460E-94D1-54222C63F5DA}</a:tableStyleId>
              </a:tblPr>
              <a:tblGrid>
                <a:gridCol w="3412528">
                  <a:extLst>
                    <a:ext uri="{9D8B030D-6E8A-4147-A177-3AD203B41FA5}">
                      <a16:colId xmlns:a16="http://schemas.microsoft.com/office/drawing/2014/main" val="1721178669"/>
                    </a:ext>
                  </a:extLst>
                </a:gridCol>
                <a:gridCol w="3762531">
                  <a:extLst>
                    <a:ext uri="{9D8B030D-6E8A-4147-A177-3AD203B41FA5}">
                      <a16:colId xmlns:a16="http://schemas.microsoft.com/office/drawing/2014/main" val="501252839"/>
                    </a:ext>
                  </a:extLst>
                </a:gridCol>
              </a:tblGrid>
              <a:tr h="1333458">
                <a:tc>
                  <a:txBody>
                    <a:bodyPr/>
                    <a:lstStyle/>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ON(A,B) ^ </a:t>
                      </a:r>
                      <a:endParaRPr lang="en-US" sz="2200" b="1" dirty="0">
                        <a:solidFill>
                          <a:srgbClr val="C00000"/>
                        </a:solidFill>
                        <a:effectLst/>
                        <a:latin typeface="Bookman Old Style" panose="02050604050505020204" pitchFamily="18" charset="0"/>
                      </a:endParaRPr>
                    </a:p>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ON(B,C)</a:t>
                      </a:r>
                      <a:endParaRPr lang="en-US" sz="2200" b="1" dirty="0">
                        <a:solidFill>
                          <a:srgbClr val="C00000"/>
                        </a:solidFill>
                        <a:effectLst/>
                        <a:latin typeface="Bookman Old Style" panose="02050604050505020204" pitchFamily="18" charset="0"/>
                      </a:endParaRPr>
                    </a:p>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ON(A,B)^ ON(B,C)</a:t>
                      </a:r>
                      <a:endPar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ON(B,C) ^ </a:t>
                      </a:r>
                      <a:endParaRPr lang="en-US" sz="2200" b="1" dirty="0">
                        <a:solidFill>
                          <a:srgbClr val="C00000"/>
                        </a:solidFill>
                        <a:effectLst/>
                        <a:latin typeface="Bookman Old Style" panose="02050604050505020204" pitchFamily="18" charset="0"/>
                      </a:endParaRPr>
                    </a:p>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ON(A,B)</a:t>
                      </a:r>
                      <a:endParaRPr lang="en-US" sz="2200" b="1" dirty="0">
                        <a:solidFill>
                          <a:srgbClr val="C00000"/>
                        </a:solidFill>
                        <a:effectLst/>
                        <a:latin typeface="Bookman Old Style" panose="02050604050505020204" pitchFamily="18" charset="0"/>
                      </a:endParaRPr>
                    </a:p>
                    <a:p>
                      <a:pPr marL="457200" marR="0" algn="just">
                        <a:lnSpc>
                          <a:spcPct val="115000"/>
                        </a:lnSpc>
                        <a:spcBef>
                          <a:spcPts val="0"/>
                        </a:spcBef>
                        <a:spcAft>
                          <a:spcPts val="0"/>
                        </a:spcAft>
                      </a:pPr>
                      <a:r>
                        <a:rPr lang="en-IN" sz="2200" b="1" dirty="0">
                          <a:solidFill>
                            <a:srgbClr val="C00000"/>
                          </a:solidFill>
                          <a:effectLst/>
                          <a:latin typeface="Bookman Old Style" panose="02050604050505020204" pitchFamily="18" charset="0"/>
                        </a:rPr>
                        <a:t>ON(A,B) ^ ON(B,C)</a:t>
                      </a:r>
                      <a:endPar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4545900"/>
                  </a:ext>
                </a:extLst>
              </a:tr>
              <a:tr h="687369">
                <a:tc>
                  <a:txBody>
                    <a:bodyPr/>
                    <a:lstStyle/>
                    <a:p>
                      <a:pPr marL="0" marR="0" algn="ctr">
                        <a:lnSpc>
                          <a:spcPct val="115000"/>
                        </a:lnSpc>
                        <a:spcBef>
                          <a:spcPts val="0"/>
                        </a:spcBef>
                        <a:spcAft>
                          <a:spcPts val="0"/>
                        </a:spcAft>
                      </a:pPr>
                      <a:r>
                        <a:rPr lang="en-IN" sz="2200" b="1">
                          <a:solidFill>
                            <a:srgbClr val="C00000"/>
                          </a:solidFill>
                          <a:effectLst/>
                          <a:latin typeface="Bookman Old Style" panose="02050604050505020204" pitchFamily="18" charset="0"/>
                        </a:rPr>
                        <a:t>[1]</a:t>
                      </a:r>
                      <a:endParaRPr lang="en-US" sz="2200" b="1">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IN" sz="2200" b="1" dirty="0">
                          <a:solidFill>
                            <a:srgbClr val="C00000"/>
                          </a:solidFill>
                          <a:effectLst/>
                          <a:latin typeface="Bookman Old Style" panose="02050604050505020204" pitchFamily="18" charset="0"/>
                        </a:rPr>
                        <a:t>[2]</a:t>
                      </a:r>
                      <a:endPar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7189171"/>
                  </a:ext>
                </a:extLst>
              </a:tr>
            </a:tbl>
          </a:graphicData>
        </a:graphic>
      </p:graphicFrame>
    </p:spTree>
    <p:extLst>
      <p:ext uri="{BB962C8B-B14F-4D97-AF65-F5344CB8AC3E}">
        <p14:creationId xmlns:p14="http://schemas.microsoft.com/office/powerpoint/2010/main" val="3024288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03652" y="241390"/>
            <a:ext cx="10788676" cy="6229314"/>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Choosing approach [1] and trying to get block A on block B to the goal state.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ON(C,A)</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CLEAR(C) </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ARMEMPTY</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ON(C,A) ^ CLEAR(C) ^ ARMEMPTY</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UNSTACK(C,A)</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ARMEMPTY</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CLEAR(A) ^ ARMEMPTY</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PICKUP(A)</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CLEAR(B) ^ HOLDING(A)</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STACK(A,B)</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ON(B,C)</a:t>
            </a: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rPr>
              <a:t>ON(A,B) ^ ON(B,C)   </a:t>
            </a:r>
            <a:r>
              <a:rPr lang="en-IN" sz="2000" b="1" dirty="0">
                <a:solidFill>
                  <a:srgbClr val="C00000"/>
                </a:solidFill>
                <a:effectLst/>
                <a:latin typeface="Bookman Old Style" panose="02050604050505020204" pitchFamily="18" charset="0"/>
                <a:ea typeface="Calibri" panose="020F0502020204030204" pitchFamily="34" charset="0"/>
              </a:rPr>
              <a:t>goal state</a:t>
            </a:r>
            <a:r>
              <a:rPr lang="en-IN" sz="2000" dirty="0">
                <a:solidFill>
                  <a:srgbClr val="C00000"/>
                </a:solidFill>
                <a:effectLst/>
                <a:latin typeface="Bookman Old Style" panose="02050604050505020204" pitchFamily="18" charset="0"/>
                <a:ea typeface="Calibri" panose="020F0502020204030204" pitchFamily="34" charset="0"/>
              </a:rPr>
              <a:t> </a:t>
            </a:r>
            <a:endParaRPr lang="en-IN" sz="2000"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58</a:t>
            </a:fld>
            <a:endParaRPr lang="en-IN"/>
          </a:p>
        </p:txBody>
      </p:sp>
      <p:pic>
        <p:nvPicPr>
          <p:cNvPr id="6" name="Picture 5" descr="A picture containing schematic&#10;&#10;Description automatically generated">
            <a:extLst>
              <a:ext uri="{FF2B5EF4-FFF2-40B4-BE49-F238E27FC236}">
                <a16:creationId xmlns:a16="http://schemas.microsoft.com/office/drawing/2014/main" id="{551009DC-2579-470E-B157-C6C2E115FE78}"/>
              </a:ext>
            </a:extLst>
          </p:cNvPr>
          <p:cNvPicPr/>
          <p:nvPr/>
        </p:nvPicPr>
        <p:blipFill>
          <a:blip r:embed="rId2">
            <a:extLst>
              <a:ext uri="{28A0092B-C50C-407E-A947-70E740481C1C}">
                <a14:useLocalDpi xmlns:a14="http://schemas.microsoft.com/office/drawing/2010/main" val="0"/>
              </a:ext>
            </a:extLst>
          </a:blip>
          <a:stretch>
            <a:fillRect/>
          </a:stretch>
        </p:blipFill>
        <p:spPr>
          <a:xfrm>
            <a:off x="7583798" y="1002941"/>
            <a:ext cx="2759414" cy="1725269"/>
          </a:xfrm>
          <a:prstGeom prst="rect">
            <a:avLst/>
          </a:prstGeom>
        </p:spPr>
      </p:pic>
      <p:pic>
        <p:nvPicPr>
          <p:cNvPr id="7" name="Picture 20" descr="A picture containing calendar&#10;&#10;Description automatically generated">
            <a:extLst>
              <a:ext uri="{FF2B5EF4-FFF2-40B4-BE49-F238E27FC236}">
                <a16:creationId xmlns:a16="http://schemas.microsoft.com/office/drawing/2014/main" id="{39ED46F0-12E4-45BE-B603-C7A18F459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387" y="3646021"/>
            <a:ext cx="1868012" cy="241372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Down 7">
            <a:extLst>
              <a:ext uri="{FF2B5EF4-FFF2-40B4-BE49-F238E27FC236}">
                <a16:creationId xmlns:a16="http://schemas.microsoft.com/office/drawing/2014/main" id="{68B88459-8514-4E64-91F0-FAFB580BBEE4}"/>
              </a:ext>
            </a:extLst>
          </p:cNvPr>
          <p:cNvSpPr/>
          <p:nvPr/>
        </p:nvSpPr>
        <p:spPr>
          <a:xfrm>
            <a:off x="8844833" y="2776156"/>
            <a:ext cx="375367" cy="917811"/>
          </a:xfrm>
          <a:prstGeom prst="down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9338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1050859"/>
            <a:ext cx="10518109" cy="5289980"/>
          </a:xfrm>
        </p:spPr>
        <p:txBody>
          <a:bodyPr>
            <a:normAutofit/>
          </a:bodyPr>
          <a:lstStyle/>
          <a:p>
            <a:pPr algn="just">
              <a:lnSpc>
                <a:spcPct val="150000"/>
              </a:lnSpc>
              <a:spcBef>
                <a:spcPts val="0"/>
              </a:spcBef>
              <a:spcAft>
                <a:spcPts val="0"/>
              </a:spcAft>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This achieves block A on block B which was produced by putting block C on the table. The sequence of Operators-</a:t>
            </a:r>
          </a:p>
          <a:p>
            <a:pPr marL="219456" lvl="2" indent="0" algn="just">
              <a:lnSpc>
                <a:spcPct val="150000"/>
              </a:lnSpc>
              <a:spcBef>
                <a:spcPts val="0"/>
              </a:spcBef>
              <a:spcAft>
                <a:spcPts val="0"/>
              </a:spcAft>
              <a:buNone/>
            </a:pPr>
            <a:r>
              <a:rPr lang="en-IN" sz="22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UNSTACK(C,A)</a:t>
            </a:r>
          </a:p>
          <a:p>
            <a:pPr marL="219456" lvl="2" indent="0" algn="just">
              <a:lnSpc>
                <a:spcPct val="150000"/>
              </a:lnSpc>
              <a:spcBef>
                <a:spcPts val="0"/>
              </a:spcBef>
              <a:spcAft>
                <a:spcPts val="0"/>
              </a:spcAft>
              <a:buNone/>
            </a:pPr>
            <a:r>
              <a:rPr lang="en-IN"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PUTDOWN(C )</a:t>
            </a:r>
            <a:endParaRPr lang="en-IN" sz="22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r>
              <a:rPr lang="en-IN" sz="22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PICKUP(A)</a:t>
            </a:r>
          </a:p>
          <a:p>
            <a:pPr marL="219456" lvl="2" indent="0" algn="just">
              <a:lnSpc>
                <a:spcPct val="150000"/>
              </a:lnSpc>
              <a:spcBef>
                <a:spcPts val="0"/>
              </a:spcBef>
              <a:spcAft>
                <a:spcPts val="0"/>
              </a:spcAft>
              <a:buNone/>
            </a:pPr>
            <a:r>
              <a:rPr lang="en-IN" sz="22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STACK(A,B)</a:t>
            </a:r>
          </a:p>
          <a:p>
            <a:pPr marL="36576" lvl="1" indent="0" algn="just">
              <a:lnSpc>
                <a:spcPct val="150000"/>
              </a:lnSpc>
              <a:spcBef>
                <a:spcPts val="0"/>
              </a:spcBef>
              <a:spcAft>
                <a:spcPts val="0"/>
              </a:spcAft>
              <a:buNone/>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Working on the next goal of ON(B,C) requires block B to be cleared so that it can be stacked on block C. unfortunately, we need to unstack A, thus the list of operations will become-</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0"/>
              </a:spcAft>
              <a:buNone/>
            </a:pPr>
            <a:endParaRPr lang="en-IN" sz="22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59</a:t>
            </a:fld>
            <a:endParaRPr lang="en-IN"/>
          </a:p>
        </p:txBody>
      </p:sp>
      <p:pic>
        <p:nvPicPr>
          <p:cNvPr id="6" name="Picture 5" descr="Diagram&#10;&#10;Description automatically generated with low confidence">
            <a:extLst>
              <a:ext uri="{FF2B5EF4-FFF2-40B4-BE49-F238E27FC236}">
                <a16:creationId xmlns:a16="http://schemas.microsoft.com/office/drawing/2014/main" id="{08D73AE8-F40A-4AD9-991C-75905BD9498A}"/>
              </a:ext>
            </a:extLst>
          </p:cNvPr>
          <p:cNvPicPr/>
          <p:nvPr/>
        </p:nvPicPr>
        <p:blipFill>
          <a:blip r:embed="rId2">
            <a:extLst>
              <a:ext uri="{28A0092B-C50C-407E-A947-70E740481C1C}">
                <a14:useLocalDpi xmlns:a14="http://schemas.microsoft.com/office/drawing/2010/main" val="0"/>
              </a:ext>
            </a:extLst>
          </a:blip>
          <a:stretch>
            <a:fillRect/>
          </a:stretch>
        </p:blipFill>
        <p:spPr>
          <a:xfrm>
            <a:off x="6341334" y="1788983"/>
            <a:ext cx="3447243" cy="2183410"/>
          </a:xfrm>
          <a:prstGeom prst="rect">
            <a:avLst/>
          </a:prstGeom>
        </p:spPr>
      </p:pic>
    </p:spTree>
    <p:extLst>
      <p:ext uri="{BB962C8B-B14F-4D97-AF65-F5344CB8AC3E}">
        <p14:creationId xmlns:p14="http://schemas.microsoft.com/office/powerpoint/2010/main" val="2466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2AFEA041-BD6A-4D7A-9B4E-5D4036488DED}"/>
              </a:ext>
            </a:extLst>
          </p:cNvPr>
          <p:cNvSpPr>
            <a:spLocks noGrp="1"/>
          </p:cNvSpPr>
          <p:nvPr>
            <p:ph idx="1"/>
          </p:nvPr>
        </p:nvSpPr>
        <p:spPr>
          <a:xfrm>
            <a:off x="762000" y="887197"/>
            <a:ext cx="4512501" cy="5144479"/>
          </a:xfrm>
        </p:spPr>
        <p:txBody>
          <a:bodyPr>
            <a:normAutofit/>
          </a:bodyPr>
          <a:lstStyle/>
          <a:p>
            <a:pPr algn="just">
              <a:lnSpc>
                <a:spcPct val="150000"/>
              </a:lnSpc>
            </a:pPr>
            <a:r>
              <a:rPr lang="en-US"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above figure shows abstraction of data quantity, information and knowledge.</a:t>
            </a: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US" sz="1800" b="1"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Knowledge base system </a:t>
            </a:r>
            <a:r>
              <a:rPr lang="en-US" sz="18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US"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 form of artificial intelligence that aims to capture the knowledge of human experts to support decision-making. These systems depend on a rich base of knowledge to perform difficult tasks.</a:t>
            </a: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000" dirty="0">
              <a:solidFill>
                <a:srgbClr val="002060"/>
              </a:solidFill>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EECE830A-A353-44E6-8534-5598DCCB7EE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974079" y="1075698"/>
            <a:ext cx="5455921" cy="4006691"/>
          </a:xfrm>
          <a:prstGeom prst="rect">
            <a:avLst/>
          </a:prstGeom>
        </p:spPr>
      </p:pic>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a:xfrm>
            <a:off x="4842932" y="6470704"/>
            <a:ext cx="5901458" cy="274320"/>
          </a:xfrm>
        </p:spPr>
        <p:txBody>
          <a:bodyPr>
            <a:normAutofit/>
          </a:bodyPr>
          <a:lstStyle/>
          <a:p>
            <a:pPr>
              <a:spcAft>
                <a:spcPts val="600"/>
              </a:spcAft>
            </a:pPr>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a:xfrm>
            <a:off x="10837334" y="6470704"/>
            <a:ext cx="973666" cy="274320"/>
          </a:xfrm>
        </p:spPr>
        <p:txBody>
          <a:bodyPr>
            <a:normAutofit/>
          </a:bodyPr>
          <a:lstStyle/>
          <a:p>
            <a:pPr>
              <a:spcAft>
                <a:spcPts val="600"/>
              </a:spcAft>
            </a:pPr>
            <a:fld id="{1FF43E34-3A12-4D6A-99DD-72D51C984223}" type="slidenum">
              <a:rPr lang="en-IN" smtClean="0"/>
              <a:pPr>
                <a:spcAft>
                  <a:spcPts val="600"/>
                </a:spcAft>
              </a:pPr>
              <a:t>6</a:t>
            </a:fld>
            <a:endParaRPr lang="en-IN"/>
          </a:p>
        </p:txBody>
      </p:sp>
    </p:spTree>
    <p:extLst>
      <p:ext uri="{BB962C8B-B14F-4D97-AF65-F5344CB8AC3E}">
        <p14:creationId xmlns:p14="http://schemas.microsoft.com/office/powerpoint/2010/main" val="1733855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31198" y="551661"/>
            <a:ext cx="10979802" cy="6056203"/>
          </a:xfrm>
        </p:spPr>
        <p:txBody>
          <a:bodyPr>
            <a:noAutofit/>
          </a:bodyPr>
          <a:lstStyle/>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UNSTACK(C,A)</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PUTDOWN(C )</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PICKUP(A)</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STACK(A,B)</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UNSTACK(A,B)</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PUTDOWN(A)</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PICKUP(B) </a:t>
            </a:r>
          </a:p>
          <a:p>
            <a:pPr marL="0" marR="0" algn="just">
              <a:lnSpc>
                <a:spcPct val="150000"/>
              </a:lnSpc>
              <a:spcBef>
                <a:spcPts val="0"/>
              </a:spcBef>
              <a:spcAft>
                <a:spcPts val="800"/>
              </a:spcAft>
            </a:pPr>
            <a:r>
              <a:rPr lang="en-IN" sz="2100" dirty="0">
                <a:solidFill>
                  <a:srgbClr val="C00000"/>
                </a:solidFill>
                <a:effectLst/>
                <a:latin typeface="Bookman Old Style" panose="02050604050505020204" pitchFamily="18" charset="0"/>
                <a:ea typeface="Calibri" panose="020F0502020204030204" pitchFamily="34" charset="0"/>
              </a:rPr>
              <a:t>STACK(B)</a:t>
            </a:r>
          </a:p>
          <a:p>
            <a:pPr marL="0" marR="0" indent="0" algn="just">
              <a:lnSpc>
                <a:spcPct val="150000"/>
              </a:lnSpc>
              <a:spcBef>
                <a:spcPts val="0"/>
              </a:spcBef>
              <a:spcAft>
                <a:spcPts val="0"/>
              </a:spcAft>
              <a:buNone/>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To get the state that block A is not on block B, two extra operations are needed-</a:t>
            </a:r>
            <a:endParaRPr lang="en-US" sz="21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PICKUP(A)</a:t>
            </a:r>
            <a:endParaRPr lang="en-US" sz="21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STACK(A,B)</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IN" sz="2100"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60</a:t>
            </a:fld>
            <a:endParaRPr lang="en-IN"/>
          </a:p>
        </p:txBody>
      </p:sp>
    </p:spTree>
    <p:extLst>
      <p:ext uri="{BB962C8B-B14F-4D97-AF65-F5344CB8AC3E}">
        <p14:creationId xmlns:p14="http://schemas.microsoft.com/office/powerpoint/2010/main" val="41047997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04400" y="701587"/>
            <a:ext cx="10906599" cy="5639252"/>
          </a:xfrm>
        </p:spPr>
        <p:txBody>
          <a:bodyPr>
            <a:normAutofit/>
          </a:bodyPr>
          <a:lstStyle/>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Analysing this sequence, we observe that STACK(A,B) and UNSTACK(A,B) are opposite and therefore cancel each other out and PICKUP(A) and PUTDOWN(A) also cancel out each other. So, more efficient scheme is-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UNSTACK(C,A)</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PUTDOWN(C )</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PICKUP(B)</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STACK(B,C)</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PICKUP(A)</a:t>
            </a:r>
            <a:endParaRPr lang="en-US" sz="20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50000"/>
              </a:lnSpc>
              <a:spcBef>
                <a:spcPts val="0"/>
              </a:spcBef>
              <a:spcAft>
                <a:spcPts val="800"/>
              </a:spcAft>
              <a:buNone/>
            </a:pPr>
            <a:r>
              <a:rPr lang="en-IN" sz="2000" dirty="0">
                <a:solidFill>
                  <a:srgbClr val="C00000"/>
                </a:solidFill>
                <a:effectLst/>
                <a:latin typeface="Bookman Old Style" panose="02050604050505020204" pitchFamily="18" charset="0"/>
                <a:ea typeface="Calibri" panose="020F0502020204030204" pitchFamily="34" charset="0"/>
              </a:rPr>
              <a:t>STACK(A,B)</a:t>
            </a:r>
            <a:endParaRPr lang="en-IN" sz="2000"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61</a:t>
            </a:fld>
            <a:endParaRPr lang="en-IN"/>
          </a:p>
        </p:txBody>
      </p:sp>
      <p:pic>
        <p:nvPicPr>
          <p:cNvPr id="6" name="Picture 5" descr="A picture containing calendar&#10;&#10;Description automatically generated">
            <a:extLst>
              <a:ext uri="{FF2B5EF4-FFF2-40B4-BE49-F238E27FC236}">
                <a16:creationId xmlns:a16="http://schemas.microsoft.com/office/drawing/2014/main" id="{DAF45DFE-82CC-40C2-B545-57C20D66C4E8}"/>
              </a:ext>
            </a:extLst>
          </p:cNvPr>
          <p:cNvPicPr/>
          <p:nvPr/>
        </p:nvPicPr>
        <p:blipFill>
          <a:blip r:embed="rId2">
            <a:extLst>
              <a:ext uri="{28A0092B-C50C-407E-A947-70E740481C1C}">
                <a14:useLocalDpi xmlns:a14="http://schemas.microsoft.com/office/drawing/2010/main" val="0"/>
              </a:ext>
            </a:extLst>
          </a:blip>
          <a:stretch>
            <a:fillRect/>
          </a:stretch>
        </p:blipFill>
        <p:spPr>
          <a:xfrm>
            <a:off x="5984297" y="2199790"/>
            <a:ext cx="3114733" cy="3241639"/>
          </a:xfrm>
          <a:prstGeom prst="rect">
            <a:avLst/>
          </a:prstGeom>
        </p:spPr>
      </p:pic>
    </p:spTree>
    <p:extLst>
      <p:ext uri="{BB962C8B-B14F-4D97-AF65-F5344CB8AC3E}">
        <p14:creationId xmlns:p14="http://schemas.microsoft.com/office/powerpoint/2010/main" val="2844501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64356" y="836475"/>
            <a:ext cx="10593060" cy="5185050"/>
          </a:xfrm>
        </p:spPr>
        <p:txBody>
          <a:bodyPr>
            <a:normAutofit/>
          </a:bodyPr>
          <a:lstStyle/>
          <a:p>
            <a:pPr algn="just">
              <a:lnSpc>
                <a:spcPct val="150000"/>
              </a:lnSpc>
            </a:pPr>
            <a:r>
              <a:rPr lang="en-IN" b="1" dirty="0">
                <a:solidFill>
                  <a:srgbClr val="002060"/>
                </a:solidFill>
                <a:effectLst/>
                <a:latin typeface="Bookman Old Style" panose="02050604050505020204" pitchFamily="18" charset="0"/>
                <a:ea typeface="Calibri" panose="020F0502020204030204" pitchFamily="34" charset="0"/>
              </a:rPr>
              <a:t>Idea-Constraint Posting- </a:t>
            </a:r>
            <a:r>
              <a:rPr lang="en-IN" dirty="0">
                <a:solidFill>
                  <a:srgbClr val="002060"/>
                </a:solidFill>
                <a:effectLst/>
                <a:latin typeface="Bookman Old Style" panose="02050604050505020204" pitchFamily="18" charset="0"/>
                <a:ea typeface="Calibri" panose="020F0502020204030204" pitchFamily="34" charset="0"/>
              </a:rPr>
              <a:t>The idea of constraint posting is to build-up a plan by incrementally hypothesizing operators, partial ordering between operators and building of variables within operators. </a:t>
            </a: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rPr>
              <a:t>At any given time in the problem-solving process, we may have a set of useful operators but perhaps no clear idea of how these operators should be ordered with respect to each other.</a:t>
            </a:r>
            <a:endParaRPr lang="en-IN" dirty="0">
              <a:solidFill>
                <a:srgbClr val="002060"/>
              </a:solidFill>
              <a:latin typeface="Bookman Old Style" panose="02050604050505020204" pitchFamily="18" charset="0"/>
              <a:ea typeface="Calibri" panose="020F0502020204030204" pitchFamily="34" charset="0"/>
            </a:endParaRPr>
          </a:p>
          <a:p>
            <a:pPr algn="just">
              <a:lnSpc>
                <a:spcPct val="150000"/>
              </a:lnSpc>
            </a:pPr>
            <a:r>
              <a:rPr lang="en-IN"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 solution is a partially ordered, partially instantiated set of operator; to generate an actual plan, we convert the partial order into any of several total order. </a:t>
            </a:r>
          </a:p>
          <a:p>
            <a:pPr algn="just">
              <a:lnSpc>
                <a:spcPct val="150000"/>
              </a:lnSpc>
            </a:pPr>
            <a:endParaRPr lang="en-US"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62</a:t>
            </a:fld>
            <a:endParaRPr lang="en-IN"/>
          </a:p>
        </p:txBody>
      </p:sp>
    </p:spTree>
    <p:extLst>
      <p:ext uri="{BB962C8B-B14F-4D97-AF65-F5344CB8AC3E}">
        <p14:creationId xmlns:p14="http://schemas.microsoft.com/office/powerpoint/2010/main" val="1523206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9770" y="952624"/>
            <a:ext cx="10892359" cy="5253304"/>
          </a:xfrm>
        </p:spPr>
        <p:txBody>
          <a:bodyPr>
            <a:normAutofit/>
          </a:bodyPr>
          <a:lstStyle/>
          <a:p>
            <a:pPr marL="0" marR="0" algn="just">
              <a:lnSpc>
                <a:spcPct val="150000"/>
              </a:lnSpc>
              <a:spcBef>
                <a:spcPts val="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Non-linear planning to solve the anomaly problem-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Step addition-</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Creating new steps for plan.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Promotion-</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Constraining one step to come before another in a final plan.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Declobbering-</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Placing one (possibly new) step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2</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between two old steps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1</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and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3</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such that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2</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reasserts some preconditions of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3</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that was neglected (or clobbered) by S</a:t>
            </a:r>
            <a:r>
              <a:rPr lang="en-IN" baseline="-25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1</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Simple Establishment-</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Assigning a value to a variable, in order to ensure the preconditions of some step.</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Separation-</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Preventing the assignment of certain values to a variable.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63</a:t>
            </a:fld>
            <a:endParaRPr lang="en-IN"/>
          </a:p>
        </p:txBody>
      </p:sp>
    </p:spTree>
    <p:extLst>
      <p:ext uri="{BB962C8B-B14F-4D97-AF65-F5344CB8AC3E}">
        <p14:creationId xmlns:p14="http://schemas.microsoft.com/office/powerpoint/2010/main" val="193590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9406" y="926416"/>
            <a:ext cx="10786683" cy="5005168"/>
          </a:xfrm>
        </p:spPr>
        <p:txBody>
          <a:bodyPr>
            <a:normAutofit/>
          </a:bodyPr>
          <a:lstStyle/>
          <a:p>
            <a:pPr algn="just">
              <a:lnSpc>
                <a:spcPct val="150000"/>
              </a:lnSpc>
            </a:pPr>
            <a:r>
              <a:rPr lang="en-IN"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Constraint Posting plan ordering and variable binding constraints to build a concrete plan-</a:t>
            </a: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UNSTACK(C,A)</a:t>
            </a:r>
            <a:endPar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PUTDOWN(C )</a:t>
            </a:r>
            <a:endPar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PICKUP(B)</a:t>
            </a:r>
            <a:endPar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STACK(B,C)</a:t>
            </a:r>
            <a:endPar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PICKUP(A)</a:t>
            </a:r>
            <a:endParaRPr lang="en-US" sz="2300"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a:p>
            <a:pPr marL="219456" lvl="2" indent="0" algn="just">
              <a:lnSpc>
                <a:spcPct val="115000"/>
              </a:lnSpc>
              <a:spcBef>
                <a:spcPts val="0"/>
              </a:spcBef>
              <a:spcAft>
                <a:spcPts val="800"/>
              </a:spcAft>
              <a:buNone/>
            </a:pPr>
            <a:r>
              <a:rPr lang="en-IN" sz="2300" dirty="0">
                <a:solidFill>
                  <a:srgbClr val="C00000"/>
                </a:solidFill>
                <a:effectLst/>
                <a:latin typeface="Bookman Old Style" panose="02050604050505020204" pitchFamily="18" charset="0"/>
                <a:ea typeface="Calibri" panose="020F0502020204030204" pitchFamily="34" charset="0"/>
              </a:rPr>
              <a:t>STACK(A,B)</a:t>
            </a:r>
            <a:endPar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64</a:t>
            </a:fld>
            <a:endParaRPr lang="en-IN"/>
          </a:p>
        </p:txBody>
      </p:sp>
    </p:spTree>
    <p:extLst>
      <p:ext uri="{BB962C8B-B14F-4D97-AF65-F5344CB8AC3E}">
        <p14:creationId xmlns:p14="http://schemas.microsoft.com/office/powerpoint/2010/main" val="3601631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802531"/>
            <a:ext cx="9203605" cy="701717"/>
          </a:xfrm>
        </p:spPr>
        <p:txBody>
          <a:bodyPr>
            <a:normAutofit/>
          </a:bodyPr>
          <a:lstStyle/>
          <a:p>
            <a:r>
              <a:rPr lang="en-IN" sz="3200" b="1" dirty="0">
                <a:solidFill>
                  <a:srgbClr val="002060"/>
                </a:solidFill>
                <a:latin typeface="Bookman Old Style" panose="02050604050505020204" pitchFamily="18" charset="0"/>
              </a:rPr>
              <a:t>Reasoning-</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755397"/>
            <a:ext cx="10683746" cy="4023360"/>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Reasoning is the mental process of deriving logical conclusion and making predictions from available knowledge, facts and beliefs.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150000"/>
              </a:lnSpc>
            </a:pPr>
            <a:r>
              <a:rPr lang="en-IN"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“Reasoning is a way to infer facts from existing data”</a:t>
            </a:r>
            <a:endPar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 Artificial Intelligence, the reasoning is essential so that the machine can also think rationally as a human brain and can perform like human.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65</a:t>
            </a:fld>
            <a:endParaRPr lang="en-IN"/>
          </a:p>
        </p:txBody>
      </p:sp>
    </p:spTree>
    <p:extLst>
      <p:ext uri="{BB962C8B-B14F-4D97-AF65-F5344CB8AC3E}">
        <p14:creationId xmlns:p14="http://schemas.microsoft.com/office/powerpoint/2010/main" val="1397566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796024"/>
            <a:ext cx="10786683" cy="5439883"/>
          </a:xfrm>
        </p:spPr>
        <p:txBody>
          <a:bodyPr>
            <a:normAutofit/>
          </a:bodyPr>
          <a:lstStyle/>
          <a:p>
            <a:pPr algn="just">
              <a:lnSpc>
                <a:spcPct val="150000"/>
              </a:lnSpc>
            </a:pPr>
            <a:r>
              <a:rPr lang="en-IN" b="1" dirty="0">
                <a:solidFill>
                  <a:srgbClr val="FFC000"/>
                </a:solidFill>
                <a:latin typeface="Bookman Old Style" panose="02050604050505020204" pitchFamily="18" charset="0"/>
              </a:rPr>
              <a:t>Types of Reasoning-</a:t>
            </a:r>
          </a:p>
          <a:p>
            <a:pPr marL="342900" indent="-342900" algn="just">
              <a:lnSpc>
                <a:spcPct val="150000"/>
              </a:lnSpc>
              <a:buFont typeface="+mj-lt"/>
              <a:buAutoNum type="arabicPeriod"/>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Deductive Reasoning-</a:t>
            </a: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uses rule and its precondition to make a conclusion. Example- If it rains, John carries Umbrella</a:t>
            </a:r>
          </a:p>
          <a:p>
            <a:pPr marL="342900" indent="-342900" algn="just">
              <a:lnSpc>
                <a:spcPct val="150000"/>
              </a:lnSpc>
              <a:buFont typeface="+mj-lt"/>
              <a:buAutoNum type="arabicPeriod"/>
            </a:pPr>
            <a:endParaRPr lang="en-IN"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This is just like if P then q</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66</a:t>
            </a:fld>
            <a:endParaRPr lang="en-IN"/>
          </a:p>
        </p:txBody>
      </p:sp>
      <p:pic>
        <p:nvPicPr>
          <p:cNvPr id="6" name="Picture 5">
            <a:extLst>
              <a:ext uri="{FF2B5EF4-FFF2-40B4-BE49-F238E27FC236}">
                <a16:creationId xmlns:a16="http://schemas.microsoft.com/office/drawing/2014/main" id="{35496757-77D3-43DA-9D2F-F9318068CD23}"/>
              </a:ext>
            </a:extLst>
          </p:cNvPr>
          <p:cNvPicPr/>
          <p:nvPr/>
        </p:nvPicPr>
        <p:blipFill>
          <a:blip r:embed="rId2"/>
          <a:stretch>
            <a:fillRect/>
          </a:stretch>
        </p:blipFill>
        <p:spPr>
          <a:xfrm>
            <a:off x="4842932" y="2463098"/>
            <a:ext cx="3847320" cy="1614228"/>
          </a:xfrm>
          <a:prstGeom prst="rect">
            <a:avLst/>
          </a:prstGeom>
        </p:spPr>
      </p:pic>
      <p:pic>
        <p:nvPicPr>
          <p:cNvPr id="7" name="Picture 6">
            <a:extLst>
              <a:ext uri="{FF2B5EF4-FFF2-40B4-BE49-F238E27FC236}">
                <a16:creationId xmlns:a16="http://schemas.microsoft.com/office/drawing/2014/main" id="{60AE8F8C-30EE-4C36-A99D-B4B3898F76FD}"/>
              </a:ext>
            </a:extLst>
          </p:cNvPr>
          <p:cNvPicPr/>
          <p:nvPr/>
        </p:nvPicPr>
        <p:blipFill>
          <a:blip r:embed="rId3"/>
          <a:stretch>
            <a:fillRect/>
          </a:stretch>
        </p:blipFill>
        <p:spPr>
          <a:xfrm>
            <a:off x="4842932" y="4457414"/>
            <a:ext cx="3317260" cy="1604562"/>
          </a:xfrm>
          <a:prstGeom prst="rect">
            <a:avLst/>
          </a:prstGeom>
        </p:spPr>
      </p:pic>
    </p:spTree>
    <p:extLst>
      <p:ext uri="{BB962C8B-B14F-4D97-AF65-F5344CB8AC3E}">
        <p14:creationId xmlns:p14="http://schemas.microsoft.com/office/powerpoint/2010/main" val="15862711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36945" y="926440"/>
            <a:ext cx="10974055" cy="5084616"/>
          </a:xfrm>
        </p:spPr>
        <p:txBody>
          <a:bodyPr>
            <a:normAutofit/>
          </a:bodyPr>
          <a:lstStyle/>
          <a:p>
            <a:pPr marL="0" indent="0" algn="just">
              <a:lnSpc>
                <a:spcPct val="200000"/>
              </a:lnSpc>
              <a:spcBef>
                <a:spcPts val="0"/>
              </a:spcBef>
              <a:spcAft>
                <a:spcPts val="0"/>
              </a:spcAft>
              <a:buNone/>
            </a:pPr>
            <a:r>
              <a:rPr lang="en-IN" sz="24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Modus Pones-</a:t>
            </a:r>
            <a:r>
              <a:rPr lang="en-IN" sz="24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4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rule of logic which states that if a conditional statement (“if P then q”) is accepted, and antecedent (P) holds, then the consequent (q) may be inferred.</a:t>
            </a:r>
            <a:endParaRPr lang="en-US" sz="24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spcBef>
                <a:spcPts val="0"/>
              </a:spcBef>
              <a:spcAft>
                <a:spcPts val="0"/>
              </a:spcAft>
              <a:buNone/>
            </a:pPr>
            <a:r>
              <a:rPr lang="en-IN" sz="24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Modus Tollens-</a:t>
            </a:r>
            <a:r>
              <a:rPr lang="en-IN" sz="24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4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rule of logic which states that if a conditional statement (“if P then q”) is accepted, and the consequent does not hold (not q) then the negation of the antecedent (not P) can be inferred.</a:t>
            </a:r>
            <a:endParaRPr lang="en-US" sz="24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buNone/>
            </a:pPr>
            <a:endParaRPr lang="en-IN" sz="24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67</a:t>
            </a:fld>
            <a:endParaRPr lang="en-IN"/>
          </a:p>
        </p:txBody>
      </p:sp>
    </p:spTree>
    <p:extLst>
      <p:ext uri="{BB962C8B-B14F-4D97-AF65-F5344CB8AC3E}">
        <p14:creationId xmlns:p14="http://schemas.microsoft.com/office/powerpoint/2010/main" val="1445725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49366" y="836475"/>
            <a:ext cx="10548090" cy="5185050"/>
          </a:xfrm>
        </p:spPr>
        <p:txBody>
          <a:bodyPr>
            <a:normAutofit/>
          </a:bodyPr>
          <a:lstStyle/>
          <a:p>
            <a:pPr marL="0" indent="0" algn="just">
              <a:lnSpc>
                <a:spcPct val="150000"/>
              </a:lnSpc>
              <a:spcBef>
                <a:spcPts val="0"/>
              </a:spcBef>
              <a:spcAft>
                <a:spcPts val="0"/>
              </a:spcAft>
              <a:buNone/>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If it is Rainy, John carries Umbrella</a:t>
            </a:r>
          </a:p>
          <a:p>
            <a:pPr marL="0" indent="0" algn="just">
              <a:lnSpc>
                <a:spcPct val="150000"/>
              </a:lnSpc>
              <a:spcBef>
                <a:spcPts val="0"/>
              </a:spcBef>
              <a:spcAft>
                <a:spcPts val="0"/>
              </a:spcAft>
              <a:buNone/>
            </a:pPr>
            <a:endParaRPr lang="en-IN"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endParaRPr lang="en-IN"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i.e., if P then q</a:t>
            </a:r>
          </a:p>
          <a:p>
            <a:pPr marL="0" indent="0" algn="just">
              <a:lnSpc>
                <a:spcPct val="150000"/>
              </a:lnSpc>
              <a:spcBef>
                <a:spcPts val="0"/>
              </a:spcBef>
              <a:spcAft>
                <a:spcPts val="0"/>
              </a:spcAft>
              <a:buNone/>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68</a:t>
            </a:fld>
            <a:endParaRPr lang="en-IN"/>
          </a:p>
        </p:txBody>
      </p:sp>
      <p:pic>
        <p:nvPicPr>
          <p:cNvPr id="11" name="Picture 10">
            <a:extLst>
              <a:ext uri="{FF2B5EF4-FFF2-40B4-BE49-F238E27FC236}">
                <a16:creationId xmlns:a16="http://schemas.microsoft.com/office/drawing/2014/main" id="{6208BD3B-CD9D-4795-BE7A-99C2F79F2FED}"/>
              </a:ext>
            </a:extLst>
          </p:cNvPr>
          <p:cNvPicPr/>
          <p:nvPr/>
        </p:nvPicPr>
        <p:blipFill>
          <a:blip r:embed="rId2"/>
          <a:stretch>
            <a:fillRect/>
          </a:stretch>
        </p:blipFill>
        <p:spPr>
          <a:xfrm>
            <a:off x="3196445" y="1562219"/>
            <a:ext cx="5048146" cy="1866781"/>
          </a:xfrm>
          <a:prstGeom prst="rect">
            <a:avLst/>
          </a:prstGeom>
        </p:spPr>
      </p:pic>
      <p:pic>
        <p:nvPicPr>
          <p:cNvPr id="12" name="Picture 11">
            <a:extLst>
              <a:ext uri="{FF2B5EF4-FFF2-40B4-BE49-F238E27FC236}">
                <a16:creationId xmlns:a16="http://schemas.microsoft.com/office/drawing/2014/main" id="{5090C744-24A4-45FD-A19C-6F9AC6EF8E67}"/>
              </a:ext>
            </a:extLst>
          </p:cNvPr>
          <p:cNvPicPr/>
          <p:nvPr/>
        </p:nvPicPr>
        <p:blipFill>
          <a:blip r:embed="rId3"/>
          <a:stretch>
            <a:fillRect/>
          </a:stretch>
        </p:blipFill>
        <p:spPr>
          <a:xfrm>
            <a:off x="3515167" y="4154744"/>
            <a:ext cx="4729424" cy="2099902"/>
          </a:xfrm>
          <a:prstGeom prst="rect">
            <a:avLst/>
          </a:prstGeom>
        </p:spPr>
      </p:pic>
    </p:spTree>
    <p:extLst>
      <p:ext uri="{BB962C8B-B14F-4D97-AF65-F5344CB8AC3E}">
        <p14:creationId xmlns:p14="http://schemas.microsoft.com/office/powerpoint/2010/main" val="3049997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1095829"/>
            <a:ext cx="10488129" cy="5035148"/>
          </a:xfrm>
        </p:spPr>
        <p:txBody>
          <a:bodyPr>
            <a:noAutofit/>
          </a:bodyPr>
          <a:lstStyle/>
          <a:p>
            <a:pPr marL="457200" marR="0" lvl="0" indent="-457200" algn="just">
              <a:lnSpc>
                <a:spcPct val="150000"/>
              </a:lnSpc>
              <a:spcBef>
                <a:spcPts val="0"/>
              </a:spcBef>
              <a:spcAft>
                <a:spcPts val="0"/>
              </a:spcAft>
              <a:buFont typeface="+mj-lt"/>
              <a:buAutoNum type="arabicPeriod" startAt="2"/>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Inductive Reasoning- </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learning the rule after numerous examples of conclusion following the precondition.</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r>
              <a:rPr lang="en-IN"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#Good Movie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914400" marR="0" algn="just">
              <a:lnSpc>
                <a:spcPct val="150000"/>
              </a:lnSpc>
              <a:spcBef>
                <a:spcPts val="120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Fact: You have liked all movies starring Akshay</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914400" marR="0" algn="just">
              <a:lnSpc>
                <a:spcPct val="150000"/>
              </a:lnSpc>
              <a:spcBef>
                <a:spcPts val="120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Inference: You will like his next Movie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914400" marR="0" algn="just">
              <a:lnSpc>
                <a:spcPct val="150000"/>
              </a:lnSpc>
              <a:spcBef>
                <a:spcPts val="120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Fact: He died, and she died, everyone died</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914400" marR="0" algn="just">
              <a:lnSpc>
                <a:spcPct val="150000"/>
              </a:lnSpc>
              <a:spcBef>
                <a:spcPts val="1200"/>
              </a:spcBef>
              <a:spcAft>
                <a:spcPts val="0"/>
              </a:spcAft>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Inference: I will die.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69</a:t>
            </a:fld>
            <a:endParaRPr lang="en-IN"/>
          </a:p>
        </p:txBody>
      </p:sp>
    </p:spTree>
    <p:extLst>
      <p:ext uri="{BB962C8B-B14F-4D97-AF65-F5344CB8AC3E}">
        <p14:creationId xmlns:p14="http://schemas.microsoft.com/office/powerpoint/2010/main" val="111902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82996" y="1171335"/>
            <a:ext cx="11028003" cy="4157020"/>
          </a:xfrm>
        </p:spPr>
        <p:txBody>
          <a:bodyPr>
            <a:normAutofit/>
          </a:bodyPr>
          <a:lstStyle/>
          <a:p>
            <a:pPr algn="just">
              <a:lnSpc>
                <a:spcPct val="150000"/>
              </a:lnSpc>
              <a:spcAft>
                <a:spcPts val="800"/>
              </a:spcAft>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Types of knowledge</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Declarative knowledge-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requires a Program to know what to do with knowledge and how to do it. Representation of facts and associations, static representation relations and states of objects, events etc.</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Procedural knowledge-</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control information necessary to use knowledge is embedded in the knowledge itself. It requires an interpreter to follow instructions specified in knowledge. Representation of actions or consequences.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a:t>
            </a:fld>
            <a:endParaRPr lang="en-IN"/>
          </a:p>
        </p:txBody>
      </p:sp>
    </p:spTree>
    <p:extLst>
      <p:ext uri="{BB962C8B-B14F-4D97-AF65-F5344CB8AC3E}">
        <p14:creationId xmlns:p14="http://schemas.microsoft.com/office/powerpoint/2010/main" val="875909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59430" y="391290"/>
            <a:ext cx="10951570" cy="5919569"/>
          </a:xfrm>
        </p:spPr>
        <p:txBody>
          <a:bodyPr>
            <a:noAutofit/>
          </a:bodyPr>
          <a:lstStyle/>
          <a:p>
            <a:pPr marL="457200" marR="0" lvl="0" indent="-457200" algn="just">
              <a:lnSpc>
                <a:spcPct val="150000"/>
              </a:lnSpc>
              <a:spcBef>
                <a:spcPts val="0"/>
              </a:spcBef>
              <a:spcAft>
                <a:spcPts val="0"/>
              </a:spcAft>
              <a:buFont typeface="+mj-lt"/>
              <a:buAutoNum type="arabicPeriod" startAt="3"/>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Abductive Reasoning-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means determine the precondition; it is using the conclusion and the rule to support that the precondition could explain the conclusion.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Fact: A large amount of black smoke is coming from a house.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920240" lvl="4"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Abduction 1: The house is on fire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920240" lvl="4"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Abduction 2: Bad Cook</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startAt="4"/>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Common Sense Reasoning-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an informal form of reasoning, which can be gained through experience. It relies on good judgement rather than exact logic and operator on heuristic knowledge and heuristic rules.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165860" lvl="5" indent="-342900" algn="just">
              <a:lnSpc>
                <a:spcPct val="150000"/>
              </a:lnSpc>
              <a:spcBef>
                <a:spcPts val="0"/>
              </a:spcBef>
              <a:spcAft>
                <a:spcPts val="0"/>
              </a:spcAft>
              <a:buFont typeface="Wingdings" panose="05000000000000000000" pitchFamily="2"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One Person can be at one place at a time.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165860" lvl="5" indent="-342900" algn="just">
              <a:lnSpc>
                <a:spcPct val="150000"/>
              </a:lnSpc>
              <a:spcBef>
                <a:spcPts val="0"/>
              </a:spcBef>
              <a:spcAft>
                <a:spcPts val="0"/>
              </a:spcAft>
              <a:buFont typeface="Wingdings" panose="05000000000000000000" pitchFamily="2" charset="2"/>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If I put my hand in fire, then it will burn.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70</a:t>
            </a:fld>
            <a:endParaRPr lang="en-IN"/>
          </a:p>
        </p:txBody>
      </p:sp>
    </p:spTree>
    <p:extLst>
      <p:ext uri="{BB962C8B-B14F-4D97-AF65-F5344CB8AC3E}">
        <p14:creationId xmlns:p14="http://schemas.microsoft.com/office/powerpoint/2010/main" val="4051733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8641" y="496222"/>
            <a:ext cx="10892359" cy="5599728"/>
          </a:xfrm>
        </p:spPr>
        <p:txBody>
          <a:bodyPr>
            <a:normAutofit/>
          </a:bodyPr>
          <a:lstStyle/>
          <a:p>
            <a:pPr marL="342900" marR="0" lvl="0" indent="-342900" algn="just">
              <a:lnSpc>
                <a:spcPct val="200000"/>
              </a:lnSpc>
              <a:spcBef>
                <a:spcPts val="0"/>
              </a:spcBef>
              <a:spcAft>
                <a:spcPts val="0"/>
              </a:spcAft>
              <a:buFont typeface="+mj-lt"/>
              <a:buAutoNum type="arabicPeriod" startAt="5"/>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Monotonic and Non-monotonic Reasoning- </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4488" indent="-342900" algn="just">
              <a:lnSpc>
                <a:spcPct val="200000"/>
              </a:lnSpc>
              <a:spcBef>
                <a:spcPts val="0"/>
              </a:spcBef>
              <a:spcAft>
                <a:spcPts val="0"/>
              </a:spcAft>
              <a:tabLst>
                <a:tab pos="225425" algn="l"/>
              </a:tabLs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Monotonic Logic-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definite clause logic is monotonic in the sense that could be concluded before a clause is added, can still be concluded after it is added.</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4488" indent="-342900" algn="just">
              <a:lnSpc>
                <a:spcPct val="200000"/>
              </a:lnSpc>
              <a:spcBef>
                <a:spcPts val="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Non-Monotonic Logic-</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 logic is non-monotonic if some conclusions can be invalidated by adding more knowledge.</a:t>
            </a:r>
            <a:endParaRPr lang="en-US" sz="2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1588" indent="0" algn="just">
              <a:lnSpc>
                <a:spcPct val="200000"/>
              </a:lnSpc>
              <a:spcBef>
                <a:spcPts val="0"/>
              </a:spcBef>
              <a:spcAft>
                <a:spcPts val="0"/>
              </a:spcAft>
              <a:buNone/>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4488" marR="0" indent="0" algn="just">
              <a:lnSpc>
                <a:spcPct val="200000"/>
              </a:lnSpc>
              <a:spcBef>
                <a:spcPts val="0"/>
              </a:spcBef>
              <a:spcAft>
                <a:spcPts val="0"/>
              </a:spcAft>
              <a:buNone/>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Monotonic-</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Once we get a conclusion, the addition of new facts will not change the conclusion i.e., </a:t>
            </a:r>
            <a:r>
              <a:rPr lang="en-IN" sz="20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Earth rotates around the Sun, </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adding new facts like </a:t>
            </a:r>
            <a:r>
              <a:rPr lang="en-IN" sz="20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“Saturn and Venus also revolves around Sun”</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will not affect our decision or conclusion.</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200000"/>
              </a:lnSpc>
              <a:buNone/>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71</a:t>
            </a:fld>
            <a:endParaRPr lang="en-IN"/>
          </a:p>
        </p:txBody>
      </p:sp>
    </p:spTree>
    <p:extLst>
      <p:ext uri="{BB962C8B-B14F-4D97-AF65-F5344CB8AC3E}">
        <p14:creationId xmlns:p14="http://schemas.microsoft.com/office/powerpoint/2010/main" val="2513235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610844" y="792430"/>
            <a:ext cx="11200156" cy="5678274"/>
          </a:xfrm>
        </p:spPr>
        <p:txBody>
          <a:bodyPr>
            <a:noAutofit/>
          </a:bodyPr>
          <a:lstStyle/>
          <a:p>
            <a:pPr marL="165100" marR="0" indent="0" algn="just">
              <a:lnSpc>
                <a:spcPct val="150000"/>
              </a:lnSpc>
              <a:spcBef>
                <a:spcPts val="0"/>
              </a:spcBef>
              <a:spcAft>
                <a:spcPts val="0"/>
              </a:spcAft>
              <a:buNone/>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Non-Monotonic-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Suppose we want to buy a Cell Phone and our assumption is “</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Cell Phone will be amazing (100%)</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Now we add more knowledge or facts-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08000" marR="0" indent="-342900" algn="just">
              <a:lnSpc>
                <a:spcPct val="150000"/>
              </a:lnSpc>
              <a:spcBef>
                <a:spcPts val="0"/>
              </a:spcBef>
              <a:spcAft>
                <a:spcPts val="0"/>
              </a:spcAft>
              <a:buFont typeface="Wingdings" panose="05000000000000000000" pitchFamily="2" charset="2"/>
              <a:buChar char="Ø"/>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 second-hand cell phone-</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now assumption percentage will be decreased (80%)</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08000" marR="0" indent="-342900" algn="just">
              <a:lnSpc>
                <a:spcPct val="150000"/>
              </a:lnSpc>
              <a:spcBef>
                <a:spcPts val="0"/>
              </a:spcBef>
              <a:spcAft>
                <a:spcPts val="0"/>
              </a:spcAft>
              <a:buFont typeface="Wingdings" panose="05000000000000000000" pitchFamily="2" charset="2"/>
              <a:buChar char="Ø"/>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was dropped Several times-</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now assumption percentage will be decreased (&gt;50%)</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65100" marR="0" indent="201613" algn="just">
              <a:lnSpc>
                <a:spcPct val="150000"/>
              </a:lnSpc>
              <a:spcBef>
                <a:spcPts val="0"/>
              </a:spcBef>
              <a:spcAft>
                <a:spcPts val="0"/>
              </a:spcAft>
            </a:pPr>
            <a:r>
              <a:rPr lang="en-IN"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Now if We apply the concept of Knowledge Base-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681736" lvl="1" indent="-342900" algn="just">
              <a:lnSpc>
                <a:spcPct val="150000"/>
              </a:lnSpc>
              <a:spcBef>
                <a:spcPts val="0"/>
              </a:spcBef>
              <a:spcAft>
                <a:spcPts val="0"/>
              </a:spcAft>
              <a:buFont typeface="Wingdings" panose="05000000000000000000" pitchFamily="2" charset="2"/>
              <a:buChar char="Ø"/>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Birds Fly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681736" lvl="1" indent="-342900" algn="just">
              <a:lnSpc>
                <a:spcPct val="150000"/>
              </a:lnSpc>
              <a:spcBef>
                <a:spcPts val="0"/>
              </a:spcBef>
              <a:spcAft>
                <a:spcPts val="0"/>
              </a:spcAft>
              <a:buFont typeface="Wingdings" panose="05000000000000000000" pitchFamily="2" charset="2"/>
              <a:buChar char="Ø"/>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Penguin Cannot Fly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681736" lvl="1" indent="-342900" algn="just">
              <a:lnSpc>
                <a:spcPct val="150000"/>
              </a:lnSpc>
              <a:spcBef>
                <a:spcPts val="0"/>
              </a:spcBef>
              <a:spcAft>
                <a:spcPts val="0"/>
              </a:spcAft>
              <a:buFont typeface="Wingdings" panose="05000000000000000000" pitchFamily="2" charset="2"/>
              <a:buChar char="Ø"/>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Tweety is Bird</a:t>
            </a:r>
          </a:p>
          <a:p>
            <a:pPr marL="165100" marR="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Now our Conclusion will be- </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“Tweety can Fly”.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65100" marR="0" indent="0" algn="just">
              <a:lnSpc>
                <a:spcPct val="150000"/>
              </a:lnSpc>
              <a:spcBef>
                <a:spcPts val="0"/>
              </a:spcBef>
              <a:spcAft>
                <a:spcPts val="0"/>
              </a:spcAft>
              <a:buNone/>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But if we add more facts or Knowledge- </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“Tweety is a Penguin”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then the decision     will be </a:t>
            </a:r>
            <a:r>
              <a:rPr lang="en-IN" sz="20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“Tweety cannot Fly”.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will invalidate our first fact.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72</a:t>
            </a:fld>
            <a:endParaRPr lang="en-IN"/>
          </a:p>
        </p:txBody>
      </p:sp>
    </p:spTree>
    <p:extLst>
      <p:ext uri="{BB962C8B-B14F-4D97-AF65-F5344CB8AC3E}">
        <p14:creationId xmlns:p14="http://schemas.microsoft.com/office/powerpoint/2010/main" val="3963500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649155"/>
            <a:ext cx="9203605" cy="701717"/>
          </a:xfrm>
        </p:spPr>
        <p:txBody>
          <a:bodyPr>
            <a:normAutofit/>
          </a:bodyPr>
          <a:lstStyle/>
          <a:p>
            <a:r>
              <a:rPr lang="en-IN" sz="3200" b="1" dirty="0">
                <a:solidFill>
                  <a:srgbClr val="002060"/>
                </a:solidFill>
                <a:latin typeface="Bookman Old Style" panose="02050604050505020204" pitchFamily="18" charset="0"/>
              </a:rPr>
              <a:t>Probabilistic Reasoning-</a:t>
            </a: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73</a:t>
            </a:fld>
            <a:endParaRPr lang="en-IN"/>
          </a:p>
        </p:txBody>
      </p:sp>
      <p:sp>
        <p:nvSpPr>
          <p:cNvPr id="24" name="Content Placeholder 23"/>
          <p:cNvSpPr>
            <a:spLocks noGrp="1"/>
          </p:cNvSpPr>
          <p:nvPr>
            <p:ph idx="1"/>
          </p:nvPr>
        </p:nvSpPr>
        <p:spPr>
          <a:xfrm>
            <a:off x="888661" y="1622034"/>
            <a:ext cx="10609243" cy="4577508"/>
          </a:xfrm>
        </p:spPr>
        <p:txBody>
          <a:bodyPr>
            <a:normAutofit/>
          </a:bodyPr>
          <a:lstStyle/>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Probability theory is used to discuss events, categories, and hypothesis about which there is not 100% certainty.</a:t>
            </a:r>
          </a:p>
          <a:p>
            <a:pPr algn="just">
              <a:lnSpc>
                <a:spcPct val="150000"/>
              </a:lnSpc>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a:t>
            </a: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What will be the Weather tomorrow?</a:t>
            </a:r>
            <a:endParaRPr lang="en-US"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We might formulate a remarkably simple hypothesis based on general observation, such that:- “It is sunny only 10% of the time and rainy 70% of the time”.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gn="ctr">
              <a:lnSpc>
                <a:spcPct val="150000"/>
              </a:lnSpc>
              <a:spcBef>
                <a:spcPts val="1200"/>
              </a:spcBef>
              <a:spcAft>
                <a:spcPts val="0"/>
              </a:spcAft>
            </a:pP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P(S)= 0.1     and      P(R)= 0.7</a:t>
            </a:r>
            <a:endPar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357986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44435" y="578644"/>
            <a:ext cx="10966565" cy="1524476"/>
          </a:xfrm>
        </p:spPr>
        <p:txBody>
          <a:bodyPr>
            <a:normAutofit/>
          </a:bodyPr>
          <a:lstStyle/>
          <a:p>
            <a:pPr algn="just">
              <a:lnSpc>
                <a:spcPct val="150000"/>
              </a:lnSpc>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Bayes’ Theorem-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Bayes’ theorem can be used to calculate the probability that a certain event will occur or that a certain proposition is true.</a:t>
            </a: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74</a:t>
            </a:fld>
            <a:endParaRPr lang="en-IN"/>
          </a:p>
        </p:txBody>
      </p:sp>
      <p:sp>
        <p:nvSpPr>
          <p:cNvPr id="8" name="TextBox 7">
            <a:extLst>
              <a:ext uri="{FF2B5EF4-FFF2-40B4-BE49-F238E27FC236}">
                <a16:creationId xmlns:a16="http://schemas.microsoft.com/office/drawing/2014/main" id="{BD669059-D14F-428C-B830-5A7D42861146}"/>
              </a:ext>
            </a:extLst>
          </p:cNvPr>
          <p:cNvSpPr txBox="1"/>
          <p:nvPr/>
        </p:nvSpPr>
        <p:spPr>
          <a:xfrm>
            <a:off x="381000" y="1761723"/>
            <a:ext cx="8329546" cy="4708981"/>
          </a:xfrm>
          <a:prstGeom prst="rect">
            <a:avLst/>
          </a:prstGeom>
          <a:noFill/>
        </p:spPr>
        <p:txBody>
          <a:bodyPr wrap="square" rtlCol="0">
            <a:spAutoFit/>
          </a:bodyPr>
          <a:lstStyle/>
          <a:p>
            <a:pPr algn="just">
              <a:lnSpc>
                <a:spcPct val="200000"/>
              </a:lnSpc>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Given that bag A is chosen, now calculate the probability of Red ball.</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P(R/A) = 2/4</a:t>
            </a:r>
          </a:p>
          <a:p>
            <a:pPr marL="342900" indent="-342900" algn="just">
              <a:lnSpc>
                <a:spcPct val="200000"/>
              </a:lnSpc>
              <a:buFont typeface="Arial" panose="020B0604020202020204" pitchFamily="34" charset="0"/>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Red ball drawn from bag A-    </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P(A </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R) = P(A) P(R/A)</a:t>
            </a:r>
            <a:endParaRPr lang="en-US" sz="2000"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what is the probability of Red ball- </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P(R) =  P(A </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R) + P(B </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t>
            </a: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R)</a:t>
            </a:r>
            <a:endParaRPr lang="en-US" sz="2000"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Given that Red ball is drawn. What is the probability that the ball is from bag A (Reverse Probability)-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gn="just">
              <a:lnSpc>
                <a:spcPct val="200000"/>
              </a:lnSpc>
              <a:spcBef>
                <a:spcPts val="0"/>
              </a:spcBef>
              <a:spcAft>
                <a:spcPts val="0"/>
              </a:spcAft>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P(A/R)= P(A ∩ R) / P(A ∩ R) + P(B ∩ R)</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US" sz="2000" dirty="0"/>
          </a:p>
        </p:txBody>
      </p:sp>
      <p:pic>
        <p:nvPicPr>
          <p:cNvPr id="15" name="Picture 14" descr="A picture containing schematic&#10;&#10;Description automatically generated">
            <a:extLst>
              <a:ext uri="{FF2B5EF4-FFF2-40B4-BE49-F238E27FC236}">
                <a16:creationId xmlns:a16="http://schemas.microsoft.com/office/drawing/2014/main" id="{C3470C1A-8F32-473C-B5D4-2E2C474B1943}"/>
              </a:ext>
            </a:extLst>
          </p:cNvPr>
          <p:cNvPicPr/>
          <p:nvPr/>
        </p:nvPicPr>
        <p:blipFill>
          <a:blip r:embed="rId2">
            <a:extLst>
              <a:ext uri="{28A0092B-C50C-407E-A947-70E740481C1C}">
                <a14:useLocalDpi xmlns:a14="http://schemas.microsoft.com/office/drawing/2010/main" val="0"/>
              </a:ext>
            </a:extLst>
          </a:blip>
          <a:stretch>
            <a:fillRect/>
          </a:stretch>
        </p:blipFill>
        <p:spPr>
          <a:xfrm>
            <a:off x="8812319" y="2472192"/>
            <a:ext cx="2998681" cy="2282689"/>
          </a:xfrm>
          <a:prstGeom prst="rect">
            <a:avLst/>
          </a:prstGeom>
        </p:spPr>
      </p:pic>
    </p:spTree>
    <p:extLst>
      <p:ext uri="{BB962C8B-B14F-4D97-AF65-F5344CB8AC3E}">
        <p14:creationId xmlns:p14="http://schemas.microsoft.com/office/powerpoint/2010/main" val="27145566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28700" y="689548"/>
            <a:ext cx="11103470" cy="5781155"/>
          </a:xfrm>
        </p:spPr>
        <p:txBody>
          <a:bodyPr>
            <a:normAutofit/>
          </a:bodyPr>
          <a:lstStyle/>
          <a:p>
            <a:pPr marL="0" indent="0" algn="just">
              <a:lnSpc>
                <a:spcPct val="150000"/>
              </a:lnSpc>
              <a:spcBef>
                <a:spcPts val="0"/>
              </a:spcBef>
              <a:spcAft>
                <a:spcPts val="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p>
          <a:p>
            <a:pPr marL="0" indent="0" algn="just">
              <a:lnSpc>
                <a:spcPct val="150000"/>
              </a:lnSpc>
              <a:spcBef>
                <a:spcPts val="0"/>
              </a:spcBef>
              <a:spcAft>
                <a:spcPts val="0"/>
              </a:spcAft>
              <a:buNone/>
            </a:pPr>
            <a:endPar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r>
              <a:rPr lang="en-IN"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Problems associated with Bayes’ theorem-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If new information arises then all set of events must be recreated, and all possibilities recalculated.</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Thus, simple bayes’ rule-based system are not suitable for uncertain reasoning.</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Computation time is too large.</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Updating new information is time consuming and too difficult.</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Exceptions like “none of the above” cannot be represented.</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75</a:t>
            </a:fld>
            <a:endParaRPr lang="en-IN"/>
          </a:p>
        </p:txBody>
      </p:sp>
      <p:pic>
        <p:nvPicPr>
          <p:cNvPr id="9" name="Picture 8">
            <a:extLst>
              <a:ext uri="{FF2B5EF4-FFF2-40B4-BE49-F238E27FC236}">
                <a16:creationId xmlns:a16="http://schemas.microsoft.com/office/drawing/2014/main" id="{F46B2273-1E8A-4818-B327-66D86D85D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121" y="864611"/>
            <a:ext cx="4767757" cy="784307"/>
          </a:xfrm>
          <a:prstGeom prst="rect">
            <a:avLst/>
          </a:prstGeom>
          <a:ln>
            <a:solidFill>
              <a:srgbClr val="002060"/>
            </a:solidFill>
          </a:ln>
        </p:spPr>
      </p:pic>
    </p:spTree>
    <p:extLst>
      <p:ext uri="{BB962C8B-B14F-4D97-AF65-F5344CB8AC3E}">
        <p14:creationId xmlns:p14="http://schemas.microsoft.com/office/powerpoint/2010/main" val="2054305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856477"/>
            <a:ext cx="9203605" cy="701717"/>
          </a:xfrm>
        </p:spPr>
        <p:txBody>
          <a:bodyPr>
            <a:normAutofit fontScale="90000"/>
          </a:bodyPr>
          <a:lstStyle/>
          <a:p>
            <a:pPr>
              <a:lnSpc>
                <a:spcPct val="150000"/>
              </a:lnSpc>
            </a:pPr>
            <a:r>
              <a:rPr lang="en-IN" sz="3200" b="1" dirty="0">
                <a:solidFill>
                  <a:srgbClr val="002060"/>
                </a:solidFill>
                <a:latin typeface="Bookman Old Style" panose="02050604050505020204" pitchFamily="18" charset="0"/>
              </a:rPr>
              <a:t>Bayesian Network-</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558194"/>
            <a:ext cx="10922339" cy="4411089"/>
          </a:xfrm>
        </p:spPr>
        <p:txBody>
          <a:bodyPr>
            <a:noAutofit/>
          </a:bodyPr>
          <a:lstStyle/>
          <a:p>
            <a:pPr algn="just">
              <a:lnSpc>
                <a:spcPct val="200000"/>
              </a:lnSpc>
            </a:pPr>
            <a:r>
              <a:rPr lang="en-IN" sz="20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 Bayesian Network is a probabilistic graphical model which represents a set of variables and their conditional dependencies using a directed acyclic graph”. </a:t>
            </a:r>
          </a:p>
          <a:p>
            <a:pPr algn="just">
              <a:lnSpc>
                <a:spcPct val="20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also known as </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Bayes’ Network, Belief Network, Decision Network, Casual Network and Probability Network.</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20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is a space efficient data structure, and it represents all of the directed casual relationship between variables. It can be reason for both Forward and Backward.</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76</a:t>
            </a:fld>
            <a:endParaRPr lang="en-IN"/>
          </a:p>
        </p:txBody>
      </p:sp>
    </p:spTree>
    <p:extLst>
      <p:ext uri="{BB962C8B-B14F-4D97-AF65-F5344CB8AC3E}">
        <p14:creationId xmlns:p14="http://schemas.microsoft.com/office/powerpoint/2010/main" val="88246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930937"/>
            <a:ext cx="4803697" cy="4023360"/>
          </a:xfrm>
        </p:spPr>
        <p:txBody>
          <a:bodyPr>
            <a:normAutofit/>
          </a:bodyPr>
          <a:lstStyle/>
          <a:p>
            <a:pPr marL="165100" marR="0" indent="-90488" algn="just">
              <a:lnSpc>
                <a:spcPct val="150000"/>
              </a:lnSpc>
              <a:spcBef>
                <a:spcPts val="0"/>
              </a:spcBef>
              <a:spcAft>
                <a:spcPts val="0"/>
              </a:spcAft>
            </a:pPr>
            <a:r>
              <a:rPr lang="en-IN" sz="21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Example- </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20650" marR="0" indent="0" algn="just">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 Everyone is out of the house.</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20650" marR="0" indent="0" algn="just">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L:- The light is on</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20650" marR="0" indent="0" algn="just">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 The dog is outside</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20650" marR="0" indent="0" algn="just">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 The dog has bowl troubles.</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20650" marR="0" indent="0" algn="just">
              <a:lnSpc>
                <a:spcPct val="150000"/>
              </a:lnSpc>
              <a:spcBef>
                <a:spcPts val="0"/>
              </a:spcBef>
              <a:spcAft>
                <a:spcPts val="0"/>
              </a:spcAft>
            </a:pPr>
            <a:r>
              <a:rPr lang="en-IN"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 I can hear the dog barking</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77</a:t>
            </a:fld>
            <a:endParaRPr lang="en-IN"/>
          </a:p>
        </p:txBody>
      </p:sp>
      <p:pic>
        <p:nvPicPr>
          <p:cNvPr id="6" name="Picture 5" descr="Diagram&#10;&#10;Description automatically generated">
            <a:extLst>
              <a:ext uri="{FF2B5EF4-FFF2-40B4-BE49-F238E27FC236}">
                <a16:creationId xmlns:a16="http://schemas.microsoft.com/office/drawing/2014/main" id="{CBE56BF5-6974-4356-9AA1-4288FA20DEC7}"/>
              </a:ext>
            </a:extLst>
          </p:cNvPr>
          <p:cNvPicPr/>
          <p:nvPr/>
        </p:nvPicPr>
        <p:blipFill>
          <a:blip r:embed="rId2">
            <a:extLst>
              <a:ext uri="{28A0092B-C50C-407E-A947-70E740481C1C}">
                <a14:useLocalDpi xmlns:a14="http://schemas.microsoft.com/office/drawing/2010/main" val="0"/>
              </a:ext>
            </a:extLst>
          </a:blip>
          <a:stretch>
            <a:fillRect/>
          </a:stretch>
        </p:blipFill>
        <p:spPr>
          <a:xfrm>
            <a:off x="5511228" y="992145"/>
            <a:ext cx="6299772" cy="4934918"/>
          </a:xfrm>
          <a:prstGeom prst="rect">
            <a:avLst/>
          </a:prstGeom>
        </p:spPr>
      </p:pic>
    </p:spTree>
    <p:extLst>
      <p:ext uri="{BB962C8B-B14F-4D97-AF65-F5344CB8AC3E}">
        <p14:creationId xmlns:p14="http://schemas.microsoft.com/office/powerpoint/2010/main" val="361858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764451"/>
            <a:ext cx="10922339" cy="605775"/>
          </a:xfrm>
        </p:spPr>
        <p:txBody>
          <a:bodyPr>
            <a:noAutofit/>
          </a:bodyPr>
          <a:lstStyle/>
          <a:p>
            <a:pPr>
              <a:lnSpc>
                <a:spcPct val="150000"/>
              </a:lnSpc>
            </a:pPr>
            <a:r>
              <a:rPr lang="en-IN" sz="3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Knowledge Inference</a:t>
            </a:r>
            <a:endParaRPr lang="en-IN" sz="3200" b="1" dirty="0">
              <a:solidFill>
                <a:srgbClr val="00206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52863" y="1547821"/>
            <a:ext cx="10981922" cy="4745288"/>
          </a:xfrm>
        </p:spPr>
        <p:txBody>
          <a:bodyPr>
            <a:normAutofit/>
          </a:bodyPr>
          <a:lstStyle/>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Knowledge Inference reflects to acquiring new knowledge from existing facts based on certain rules and constraints. Inference engine is a tool of Artificial Intelligence, and it works in two modes-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73736" lvl="1" indent="0" algn="just">
              <a:lnSpc>
                <a:spcPct val="150000"/>
              </a:lnSpc>
              <a:spcBef>
                <a:spcPts val="0"/>
              </a:spcBef>
              <a:spcAft>
                <a:spcPts val="800"/>
              </a:spcAft>
              <a:buNone/>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Forward Chaining-</a:t>
            </a:r>
            <a:r>
              <a:rPr lang="en-IN"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Forward chaining starts with the available data and uses inference rules to extract more data.  Example- </a:t>
            </a:r>
            <a:r>
              <a:rPr lang="en-IN" sz="2000" dirty="0">
                <a:solidFill>
                  <a:srgbClr val="002060"/>
                </a:solidFill>
                <a:effectLst/>
                <a:latin typeface="Bookman Old Style" panose="02050604050505020204" pitchFamily="18" charset="0"/>
                <a:ea typeface="Calibri" panose="020F0502020204030204" pitchFamily="34" charset="0"/>
              </a:rPr>
              <a:t>Expert System, Business and Production rule systems. </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173736" lvl="1" indent="0" algn="just">
              <a:lnSpc>
                <a:spcPct val="150000"/>
              </a:lnSpc>
              <a:spcBef>
                <a:spcPts val="0"/>
              </a:spcBef>
              <a:spcAft>
                <a:spcPts val="800"/>
              </a:spcAft>
              <a:buNone/>
            </a:pPr>
            <a:r>
              <a:rPr lang="en-IN"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Backward Chaining-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It can be described as working backward from the goal. Example- Automated Theorem Provers, Inference Engines, Proof Assistants and Other Artificial Intelligence Applications.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78</a:t>
            </a:fld>
            <a:endParaRPr lang="en-IN"/>
          </a:p>
        </p:txBody>
      </p:sp>
    </p:spTree>
    <p:extLst>
      <p:ext uri="{BB962C8B-B14F-4D97-AF65-F5344CB8AC3E}">
        <p14:creationId xmlns:p14="http://schemas.microsoft.com/office/powerpoint/2010/main" val="507572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776984" y="796026"/>
            <a:ext cx="10638031" cy="5674678"/>
          </a:xfrm>
        </p:spPr>
        <p:txBody>
          <a:bodyPr>
            <a:noAutofit/>
          </a:bodyPr>
          <a:lstStyle/>
          <a:p>
            <a:pPr algn="just">
              <a:lnSpc>
                <a:spcPct val="150000"/>
              </a:lnSpc>
            </a:pPr>
            <a:r>
              <a:rPr lang="en-IN" sz="2000" b="1" dirty="0">
                <a:solidFill>
                  <a:srgbClr val="C00000"/>
                </a:solidFill>
                <a:latin typeface="Bookman Old Style" panose="02050604050505020204" pitchFamily="18" charset="0"/>
              </a:rPr>
              <a:t>Example- </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law says that it is crime for an American to sell Weapons to hostile nations. The country </a:t>
            </a:r>
            <a:r>
              <a:rPr lang="en-IN" sz="2000"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Nono</a:t>
            </a: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an enemy of America, has some Missiles, and all of its Missiles were sold to it by Colonel West, who is an American. Prove that Colonel West is a criminal.</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Bef>
                <a:spcPts val="0"/>
              </a:spcBef>
              <a:spcAft>
                <a:spcPts val="0"/>
              </a:spcAft>
              <a:tabLst>
                <a:tab pos="4483735" algn="l"/>
              </a:tabLst>
            </a:pPr>
            <a:r>
              <a:rPr lang="en-IN" sz="2000" dirty="0">
                <a:solidFill>
                  <a:srgbClr val="002060"/>
                </a:solidFill>
                <a:effectLst/>
                <a:latin typeface="Bookman Old Style" panose="02050604050505020204" pitchFamily="18" charset="0"/>
              </a:rPr>
              <a:t>The law says that it is crime for an American to sell Weapons to hostile nations.=&gt; </a:t>
            </a:r>
            <a:endParaRPr lang="en-US" sz="2000" dirty="0">
              <a:solidFill>
                <a:srgbClr val="002060"/>
              </a:solidFill>
              <a:effectLst/>
              <a:latin typeface="Bookman Old Style" panose="02050604050505020204" pitchFamily="18" charset="0"/>
            </a:endParaRPr>
          </a:p>
          <a:p>
            <a:pPr marL="0" marR="0" algn="just">
              <a:lnSpc>
                <a:spcPct val="150000"/>
              </a:lnSpc>
              <a:spcBef>
                <a:spcPts val="0"/>
              </a:spcBef>
              <a:spcAft>
                <a:spcPts val="0"/>
              </a:spcAft>
              <a:tabLst>
                <a:tab pos="4483735" algn="l"/>
              </a:tabLst>
            </a:pPr>
            <a:r>
              <a:rPr lang="en-IN" sz="2000" b="1" dirty="0">
                <a:solidFill>
                  <a:srgbClr val="C00000"/>
                </a:solidFill>
                <a:effectLst/>
                <a:latin typeface="Bookman Old Style" panose="02050604050505020204" pitchFamily="18" charset="0"/>
              </a:rPr>
              <a:t>        ∀x: American(x)˄ Weapons(y)˄ hostile nations(z)˄Sell(x,y,z) → Criminal(x)</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lvl="2" algn="just">
              <a:lnSpc>
                <a:spcPct val="150000"/>
              </a:lnSpc>
            </a:pPr>
            <a:r>
              <a:rPr lang="en-IN" sz="2000" dirty="0">
                <a:solidFill>
                  <a:srgbClr val="002060"/>
                </a:solidFill>
                <a:effectLst/>
                <a:latin typeface="Bookman Old Style" panose="02050604050505020204" pitchFamily="18" charset="0"/>
              </a:rPr>
              <a:t>The Country Nono =&gt;    </a:t>
            </a:r>
            <a:r>
              <a:rPr lang="en-IN" sz="2000" b="1" dirty="0">
                <a:solidFill>
                  <a:srgbClr val="C00000"/>
                </a:solidFill>
                <a:effectLst/>
                <a:latin typeface="Bookman Old Style" panose="02050604050505020204" pitchFamily="18" charset="0"/>
              </a:rPr>
              <a:t>Country(Nono)</a:t>
            </a:r>
          </a:p>
          <a:p>
            <a:pPr lvl="2" algn="just">
              <a:lnSpc>
                <a:spcPct val="150000"/>
              </a:lnSpc>
            </a:pPr>
            <a:r>
              <a:rPr lang="en-IN" sz="2000" b="1"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rPr>
              <a:t>An Enemy of America =&gt;   </a:t>
            </a:r>
            <a:r>
              <a:rPr lang="en-IN" sz="2000" b="1" dirty="0">
                <a:solidFill>
                  <a:srgbClr val="C00000"/>
                </a:solidFill>
                <a:effectLst/>
                <a:latin typeface="Bookman Old Style" panose="02050604050505020204" pitchFamily="18" charset="0"/>
                <a:ea typeface="Calibri" panose="020F0502020204030204" pitchFamily="34" charset="0"/>
              </a:rPr>
              <a:t>Enemy(Nono, America)</a:t>
            </a:r>
          </a:p>
          <a:p>
            <a:pPr lvl="2" algn="just">
              <a:lnSpc>
                <a:spcPct val="150000"/>
              </a:lnSpc>
            </a:pPr>
            <a:r>
              <a:rPr lang="en-IN" sz="2000"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 </a:t>
            </a:r>
            <a:r>
              <a:rPr lang="en-IN" sz="2000" dirty="0">
                <a:solidFill>
                  <a:srgbClr val="002060"/>
                </a:solidFill>
                <a:effectLst/>
                <a:latin typeface="Bookman Old Style" panose="02050604050505020204" pitchFamily="18" charset="0"/>
                <a:ea typeface="Calibri" panose="020F0502020204030204" pitchFamily="34" charset="0"/>
              </a:rPr>
              <a:t>Has Some Missile =&gt;   </a:t>
            </a:r>
            <a:r>
              <a:rPr lang="en-IN" sz="2000" b="1" dirty="0">
                <a:solidFill>
                  <a:srgbClr val="C00000"/>
                </a:solidFill>
                <a:effectLst/>
                <a:latin typeface="Bookman Old Style" panose="02050604050505020204" pitchFamily="18" charset="0"/>
                <a:ea typeface="Calibri" panose="020F0502020204030204" pitchFamily="34" charset="0"/>
                <a:cs typeface="Cambria Math" panose="02040503050406030204" pitchFamily="18" charset="0"/>
              </a:rPr>
              <a:t>∃</a:t>
            </a:r>
            <a:r>
              <a:rPr lang="en-IN" sz="2000" b="1" dirty="0">
                <a:solidFill>
                  <a:srgbClr val="C00000"/>
                </a:solidFill>
                <a:effectLst/>
                <a:latin typeface="Bookman Old Style" panose="02050604050505020204" pitchFamily="18" charset="0"/>
                <a:ea typeface="Calibri" panose="020F0502020204030204" pitchFamily="34" charset="0"/>
              </a:rPr>
              <a:t>x: Missile(x)˄ Own(</a:t>
            </a:r>
            <a:r>
              <a:rPr lang="en-IN" sz="2000" b="1" dirty="0" err="1">
                <a:solidFill>
                  <a:srgbClr val="C00000"/>
                </a:solidFill>
                <a:effectLst/>
                <a:latin typeface="Bookman Old Style" panose="02050604050505020204" pitchFamily="18" charset="0"/>
                <a:ea typeface="Calibri" panose="020F0502020204030204" pitchFamily="34" charset="0"/>
              </a:rPr>
              <a:t>Nono,x</a:t>
            </a:r>
            <a:r>
              <a:rPr lang="en-IN" sz="2000" b="1" dirty="0">
                <a:solidFill>
                  <a:srgbClr val="C00000"/>
                </a:solidFill>
                <a:effectLst/>
                <a:latin typeface="Bookman Old Style" panose="02050604050505020204" pitchFamily="18" charset="0"/>
                <a:ea typeface="Calibri" panose="020F0502020204030204" pitchFamily="34" charset="0"/>
              </a:rPr>
              <a:t>)</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79</a:t>
            </a:fld>
            <a:endParaRPr lang="en-IN"/>
          </a:p>
        </p:txBody>
      </p:sp>
    </p:spTree>
    <p:extLst>
      <p:ext uri="{BB962C8B-B14F-4D97-AF65-F5344CB8AC3E}">
        <p14:creationId xmlns:p14="http://schemas.microsoft.com/office/powerpoint/2010/main" val="69807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77372" y="708490"/>
            <a:ext cx="11021117" cy="5762214"/>
          </a:xfrm>
        </p:spPr>
        <p:txBody>
          <a:bodyPr>
            <a:normAutofit/>
          </a:bodyPr>
          <a:lstStyle/>
          <a:p>
            <a:pPr algn="just">
              <a:lnSpc>
                <a:spcPct val="150000"/>
              </a:lnSpc>
              <a:spcBef>
                <a:spcPts val="1200"/>
              </a:spcBef>
              <a:spcAft>
                <a:spcPts val="800"/>
              </a:spcAft>
            </a:pPr>
            <a:r>
              <a:rPr lang="en-US" sz="2000" b="1" u="sng"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Knowledge Representation</a:t>
            </a:r>
            <a:endParaRPr lang="en-IN"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Knowledge is the pinnacle of any artificial intelligence Problem. Let us consider, what kind of knowledge might need to be represented in artificial intelligence systems-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Objects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facts about objects in our world domain. Example-guitars have strings, Trumpets are brass instruments.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Events-</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Actions that occur in our world. Example- Steve Vai played the guitar.</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Performance-</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 Behavior like playing guitar involves knowledge about how to do things.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0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Meta-Knowledge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Knowledge about what we know.</a:t>
            </a:r>
          </a:p>
          <a:p>
            <a:pPr marL="0" lvl="0" indent="0" algn="just">
              <a:lnSpc>
                <a:spcPct val="115000"/>
              </a:lnSpc>
              <a:spcAft>
                <a:spcPts val="800"/>
              </a:spcAft>
              <a:buNone/>
            </a:pP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a:t>
            </a:fld>
            <a:endParaRPr lang="en-IN"/>
          </a:p>
        </p:txBody>
      </p:sp>
    </p:spTree>
    <p:extLst>
      <p:ext uri="{BB962C8B-B14F-4D97-AF65-F5344CB8AC3E}">
        <p14:creationId xmlns:p14="http://schemas.microsoft.com/office/powerpoint/2010/main" val="2963503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117261" y="721073"/>
            <a:ext cx="10693739" cy="5574795"/>
          </a:xfrm>
        </p:spPr>
        <p:txBody>
          <a:bodyPr>
            <a:normAutofit/>
          </a:bodyPr>
          <a:lstStyle/>
          <a:p>
            <a:pPr marL="379476" lvl="1" indent="-342900" algn="just">
              <a:lnSpc>
                <a:spcPct val="150000"/>
              </a:lnSpc>
              <a:spcBef>
                <a:spcPts val="0"/>
              </a:spcBef>
              <a:spcAft>
                <a:spcPts val="800"/>
              </a:spcAft>
              <a:tabLst>
                <a:tab pos="4483735" algn="l"/>
              </a:tabLst>
            </a:pPr>
            <a:r>
              <a:rPr lang="en-IN"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And all of its Missiles were sold to it by Colonel West. =&gt;  </a:t>
            </a:r>
          </a:p>
          <a:p>
            <a:pPr marL="0" marR="0" algn="just">
              <a:lnSpc>
                <a:spcPct val="150000"/>
              </a:lnSpc>
              <a:spcBef>
                <a:spcPts val="0"/>
              </a:spcBef>
              <a:spcAft>
                <a:spcPts val="800"/>
              </a:spcAft>
              <a:tabLst>
                <a:tab pos="4483735" algn="l"/>
              </a:tabLst>
            </a:pPr>
            <a:r>
              <a:rPr lang="en-IN"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                      </a:t>
            </a:r>
            <a:r>
              <a:rPr lang="en-IN" b="1" dirty="0">
                <a:solidFill>
                  <a:srgbClr val="C00000"/>
                </a:solidFill>
                <a:effectLst/>
                <a:latin typeface="Bookman Old Style" panose="02050604050505020204" pitchFamily="18" charset="0"/>
                <a:ea typeface="Calibri" panose="020F0502020204030204" pitchFamily="34" charset="0"/>
                <a:cs typeface="Cambria Math" panose="02040503050406030204" pitchFamily="18" charset="0"/>
              </a:rPr>
              <a:t> ∀</a:t>
            </a:r>
            <a:r>
              <a:rPr lang="en-IN" b="1" dirty="0" err="1">
                <a:solidFill>
                  <a:srgbClr val="C00000"/>
                </a:solidFill>
                <a:effectLst/>
                <a:latin typeface="Bookman Old Style" panose="02050604050505020204" pitchFamily="18" charset="0"/>
                <a:ea typeface="Calibri" panose="020F0502020204030204" pitchFamily="34" charset="0"/>
              </a:rPr>
              <a:t>x:Missile</a:t>
            </a:r>
            <a:r>
              <a:rPr lang="en-IN" b="1" dirty="0">
                <a:solidFill>
                  <a:srgbClr val="C00000"/>
                </a:solidFill>
                <a:effectLst/>
                <a:latin typeface="Bookman Old Style" panose="02050604050505020204" pitchFamily="18" charset="0"/>
                <a:ea typeface="Calibri" panose="020F0502020204030204" pitchFamily="34" charset="0"/>
              </a:rPr>
              <a:t>(x)˄ Own(Nono,x) → Sell(</a:t>
            </a:r>
            <a:r>
              <a:rPr lang="en-IN" b="1" dirty="0" err="1">
                <a:solidFill>
                  <a:srgbClr val="C00000"/>
                </a:solidFill>
                <a:effectLst/>
                <a:latin typeface="Bookman Old Style" panose="02050604050505020204" pitchFamily="18" charset="0"/>
                <a:ea typeface="Calibri" panose="020F0502020204030204" pitchFamily="34" charset="0"/>
              </a:rPr>
              <a:t>West,x,Nono</a:t>
            </a:r>
            <a:r>
              <a:rPr lang="en-IN" b="1" dirty="0">
                <a:solidFill>
                  <a:srgbClr val="C00000"/>
                </a:solidFill>
                <a:effectLst/>
                <a:latin typeface="Bookman Old Style" panose="02050604050505020204" pitchFamily="18" charset="0"/>
                <a:ea typeface="Calibri" panose="020F0502020204030204" pitchFamily="34" charset="0"/>
              </a:rPr>
              <a:t>)</a:t>
            </a:r>
          </a:p>
          <a:p>
            <a:pPr marR="0" algn="just">
              <a:lnSpc>
                <a:spcPct val="150000"/>
              </a:lnSpc>
              <a:spcBef>
                <a:spcPts val="0"/>
              </a:spcBef>
              <a:spcAft>
                <a:spcPts val="800"/>
              </a:spcAft>
              <a:buFont typeface="Arial" panose="020B0604020202020204" pitchFamily="34" charset="0"/>
              <a:buChar char="•"/>
              <a:tabLst>
                <a:tab pos="4483735" algn="l"/>
              </a:tabLst>
            </a:pPr>
            <a:r>
              <a:rPr lang="en-IN" b="1" dirty="0">
                <a:solidFill>
                  <a:srgbClr val="002060"/>
                </a:solidFill>
                <a:latin typeface="Bookman Old Style" panose="02050604050505020204" pitchFamily="18" charset="0"/>
              </a:rPr>
              <a:t>  </a:t>
            </a:r>
            <a:r>
              <a:rPr lang="en-IN" dirty="0">
                <a:solidFill>
                  <a:srgbClr val="002060"/>
                </a:solidFill>
                <a:effectLst/>
                <a:latin typeface="Bookman Old Style" panose="02050604050505020204" pitchFamily="18" charset="0"/>
                <a:ea typeface="Calibri" panose="020F0502020204030204" pitchFamily="34" charset="0"/>
              </a:rPr>
              <a:t>who is American =&gt;  </a:t>
            </a:r>
            <a:r>
              <a:rPr lang="en-IN" b="1" dirty="0">
                <a:solidFill>
                  <a:srgbClr val="C00000"/>
                </a:solidFill>
                <a:effectLst/>
                <a:latin typeface="Bookman Old Style" panose="02050604050505020204" pitchFamily="18" charset="0"/>
                <a:ea typeface="Calibri" panose="020F0502020204030204" pitchFamily="34" charset="0"/>
              </a:rPr>
              <a:t>American(West)</a:t>
            </a:r>
          </a:p>
          <a:p>
            <a:pPr marL="0" marR="0" indent="0" algn="just">
              <a:lnSpc>
                <a:spcPct val="150000"/>
              </a:lnSpc>
              <a:spcBef>
                <a:spcPts val="0"/>
              </a:spcBef>
              <a:spcAft>
                <a:spcPts val="800"/>
              </a:spcAft>
              <a:buNone/>
              <a:tabLst>
                <a:tab pos="4483735" algn="l"/>
              </a:tabLst>
            </a:pPr>
            <a:r>
              <a:rPr lang="en-IN" b="1" dirty="0">
                <a:solidFill>
                  <a:srgbClr val="002060"/>
                </a:solidFill>
                <a:effectLst/>
                <a:latin typeface="Bookman Old Style" panose="02050604050505020204" pitchFamily="18" charset="0"/>
                <a:ea typeface="Calibri" panose="020F0502020204030204" pitchFamily="34" charset="0"/>
              </a:rPr>
              <a:t> </a:t>
            </a:r>
            <a:r>
              <a:rPr lang="en-IN" dirty="0">
                <a:solidFill>
                  <a:srgbClr val="002060"/>
                </a:solidFill>
                <a:effectLst/>
                <a:latin typeface="Bookman Old Style" panose="02050604050505020204" pitchFamily="18" charset="0"/>
                <a:ea typeface="Calibri" panose="020F0502020204030204" pitchFamily="34" charset="0"/>
              </a:rPr>
              <a:t>Additional Background Knowledge- </a:t>
            </a:r>
            <a:endParaRPr lang="en-IN" b="1" dirty="0">
              <a:solidFill>
                <a:srgbClr val="002060"/>
              </a:solidFill>
              <a:latin typeface="Bookman Old Style" panose="02050604050505020204" pitchFamily="18" charset="0"/>
              <a:ea typeface="Calibri" panose="020F0502020204030204" pitchFamily="34" charset="0"/>
            </a:endParaRPr>
          </a:p>
          <a:p>
            <a:pPr marR="0" algn="just">
              <a:lnSpc>
                <a:spcPct val="150000"/>
              </a:lnSpc>
              <a:spcBef>
                <a:spcPts val="0"/>
              </a:spcBef>
              <a:spcAft>
                <a:spcPts val="800"/>
              </a:spcAft>
              <a:buFont typeface="Arial" panose="020B0604020202020204" pitchFamily="34" charset="0"/>
              <a:buChar char="•"/>
              <a:tabLst>
                <a:tab pos="4483735" algn="l"/>
              </a:tabLst>
            </a:pPr>
            <a:r>
              <a:rPr lang="en-IN" dirty="0">
                <a:solidFill>
                  <a:srgbClr val="002060"/>
                </a:solidFill>
                <a:effectLst/>
                <a:latin typeface="Bookman Old Style" panose="02050604050505020204" pitchFamily="18" charset="0"/>
                <a:ea typeface="Calibri" panose="020F0502020204030204" pitchFamily="34" charset="0"/>
              </a:rPr>
              <a:t> Missiles are Weapon =&gt;  </a:t>
            </a:r>
            <a:r>
              <a:rPr lang="en-IN" b="1" dirty="0">
                <a:solidFill>
                  <a:srgbClr val="C00000"/>
                </a:solidFill>
                <a:effectLst/>
                <a:latin typeface="Bookman Old Style" panose="02050604050505020204" pitchFamily="18" charset="0"/>
                <a:ea typeface="Calibri" panose="020F0502020204030204" pitchFamily="34" charset="0"/>
                <a:cs typeface="Cambria Math" panose="02040503050406030204" pitchFamily="18" charset="0"/>
              </a:rPr>
              <a:t>∀</a:t>
            </a:r>
            <a:r>
              <a:rPr lang="en-IN" b="1" dirty="0">
                <a:solidFill>
                  <a:srgbClr val="C00000"/>
                </a:solidFill>
                <a:effectLst/>
                <a:latin typeface="Bookman Old Style" panose="02050604050505020204" pitchFamily="18" charset="0"/>
                <a:ea typeface="Calibri" panose="020F0502020204030204" pitchFamily="34" charset="0"/>
              </a:rPr>
              <a:t>x: Missile(x) → Weapon(x)</a:t>
            </a:r>
          </a:p>
          <a:p>
            <a:pPr marR="0" algn="just">
              <a:lnSpc>
                <a:spcPct val="150000"/>
              </a:lnSpc>
              <a:spcBef>
                <a:spcPts val="0"/>
              </a:spcBef>
              <a:spcAft>
                <a:spcPts val="800"/>
              </a:spcAft>
              <a:buFont typeface="Arial" panose="020B0604020202020204" pitchFamily="34" charset="0"/>
              <a:buChar char="•"/>
              <a:tabLst>
                <a:tab pos="4483735" algn="l"/>
              </a:tabLst>
            </a:pPr>
            <a:r>
              <a:rPr lang="en-IN" b="1" dirty="0">
                <a:solidFill>
                  <a:srgbClr val="002060"/>
                </a:solidFill>
                <a:latin typeface="Bookman Old Style" panose="02050604050505020204" pitchFamily="18" charset="0"/>
              </a:rPr>
              <a:t> </a:t>
            </a:r>
            <a:r>
              <a:rPr lang="en-IN" dirty="0">
                <a:solidFill>
                  <a:srgbClr val="002060"/>
                </a:solidFill>
                <a:effectLst/>
                <a:latin typeface="Bookman Old Style" panose="02050604050505020204" pitchFamily="18" charset="0"/>
                <a:ea typeface="Calibri" panose="020F0502020204030204" pitchFamily="34" charset="0"/>
              </a:rPr>
              <a:t>Enemies of America are hostile =&gt;  </a:t>
            </a:r>
            <a:r>
              <a:rPr lang="en-IN" b="1" dirty="0">
                <a:solidFill>
                  <a:srgbClr val="C00000"/>
                </a:solidFill>
                <a:effectLst/>
                <a:latin typeface="Bookman Old Style" panose="02050604050505020204" pitchFamily="18" charset="0"/>
                <a:ea typeface="Calibri" panose="020F0502020204030204" pitchFamily="34" charset="0"/>
                <a:cs typeface="Cambria Math" panose="02040503050406030204" pitchFamily="18" charset="0"/>
              </a:rPr>
              <a:t>∀</a:t>
            </a:r>
            <a:r>
              <a:rPr lang="en-IN" b="1" dirty="0">
                <a:solidFill>
                  <a:srgbClr val="C00000"/>
                </a:solidFill>
                <a:effectLst/>
                <a:latin typeface="Bookman Old Style" panose="02050604050505020204" pitchFamily="18" charset="0"/>
                <a:ea typeface="Calibri" panose="020F0502020204030204" pitchFamily="34" charset="0"/>
              </a:rPr>
              <a:t>x: Enemy(</a:t>
            </a:r>
            <a:r>
              <a:rPr lang="en-IN" b="1" dirty="0" err="1">
                <a:solidFill>
                  <a:srgbClr val="C00000"/>
                </a:solidFill>
                <a:effectLst/>
                <a:latin typeface="Bookman Old Style" panose="02050604050505020204" pitchFamily="18" charset="0"/>
                <a:ea typeface="Calibri" panose="020F0502020204030204" pitchFamily="34" charset="0"/>
              </a:rPr>
              <a:t>x,America</a:t>
            </a:r>
            <a:r>
              <a:rPr lang="en-IN" b="1" dirty="0">
                <a:solidFill>
                  <a:srgbClr val="C00000"/>
                </a:solidFill>
                <a:effectLst/>
                <a:latin typeface="Bookman Old Style" panose="02050604050505020204" pitchFamily="18" charset="0"/>
                <a:ea typeface="Calibri" panose="020F0502020204030204" pitchFamily="34" charset="0"/>
              </a:rPr>
              <a:t>) → Hostile(x)</a:t>
            </a:r>
          </a:p>
          <a:p>
            <a:pPr algn="just">
              <a:lnSpc>
                <a:spcPct val="150000"/>
              </a:lnSpc>
              <a:spcBef>
                <a:spcPts val="0"/>
              </a:spcBef>
              <a:spcAft>
                <a:spcPts val="800"/>
              </a:spcAft>
              <a:buFont typeface="Arial" panose="020B0604020202020204" pitchFamily="34" charset="0"/>
              <a:buChar char="•"/>
              <a:tabLst>
                <a:tab pos="4483735" algn="l"/>
              </a:tabLst>
            </a:pPr>
            <a:r>
              <a:rPr lang="en-IN"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Prove that – Col. West is a Criminal =&gt; Criminal(West)</a:t>
            </a:r>
            <a:endPar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Arial" panose="020B0604020202020204" pitchFamily="34" charset="0"/>
              <a:buChar char="•"/>
              <a:tabLst>
                <a:tab pos="4483735" algn="l"/>
              </a:tabLst>
            </a:pPr>
            <a:endParaRPr lang="en-IN" b="1"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80</a:t>
            </a:fld>
            <a:endParaRPr lang="en-IN"/>
          </a:p>
        </p:txBody>
      </p:sp>
    </p:spTree>
    <p:extLst>
      <p:ext uri="{BB962C8B-B14F-4D97-AF65-F5344CB8AC3E}">
        <p14:creationId xmlns:p14="http://schemas.microsoft.com/office/powerpoint/2010/main" val="241791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1024316" y="332437"/>
            <a:ext cx="9203605" cy="551887"/>
          </a:xfrm>
        </p:spPr>
        <p:txBody>
          <a:bodyPr>
            <a:normAutofit fontScale="90000"/>
          </a:bodyPr>
          <a:lstStyle/>
          <a:p>
            <a:pPr>
              <a:lnSpc>
                <a:spcPct val="150000"/>
              </a:lnSpc>
            </a:pPr>
            <a:r>
              <a:rPr lang="en-IN" sz="3200" b="1" dirty="0">
                <a:solidFill>
                  <a:srgbClr val="002060"/>
                </a:solidFill>
                <a:latin typeface="Bookman Old Style" panose="02050604050505020204" pitchFamily="18" charset="0"/>
              </a:rPr>
              <a:t>Forward Chaining- </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918137" y="1215749"/>
            <a:ext cx="10892863" cy="5309813"/>
          </a:xfrm>
        </p:spPr>
        <p:txBody>
          <a:bodyPr>
            <a:normAutofit/>
          </a:bodyPr>
          <a:lstStyle/>
          <a:p>
            <a:pPr marL="0" indent="0" algn="just">
              <a:buNone/>
            </a:pPr>
            <a:r>
              <a:rPr lang="en-IN"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Step 1:- </a:t>
            </a:r>
          </a:p>
          <a:p>
            <a:pPr algn="just"/>
            <a:endParaRPr lang="en-IN" b="1" dirty="0">
              <a:solidFill>
                <a:srgbClr val="C00000"/>
              </a:solidFill>
              <a:latin typeface="Bookman Old Style" panose="02050604050505020204" pitchFamily="18" charset="0"/>
              <a:cs typeface="Times New Roman" panose="02020603050405020304" pitchFamily="18" charset="0"/>
            </a:endParaRPr>
          </a:p>
          <a:p>
            <a:pPr algn="just"/>
            <a:endParaRPr lang="en-IN" b="1" dirty="0">
              <a:solidFill>
                <a:srgbClr val="C00000"/>
              </a:solidFill>
              <a:latin typeface="Bookman Old Style" panose="02050604050505020204" pitchFamily="18" charset="0"/>
              <a:cs typeface="Times New Roman" panose="02020603050405020304" pitchFamily="18" charset="0"/>
            </a:endParaRPr>
          </a:p>
          <a:p>
            <a:pPr marL="0" indent="0" algn="just">
              <a:buNone/>
            </a:pPr>
            <a:r>
              <a:rPr lang="en-IN" b="1" dirty="0">
                <a:solidFill>
                  <a:srgbClr val="C00000"/>
                </a:solidFill>
                <a:latin typeface="Bookman Old Style" panose="02050604050505020204" pitchFamily="18" charset="0"/>
                <a:cs typeface="Times New Roman" panose="02020603050405020304" pitchFamily="18" charset="0"/>
              </a:rPr>
              <a:t>Step 2:- </a:t>
            </a:r>
            <a:endParaRPr lang="en-IN"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81</a:t>
            </a:fld>
            <a:endParaRPr lang="en-IN"/>
          </a:p>
        </p:txBody>
      </p:sp>
      <p:pic>
        <p:nvPicPr>
          <p:cNvPr id="6" name="Picture 5">
            <a:extLst>
              <a:ext uri="{FF2B5EF4-FFF2-40B4-BE49-F238E27FC236}">
                <a16:creationId xmlns:a16="http://schemas.microsoft.com/office/drawing/2014/main" id="{CAC69D67-BBFE-4EFF-BC7B-80E35E1EE44C}"/>
              </a:ext>
            </a:extLst>
          </p:cNvPr>
          <p:cNvPicPr/>
          <p:nvPr/>
        </p:nvPicPr>
        <p:blipFill>
          <a:blip r:embed="rId2">
            <a:extLst>
              <a:ext uri="{28A0092B-C50C-407E-A947-70E740481C1C}">
                <a14:useLocalDpi xmlns:a14="http://schemas.microsoft.com/office/drawing/2010/main" val="0"/>
              </a:ext>
            </a:extLst>
          </a:blip>
          <a:stretch>
            <a:fillRect/>
          </a:stretch>
        </p:blipFill>
        <p:spPr>
          <a:xfrm>
            <a:off x="1024316" y="1574290"/>
            <a:ext cx="10458149" cy="1075222"/>
          </a:xfrm>
          <a:prstGeom prst="rect">
            <a:avLst/>
          </a:prstGeom>
        </p:spPr>
      </p:pic>
      <p:pic>
        <p:nvPicPr>
          <p:cNvPr id="7" name="Picture 6" descr="Diagram&#10;&#10;Description automatically generated">
            <a:extLst>
              <a:ext uri="{FF2B5EF4-FFF2-40B4-BE49-F238E27FC236}">
                <a16:creationId xmlns:a16="http://schemas.microsoft.com/office/drawing/2014/main" id="{166584B2-DBFC-4C09-8AA3-C960D6D2BB59}"/>
              </a:ext>
            </a:extLst>
          </p:cNvPr>
          <p:cNvPicPr/>
          <p:nvPr/>
        </p:nvPicPr>
        <p:blipFill>
          <a:blip r:embed="rId3">
            <a:extLst>
              <a:ext uri="{28A0092B-C50C-407E-A947-70E740481C1C}">
                <a14:useLocalDpi xmlns:a14="http://schemas.microsoft.com/office/drawing/2010/main" val="0"/>
              </a:ext>
            </a:extLst>
          </a:blip>
          <a:stretch>
            <a:fillRect/>
          </a:stretch>
        </p:blipFill>
        <p:spPr>
          <a:xfrm>
            <a:off x="1423996" y="3140115"/>
            <a:ext cx="9658787" cy="2894844"/>
          </a:xfrm>
          <a:prstGeom prst="rect">
            <a:avLst/>
          </a:prstGeom>
        </p:spPr>
      </p:pic>
    </p:spTree>
    <p:extLst>
      <p:ext uri="{BB962C8B-B14F-4D97-AF65-F5344CB8AC3E}">
        <p14:creationId xmlns:p14="http://schemas.microsoft.com/office/powerpoint/2010/main" val="15633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024317" y="781034"/>
            <a:ext cx="10786683" cy="5424893"/>
          </a:xfrm>
        </p:spPr>
        <p:txBody>
          <a:bodyPr>
            <a:normAutofit lnSpcReduction="10000"/>
          </a:bodyPr>
          <a:lstStyle/>
          <a:p>
            <a:pPr algn="just">
              <a:lnSpc>
                <a:spcPct val="150000"/>
              </a:lnSpc>
            </a:pPr>
            <a:r>
              <a:rPr lang="en-IN" b="1" dirty="0">
                <a:solidFill>
                  <a:srgbClr val="C00000"/>
                </a:solidFill>
                <a:latin typeface="Bookman Old Style" panose="02050604050505020204" pitchFamily="18" charset="0"/>
              </a:rPr>
              <a:t>Step 3:- </a:t>
            </a: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sz="18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Finally, from the given facts we proved that Colonel West is Criminal by using Forward Chaining Algorithm.</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b="1" dirty="0">
              <a:solidFill>
                <a:srgbClr val="00206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a:p>
            <a:pPr algn="just">
              <a:lnSpc>
                <a:spcPct val="150000"/>
              </a:lnSpc>
            </a:pPr>
            <a:endParaRPr lang="en-IN"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82</a:t>
            </a:fld>
            <a:endParaRPr lang="en-IN"/>
          </a:p>
        </p:txBody>
      </p:sp>
      <p:pic>
        <p:nvPicPr>
          <p:cNvPr id="6" name="Picture 5" descr="Diagram&#10;&#10;Description automatically generated">
            <a:extLst>
              <a:ext uri="{FF2B5EF4-FFF2-40B4-BE49-F238E27FC236}">
                <a16:creationId xmlns:a16="http://schemas.microsoft.com/office/drawing/2014/main" id="{2FCECAEE-A12B-4F8C-9946-90789A6E5C68}"/>
              </a:ext>
            </a:extLst>
          </p:cNvPr>
          <p:cNvPicPr/>
          <p:nvPr/>
        </p:nvPicPr>
        <p:blipFill>
          <a:blip r:embed="rId2">
            <a:extLst>
              <a:ext uri="{28A0092B-C50C-407E-A947-70E740481C1C}">
                <a14:useLocalDpi xmlns:a14="http://schemas.microsoft.com/office/drawing/2010/main" val="0"/>
              </a:ext>
            </a:extLst>
          </a:blip>
          <a:stretch>
            <a:fillRect/>
          </a:stretch>
        </p:blipFill>
        <p:spPr>
          <a:xfrm>
            <a:off x="1827172" y="1268495"/>
            <a:ext cx="9010161" cy="3963072"/>
          </a:xfrm>
          <a:prstGeom prst="rect">
            <a:avLst/>
          </a:prstGeom>
        </p:spPr>
      </p:pic>
    </p:spTree>
    <p:extLst>
      <p:ext uri="{BB962C8B-B14F-4D97-AF65-F5344CB8AC3E}">
        <p14:creationId xmlns:p14="http://schemas.microsoft.com/office/powerpoint/2010/main" val="8116824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BBF3-CCFF-4C00-B116-037F93A595C0}"/>
              </a:ext>
            </a:extLst>
          </p:cNvPr>
          <p:cNvSpPr>
            <a:spLocks noGrp="1"/>
          </p:cNvSpPr>
          <p:nvPr>
            <p:ph type="title"/>
          </p:nvPr>
        </p:nvSpPr>
        <p:spPr>
          <a:xfrm>
            <a:off x="888661" y="301699"/>
            <a:ext cx="9203605" cy="701717"/>
          </a:xfrm>
        </p:spPr>
        <p:txBody>
          <a:bodyPr>
            <a:normAutofit fontScale="90000"/>
          </a:bodyPr>
          <a:lstStyle/>
          <a:p>
            <a:pPr>
              <a:lnSpc>
                <a:spcPct val="150000"/>
              </a:lnSpc>
            </a:pPr>
            <a:r>
              <a:rPr lang="en-IN" sz="3200" b="1" dirty="0">
                <a:solidFill>
                  <a:srgbClr val="002060"/>
                </a:solidFill>
                <a:latin typeface="Bookman Old Style" panose="02050604050505020204" pitchFamily="18" charset="0"/>
              </a:rPr>
              <a:t>Backward chaining- </a:t>
            </a:r>
          </a:p>
        </p:txBody>
      </p:sp>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1185769"/>
            <a:ext cx="10922339" cy="5125089"/>
          </a:xfrm>
        </p:spPr>
        <p:txBody>
          <a:bodyPr>
            <a:normAutofit/>
          </a:bodyPr>
          <a:lstStyle/>
          <a:p>
            <a:pPr algn="just"/>
            <a:r>
              <a:rPr lang="en-IN" b="1" dirty="0">
                <a:solidFill>
                  <a:srgbClr val="C00000"/>
                </a:solidFill>
                <a:latin typeface="Bookman Old Style" panose="02050604050505020204" pitchFamily="18" charset="0"/>
              </a:rPr>
              <a:t>Step 1:- </a:t>
            </a: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r>
              <a:rPr lang="en-IN" b="1" dirty="0">
                <a:solidFill>
                  <a:srgbClr val="C00000"/>
                </a:solidFill>
                <a:latin typeface="Bookman Old Style" panose="02050604050505020204" pitchFamily="18" charset="0"/>
              </a:rPr>
              <a:t>Step 2:- </a:t>
            </a: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83</a:t>
            </a:fld>
            <a:endParaRPr lang="en-IN"/>
          </a:p>
        </p:txBody>
      </p:sp>
      <p:pic>
        <p:nvPicPr>
          <p:cNvPr id="6" name="Picture 5" descr="Shape, rectangle&#10;&#10;Description automatically generated">
            <a:extLst>
              <a:ext uri="{FF2B5EF4-FFF2-40B4-BE49-F238E27FC236}">
                <a16:creationId xmlns:a16="http://schemas.microsoft.com/office/drawing/2014/main" id="{A1DF24E2-5827-4F8D-9561-BA742BE11A4D}"/>
              </a:ext>
            </a:extLst>
          </p:cNvPr>
          <p:cNvPicPr/>
          <p:nvPr/>
        </p:nvPicPr>
        <p:blipFill>
          <a:blip r:embed="rId2">
            <a:extLst>
              <a:ext uri="{28A0092B-C50C-407E-A947-70E740481C1C}">
                <a14:useLocalDpi xmlns:a14="http://schemas.microsoft.com/office/drawing/2010/main" val="0"/>
              </a:ext>
            </a:extLst>
          </a:blip>
          <a:stretch>
            <a:fillRect/>
          </a:stretch>
        </p:blipFill>
        <p:spPr>
          <a:xfrm>
            <a:off x="2572973" y="1485124"/>
            <a:ext cx="3243211" cy="928292"/>
          </a:xfrm>
          <a:prstGeom prst="rect">
            <a:avLst/>
          </a:prstGeom>
        </p:spPr>
      </p:pic>
      <p:pic>
        <p:nvPicPr>
          <p:cNvPr id="7" name="Picture 6" descr="Diagram, schematic&#10;&#10;Description automatically generated">
            <a:extLst>
              <a:ext uri="{FF2B5EF4-FFF2-40B4-BE49-F238E27FC236}">
                <a16:creationId xmlns:a16="http://schemas.microsoft.com/office/drawing/2014/main" id="{C26B4559-DBE2-4903-994B-DCEE5FA76CE1}"/>
              </a:ext>
            </a:extLst>
          </p:cNvPr>
          <p:cNvPicPr/>
          <p:nvPr/>
        </p:nvPicPr>
        <p:blipFill>
          <a:blip r:embed="rId3">
            <a:extLst>
              <a:ext uri="{28A0092B-C50C-407E-A947-70E740481C1C}">
                <a14:useLocalDpi xmlns:a14="http://schemas.microsoft.com/office/drawing/2010/main" val="0"/>
              </a:ext>
            </a:extLst>
          </a:blip>
          <a:stretch>
            <a:fillRect/>
          </a:stretch>
        </p:blipFill>
        <p:spPr>
          <a:xfrm>
            <a:off x="1399472" y="3093467"/>
            <a:ext cx="8404096" cy="3217391"/>
          </a:xfrm>
          <a:prstGeom prst="rect">
            <a:avLst/>
          </a:prstGeom>
        </p:spPr>
      </p:pic>
    </p:spTree>
    <p:extLst>
      <p:ext uri="{BB962C8B-B14F-4D97-AF65-F5344CB8AC3E}">
        <p14:creationId xmlns:p14="http://schemas.microsoft.com/office/powerpoint/2010/main" val="4117879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1159228" y="1155789"/>
            <a:ext cx="7909821" cy="4546422"/>
          </a:xfrm>
        </p:spPr>
        <p:txBody>
          <a:bodyPr>
            <a:normAutofit/>
          </a:bodyPr>
          <a:lstStyle/>
          <a:p>
            <a:pPr algn="just"/>
            <a:r>
              <a:rPr lang="en-IN" b="1" dirty="0">
                <a:solidFill>
                  <a:srgbClr val="C00000"/>
                </a:solidFill>
                <a:latin typeface="Bookman Old Style" panose="02050604050505020204" pitchFamily="18" charset="0"/>
              </a:rPr>
              <a:t>Step 3:- </a:t>
            </a: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84</a:t>
            </a:fld>
            <a:endParaRPr lang="en-IN"/>
          </a:p>
        </p:txBody>
      </p:sp>
      <p:pic>
        <p:nvPicPr>
          <p:cNvPr id="6" name="Picture 5" descr="Diagram&#10;&#10;Description automatically generated">
            <a:extLst>
              <a:ext uri="{FF2B5EF4-FFF2-40B4-BE49-F238E27FC236}">
                <a16:creationId xmlns:a16="http://schemas.microsoft.com/office/drawing/2014/main" id="{B3322CD0-E681-443F-8EDB-498F3D0E9E3F}"/>
              </a:ext>
            </a:extLst>
          </p:cNvPr>
          <p:cNvPicPr/>
          <p:nvPr/>
        </p:nvPicPr>
        <p:blipFill>
          <a:blip r:embed="rId2">
            <a:extLst>
              <a:ext uri="{28A0092B-C50C-407E-A947-70E740481C1C}">
                <a14:useLocalDpi xmlns:a14="http://schemas.microsoft.com/office/drawing/2010/main" val="0"/>
              </a:ext>
            </a:extLst>
          </a:blip>
          <a:stretch>
            <a:fillRect/>
          </a:stretch>
        </p:blipFill>
        <p:spPr>
          <a:xfrm>
            <a:off x="2786084" y="1440602"/>
            <a:ext cx="4454165" cy="2801614"/>
          </a:xfrm>
          <a:prstGeom prst="rect">
            <a:avLst/>
          </a:prstGeom>
        </p:spPr>
      </p:pic>
    </p:spTree>
    <p:extLst>
      <p:ext uri="{BB962C8B-B14F-4D97-AF65-F5344CB8AC3E}">
        <p14:creationId xmlns:p14="http://schemas.microsoft.com/office/powerpoint/2010/main" val="17318337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88661" y="629135"/>
            <a:ext cx="10922339" cy="5841569"/>
          </a:xfrm>
        </p:spPr>
        <p:txBody>
          <a:bodyPr>
            <a:normAutofit fontScale="92500" lnSpcReduction="10000"/>
          </a:bodyPr>
          <a:lstStyle/>
          <a:p>
            <a:pPr algn="just"/>
            <a:r>
              <a:rPr lang="en-IN" b="1" dirty="0">
                <a:solidFill>
                  <a:srgbClr val="C00000"/>
                </a:solidFill>
                <a:latin typeface="Bookman Old Style" panose="02050604050505020204" pitchFamily="18" charset="0"/>
              </a:rPr>
              <a:t>Step 4:- </a:t>
            </a: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endParaRPr lang="en-IN" b="1" dirty="0">
              <a:solidFill>
                <a:srgbClr val="C00000"/>
              </a:solidFill>
              <a:latin typeface="Bookman Old Style" panose="02050604050505020204" pitchFamily="18" charset="0"/>
            </a:endParaRPr>
          </a:p>
          <a:p>
            <a:pPr algn="just">
              <a:lnSpc>
                <a:spcPct val="150000"/>
              </a:lnSpc>
            </a:pP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Finally, from the facts we proved that Colonel West is Criminal by using Backward Chaining Algorithm</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85</a:t>
            </a:fld>
            <a:endParaRPr lang="en-IN"/>
          </a:p>
        </p:txBody>
      </p:sp>
      <p:pic>
        <p:nvPicPr>
          <p:cNvPr id="6" name="Picture 5" descr="Diagram&#10;&#10;Description automatically generated">
            <a:extLst>
              <a:ext uri="{FF2B5EF4-FFF2-40B4-BE49-F238E27FC236}">
                <a16:creationId xmlns:a16="http://schemas.microsoft.com/office/drawing/2014/main" id="{19179884-8BCB-43B3-9EED-9D2ADB6BEE92}"/>
              </a:ext>
            </a:extLst>
          </p:cNvPr>
          <p:cNvPicPr/>
          <p:nvPr/>
        </p:nvPicPr>
        <p:blipFill>
          <a:blip r:embed="rId2">
            <a:extLst>
              <a:ext uri="{28A0092B-C50C-407E-A947-70E740481C1C}">
                <a14:useLocalDpi xmlns:a14="http://schemas.microsoft.com/office/drawing/2010/main" val="0"/>
              </a:ext>
            </a:extLst>
          </a:blip>
          <a:stretch>
            <a:fillRect/>
          </a:stretch>
        </p:blipFill>
        <p:spPr>
          <a:xfrm>
            <a:off x="2141739" y="629135"/>
            <a:ext cx="9182428" cy="4737344"/>
          </a:xfrm>
          <a:prstGeom prst="rect">
            <a:avLst/>
          </a:prstGeom>
        </p:spPr>
      </p:pic>
    </p:spTree>
    <p:extLst>
      <p:ext uri="{BB962C8B-B14F-4D97-AF65-F5344CB8AC3E}">
        <p14:creationId xmlns:p14="http://schemas.microsoft.com/office/powerpoint/2010/main" val="299021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F580-21B8-43C9-9B08-2523F7CD8809}"/>
              </a:ext>
            </a:extLst>
          </p:cNvPr>
          <p:cNvSpPr>
            <a:spLocks noGrp="1"/>
          </p:cNvSpPr>
          <p:nvPr>
            <p:ph idx="1"/>
          </p:nvPr>
        </p:nvSpPr>
        <p:spPr>
          <a:xfrm>
            <a:off x="820927" y="889112"/>
            <a:ext cx="10990073" cy="5274621"/>
          </a:xfrm>
        </p:spPr>
        <p:txBody>
          <a:bodyPr>
            <a:noAutofit/>
          </a:bodyPr>
          <a:lstStyle/>
          <a:p>
            <a:pPr algn="just">
              <a:lnSpc>
                <a:spcPct val="150000"/>
              </a:lnSpc>
              <a:spcAft>
                <a:spcPts val="800"/>
              </a:spcAft>
            </a:pPr>
            <a:r>
              <a:rPr lang="en-US" sz="2000" dirty="0">
                <a:solidFill>
                  <a:srgbClr val="002060"/>
                </a:solidFill>
                <a:latin typeface="Bookman Old Style" panose="02050604050505020204" pitchFamily="18" charset="0"/>
                <a:cs typeface="Times New Roman" panose="02020603050405020304" pitchFamily="18" charset="0"/>
              </a:rPr>
              <a:t>In problem solving in Artificial Intelligence, we must deal with two entities-</a:t>
            </a:r>
            <a:endParaRPr lang="en-IN" sz="2000" dirty="0">
              <a:solidFill>
                <a:srgbClr val="002060"/>
              </a:solidFill>
              <a:latin typeface="Bookman Old Style" panose="02050604050505020204" pitchFamily="18" charset="0"/>
              <a:cs typeface="Times New Roman" panose="02020603050405020304" pitchFamily="18" charset="0"/>
            </a:endParaRPr>
          </a:p>
          <a:p>
            <a:pPr marL="516636" lvl="1" indent="-342900" algn="just">
              <a:lnSpc>
                <a:spcPct val="150000"/>
              </a:lnSpc>
              <a:buFont typeface="Symbol" panose="05050102010706020507" pitchFamily="18" charset="2"/>
              <a:buChar char=""/>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Facts-</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Truths about real world. These are the things we want to represent.</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516636" lvl="1" indent="-342900" algn="just">
              <a:lnSpc>
                <a:spcPct val="150000"/>
              </a:lnSpc>
              <a:spcAft>
                <a:spcPts val="800"/>
              </a:spcAft>
              <a:buFont typeface="Symbol" panose="05050102010706020507" pitchFamily="18" charset="2"/>
              <a:buChar char=""/>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Representation of Facts-</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Representation of facts, in a chosen formalism.</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We can structure these entities at two levels-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Symbol" panose="05050102010706020507" pitchFamily="18" charset="2"/>
              <a:buChar char=""/>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The Knowledge Level-</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which facts are described.</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Symbol" panose="05050102010706020507" pitchFamily="18" charset="2"/>
              <a:buChar char=""/>
            </a:pPr>
            <a:r>
              <a:rPr lang="en-US" sz="20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The Symbol Level</a:t>
            </a:r>
            <a:r>
              <a:rPr lang="en-US" sz="20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At which representation of objects are defined in terms of symbols that can be manipulated in Programs.</a:t>
            </a:r>
            <a:endParaRPr lang="en-IN"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762680BC-6BBC-4E1B-8085-6AE2AAE7F84E}"/>
              </a:ext>
            </a:extLst>
          </p:cNvPr>
          <p:cNvSpPr>
            <a:spLocks noGrp="1"/>
          </p:cNvSpPr>
          <p:nvPr>
            <p:ph type="ftr" sz="quarter" idx="11"/>
          </p:nvPr>
        </p:nvSpPr>
        <p:spPr/>
        <p:txBody>
          <a:bodyPr/>
          <a:lstStyle/>
          <a:p>
            <a:r>
              <a:rPr lang="en-IN"/>
              <a:t>Unit 3 Knowledge &amp; Reasoning</a:t>
            </a:r>
          </a:p>
        </p:txBody>
      </p:sp>
      <p:sp>
        <p:nvSpPr>
          <p:cNvPr id="5" name="Slide Number Placeholder 4">
            <a:extLst>
              <a:ext uri="{FF2B5EF4-FFF2-40B4-BE49-F238E27FC236}">
                <a16:creationId xmlns:a16="http://schemas.microsoft.com/office/drawing/2014/main" id="{32EFCB25-0588-4683-8A6E-04DD7830F7D3}"/>
              </a:ext>
            </a:extLst>
          </p:cNvPr>
          <p:cNvSpPr>
            <a:spLocks noGrp="1"/>
          </p:cNvSpPr>
          <p:nvPr>
            <p:ph type="sldNum" sz="quarter" idx="12"/>
          </p:nvPr>
        </p:nvSpPr>
        <p:spPr/>
        <p:txBody>
          <a:bodyPr/>
          <a:lstStyle/>
          <a:p>
            <a:fld id="{1FF43E34-3A12-4D6A-99DD-72D51C984223}" type="slidenum">
              <a:rPr lang="en-IN" smtClean="0"/>
              <a:pPr/>
              <a:t>9</a:t>
            </a:fld>
            <a:endParaRPr lang="en-IN"/>
          </a:p>
        </p:txBody>
      </p:sp>
    </p:spTree>
    <p:extLst>
      <p:ext uri="{BB962C8B-B14F-4D97-AF65-F5344CB8AC3E}">
        <p14:creationId xmlns:p14="http://schemas.microsoft.com/office/powerpoint/2010/main" val="36889428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3654</TotalTime>
  <Words>6734</Words>
  <Application>Microsoft Office PowerPoint</Application>
  <PresentationFormat>Widescreen</PresentationFormat>
  <Paragraphs>742</Paragraphs>
  <Slides>85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Bookman Old Style</vt:lpstr>
      <vt:lpstr>Calibri</vt:lpstr>
      <vt:lpstr>Courier New</vt:lpstr>
      <vt:lpstr>Symbol</vt:lpstr>
      <vt:lpstr>Times New Roman</vt:lpstr>
      <vt:lpstr>Tw Cen MT</vt:lpstr>
      <vt:lpstr>Tw Cen MT Condensed</vt:lpstr>
      <vt:lpstr>Wingdings</vt:lpstr>
      <vt:lpstr>Wingdings 3</vt:lpstr>
      <vt:lpstr>Integral</vt:lpstr>
      <vt:lpstr>Unit 3  Knowledge and Reasoning</vt:lpstr>
      <vt:lpstr>Points to be covered-</vt:lpstr>
      <vt:lpstr>Points to be covered-</vt:lpstr>
      <vt:lpstr>Points to be covered-</vt:lpstr>
      <vt:lpstr>Introduction to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Approaches of Knowledge Representation-</vt:lpstr>
      <vt:lpstr>PowerPoint Presentation</vt:lpstr>
      <vt:lpstr>PowerPoint Presentation</vt:lpstr>
      <vt:lpstr>PowerPoint Presentation</vt:lpstr>
      <vt:lpstr>Logical representation-</vt:lpstr>
      <vt:lpstr>PowerPoint Presentation</vt:lpstr>
      <vt:lpstr>PowerPoint Presentation</vt:lpstr>
      <vt:lpstr>PowerPoint Presentation</vt:lpstr>
      <vt:lpstr>PowerPoint Presentation</vt:lpstr>
      <vt:lpstr>PowerPoint Presentation</vt:lpstr>
      <vt:lpstr>Difference between Propositional Logic and FOPL-</vt:lpstr>
      <vt:lpstr>Situation calculus-</vt:lpstr>
      <vt:lpstr>PowerPoint Presentation</vt:lpstr>
      <vt:lpstr>PowerPoint Presentation</vt:lpstr>
      <vt:lpstr>PowerPoint Presentation</vt:lpstr>
      <vt:lpstr>PowerPoint Presentation</vt:lpstr>
      <vt:lpstr>Theorem Proving in First Order Logic</vt:lpstr>
      <vt:lpstr>PowerPoint Presentation</vt:lpstr>
      <vt:lpstr>PowerPoint Presentation</vt:lpstr>
      <vt:lpstr>PowerPoint Presentation</vt:lpstr>
      <vt:lpstr>PowerPoint Presentation</vt:lpstr>
      <vt:lpstr>PowerPoint Presentation</vt:lpstr>
      <vt:lpstr>PowerPoint Presentation</vt:lpstr>
      <vt:lpstr>Semantic networks-</vt:lpstr>
      <vt:lpstr>PowerPoint Presentation</vt:lpstr>
      <vt:lpstr>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Reasoning-</vt:lpstr>
      <vt:lpstr>PowerPoint Presentation</vt:lpstr>
      <vt:lpstr>PowerPoint Presentation</vt:lpstr>
      <vt:lpstr>Bayesian Network-</vt:lpstr>
      <vt:lpstr>PowerPoint Presentation</vt:lpstr>
      <vt:lpstr>Knowledge Inference</vt:lpstr>
      <vt:lpstr>PowerPoint Presentation</vt:lpstr>
      <vt:lpstr>PowerPoint Presentation</vt:lpstr>
      <vt:lpstr>Forward Chaining- </vt:lpstr>
      <vt:lpstr>PowerPoint Presentation</vt:lpstr>
      <vt:lpstr>Backward chaining-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Knowledge and Reasoning</dc:title>
  <dc:creator>Kritika Ms. Purohit</dc:creator>
  <cp:lastModifiedBy>Kritika Purohit</cp:lastModifiedBy>
  <cp:revision>152</cp:revision>
  <dcterms:created xsi:type="dcterms:W3CDTF">2021-02-11T02:50:03Z</dcterms:created>
  <dcterms:modified xsi:type="dcterms:W3CDTF">2021-04-21T11:05:23Z</dcterms:modified>
</cp:coreProperties>
</file>