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18" r:id="rId14"/>
    <p:sldId id="268" r:id="rId15"/>
    <p:sldId id="317" r:id="rId16"/>
    <p:sldId id="288" r:id="rId17"/>
    <p:sldId id="289" r:id="rId18"/>
    <p:sldId id="290" r:id="rId19"/>
    <p:sldId id="291" r:id="rId20"/>
    <p:sldId id="277" r:id="rId21"/>
    <p:sldId id="269" r:id="rId22"/>
    <p:sldId id="278" r:id="rId23"/>
    <p:sldId id="280" r:id="rId24"/>
    <p:sldId id="281" r:id="rId25"/>
    <p:sldId id="282" r:id="rId26"/>
    <p:sldId id="283" r:id="rId27"/>
    <p:sldId id="284" r:id="rId28"/>
    <p:sldId id="285" r:id="rId29"/>
    <p:sldId id="286" r:id="rId30"/>
    <p:sldId id="287"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CAB86-8DB6-4495-B61A-280F010A4F96}"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4BBD0-2118-4652-AB5D-9531D4258487}" type="slidenum">
              <a:rPr lang="en-US" smtClean="0"/>
              <a:t>‹#›</a:t>
            </a:fld>
            <a:endParaRPr lang="en-US"/>
          </a:p>
        </p:txBody>
      </p:sp>
    </p:spTree>
    <p:extLst>
      <p:ext uri="{BB962C8B-B14F-4D97-AF65-F5344CB8AC3E}">
        <p14:creationId xmlns:p14="http://schemas.microsoft.com/office/powerpoint/2010/main" val="323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643CCA0-0101-4B5E-941C-B93970E11C54}" type="datetime1">
              <a:rPr lang="en-US" smtClean="0"/>
              <a:t>4/25/2021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Unit 4 Learning</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EC2F91F-7B0C-4CBA-B026-7547219EDAA2}"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9507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CC5640-F3C0-471A-874C-B42E85BA0362}" type="datetime1">
              <a:rPr lang="en-US" smtClean="0"/>
              <a:t>4/25/2021</a:t>
            </a:fld>
            <a:endParaRPr lang="en-US"/>
          </a:p>
        </p:txBody>
      </p:sp>
      <p:sp>
        <p:nvSpPr>
          <p:cNvPr id="5" name="Footer Placeholder 4"/>
          <p:cNvSpPr>
            <a:spLocks noGrp="1"/>
          </p:cNvSpPr>
          <p:nvPr>
            <p:ph type="ftr" sz="quarter" idx="11"/>
          </p:nvPr>
        </p:nvSpPr>
        <p:spPr/>
        <p:txBody>
          <a:bodyPr/>
          <a:lstStyle/>
          <a:p>
            <a:r>
              <a:rPr lang="en-US"/>
              <a:t>Unit 4 Learning</a:t>
            </a:r>
          </a:p>
        </p:txBody>
      </p:sp>
      <p:sp>
        <p:nvSpPr>
          <p:cNvPr id="6" name="Slide Number Placeholder 5"/>
          <p:cNvSpPr>
            <a:spLocks noGrp="1"/>
          </p:cNvSpPr>
          <p:nvPr>
            <p:ph type="sldNum" sz="quarter" idx="12"/>
          </p:nvPr>
        </p:nvSpPr>
        <p:spPr/>
        <p:txBody>
          <a:bodyPr/>
          <a:lstStyle/>
          <a:p>
            <a:fld id="{3EC2F91F-7B0C-4CBA-B026-7547219EDAA2}" type="slidenum">
              <a:rPr lang="en-US" smtClean="0"/>
              <a:t>‹#›</a:t>
            </a:fld>
            <a:endParaRPr lang="en-US"/>
          </a:p>
        </p:txBody>
      </p:sp>
    </p:spTree>
    <p:extLst>
      <p:ext uri="{BB962C8B-B14F-4D97-AF65-F5344CB8AC3E}">
        <p14:creationId xmlns:p14="http://schemas.microsoft.com/office/powerpoint/2010/main" val="15756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46477-55F2-488A-B99F-8A7FF72BCD89}" type="datetime1">
              <a:rPr lang="en-US" smtClean="0"/>
              <a:t>4/25/2021</a:t>
            </a:fld>
            <a:endParaRPr lang="en-US"/>
          </a:p>
        </p:txBody>
      </p:sp>
      <p:sp>
        <p:nvSpPr>
          <p:cNvPr id="5" name="Footer Placeholder 4"/>
          <p:cNvSpPr>
            <a:spLocks noGrp="1"/>
          </p:cNvSpPr>
          <p:nvPr>
            <p:ph type="ftr" sz="quarter" idx="11"/>
          </p:nvPr>
        </p:nvSpPr>
        <p:spPr/>
        <p:txBody>
          <a:bodyPr/>
          <a:lstStyle/>
          <a:p>
            <a:r>
              <a:rPr lang="en-US"/>
              <a:t>Unit 4 Learning</a:t>
            </a:r>
          </a:p>
        </p:txBody>
      </p:sp>
      <p:sp>
        <p:nvSpPr>
          <p:cNvPr id="6" name="Slide Number Placeholder 5"/>
          <p:cNvSpPr>
            <a:spLocks noGrp="1"/>
          </p:cNvSpPr>
          <p:nvPr>
            <p:ph type="sldNum" sz="quarter" idx="12"/>
          </p:nvPr>
        </p:nvSpPr>
        <p:spPr/>
        <p:txBody>
          <a:bodyPr/>
          <a:lstStyle/>
          <a:p>
            <a:fld id="{3EC2F91F-7B0C-4CBA-B026-7547219EDAA2}" type="slidenum">
              <a:rPr lang="en-US" smtClean="0"/>
              <a:t>‹#›</a:t>
            </a:fld>
            <a:endParaRPr lang="en-US"/>
          </a:p>
        </p:txBody>
      </p:sp>
    </p:spTree>
    <p:extLst>
      <p:ext uri="{BB962C8B-B14F-4D97-AF65-F5344CB8AC3E}">
        <p14:creationId xmlns:p14="http://schemas.microsoft.com/office/powerpoint/2010/main" val="115707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6D255-3B4F-4AAF-BC2B-25840BFA4377}" type="datetime1">
              <a:rPr lang="en-US" smtClean="0"/>
              <a:t>4/25/2021</a:t>
            </a:fld>
            <a:endParaRPr lang="en-US"/>
          </a:p>
        </p:txBody>
      </p:sp>
      <p:sp>
        <p:nvSpPr>
          <p:cNvPr id="5" name="Footer Placeholder 4"/>
          <p:cNvSpPr>
            <a:spLocks noGrp="1"/>
          </p:cNvSpPr>
          <p:nvPr>
            <p:ph type="ftr" sz="quarter" idx="11"/>
          </p:nvPr>
        </p:nvSpPr>
        <p:spPr/>
        <p:txBody>
          <a:bodyPr/>
          <a:lstStyle/>
          <a:p>
            <a:r>
              <a:rPr lang="en-US"/>
              <a:t>Unit 4 Learning</a:t>
            </a:r>
          </a:p>
        </p:txBody>
      </p:sp>
      <p:sp>
        <p:nvSpPr>
          <p:cNvPr id="6" name="Slide Number Placeholder 5"/>
          <p:cNvSpPr>
            <a:spLocks noGrp="1"/>
          </p:cNvSpPr>
          <p:nvPr>
            <p:ph type="sldNum" sz="quarter" idx="12"/>
          </p:nvPr>
        </p:nvSpPr>
        <p:spPr/>
        <p:txBody>
          <a:bodyPr/>
          <a:lstStyle/>
          <a:p>
            <a:fld id="{3EC2F91F-7B0C-4CBA-B026-7547219EDAA2}" type="slidenum">
              <a:rPr lang="en-US" smtClean="0"/>
              <a:t>‹#›</a:t>
            </a:fld>
            <a:endParaRPr lang="en-US"/>
          </a:p>
        </p:txBody>
      </p:sp>
    </p:spTree>
    <p:extLst>
      <p:ext uri="{BB962C8B-B14F-4D97-AF65-F5344CB8AC3E}">
        <p14:creationId xmlns:p14="http://schemas.microsoft.com/office/powerpoint/2010/main" val="357315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32AA5F9-8780-44BF-A61E-53319691F279}" type="datetime1">
              <a:rPr lang="en-US" smtClean="0"/>
              <a:t>4/25/2021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Unit 4 Learning</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EC2F91F-7B0C-4CBA-B026-7547219EDAA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73009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E7CD8-84C7-4DF1-90C1-0EB5C3310E3B}" type="datetime1">
              <a:rPr lang="en-US" smtClean="0"/>
              <a:t>4/25/2021</a:t>
            </a:fld>
            <a:endParaRPr lang="en-US"/>
          </a:p>
        </p:txBody>
      </p:sp>
      <p:sp>
        <p:nvSpPr>
          <p:cNvPr id="6" name="Footer Placeholder 5"/>
          <p:cNvSpPr>
            <a:spLocks noGrp="1"/>
          </p:cNvSpPr>
          <p:nvPr>
            <p:ph type="ftr" sz="quarter" idx="11"/>
          </p:nvPr>
        </p:nvSpPr>
        <p:spPr/>
        <p:txBody>
          <a:bodyPr/>
          <a:lstStyle/>
          <a:p>
            <a:r>
              <a:rPr lang="en-US"/>
              <a:t>Unit 4 Learning</a:t>
            </a:r>
          </a:p>
        </p:txBody>
      </p:sp>
      <p:sp>
        <p:nvSpPr>
          <p:cNvPr id="7" name="Slide Number Placeholder 6"/>
          <p:cNvSpPr>
            <a:spLocks noGrp="1"/>
          </p:cNvSpPr>
          <p:nvPr>
            <p:ph type="sldNum" sz="quarter" idx="12"/>
          </p:nvPr>
        </p:nvSpPr>
        <p:spPr/>
        <p:txBody>
          <a:bodyPr/>
          <a:lstStyle/>
          <a:p>
            <a:fld id="{3EC2F91F-7B0C-4CBA-B026-7547219EDAA2}" type="slidenum">
              <a:rPr lang="en-US" smtClean="0"/>
              <a:t>‹#›</a:t>
            </a:fld>
            <a:endParaRPr lang="en-US"/>
          </a:p>
        </p:txBody>
      </p:sp>
    </p:spTree>
    <p:extLst>
      <p:ext uri="{BB962C8B-B14F-4D97-AF65-F5344CB8AC3E}">
        <p14:creationId xmlns:p14="http://schemas.microsoft.com/office/powerpoint/2010/main" val="230179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B96FB-4EA1-40D7-98DF-ED10251AC12A}" type="datetime1">
              <a:rPr lang="en-US" smtClean="0"/>
              <a:t>4/25/2021</a:t>
            </a:fld>
            <a:endParaRPr lang="en-US"/>
          </a:p>
        </p:txBody>
      </p:sp>
      <p:sp>
        <p:nvSpPr>
          <p:cNvPr id="8" name="Footer Placeholder 7"/>
          <p:cNvSpPr>
            <a:spLocks noGrp="1"/>
          </p:cNvSpPr>
          <p:nvPr>
            <p:ph type="ftr" sz="quarter" idx="11"/>
          </p:nvPr>
        </p:nvSpPr>
        <p:spPr/>
        <p:txBody>
          <a:bodyPr/>
          <a:lstStyle/>
          <a:p>
            <a:r>
              <a:rPr lang="en-US"/>
              <a:t>Unit 4 Learning</a:t>
            </a:r>
          </a:p>
        </p:txBody>
      </p:sp>
      <p:sp>
        <p:nvSpPr>
          <p:cNvPr id="9" name="Slide Number Placeholder 8"/>
          <p:cNvSpPr>
            <a:spLocks noGrp="1"/>
          </p:cNvSpPr>
          <p:nvPr>
            <p:ph type="sldNum" sz="quarter" idx="12"/>
          </p:nvPr>
        </p:nvSpPr>
        <p:spPr/>
        <p:txBody>
          <a:bodyPr/>
          <a:lstStyle/>
          <a:p>
            <a:fld id="{3EC2F91F-7B0C-4CBA-B026-7547219EDAA2}" type="slidenum">
              <a:rPr lang="en-US" smtClean="0"/>
              <a:t>‹#›</a:t>
            </a:fld>
            <a:endParaRPr lang="en-US"/>
          </a:p>
        </p:txBody>
      </p:sp>
    </p:spTree>
    <p:extLst>
      <p:ext uri="{BB962C8B-B14F-4D97-AF65-F5344CB8AC3E}">
        <p14:creationId xmlns:p14="http://schemas.microsoft.com/office/powerpoint/2010/main" val="132446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A02313-4585-4C78-A8BF-02BD7E48CF99}" type="datetime1">
              <a:rPr lang="en-US" smtClean="0"/>
              <a:t>4/25/2021</a:t>
            </a:fld>
            <a:endParaRPr lang="en-US"/>
          </a:p>
        </p:txBody>
      </p:sp>
      <p:sp>
        <p:nvSpPr>
          <p:cNvPr id="4" name="Footer Placeholder 3"/>
          <p:cNvSpPr>
            <a:spLocks noGrp="1"/>
          </p:cNvSpPr>
          <p:nvPr>
            <p:ph type="ftr" sz="quarter" idx="11"/>
          </p:nvPr>
        </p:nvSpPr>
        <p:spPr/>
        <p:txBody>
          <a:bodyPr/>
          <a:lstStyle/>
          <a:p>
            <a:r>
              <a:rPr lang="en-US"/>
              <a:t>Unit 4 Learning</a:t>
            </a:r>
          </a:p>
        </p:txBody>
      </p:sp>
      <p:sp>
        <p:nvSpPr>
          <p:cNvPr id="5" name="Slide Number Placeholder 4"/>
          <p:cNvSpPr>
            <a:spLocks noGrp="1"/>
          </p:cNvSpPr>
          <p:nvPr>
            <p:ph type="sldNum" sz="quarter" idx="12"/>
          </p:nvPr>
        </p:nvSpPr>
        <p:spPr/>
        <p:txBody>
          <a:bodyPr/>
          <a:lstStyle/>
          <a:p>
            <a:fld id="{3EC2F91F-7B0C-4CBA-B026-7547219EDAA2}" type="slidenum">
              <a:rPr lang="en-US" smtClean="0"/>
              <a:t>‹#›</a:t>
            </a:fld>
            <a:endParaRPr lang="en-US"/>
          </a:p>
        </p:txBody>
      </p:sp>
    </p:spTree>
    <p:extLst>
      <p:ext uri="{BB962C8B-B14F-4D97-AF65-F5344CB8AC3E}">
        <p14:creationId xmlns:p14="http://schemas.microsoft.com/office/powerpoint/2010/main" val="240991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B79B0-58B4-409C-AA62-345EEB2C6267}" type="datetime1">
              <a:rPr lang="en-US" smtClean="0"/>
              <a:t>4/25/2021</a:t>
            </a:fld>
            <a:endParaRPr lang="en-US"/>
          </a:p>
        </p:txBody>
      </p:sp>
      <p:sp>
        <p:nvSpPr>
          <p:cNvPr id="3" name="Footer Placeholder 2"/>
          <p:cNvSpPr>
            <a:spLocks noGrp="1"/>
          </p:cNvSpPr>
          <p:nvPr>
            <p:ph type="ftr" sz="quarter" idx="11"/>
          </p:nvPr>
        </p:nvSpPr>
        <p:spPr/>
        <p:txBody>
          <a:bodyPr/>
          <a:lstStyle/>
          <a:p>
            <a:r>
              <a:rPr lang="en-US"/>
              <a:t>Unit 4 Learning</a:t>
            </a:r>
          </a:p>
        </p:txBody>
      </p:sp>
      <p:sp>
        <p:nvSpPr>
          <p:cNvPr id="4" name="Slide Number Placeholder 3"/>
          <p:cNvSpPr>
            <a:spLocks noGrp="1"/>
          </p:cNvSpPr>
          <p:nvPr>
            <p:ph type="sldNum" sz="quarter" idx="12"/>
          </p:nvPr>
        </p:nvSpPr>
        <p:spPr/>
        <p:txBody>
          <a:bodyPr/>
          <a:lstStyle/>
          <a:p>
            <a:fld id="{3EC2F91F-7B0C-4CBA-B026-7547219EDAA2}" type="slidenum">
              <a:rPr lang="en-US" smtClean="0"/>
              <a:t>‹#›</a:t>
            </a:fld>
            <a:endParaRPr lang="en-US"/>
          </a:p>
        </p:txBody>
      </p:sp>
    </p:spTree>
    <p:extLst>
      <p:ext uri="{BB962C8B-B14F-4D97-AF65-F5344CB8AC3E}">
        <p14:creationId xmlns:p14="http://schemas.microsoft.com/office/powerpoint/2010/main" val="379729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4F99B7-385A-4C01-80BE-8F3E5D2621AE}" type="datetime1">
              <a:rPr lang="en-US" smtClean="0"/>
              <a:t>4/25/2021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Unit 4 Learning</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EC2F91F-7B0C-4CBA-B026-7547219EDAA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97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C7045F8-27E3-4EF3-9410-AAB87E1B87D9}" type="datetime1">
              <a:rPr lang="en-US" smtClean="0"/>
              <a:t>4/25/2021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Unit 4 Learning</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EC2F91F-7B0C-4CBA-B026-7547219EDAA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321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E0BD98B-7291-42E9-8D37-26603A15CEEB}" type="datetime1">
              <a:rPr lang="en-US" smtClean="0"/>
              <a:t>4/25/2021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Unit 4 Learning</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EC2F91F-7B0C-4CBA-B026-7547219EDAA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58033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descr="A white t-shirt with a blue background&#10;&#10;Description automatically generated with low confidence">
            <a:extLst>
              <a:ext uri="{FF2B5EF4-FFF2-40B4-BE49-F238E27FC236}">
                <a16:creationId xmlns:a16="http://schemas.microsoft.com/office/drawing/2014/main" id="{C1216CDC-FA8F-4F13-BB46-288951A6EC6D}"/>
              </a:ext>
            </a:extLst>
          </p:cNvPr>
          <p:cNvPicPr>
            <a:picLocks noChangeAspect="1"/>
          </p:cNvPicPr>
          <p:nvPr/>
        </p:nvPicPr>
        <p:blipFill rotWithShape="1">
          <a:blip r:embed="rId2"/>
          <a:srcRect l="1991" r="9139" b="1"/>
          <a:stretch/>
        </p:blipFill>
        <p:spPr>
          <a:xfrm>
            <a:off x="20" y="10"/>
            <a:ext cx="12191980" cy="6859300"/>
          </a:xfrm>
          <a:prstGeom prst="rect">
            <a:avLst/>
          </a:prstGeom>
        </p:spPr>
      </p:pic>
      <p:sp>
        <p:nvSpPr>
          <p:cNvPr id="18" name="Rectangle 17">
            <a:extLst>
              <a:ext uri="{FF2B5EF4-FFF2-40B4-BE49-F238E27FC236}">
                <a16:creationId xmlns:a16="http://schemas.microsoft.com/office/drawing/2014/main" id="{970F7D6C-5E9D-40E8-B908-33883A8F5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39DD0008-D301-40E2-B3D0-96236024D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22" name="Freeform 6">
            <a:extLst>
              <a:ext uri="{FF2B5EF4-FFF2-40B4-BE49-F238E27FC236}">
                <a16:creationId xmlns:a16="http://schemas.microsoft.com/office/drawing/2014/main" id="{A32905BB-CA0F-4F0C-A2C6-2CBB54A3E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FAB8F93-06EC-4950-A2FE-042E0E451453}"/>
              </a:ext>
            </a:extLst>
          </p:cNvPr>
          <p:cNvSpPr>
            <a:spLocks noGrp="1"/>
          </p:cNvSpPr>
          <p:nvPr>
            <p:ph type="ctrTitle"/>
          </p:nvPr>
        </p:nvSpPr>
        <p:spPr>
          <a:xfrm>
            <a:off x="1915128" y="1788454"/>
            <a:ext cx="8361229" cy="2098226"/>
          </a:xfrm>
        </p:spPr>
        <p:txBody>
          <a:bodyPr>
            <a:normAutofit/>
          </a:bodyPr>
          <a:lstStyle/>
          <a:p>
            <a:r>
              <a:rPr lang="en-US" sz="6600" b="1" dirty="0">
                <a:solidFill>
                  <a:schemeClr val="bg2"/>
                </a:solidFill>
                <a:latin typeface="Book Antiqua" panose="02040602050305030304" pitchFamily="18" charset="0"/>
              </a:rPr>
              <a:t>Unit 4</a:t>
            </a:r>
            <a:br>
              <a:rPr lang="en-US" sz="6600" b="1" dirty="0">
                <a:solidFill>
                  <a:schemeClr val="bg2"/>
                </a:solidFill>
                <a:latin typeface="Book Antiqua" panose="02040602050305030304" pitchFamily="18" charset="0"/>
              </a:rPr>
            </a:br>
            <a:r>
              <a:rPr lang="en-US" sz="6600" b="1" dirty="0">
                <a:solidFill>
                  <a:schemeClr val="bg2"/>
                </a:solidFill>
                <a:latin typeface="Book Antiqua" panose="02040602050305030304" pitchFamily="18" charset="0"/>
              </a:rPr>
              <a:t> Learning</a:t>
            </a:r>
          </a:p>
        </p:txBody>
      </p:sp>
      <p:sp>
        <p:nvSpPr>
          <p:cNvPr id="3" name="Subtitle 2">
            <a:extLst>
              <a:ext uri="{FF2B5EF4-FFF2-40B4-BE49-F238E27FC236}">
                <a16:creationId xmlns:a16="http://schemas.microsoft.com/office/drawing/2014/main" id="{493AAA79-7558-486A-89E3-92A02ED8E3E7}"/>
              </a:ext>
            </a:extLst>
          </p:cNvPr>
          <p:cNvSpPr>
            <a:spLocks noGrp="1"/>
          </p:cNvSpPr>
          <p:nvPr>
            <p:ph type="subTitle" idx="1"/>
          </p:nvPr>
        </p:nvSpPr>
        <p:spPr>
          <a:xfrm>
            <a:off x="2824309" y="4627331"/>
            <a:ext cx="6831673" cy="1086237"/>
          </a:xfrm>
        </p:spPr>
        <p:txBody>
          <a:bodyPr>
            <a:normAutofit fontScale="92500" lnSpcReduction="10000"/>
          </a:bodyPr>
          <a:lstStyle/>
          <a:p>
            <a:r>
              <a:rPr lang="en-US" dirty="0">
                <a:latin typeface="Book Antiqua" panose="02040602050305030304" pitchFamily="18" charset="0"/>
              </a:rPr>
              <a:t>Ms. Kritika Purohit</a:t>
            </a:r>
          </a:p>
          <a:p>
            <a:r>
              <a:rPr lang="en-US" dirty="0">
                <a:latin typeface="Book Antiqua" panose="02040602050305030304" pitchFamily="18" charset="0"/>
              </a:rPr>
              <a:t>Assistant Professor</a:t>
            </a:r>
          </a:p>
          <a:p>
            <a:r>
              <a:rPr lang="en-US" dirty="0">
                <a:latin typeface="Book Antiqua" panose="02040602050305030304" pitchFamily="18" charset="0"/>
              </a:rPr>
              <a:t>Department of Computer Science &amp; Engineering </a:t>
            </a:r>
          </a:p>
        </p:txBody>
      </p:sp>
    </p:spTree>
    <p:extLst>
      <p:ext uri="{BB962C8B-B14F-4D97-AF65-F5344CB8AC3E}">
        <p14:creationId xmlns:p14="http://schemas.microsoft.com/office/powerpoint/2010/main" val="34066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1E8F-1294-4703-A6B1-AC4818BE50F0}"/>
              </a:ext>
            </a:extLst>
          </p:cNvPr>
          <p:cNvSpPr>
            <a:spLocks noGrp="1"/>
          </p:cNvSpPr>
          <p:nvPr>
            <p:ph type="title"/>
          </p:nvPr>
        </p:nvSpPr>
        <p:spPr>
          <a:xfrm>
            <a:off x="1010587" y="161024"/>
            <a:ext cx="9601200" cy="588364"/>
          </a:xfrm>
        </p:spPr>
        <p:txBody>
          <a:bodyPr>
            <a:normAutofit fontScale="90000"/>
          </a:bodyPr>
          <a:lstStyle/>
          <a:p>
            <a:pPr>
              <a:lnSpc>
                <a:spcPct val="150000"/>
              </a:lnSpc>
            </a:pPr>
            <a:r>
              <a:rPr lang="en-US" sz="3200" b="1" dirty="0">
                <a:latin typeface="Bookman Old Style" panose="02050604050505020204" pitchFamily="18" charset="0"/>
              </a:rPr>
              <a:t>Decision Tree-</a:t>
            </a:r>
          </a:p>
        </p:txBody>
      </p:sp>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010587" y="906905"/>
            <a:ext cx="10906593" cy="2750695"/>
          </a:xfrm>
        </p:spPr>
        <p:txBody>
          <a:bodyPr>
            <a:normAutofit/>
          </a:bodyPr>
          <a:lstStyle/>
          <a:p>
            <a:pPr algn="just">
              <a:lnSpc>
                <a:spcPct val="150000"/>
              </a:lnSpc>
            </a:pPr>
            <a:r>
              <a:rPr lang="en-US" dirty="0">
                <a:effectLst/>
                <a:latin typeface="Bookman Old Style" panose="02050604050505020204" pitchFamily="18" charset="0"/>
                <a:ea typeface="Calibri" panose="020F0502020204030204" pitchFamily="34" charset="0"/>
              </a:rPr>
              <a:t>Decision tree approach of Induction learning classify the concept description at different levels of tree, giving positive and negative instances of a concept at each level.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The Decision tree algorithm of ID3 program of Quinlan(1986), builds simple trees than complex ones, as it thinks that simple tree are more accurate classifiers of inputs.</a:t>
            </a:r>
          </a:p>
          <a:p>
            <a:pPr algn="just">
              <a:lnSpc>
                <a:spcPct val="150000"/>
              </a:lnSpc>
            </a:pPr>
            <a:endParaRPr lang="en-US" dirty="0">
              <a:effectLst/>
              <a:latin typeface="Bookman Old Style" panose="020506040505050202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10</a:t>
            </a:fld>
            <a:endParaRPr lang="en-US"/>
          </a:p>
        </p:txBody>
      </p:sp>
      <p:pic>
        <p:nvPicPr>
          <p:cNvPr id="6" name="Picture 5" descr="Diagram&#10;&#10;Description automatically generated with medium confidence">
            <a:extLst>
              <a:ext uri="{FF2B5EF4-FFF2-40B4-BE49-F238E27FC236}">
                <a16:creationId xmlns:a16="http://schemas.microsoft.com/office/drawing/2014/main" id="{3E6772CC-81E3-4D6F-A825-BA3AB55FD862}"/>
              </a:ext>
            </a:extLst>
          </p:cNvPr>
          <p:cNvPicPr/>
          <p:nvPr/>
        </p:nvPicPr>
        <p:blipFill>
          <a:blip r:embed="rId2">
            <a:extLst>
              <a:ext uri="{28A0092B-C50C-407E-A947-70E740481C1C}">
                <a14:useLocalDpi xmlns:a14="http://schemas.microsoft.com/office/drawing/2010/main" val="0"/>
              </a:ext>
            </a:extLst>
          </a:blip>
          <a:stretch>
            <a:fillRect/>
          </a:stretch>
        </p:blipFill>
        <p:spPr>
          <a:xfrm>
            <a:off x="3454238" y="2939037"/>
            <a:ext cx="7727175" cy="3514349"/>
          </a:xfrm>
          <a:prstGeom prst="rect">
            <a:avLst/>
          </a:prstGeom>
        </p:spPr>
      </p:pic>
    </p:spTree>
    <p:extLst>
      <p:ext uri="{BB962C8B-B14F-4D97-AF65-F5344CB8AC3E}">
        <p14:creationId xmlns:p14="http://schemas.microsoft.com/office/powerpoint/2010/main" val="377193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025576" y="667062"/>
            <a:ext cx="10951565" cy="5786324"/>
          </a:xfrm>
        </p:spPr>
        <p:txBody>
          <a:bodyPr>
            <a:normAutofit/>
          </a:bodyPr>
          <a:lstStyle/>
          <a:p>
            <a:pPr marL="0" marR="0" indent="0" algn="just">
              <a:lnSpc>
                <a:spcPct val="150000"/>
              </a:lnSpc>
              <a:spcBef>
                <a:spcPts val="0"/>
              </a:spcBef>
              <a:spcAft>
                <a:spcPts val="0"/>
              </a:spcAft>
              <a:buNone/>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 iterative algorithm of decision tree-</a:t>
            </a:r>
          </a:p>
          <a:p>
            <a:pPr marL="873252" lvl="1" indent="-342900" algn="just">
              <a:lnSpc>
                <a:spcPct val="150000"/>
              </a:lnSpc>
              <a:spcBef>
                <a:spcPts val="0"/>
              </a:spcBef>
              <a:spcAft>
                <a:spcPts val="0"/>
              </a:spcAft>
              <a:buFont typeface="+mj-lt"/>
              <a:buAutoNum type="alphaLcParenR"/>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Choose random subset of training example, called window.</a:t>
            </a:r>
          </a:p>
          <a:p>
            <a:pPr marL="873252" lvl="1" indent="-342900" algn="just">
              <a:lnSpc>
                <a:spcPct val="150000"/>
              </a:lnSpc>
              <a:spcBef>
                <a:spcPts val="0"/>
              </a:spcBef>
              <a:spcAft>
                <a:spcPts val="0"/>
              </a:spcAft>
              <a:buFont typeface="+mj-lt"/>
              <a:buAutoNum type="alphaLcParenR"/>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Build decision tree of window.</a:t>
            </a:r>
          </a:p>
          <a:p>
            <a:pPr marL="873252" lvl="1" indent="-342900" algn="just">
              <a:lnSpc>
                <a:spcPct val="150000"/>
              </a:lnSpc>
              <a:spcBef>
                <a:spcPts val="0"/>
              </a:spcBef>
              <a:spcAft>
                <a:spcPts val="0"/>
              </a:spcAft>
              <a:buFont typeface="+mj-lt"/>
              <a:buAutoNum type="alphaLcParenR"/>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Test tree on examples outside the window</a:t>
            </a:r>
          </a:p>
          <a:p>
            <a:pPr marL="873252" lvl="1" indent="-342900" algn="just">
              <a:lnSpc>
                <a:spcPct val="150000"/>
              </a:lnSpc>
              <a:spcBef>
                <a:spcPts val="0"/>
              </a:spcBef>
              <a:spcAft>
                <a:spcPts val="0"/>
              </a:spcAft>
              <a:buFont typeface="+mj-lt"/>
              <a:buAutoNum type="alphaLcParenR"/>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If algorithm classify correctly</a:t>
            </a:r>
          </a:p>
          <a:p>
            <a:pPr marL="603504" lvl="1" indent="0" algn="just">
              <a:lnSpc>
                <a:spcPct val="150000"/>
              </a:lnSpc>
              <a:spcBef>
                <a:spcPts val="0"/>
              </a:spcBef>
              <a:spcAft>
                <a:spcPts val="0"/>
              </a:spcAft>
              <a:buNone/>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          HALT;</a:t>
            </a:r>
          </a:p>
          <a:p>
            <a:pPr marL="603504" lvl="1" indent="0" algn="just">
              <a:lnSpc>
                <a:spcPct val="150000"/>
              </a:lnSpc>
              <a:spcBef>
                <a:spcPts val="0"/>
              </a:spcBef>
              <a:spcAft>
                <a:spcPts val="0"/>
              </a:spcAft>
              <a:buNone/>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   Else</a:t>
            </a:r>
          </a:p>
          <a:p>
            <a:pPr marL="603504" lvl="1" indent="0" algn="just">
              <a:lnSpc>
                <a:spcPct val="150000"/>
              </a:lnSpc>
              <a:spcBef>
                <a:spcPts val="0"/>
              </a:spcBef>
              <a:spcAft>
                <a:spcPts val="800"/>
              </a:spcAft>
              <a:buNone/>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         Add training examples to the window and repeat step (b) to (d).</a:t>
            </a:r>
          </a:p>
          <a:p>
            <a:pPr algn="just"/>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11</a:t>
            </a:fld>
            <a:endParaRPr lang="en-US"/>
          </a:p>
        </p:txBody>
      </p:sp>
    </p:spTree>
    <p:extLst>
      <p:ext uri="{BB962C8B-B14F-4D97-AF65-F5344CB8AC3E}">
        <p14:creationId xmlns:p14="http://schemas.microsoft.com/office/powerpoint/2010/main" val="370321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1E8F-1294-4703-A6B1-AC4818BE50F0}"/>
              </a:ext>
            </a:extLst>
          </p:cNvPr>
          <p:cNvSpPr>
            <a:spLocks noGrp="1"/>
          </p:cNvSpPr>
          <p:nvPr>
            <p:ph type="title"/>
          </p:nvPr>
        </p:nvSpPr>
        <p:spPr>
          <a:xfrm>
            <a:off x="951875" y="357266"/>
            <a:ext cx="9601200" cy="633334"/>
          </a:xfrm>
        </p:spPr>
        <p:txBody>
          <a:bodyPr>
            <a:normAutofit fontScale="90000"/>
          </a:bodyPr>
          <a:lstStyle/>
          <a:p>
            <a:pPr>
              <a:lnSpc>
                <a:spcPct val="150000"/>
              </a:lnSpc>
            </a:pPr>
            <a:r>
              <a:rPr lang="en-US" sz="3200" b="1" dirty="0">
                <a:effectLst/>
                <a:latin typeface="Bookman Old Style" panose="02050604050505020204" pitchFamily="18" charset="0"/>
                <a:ea typeface="Calibri" panose="020F0502020204030204" pitchFamily="34" charset="0"/>
                <a:cs typeface="Times New Roman" panose="02020603050405020304" pitchFamily="18" charset="0"/>
              </a:rPr>
              <a:t>Support Vector Machines (SVM)-</a:t>
            </a:r>
            <a:endParaRPr lang="en-US"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51875" y="1326630"/>
            <a:ext cx="10755443" cy="4864308"/>
          </a:xfrm>
        </p:spPr>
        <p:txBody>
          <a:bodyPr>
            <a:normAutofit/>
          </a:bodyPr>
          <a:lstStyle/>
          <a:p>
            <a:pPr algn="just">
              <a:lnSpc>
                <a:spcPct val="150000"/>
              </a:lnSpc>
            </a:pPr>
            <a:r>
              <a:rPr lang="en-US" sz="2200" i="1" dirty="0">
                <a:effectLst/>
                <a:latin typeface="Bookman Old Style" panose="02050604050505020204" pitchFamily="18" charset="0"/>
                <a:ea typeface="Calibri" panose="020F0502020204030204" pitchFamily="34" charset="0"/>
                <a:cs typeface="Times New Roman" panose="02020603050405020304" pitchFamily="18" charset="0"/>
              </a:rPr>
              <a:t>Support Vector Machines</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(SVM) are powerful yet flexible supervised machine learning algorithm which are used both for classification and regression.</a:t>
            </a:r>
          </a:p>
          <a:p>
            <a:pPr algn="just">
              <a:lnSpc>
                <a:spcPct val="15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 A SVM model is basically a representation of different classes in a hyperplane in multidimension space. The hyperplane will be generated in an iterative manner by SVM so that the error can be minimized. </a:t>
            </a:r>
          </a:p>
          <a:p>
            <a:pPr algn="just">
              <a:lnSpc>
                <a:spcPct val="15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 goal of SVM is to divide the datasets into classes to find </a:t>
            </a:r>
            <a:r>
              <a:rPr lang="en-US" sz="2200" i="1" dirty="0">
                <a:effectLst/>
                <a:latin typeface="Bookman Old Style" panose="02050604050505020204" pitchFamily="18" charset="0"/>
                <a:ea typeface="Calibri" panose="020F0502020204030204" pitchFamily="34" charset="0"/>
                <a:cs typeface="Times New Roman" panose="02020603050405020304" pitchFamily="18" charset="0"/>
              </a:rPr>
              <a:t>Maximum Marginal Hyperplane</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(MMH).</a:t>
            </a: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12</a:t>
            </a:fld>
            <a:endParaRPr lang="en-US"/>
          </a:p>
        </p:txBody>
      </p:sp>
    </p:spTree>
    <p:extLst>
      <p:ext uri="{BB962C8B-B14F-4D97-AF65-F5344CB8AC3E}">
        <p14:creationId xmlns:p14="http://schemas.microsoft.com/office/powerpoint/2010/main" val="228571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01D0B-56D7-4C48-8C02-3E7555FE9467}"/>
              </a:ext>
            </a:extLst>
          </p:cNvPr>
          <p:cNvSpPr>
            <a:spLocks noGrp="1"/>
          </p:cNvSpPr>
          <p:nvPr>
            <p:ph idx="1"/>
          </p:nvPr>
        </p:nvSpPr>
        <p:spPr>
          <a:xfrm>
            <a:off x="1011835" y="573313"/>
            <a:ext cx="10485619" cy="5711373"/>
          </a:xfrm>
        </p:spPr>
        <p:txBody>
          <a:bodyPr>
            <a:normAutofit/>
          </a:bodyPr>
          <a:lstStyle/>
          <a:p>
            <a:pPr marL="0" indent="0" algn="just">
              <a:lnSpc>
                <a:spcPct val="200000"/>
              </a:lnSpc>
              <a:spcBef>
                <a:spcPts val="0"/>
              </a:spcBef>
              <a:spcAft>
                <a:spcPts val="0"/>
              </a:spcAft>
              <a:buNone/>
            </a:pPr>
            <a:r>
              <a:rPr lang="en-US" sz="2200"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Maximum Marginal Hyperplane</a:t>
            </a: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(MMH):- </a:t>
            </a:r>
            <a:r>
              <a:rPr lang="en-US" sz="2200" dirty="0">
                <a:latin typeface="Bookman Old Style" panose="02050604050505020204" pitchFamily="18" charset="0"/>
                <a:cs typeface="Times New Roman" panose="02020603050405020304" pitchFamily="18" charset="0"/>
              </a:rPr>
              <a:t>The position of the hyper plane (a line of separation) that is furthest away from all classes of data.</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Finding MMH can be done in the following steps-</a:t>
            </a:r>
          </a:p>
          <a:p>
            <a:pPr marL="873252" lvl="1" indent="-342900" algn="just">
              <a:lnSpc>
                <a:spcPct val="200000"/>
              </a:lnSpc>
              <a:spcBef>
                <a:spcPts val="0"/>
              </a:spcBef>
              <a:spcAft>
                <a:spcPts val="0"/>
              </a:spcAft>
              <a:buFont typeface="Symbol" panose="05050102010706020507" pitchFamily="18" charset="2"/>
              <a:buChar char=""/>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First, SVM will generate hyperplanes iteratively that segregates the classes in best way.</a:t>
            </a:r>
          </a:p>
          <a:p>
            <a:pPr marL="873252" lvl="1" indent="-342900" algn="just">
              <a:lnSpc>
                <a:spcPct val="200000"/>
              </a:lnSpc>
              <a:spcBef>
                <a:spcPts val="0"/>
              </a:spcBef>
              <a:spcAft>
                <a:spcPts val="0"/>
              </a:spcAft>
              <a:buFont typeface="Symbol" panose="05050102010706020507" pitchFamily="18" charset="2"/>
              <a:buChar char=""/>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Then, it will choose the hyperplane that separates the classes correctly.</a:t>
            </a:r>
          </a:p>
          <a:p>
            <a:pPr>
              <a:lnSpc>
                <a:spcPct val="200000"/>
              </a:lnSpc>
            </a:pPr>
            <a:endParaRPr lang="en-US" sz="2200" dirty="0"/>
          </a:p>
        </p:txBody>
      </p:sp>
      <p:sp>
        <p:nvSpPr>
          <p:cNvPr id="4" name="Footer Placeholder 3">
            <a:extLst>
              <a:ext uri="{FF2B5EF4-FFF2-40B4-BE49-F238E27FC236}">
                <a16:creationId xmlns:a16="http://schemas.microsoft.com/office/drawing/2014/main" id="{0B5B38CA-42E5-41BF-AA50-FA59B30C88F4}"/>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5BCD30BD-C052-4B63-8065-7D3D573EBDBA}"/>
              </a:ext>
            </a:extLst>
          </p:cNvPr>
          <p:cNvSpPr>
            <a:spLocks noGrp="1"/>
          </p:cNvSpPr>
          <p:nvPr>
            <p:ph type="sldNum" sz="quarter" idx="12"/>
          </p:nvPr>
        </p:nvSpPr>
        <p:spPr/>
        <p:txBody>
          <a:bodyPr/>
          <a:lstStyle/>
          <a:p>
            <a:fld id="{3EC2F91F-7B0C-4CBA-B026-7547219EDAA2}" type="slidenum">
              <a:rPr lang="en-US" smtClean="0"/>
              <a:t>13</a:t>
            </a:fld>
            <a:endParaRPr lang="en-US"/>
          </a:p>
        </p:txBody>
      </p:sp>
    </p:spTree>
    <p:extLst>
      <p:ext uri="{BB962C8B-B14F-4D97-AF65-F5344CB8AC3E}">
        <p14:creationId xmlns:p14="http://schemas.microsoft.com/office/powerpoint/2010/main" val="360109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738702" y="3742071"/>
            <a:ext cx="11243435" cy="2132170"/>
          </a:xfrm>
        </p:spPr>
        <p:txBody>
          <a:bodyPr>
            <a:noAutofit/>
          </a:bodyPr>
          <a:lstStyle/>
          <a:p>
            <a:pPr algn="just">
              <a:lnSpc>
                <a:spcPct val="150000"/>
              </a:lnSpc>
              <a:spcBef>
                <a:spcPts val="0"/>
              </a:spcBef>
              <a:spcAft>
                <a:spcPts val="0"/>
              </a:spcAft>
            </a:pPr>
            <a:r>
              <a:rPr lang="en-US" sz="2100" b="1" dirty="0">
                <a:effectLst/>
                <a:latin typeface="Bookman Old Style" panose="02050604050505020204" pitchFamily="18" charset="0"/>
                <a:ea typeface="Calibri" panose="020F0502020204030204" pitchFamily="34" charset="0"/>
                <a:cs typeface="Times New Roman" panose="02020603050405020304" pitchFamily="18" charset="0"/>
              </a:rPr>
              <a:t>Support Vector- </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Data points that are closest to the hyperplane.</a:t>
            </a:r>
          </a:p>
          <a:p>
            <a:pPr algn="just">
              <a:lnSpc>
                <a:spcPct val="150000"/>
              </a:lnSpc>
              <a:spcBef>
                <a:spcPts val="0"/>
              </a:spcBef>
              <a:spcAft>
                <a:spcPts val="800"/>
              </a:spcAft>
            </a:pPr>
            <a:r>
              <a:rPr lang="en-US" sz="2100" b="1" dirty="0">
                <a:effectLst/>
                <a:latin typeface="Bookman Old Style" panose="02050604050505020204" pitchFamily="18" charset="0"/>
                <a:ea typeface="Calibri" panose="020F0502020204030204" pitchFamily="34" charset="0"/>
                <a:cs typeface="Times New Roman" panose="02020603050405020304" pitchFamily="18" charset="0"/>
              </a:rPr>
              <a:t>Hyperplane- </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A decision plane or space which is divided between a set of objects having different classes.</a:t>
            </a:r>
            <a:endParaRPr lang="en-US" sz="2100" dirty="0">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100" b="1" dirty="0">
                <a:effectLst/>
                <a:latin typeface="Bookman Old Style" panose="02050604050505020204" pitchFamily="18" charset="0"/>
                <a:ea typeface="Calibri" panose="020F0502020204030204" pitchFamily="34" charset="0"/>
              </a:rPr>
              <a:t>Margin- </a:t>
            </a:r>
            <a:r>
              <a:rPr lang="en-US" sz="2100" dirty="0">
                <a:effectLst/>
                <a:latin typeface="Bookman Old Style" panose="02050604050505020204" pitchFamily="18" charset="0"/>
                <a:ea typeface="Calibri" panose="020F0502020204030204" pitchFamily="34" charset="0"/>
              </a:rPr>
              <a:t>The gap between two lines on the closest data points of different classes.</a:t>
            </a:r>
            <a:endParaRPr lang="en-US" sz="21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14</a:t>
            </a:fld>
            <a:endParaRPr lang="en-US"/>
          </a:p>
        </p:txBody>
      </p:sp>
      <p:pic>
        <p:nvPicPr>
          <p:cNvPr id="6" name="Picture 5" descr="A picture containing chart&#10;&#10;Description automatically generated">
            <a:extLst>
              <a:ext uri="{FF2B5EF4-FFF2-40B4-BE49-F238E27FC236}">
                <a16:creationId xmlns:a16="http://schemas.microsoft.com/office/drawing/2014/main" id="{5271421B-099B-4628-823E-A1808959325C}"/>
              </a:ext>
            </a:extLst>
          </p:cNvPr>
          <p:cNvPicPr/>
          <p:nvPr/>
        </p:nvPicPr>
        <p:blipFill>
          <a:blip r:embed="rId2">
            <a:extLst>
              <a:ext uri="{28A0092B-C50C-407E-A947-70E740481C1C}">
                <a14:useLocalDpi xmlns:a14="http://schemas.microsoft.com/office/drawing/2010/main" val="0"/>
              </a:ext>
            </a:extLst>
          </a:blip>
          <a:stretch>
            <a:fillRect/>
          </a:stretch>
        </p:blipFill>
        <p:spPr>
          <a:xfrm>
            <a:off x="2028427" y="133413"/>
            <a:ext cx="3517936" cy="3319086"/>
          </a:xfrm>
          <a:prstGeom prst="rect">
            <a:avLst/>
          </a:prstGeom>
        </p:spPr>
      </p:pic>
      <p:pic>
        <p:nvPicPr>
          <p:cNvPr id="3074" name="Picture 2" descr="Support Vector Machine Algorithm">
            <a:extLst>
              <a:ext uri="{FF2B5EF4-FFF2-40B4-BE49-F238E27FC236}">
                <a16:creationId xmlns:a16="http://schemas.microsoft.com/office/drawing/2014/main" id="{3C1BE043-8DE7-4258-B204-3E372B241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808" y="494755"/>
            <a:ext cx="5019575" cy="334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2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9BBD4-CEF8-4409-B9D8-7E837A9BBABB}"/>
              </a:ext>
            </a:extLst>
          </p:cNvPr>
          <p:cNvSpPr>
            <a:spLocks noGrp="1"/>
          </p:cNvSpPr>
          <p:nvPr>
            <p:ph idx="1"/>
          </p:nvPr>
        </p:nvSpPr>
        <p:spPr>
          <a:xfrm>
            <a:off x="891914" y="397238"/>
            <a:ext cx="10680492" cy="5643797"/>
          </a:xfrm>
        </p:spPr>
        <p:txBody>
          <a:bodyPr>
            <a:normAutofit lnSpcReduction="10000"/>
          </a:bodyPr>
          <a:lstStyle/>
          <a:p>
            <a:pPr algn="just">
              <a:lnSpc>
                <a:spcPct val="200000"/>
              </a:lnSpc>
            </a:pPr>
            <a:r>
              <a:rPr lang="en-US" b="1" i="0" dirty="0">
                <a:solidFill>
                  <a:srgbClr val="002060"/>
                </a:solidFill>
                <a:effectLst/>
                <a:latin typeface="Bookman Old Style" panose="02050604050505020204" pitchFamily="18" charset="0"/>
              </a:rPr>
              <a:t>SVM can be of two types:</a:t>
            </a:r>
            <a:endParaRPr lang="en-US" b="0" i="0" dirty="0">
              <a:solidFill>
                <a:srgbClr val="002060"/>
              </a:solidFill>
              <a:effectLst/>
              <a:latin typeface="Bookman Old Style" panose="02050604050505020204" pitchFamily="18" charset="0"/>
            </a:endParaRPr>
          </a:p>
          <a:p>
            <a:pPr algn="just">
              <a:lnSpc>
                <a:spcPct val="200000"/>
              </a:lnSpc>
              <a:buFont typeface="Wingdings" panose="05000000000000000000" pitchFamily="2" charset="2"/>
              <a:buChar char="Ø"/>
            </a:pPr>
            <a:r>
              <a:rPr lang="en-US" b="1" dirty="0">
                <a:solidFill>
                  <a:srgbClr val="C00000"/>
                </a:solidFill>
                <a:effectLst/>
                <a:latin typeface="Bookman Old Style" panose="02050604050505020204" pitchFamily="18" charset="0"/>
              </a:rPr>
              <a:t>Linear SVM:</a:t>
            </a:r>
            <a:r>
              <a:rPr lang="en-US" b="0" dirty="0">
                <a:solidFill>
                  <a:srgbClr val="C00000"/>
                </a:solidFill>
                <a:effectLst/>
                <a:latin typeface="Bookman Old Style" panose="02050604050505020204" pitchFamily="18" charset="0"/>
              </a:rPr>
              <a:t> </a:t>
            </a:r>
            <a:r>
              <a:rPr lang="en-US" b="0" dirty="0">
                <a:solidFill>
                  <a:srgbClr val="002060"/>
                </a:solidFill>
                <a:effectLst/>
                <a:latin typeface="Bookman Old Style" panose="02050604050505020204" pitchFamily="18" charset="0"/>
              </a:rPr>
              <a:t>Linear SVM is used for linearly separable data, which means if a dataset can be classified into two classes by using a single straight line, then such data is termed as linearly separable data, and classifier is used called as Linear SVM classifier.</a:t>
            </a:r>
          </a:p>
          <a:p>
            <a:pPr algn="just">
              <a:lnSpc>
                <a:spcPct val="200000"/>
              </a:lnSpc>
              <a:buFont typeface="Wingdings" panose="05000000000000000000" pitchFamily="2" charset="2"/>
              <a:buChar char="Ø"/>
            </a:pPr>
            <a:r>
              <a:rPr lang="en-US" b="1" dirty="0">
                <a:solidFill>
                  <a:srgbClr val="C00000"/>
                </a:solidFill>
                <a:effectLst/>
                <a:latin typeface="Bookman Old Style" panose="02050604050505020204" pitchFamily="18" charset="0"/>
              </a:rPr>
              <a:t>Non-linear SVM:</a:t>
            </a:r>
            <a:r>
              <a:rPr lang="en-US" b="0" dirty="0">
                <a:solidFill>
                  <a:srgbClr val="C00000"/>
                </a:solidFill>
                <a:effectLst/>
                <a:latin typeface="Bookman Old Style" panose="02050604050505020204" pitchFamily="18" charset="0"/>
              </a:rPr>
              <a:t> </a:t>
            </a:r>
            <a:r>
              <a:rPr lang="en-US" b="0" dirty="0">
                <a:solidFill>
                  <a:srgbClr val="002060"/>
                </a:solidFill>
                <a:effectLst/>
                <a:latin typeface="Bookman Old Style" panose="02050604050505020204" pitchFamily="18" charset="0"/>
              </a:rPr>
              <a:t>Non-Linear SVM is used for non-linearly separated data, which means if a dataset cannot be classified by using a straight line, then such data is termed as non-linear data and classifier used is called as Non-linear SVM classifier.</a:t>
            </a:r>
          </a:p>
          <a:p>
            <a:pPr algn="just">
              <a:lnSpc>
                <a:spcPct val="200000"/>
              </a:lnSpc>
            </a:pPr>
            <a:endParaRPr lang="en-US"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3CF228B6-1DE6-4FCA-A3EF-14D011C1543C}"/>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B4269D42-7F59-415C-94F3-7E6032BB2914}"/>
              </a:ext>
            </a:extLst>
          </p:cNvPr>
          <p:cNvSpPr>
            <a:spLocks noGrp="1"/>
          </p:cNvSpPr>
          <p:nvPr>
            <p:ph type="sldNum" sz="quarter" idx="12"/>
          </p:nvPr>
        </p:nvSpPr>
        <p:spPr/>
        <p:txBody>
          <a:bodyPr/>
          <a:lstStyle/>
          <a:p>
            <a:fld id="{3EC2F91F-7B0C-4CBA-B026-7547219EDAA2}" type="slidenum">
              <a:rPr lang="en-US" smtClean="0"/>
              <a:t>15</a:t>
            </a:fld>
            <a:endParaRPr lang="en-US"/>
          </a:p>
        </p:txBody>
      </p:sp>
    </p:spTree>
    <p:extLst>
      <p:ext uri="{BB962C8B-B14F-4D97-AF65-F5344CB8AC3E}">
        <p14:creationId xmlns:p14="http://schemas.microsoft.com/office/powerpoint/2010/main" val="153165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16</a:t>
            </a:fld>
            <a:endParaRPr lang="en-US"/>
          </a:p>
        </p:txBody>
      </p:sp>
      <p:pic>
        <p:nvPicPr>
          <p:cNvPr id="1026" name="Picture 2" descr="Support Vector Machine Algorithm">
            <a:extLst>
              <a:ext uri="{FF2B5EF4-FFF2-40B4-BE49-F238E27FC236}">
                <a16:creationId xmlns:a16="http://schemas.microsoft.com/office/drawing/2014/main" id="{1517032D-F6A6-4681-98B0-FA884686B2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380" y="1208765"/>
            <a:ext cx="3316808" cy="27306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pport Vector Machine Algorithm">
            <a:extLst>
              <a:ext uri="{FF2B5EF4-FFF2-40B4-BE49-F238E27FC236}">
                <a16:creationId xmlns:a16="http://schemas.microsoft.com/office/drawing/2014/main" id="{9108FDC7-B843-4418-9B36-7C69A0970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274" y="1090442"/>
            <a:ext cx="3375452" cy="28489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pport Vector Machine Algorithm">
            <a:extLst>
              <a:ext uri="{FF2B5EF4-FFF2-40B4-BE49-F238E27FC236}">
                <a16:creationId xmlns:a16="http://schemas.microsoft.com/office/drawing/2014/main" id="{9731A742-7D6F-42D6-BB52-7289810182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812" y="968986"/>
            <a:ext cx="3655871" cy="29703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C721AFA-58BE-4187-8E0C-1145E4F99655}"/>
              </a:ext>
            </a:extLst>
          </p:cNvPr>
          <p:cNvSpPr txBox="1"/>
          <p:nvPr/>
        </p:nvSpPr>
        <p:spPr>
          <a:xfrm>
            <a:off x="3627620" y="4765496"/>
            <a:ext cx="5666281" cy="430887"/>
          </a:xfrm>
          <a:prstGeom prst="rect">
            <a:avLst/>
          </a:prstGeom>
          <a:noFill/>
        </p:spPr>
        <p:txBody>
          <a:bodyPr wrap="square" rtlCol="0">
            <a:spAutoFit/>
          </a:bodyPr>
          <a:lstStyle/>
          <a:p>
            <a:pPr algn="ctr"/>
            <a:r>
              <a:rPr lang="en-US" sz="2200" b="1" dirty="0">
                <a:solidFill>
                  <a:srgbClr val="C00000"/>
                </a:solidFill>
                <a:latin typeface="Bookman Old Style" panose="02050604050505020204" pitchFamily="18" charset="0"/>
              </a:rPr>
              <a:t>Linear Support Vector Machines</a:t>
            </a:r>
          </a:p>
        </p:txBody>
      </p:sp>
    </p:spTree>
    <p:extLst>
      <p:ext uri="{BB962C8B-B14F-4D97-AF65-F5344CB8AC3E}">
        <p14:creationId xmlns:p14="http://schemas.microsoft.com/office/powerpoint/2010/main" val="88070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17</a:t>
            </a:fld>
            <a:endParaRPr lang="en-US"/>
          </a:p>
        </p:txBody>
      </p:sp>
      <p:pic>
        <p:nvPicPr>
          <p:cNvPr id="2050" name="Picture 2" descr="Support Vector Machine Algorithm">
            <a:extLst>
              <a:ext uri="{FF2B5EF4-FFF2-40B4-BE49-F238E27FC236}">
                <a16:creationId xmlns:a16="http://schemas.microsoft.com/office/drawing/2014/main" id="{D98ED5E3-D663-438B-AED5-2881479E5E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9103" y="566908"/>
            <a:ext cx="3012327" cy="27021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pport Vector Machine Algorithm">
            <a:extLst>
              <a:ext uri="{FF2B5EF4-FFF2-40B4-BE49-F238E27FC236}">
                <a16:creationId xmlns:a16="http://schemas.microsoft.com/office/drawing/2014/main" id="{9A9A61EE-09C5-4668-96DB-8B6B47A51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974" y="404275"/>
            <a:ext cx="3215701" cy="28647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upport Vector Machine Algorithm">
            <a:extLst>
              <a:ext uri="{FF2B5EF4-FFF2-40B4-BE49-F238E27FC236}">
                <a16:creationId xmlns:a16="http://schemas.microsoft.com/office/drawing/2014/main" id="{8AE72A10-979E-4A15-B9A8-723B5FCA5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23" y="3269042"/>
            <a:ext cx="3012327" cy="28218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upport Vector Machine Algorithm">
            <a:extLst>
              <a:ext uri="{FF2B5EF4-FFF2-40B4-BE49-F238E27FC236}">
                <a16:creationId xmlns:a16="http://schemas.microsoft.com/office/drawing/2014/main" id="{4D8DFD01-848D-4AE4-80A6-60B59D01F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5974" y="3335179"/>
            <a:ext cx="3012327" cy="26895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EB2ED9-7EED-4CC3-AA06-01CF8E07F26E}"/>
              </a:ext>
            </a:extLst>
          </p:cNvPr>
          <p:cNvSpPr txBox="1"/>
          <p:nvPr/>
        </p:nvSpPr>
        <p:spPr>
          <a:xfrm>
            <a:off x="5216577" y="6090894"/>
            <a:ext cx="5141626" cy="400110"/>
          </a:xfrm>
          <a:prstGeom prst="rect">
            <a:avLst/>
          </a:prstGeom>
          <a:noFill/>
        </p:spPr>
        <p:txBody>
          <a:bodyPr wrap="square" rtlCol="0">
            <a:spAutoFit/>
          </a:bodyPr>
          <a:lstStyle/>
          <a:p>
            <a:pPr algn="ctr"/>
            <a:r>
              <a:rPr lang="en-US" sz="2000" b="1" dirty="0">
                <a:solidFill>
                  <a:srgbClr val="C00000"/>
                </a:solidFill>
                <a:latin typeface="Bookman Old Style" panose="02050604050505020204" pitchFamily="18" charset="0"/>
              </a:rPr>
              <a:t>Non-linear Support Vector Machine</a:t>
            </a:r>
          </a:p>
        </p:txBody>
      </p:sp>
    </p:spTree>
    <p:extLst>
      <p:ext uri="{BB962C8B-B14F-4D97-AF65-F5344CB8AC3E}">
        <p14:creationId xmlns:p14="http://schemas.microsoft.com/office/powerpoint/2010/main" val="383695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21894" y="307299"/>
            <a:ext cx="10965305" cy="5973580"/>
          </a:xfrm>
        </p:spPr>
        <p:txBody>
          <a:bodyPr>
            <a:noAutofit/>
          </a:bodyPr>
          <a:lstStyle/>
          <a:p>
            <a:pPr algn="just">
              <a:lnSpc>
                <a:spcPct val="200000"/>
              </a:lnSpc>
            </a:pPr>
            <a:r>
              <a:rPr lang="en-US" sz="2100" b="0" i="0" dirty="0">
                <a:solidFill>
                  <a:srgbClr val="002060"/>
                </a:solidFill>
                <a:effectLst/>
                <a:latin typeface="Bookman Old Style" panose="02050604050505020204" pitchFamily="18" charset="0"/>
              </a:rPr>
              <a:t>Suppose we see a strange cat that also has some features of dogs, so if we want a model that can accurately identify whether it is a cat or dog, so such a model can be created by using the SVM algorithm. We will first train our model with lots of images of cats and dogs so that it can learn about different features of cats and dogs, and then we test it with this strange creature. So as support vector creates a decision boundary between these two data (cat and dog) and choose extreme cases (support vectors), it will see the extreme case of cat and dog. Based on the support vectors, it will classify it as a cat. Consider the below diagram:</a:t>
            </a:r>
            <a:endParaRPr lang="en-US" sz="21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18</a:t>
            </a:fld>
            <a:endParaRPr lang="en-US"/>
          </a:p>
        </p:txBody>
      </p:sp>
    </p:spTree>
    <p:extLst>
      <p:ext uri="{BB962C8B-B14F-4D97-AF65-F5344CB8AC3E}">
        <p14:creationId xmlns:p14="http://schemas.microsoft.com/office/powerpoint/2010/main" val="326204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upport Vector Machine Algorithm">
            <a:extLst>
              <a:ext uri="{FF2B5EF4-FFF2-40B4-BE49-F238E27FC236}">
                <a16:creationId xmlns:a16="http://schemas.microsoft.com/office/drawing/2014/main" id="{22FE7CC8-388B-4DFB-9DBF-12A749209B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5748" y="480515"/>
            <a:ext cx="9820503" cy="589230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a:xfrm>
            <a:off x="2893564" y="6330118"/>
            <a:ext cx="6280830" cy="404614"/>
          </a:xfrm>
        </p:spPr>
        <p:txBody>
          <a:bodyPr vert="horz" lIns="91440" tIns="45720" rIns="91440" bIns="45720" rtlCol="0" anchor="ctr">
            <a:normAutofit/>
          </a:bodyPr>
          <a:lstStyle/>
          <a:p>
            <a:pPr>
              <a:spcAft>
                <a:spcPts val="600"/>
              </a:spcAft>
            </a:pPr>
            <a:r>
              <a:rPr lang="en-US" kern="1200" baseline="0">
                <a:solidFill>
                  <a:srgbClr val="000000"/>
                </a:solidFill>
                <a:latin typeface="+mn-lt"/>
                <a:ea typeface="+mn-ea"/>
                <a:cs typeface="+mn-cs"/>
              </a:rPr>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a:xfrm>
            <a:off x="9472736" y="6330118"/>
            <a:ext cx="1596292" cy="404614"/>
          </a:xfrm>
        </p:spPr>
        <p:txBody>
          <a:bodyPr vert="horz" lIns="91440" tIns="45720" rIns="91440" bIns="45720" rtlCol="0" anchor="ctr">
            <a:normAutofit/>
          </a:bodyPr>
          <a:lstStyle/>
          <a:p>
            <a:pPr>
              <a:spcAft>
                <a:spcPts val="600"/>
              </a:spcAft>
            </a:pPr>
            <a:fld id="{3EC2F91F-7B0C-4CBA-B026-7547219EDAA2}" type="slidenum">
              <a:rPr lang="en-US">
                <a:solidFill>
                  <a:srgbClr val="000000"/>
                </a:solidFill>
              </a:rPr>
              <a:pPr>
                <a:spcAft>
                  <a:spcPts val="600"/>
                </a:spcAft>
              </a:pPr>
              <a:t>19</a:t>
            </a:fld>
            <a:endParaRPr lang="en-US">
              <a:solidFill>
                <a:srgbClr val="000000"/>
              </a:solidFill>
            </a:endParaRPr>
          </a:p>
        </p:txBody>
      </p:sp>
    </p:spTree>
    <p:extLst>
      <p:ext uri="{BB962C8B-B14F-4D97-AF65-F5344CB8AC3E}">
        <p14:creationId xmlns:p14="http://schemas.microsoft.com/office/powerpoint/2010/main" val="128793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0F36-955C-47E5-809B-82FD56267B96}"/>
              </a:ext>
            </a:extLst>
          </p:cNvPr>
          <p:cNvSpPr>
            <a:spLocks noGrp="1"/>
          </p:cNvSpPr>
          <p:nvPr>
            <p:ph type="title"/>
          </p:nvPr>
        </p:nvSpPr>
        <p:spPr>
          <a:xfrm>
            <a:off x="1295400" y="659566"/>
            <a:ext cx="9601200" cy="828207"/>
          </a:xfrm>
        </p:spPr>
        <p:txBody>
          <a:bodyPr/>
          <a:lstStyle/>
          <a:p>
            <a:r>
              <a:rPr lang="en-US" b="1" dirty="0">
                <a:latin typeface="Bookman Old Style" panose="02050604050505020204" pitchFamily="18" charset="0"/>
              </a:rPr>
              <a:t>Points to be covered-</a:t>
            </a:r>
          </a:p>
        </p:txBody>
      </p:sp>
      <p:sp>
        <p:nvSpPr>
          <p:cNvPr id="3" name="Content Placeholder 2">
            <a:extLst>
              <a:ext uri="{FF2B5EF4-FFF2-40B4-BE49-F238E27FC236}">
                <a16:creationId xmlns:a16="http://schemas.microsoft.com/office/drawing/2014/main" id="{8E49A7FB-6715-4641-B323-7A6955F51C6D}"/>
              </a:ext>
            </a:extLst>
          </p:cNvPr>
          <p:cNvSpPr>
            <a:spLocks noGrp="1"/>
          </p:cNvSpPr>
          <p:nvPr>
            <p:ph idx="1"/>
          </p:nvPr>
        </p:nvSpPr>
        <p:spPr>
          <a:xfrm>
            <a:off x="1371600" y="1708879"/>
            <a:ext cx="10155836" cy="4489555"/>
          </a:xfrm>
        </p:spPr>
        <p:txBody>
          <a:bodyPr/>
          <a:lstStyle/>
          <a:p>
            <a:pPr>
              <a:lnSpc>
                <a:spcPct val="150000"/>
              </a:lnSpc>
            </a:pPr>
            <a:r>
              <a:rPr lang="en-US" dirty="0">
                <a:latin typeface="Bookman Old Style" panose="02050604050505020204" pitchFamily="18" charset="0"/>
              </a:rPr>
              <a:t>Introduction</a:t>
            </a:r>
          </a:p>
          <a:p>
            <a:pPr>
              <a:lnSpc>
                <a:spcPct val="150000"/>
              </a:lnSpc>
            </a:pPr>
            <a:r>
              <a:rPr lang="en-US" dirty="0">
                <a:latin typeface="Bookman Old Style" panose="02050604050505020204" pitchFamily="18" charset="0"/>
              </a:rPr>
              <a:t>Types of Learnings</a:t>
            </a:r>
          </a:p>
          <a:p>
            <a:pPr>
              <a:lnSpc>
                <a:spcPct val="150000"/>
              </a:lnSpc>
            </a:pPr>
            <a:r>
              <a:rPr lang="en-US" dirty="0">
                <a:latin typeface="Bookman Old Style" panose="02050604050505020204" pitchFamily="18" charset="0"/>
              </a:rPr>
              <a:t>Decision Tree</a:t>
            </a:r>
          </a:p>
          <a:p>
            <a:pPr>
              <a:lnSpc>
                <a:spcPct val="150000"/>
              </a:lnSpc>
            </a:pPr>
            <a:r>
              <a:rPr lang="en-US" dirty="0">
                <a:latin typeface="Bookman Old Style" panose="02050604050505020204" pitchFamily="18" charset="0"/>
              </a:rPr>
              <a:t>Search Vector Machine</a:t>
            </a:r>
          </a:p>
          <a:p>
            <a:pPr>
              <a:lnSpc>
                <a:spcPct val="150000"/>
              </a:lnSpc>
            </a:pPr>
            <a:r>
              <a:rPr lang="en-US" dirty="0">
                <a:latin typeface="Bookman Old Style" panose="02050604050505020204" pitchFamily="18" charset="0"/>
              </a:rPr>
              <a:t>Market Basket Analysis</a:t>
            </a:r>
          </a:p>
          <a:p>
            <a:pPr>
              <a:lnSpc>
                <a:spcPct val="150000"/>
              </a:lnSpc>
            </a:pPr>
            <a:r>
              <a:rPr lang="en-US" dirty="0">
                <a:latin typeface="Bookman Old Style" panose="02050604050505020204" pitchFamily="18" charset="0"/>
              </a:rPr>
              <a:t>Artificial Neural Network </a:t>
            </a:r>
          </a:p>
          <a:p>
            <a:pPr>
              <a:lnSpc>
                <a:spcPct val="150000"/>
              </a:lnSpc>
            </a:pPr>
            <a:r>
              <a:rPr lang="en-US" dirty="0">
                <a:latin typeface="Bookman Old Style" panose="02050604050505020204" pitchFamily="18" charset="0"/>
              </a:rPr>
              <a:t>Neural Network Tools</a:t>
            </a:r>
          </a:p>
        </p:txBody>
      </p:sp>
      <p:sp>
        <p:nvSpPr>
          <p:cNvPr id="4" name="Footer Placeholder 3">
            <a:extLst>
              <a:ext uri="{FF2B5EF4-FFF2-40B4-BE49-F238E27FC236}">
                <a16:creationId xmlns:a16="http://schemas.microsoft.com/office/drawing/2014/main" id="{C3179E90-A47D-4EFF-9EB3-CDB1398F4F2F}"/>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7B923359-C888-41BE-A9CC-7041B169A6F1}"/>
              </a:ext>
            </a:extLst>
          </p:cNvPr>
          <p:cNvSpPr>
            <a:spLocks noGrp="1"/>
          </p:cNvSpPr>
          <p:nvPr>
            <p:ph type="sldNum" sz="quarter" idx="12"/>
          </p:nvPr>
        </p:nvSpPr>
        <p:spPr/>
        <p:txBody>
          <a:bodyPr/>
          <a:lstStyle/>
          <a:p>
            <a:fld id="{3EC2F91F-7B0C-4CBA-B026-7547219EDAA2}" type="slidenum">
              <a:rPr lang="en-US" smtClean="0"/>
              <a:t>2</a:t>
            </a:fld>
            <a:endParaRPr lang="en-US"/>
          </a:p>
        </p:txBody>
      </p:sp>
    </p:spTree>
    <p:extLst>
      <p:ext uri="{BB962C8B-B14F-4D97-AF65-F5344CB8AC3E}">
        <p14:creationId xmlns:p14="http://schemas.microsoft.com/office/powerpoint/2010/main" val="4435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96845" y="779427"/>
            <a:ext cx="10665501" cy="4736833"/>
          </a:xfrm>
        </p:spPr>
        <p:txBody>
          <a:bodyPr>
            <a:noAutofit/>
          </a:bodyPr>
          <a:lstStyle/>
          <a:p>
            <a:pPr marL="0" marR="0" indent="0" algn="just">
              <a:lnSpc>
                <a:spcPct val="150000"/>
              </a:lnSpc>
              <a:spcBef>
                <a:spcPts val="0"/>
              </a:spcBef>
              <a:spcAft>
                <a:spcPts val="0"/>
              </a:spcAft>
              <a:buNone/>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Advantages-</a:t>
            </a:r>
            <a:endPar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Symbol" panose="05050102010706020507" pitchFamily="18" charset="2"/>
              <a:buChar char=""/>
            </a:pPr>
            <a:r>
              <a:rPr lang="en-US" i="0" dirty="0">
                <a:effectLst/>
                <a:latin typeface="Bookman Old Style" panose="02050604050505020204" pitchFamily="18" charset="0"/>
                <a:ea typeface="Calibri" panose="020F0502020204030204" pitchFamily="34" charset="0"/>
                <a:cs typeface="Times New Roman" panose="02020603050405020304" pitchFamily="18" charset="0"/>
              </a:rPr>
              <a:t>SVM classifiers offers great accuracy and work well with high dimensional space.</a:t>
            </a:r>
          </a:p>
          <a:p>
            <a:pPr marL="873252" lvl="1" indent="-342900" algn="just">
              <a:lnSpc>
                <a:spcPct val="150000"/>
              </a:lnSpc>
              <a:spcBef>
                <a:spcPts val="0"/>
              </a:spcBef>
              <a:spcAft>
                <a:spcPts val="0"/>
              </a:spcAft>
              <a:buFont typeface="Symbol" panose="05050102010706020507" pitchFamily="18" charset="2"/>
              <a:buChar char=""/>
            </a:pPr>
            <a:r>
              <a:rPr lang="en-US" i="0" dirty="0">
                <a:effectLst/>
                <a:latin typeface="Bookman Old Style" panose="02050604050505020204" pitchFamily="18" charset="0"/>
                <a:ea typeface="Calibri" panose="020F0502020204030204" pitchFamily="34" charset="0"/>
                <a:cs typeface="Times New Roman" panose="02020603050405020304" pitchFamily="18" charset="0"/>
              </a:rPr>
              <a:t>SVM classifiers basically use a subset of training points hence in result user very less memory.</a:t>
            </a:r>
          </a:p>
          <a:p>
            <a:pPr marL="0" marR="0" indent="0" algn="just">
              <a:lnSpc>
                <a:spcPct val="150000"/>
              </a:lnSpc>
              <a:spcBef>
                <a:spcPts val="0"/>
              </a:spcBef>
              <a:spcAft>
                <a:spcPts val="0"/>
              </a:spcAft>
              <a:buNone/>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Disadvantages- </a:t>
            </a:r>
            <a:endPar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Symbol" panose="05050102010706020507" pitchFamily="18" charset="2"/>
              <a:buChar char=""/>
            </a:pPr>
            <a:r>
              <a:rPr lang="en-US" i="0" dirty="0">
                <a:effectLst/>
                <a:latin typeface="Bookman Old Style" panose="02050604050505020204" pitchFamily="18" charset="0"/>
                <a:ea typeface="Calibri" panose="020F0502020204030204" pitchFamily="34" charset="0"/>
                <a:cs typeface="Times New Roman" panose="02020603050405020304" pitchFamily="18" charset="0"/>
              </a:rPr>
              <a:t>They have high training time hence in practice not suitable for large datasets.</a:t>
            </a:r>
          </a:p>
          <a:p>
            <a:pPr marL="873252" lvl="1" indent="-342900" algn="just">
              <a:lnSpc>
                <a:spcPct val="150000"/>
              </a:lnSpc>
              <a:spcBef>
                <a:spcPts val="0"/>
              </a:spcBef>
              <a:spcAft>
                <a:spcPts val="0"/>
              </a:spcAft>
              <a:buFont typeface="Symbol" panose="05050102010706020507" pitchFamily="18" charset="2"/>
              <a:buChar char=""/>
            </a:pPr>
            <a:r>
              <a:rPr lang="en-US" i="0" dirty="0">
                <a:effectLst/>
                <a:latin typeface="Bookman Old Style" panose="02050604050505020204" pitchFamily="18" charset="0"/>
                <a:ea typeface="Calibri" panose="020F0502020204030204" pitchFamily="34" charset="0"/>
                <a:cs typeface="Times New Roman" panose="02020603050405020304" pitchFamily="18" charset="0"/>
              </a:rPr>
              <a:t>SVM classifiers do not work well with overlapping classes.</a:t>
            </a:r>
          </a:p>
          <a:p>
            <a:pPr algn="just">
              <a:lnSpc>
                <a:spcPct val="150000"/>
              </a:lnSpc>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20</a:t>
            </a:fld>
            <a:endParaRPr lang="en-US"/>
          </a:p>
        </p:txBody>
      </p:sp>
    </p:spTree>
    <p:extLst>
      <p:ext uri="{BB962C8B-B14F-4D97-AF65-F5344CB8AC3E}">
        <p14:creationId xmlns:p14="http://schemas.microsoft.com/office/powerpoint/2010/main" val="2105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1E8F-1294-4703-A6B1-AC4818BE50F0}"/>
              </a:ext>
            </a:extLst>
          </p:cNvPr>
          <p:cNvSpPr>
            <a:spLocks noGrp="1"/>
          </p:cNvSpPr>
          <p:nvPr>
            <p:ph type="title"/>
          </p:nvPr>
        </p:nvSpPr>
        <p:spPr>
          <a:xfrm>
            <a:off x="1122972" y="371248"/>
            <a:ext cx="9601200" cy="528403"/>
          </a:xfrm>
        </p:spPr>
        <p:txBody>
          <a:bodyPr>
            <a:normAutofit fontScale="90000"/>
          </a:bodyPr>
          <a:lstStyle/>
          <a:p>
            <a:pPr algn="just">
              <a:lnSpc>
                <a:spcPct val="150000"/>
              </a:lnSpc>
            </a:pPr>
            <a:r>
              <a:rPr lang="en-US" sz="3200" b="1" dirty="0">
                <a:latin typeface="Bookman Old Style" panose="02050604050505020204" pitchFamily="18" charset="0"/>
              </a:rPr>
              <a:t>Market Basket Analysis-</a:t>
            </a:r>
          </a:p>
        </p:txBody>
      </p:sp>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43090" y="1101958"/>
            <a:ext cx="10749238" cy="5149121"/>
          </a:xfrm>
        </p:spPr>
        <p:txBody>
          <a:bodyPr>
            <a:normAutofit/>
          </a:bodyPr>
          <a:lstStyle/>
          <a:p>
            <a:pPr algn="just">
              <a:lnSpc>
                <a:spcPct val="200000"/>
              </a:lnSpc>
            </a:pPr>
            <a:r>
              <a:rPr lang="en-US" sz="2200" dirty="0">
                <a:effectLst/>
                <a:latin typeface="Bookman Old Style" panose="02050604050505020204" pitchFamily="18" charset="0"/>
                <a:ea typeface="Calibri" panose="020F0502020204030204" pitchFamily="34" charset="0"/>
              </a:rPr>
              <a:t>Market Basket Analysis is useful unsupervised machine learning method which is used to analyze large dataset to find patterns which further represents the interesting relationship between various items.</a:t>
            </a:r>
          </a:p>
          <a:p>
            <a:pPr algn="just">
              <a:lnSpc>
                <a:spcPct val="20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It is mainly used to analyze customer shopping pattern. It is also termed as Association or Association Rule Mixing. </a:t>
            </a:r>
          </a:p>
          <a:p>
            <a:pPr algn="just">
              <a:lnSpc>
                <a:spcPct val="200000"/>
              </a:lnSpc>
            </a:pPr>
            <a:r>
              <a:rPr lang="en-US" sz="2200" dirty="0">
                <a:effectLst/>
                <a:latin typeface="Bookman Old Style" panose="02050604050505020204" pitchFamily="18" charset="0"/>
                <a:ea typeface="Calibri" panose="020F0502020204030204" pitchFamily="34" charset="0"/>
              </a:rPr>
              <a:t>Market Basket Analysis is one of the key technique used by large retailers to uncover association between items. </a:t>
            </a:r>
            <a:endParaRPr lang="en-US" sz="2200"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21</a:t>
            </a:fld>
            <a:endParaRPr lang="en-US"/>
          </a:p>
        </p:txBody>
      </p:sp>
    </p:spTree>
    <p:extLst>
      <p:ext uri="{BB962C8B-B14F-4D97-AF65-F5344CB8AC3E}">
        <p14:creationId xmlns:p14="http://schemas.microsoft.com/office/powerpoint/2010/main" val="123346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876923" y="247338"/>
            <a:ext cx="11010275" cy="5996186"/>
          </a:xfrm>
        </p:spPr>
        <p:txBody>
          <a:bodyPr>
            <a:noAutofit/>
          </a:bodyPr>
          <a:lstStyle/>
          <a:p>
            <a:pPr algn="just">
              <a:lnSpc>
                <a:spcPct val="20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It works by looking for combinations of items that occur together frequently in transactions. To put it another way, it allows retails to identify relationship between the items that people buy.</a:t>
            </a:r>
          </a:p>
          <a:p>
            <a:pPr algn="just">
              <a:lnSpc>
                <a:spcPct val="20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Association rules are widely used to analyze retail basket or transaction data and are intended to identify strong rules discovered in transaction data using measures of interestingness, based on the concept of strong rules.</a:t>
            </a:r>
          </a:p>
          <a:p>
            <a:pPr algn="just">
              <a:lnSpc>
                <a:spcPct val="200000"/>
              </a:lnSpc>
            </a:pPr>
            <a:r>
              <a:rPr lang="en-US" sz="2200" spc="20" dirty="0">
                <a:effectLst/>
                <a:latin typeface="Bookman Old Style" panose="02050604050505020204" pitchFamily="18" charset="0"/>
                <a:ea typeface="Times New Roman" panose="02020603050405020304" pitchFamily="18" charset="0"/>
              </a:rPr>
              <a:t>Before acting on a rule, a retailer needs to know whether there is sufficient evidence to suggest that it will result in a beneficial outcome. </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22</a:t>
            </a:fld>
            <a:endParaRPr lang="en-US"/>
          </a:p>
        </p:txBody>
      </p:sp>
    </p:spTree>
    <p:extLst>
      <p:ext uri="{BB962C8B-B14F-4D97-AF65-F5344CB8AC3E}">
        <p14:creationId xmlns:p14="http://schemas.microsoft.com/office/powerpoint/2010/main" val="346743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891914" y="367257"/>
            <a:ext cx="10665501" cy="5598827"/>
          </a:xfrm>
        </p:spPr>
        <p:txBody>
          <a:bodyPr>
            <a:noAutofit/>
          </a:bodyPr>
          <a:lstStyle/>
          <a:p>
            <a:pPr marL="0" indent="0" algn="just">
              <a:lnSpc>
                <a:spcPct val="150000"/>
              </a:lnSpc>
              <a:buNone/>
            </a:pPr>
            <a:r>
              <a:rPr lang="en-US" spc="20" dirty="0">
                <a:effectLst/>
                <a:latin typeface="Bookman Old Style" panose="02050604050505020204" pitchFamily="18" charset="0"/>
                <a:ea typeface="Times New Roman" panose="02020603050405020304" pitchFamily="18" charset="0"/>
              </a:rPr>
              <a:t>We measure the strength of a rule by calculating </a:t>
            </a:r>
            <a:r>
              <a:rPr lang="en-US" b="1" spc="20" dirty="0">
                <a:effectLst/>
                <a:latin typeface="Bookman Old Style" panose="02050604050505020204" pitchFamily="18" charset="0"/>
                <a:ea typeface="Times New Roman" panose="02020603050405020304" pitchFamily="18" charset="0"/>
              </a:rPr>
              <a:t>the following three metrics</a:t>
            </a:r>
            <a:r>
              <a:rPr lang="en-US" b="1" spc="20" dirty="0">
                <a:latin typeface="Bookman Old Style" panose="02050604050505020204" pitchFamily="18" charset="0"/>
                <a:ea typeface="Times New Roman" panose="02020603050405020304" pitchFamily="18" charset="0"/>
              </a:rPr>
              <a:t>-</a:t>
            </a:r>
            <a:endParaRPr lang="en-US" dirty="0">
              <a:latin typeface="Bookman Old Style" panose="02050604050505020204" pitchFamily="18" charset="0"/>
            </a:endParaRPr>
          </a:p>
          <a:p>
            <a:pPr algn="just">
              <a:lnSpc>
                <a:spcPct val="150000"/>
              </a:lnSpc>
              <a:buFont typeface="Wingdings" panose="05000000000000000000" pitchFamily="2" charset="2"/>
              <a:buChar char="Ø"/>
            </a:pPr>
            <a:r>
              <a:rPr lang="en-US" b="1" dirty="0">
                <a:solidFill>
                  <a:srgbClr val="C00000"/>
                </a:solidFill>
                <a:latin typeface="Bookman Old Style" panose="02050604050505020204" pitchFamily="18" charset="0"/>
              </a:rPr>
              <a:t>Support- </a:t>
            </a:r>
            <a:r>
              <a:rPr lang="en-US" spc="20" dirty="0">
                <a:solidFill>
                  <a:srgbClr val="002060"/>
                </a:solidFill>
                <a:effectLst/>
                <a:latin typeface="Bookman Old Style" panose="02050604050505020204" pitchFamily="18" charset="0"/>
                <a:ea typeface="Times New Roman" panose="02020603050405020304" pitchFamily="18" charset="0"/>
              </a:rPr>
              <a:t>The percentage of transactions that contain all the items in an itemset. </a:t>
            </a:r>
            <a:r>
              <a:rPr lang="en-US" spc="2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The higher the support the more frequently the itemset occurs. Rules with a high support are preferred since they are likely to be applicable to many future transactions.</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b="1" dirty="0">
                <a:solidFill>
                  <a:srgbClr val="C00000"/>
                </a:solidFill>
                <a:latin typeface="Bookman Old Style" panose="02050604050505020204" pitchFamily="18" charset="0"/>
              </a:rPr>
              <a:t>Confidence- </a:t>
            </a:r>
            <a:r>
              <a:rPr lang="en-US" b="1"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2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The probability that a transaction that contains the items on the left-hand side of the rule (Frequently bought items) also contains the item on the right-hand side(Also bought with frequently bought items) . The higher the confidence, the greater the likelihood that the item on the right-hand side will be purchased or, in other words, the greater the return rate you can expect for a given rule.</a:t>
            </a:r>
            <a:endParaRPr lang="en-US" b="1"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23</a:t>
            </a:fld>
            <a:endParaRPr lang="en-US"/>
          </a:p>
        </p:txBody>
      </p:sp>
    </p:spTree>
    <p:extLst>
      <p:ext uri="{BB962C8B-B14F-4D97-AF65-F5344CB8AC3E}">
        <p14:creationId xmlns:p14="http://schemas.microsoft.com/office/powerpoint/2010/main" val="994276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010587" y="577121"/>
            <a:ext cx="10816652" cy="5703757"/>
          </a:xfrm>
        </p:spPr>
        <p:txBody>
          <a:bodyPr>
            <a:normAutofit/>
          </a:bodyPr>
          <a:lstStyle/>
          <a:p>
            <a:pPr algn="just">
              <a:lnSpc>
                <a:spcPct val="200000"/>
              </a:lnSpc>
              <a:buFont typeface="Wingdings" panose="05000000000000000000" pitchFamily="2" charset="2"/>
              <a:buChar char="Ø"/>
            </a:pPr>
            <a:r>
              <a:rPr lang="en-US" sz="2200" b="1" dirty="0">
                <a:solidFill>
                  <a:srgbClr val="C00000"/>
                </a:solidFill>
                <a:latin typeface="Bookman Old Style" panose="02050604050505020204" pitchFamily="18" charset="0"/>
              </a:rPr>
              <a:t>Lift- </a:t>
            </a:r>
            <a:r>
              <a:rPr lang="en-US" sz="2200" spc="20" dirty="0">
                <a:effectLst/>
                <a:latin typeface="Bookman Old Style" panose="02050604050505020204" pitchFamily="18" charset="0"/>
                <a:ea typeface="Times New Roman" panose="02020603050405020304" pitchFamily="18" charset="0"/>
              </a:rPr>
              <a:t>The probability of all the items in a rule occurring together </a:t>
            </a:r>
            <a:r>
              <a:rPr lang="en-US" sz="2200" i="1" spc="20" dirty="0">
                <a:effectLst/>
                <a:latin typeface="Bookman Old Style" panose="02050604050505020204" pitchFamily="18" charset="0"/>
                <a:ea typeface="Times New Roman" panose="02020603050405020304" pitchFamily="18" charset="0"/>
              </a:rPr>
              <a:t>(otherwise known as the support) </a:t>
            </a:r>
            <a:r>
              <a:rPr lang="en-US" sz="2200" spc="20" dirty="0">
                <a:effectLst/>
                <a:latin typeface="Bookman Old Style" panose="02050604050505020204" pitchFamily="18" charset="0"/>
                <a:ea typeface="Times New Roman" panose="02020603050405020304" pitchFamily="18" charset="0"/>
              </a:rPr>
              <a:t>divided by the product of the probabilities of the items on the left- and right-hand side occurring as if there was no association between them. </a:t>
            </a:r>
          </a:p>
          <a:p>
            <a:pPr marL="0" indent="0" algn="just">
              <a:lnSpc>
                <a:spcPct val="200000"/>
              </a:lnSpc>
              <a:buNone/>
            </a:pPr>
            <a:r>
              <a:rPr lang="en-US" sz="2200" b="1" i="1" dirty="0">
                <a:solidFill>
                  <a:srgbClr val="C00000"/>
                </a:solidFill>
                <a:effectLst/>
                <a:latin typeface="Bookman Old Style" panose="02050604050505020204" pitchFamily="18" charset="0"/>
              </a:rPr>
              <a:t>“Market Basket Analysis allows retailers to identify relationships between the products that people buy.”</a:t>
            </a:r>
            <a:endParaRPr lang="en-US" sz="2200" b="1" i="1"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24</a:t>
            </a:fld>
            <a:endParaRPr lang="en-US"/>
          </a:p>
        </p:txBody>
      </p:sp>
    </p:spTree>
    <p:extLst>
      <p:ext uri="{BB962C8B-B14F-4D97-AF65-F5344CB8AC3E}">
        <p14:creationId xmlns:p14="http://schemas.microsoft.com/office/powerpoint/2010/main" val="1143818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233378" y="427219"/>
            <a:ext cx="10488929" cy="5688767"/>
          </a:xfrm>
        </p:spPr>
        <p:txBody>
          <a:bodyPr>
            <a:normAutofit/>
          </a:bodyPr>
          <a:lstStyle/>
          <a:p>
            <a:pPr marL="0" indent="0" algn="just">
              <a:lnSpc>
                <a:spcPct val="250000"/>
              </a:lnSpc>
              <a:buNone/>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Example-</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 Assume there are 100 customers. 10 of them bought milk, 8 bought butter and 6 bought both. </a:t>
            </a:r>
          </a:p>
          <a:p>
            <a:pPr marL="603504" lvl="1" indent="0" algn="just">
              <a:lnSpc>
                <a:spcPct val="250000"/>
              </a:lnSpc>
              <a:spcBef>
                <a:spcPts val="0"/>
              </a:spcBef>
              <a:spcAft>
                <a:spcPts val="0"/>
              </a:spcAft>
              <a:buNone/>
            </a:pPr>
            <a:r>
              <a:rPr lang="en-US" sz="2200" b="1" i="0" dirty="0">
                <a:effectLst/>
                <a:latin typeface="Bookman Old Style" panose="02050604050505020204" pitchFamily="18" charset="0"/>
                <a:ea typeface="Calibri" panose="020F0502020204030204" pitchFamily="34" charset="0"/>
                <a:cs typeface="Times New Roman" panose="02020603050405020304" pitchFamily="18" charset="0"/>
              </a:rPr>
              <a:t>Support </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 P(Milk &amp; Butter) = 6/ 100 = 0.06</a:t>
            </a:r>
          </a:p>
          <a:p>
            <a:pPr marL="603504" lvl="1" indent="0" algn="just">
              <a:lnSpc>
                <a:spcPct val="250000"/>
              </a:lnSpc>
              <a:spcBef>
                <a:spcPts val="0"/>
              </a:spcBef>
              <a:spcAft>
                <a:spcPts val="0"/>
              </a:spcAft>
              <a:buNone/>
            </a:pPr>
            <a:r>
              <a:rPr lang="en-US" sz="2200" b="1" i="0" dirty="0">
                <a:effectLst/>
                <a:latin typeface="Bookman Old Style" panose="02050604050505020204" pitchFamily="18" charset="0"/>
                <a:ea typeface="Calibri" panose="020F0502020204030204" pitchFamily="34" charset="0"/>
                <a:cs typeface="Times New Roman" panose="02020603050405020304" pitchFamily="18" charset="0"/>
              </a:rPr>
              <a:t>Confidence</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 = Support/P(Butter) = 0.06/ 0.08 = 0.75</a:t>
            </a:r>
          </a:p>
          <a:p>
            <a:pPr marL="603504" lvl="1" indent="0" algn="just">
              <a:lnSpc>
                <a:spcPct val="250000"/>
              </a:lnSpc>
              <a:spcBef>
                <a:spcPts val="0"/>
              </a:spcBef>
              <a:spcAft>
                <a:spcPts val="0"/>
              </a:spcAft>
              <a:buNone/>
            </a:pPr>
            <a:r>
              <a:rPr lang="en-US" sz="2200" b="1" i="0" dirty="0">
                <a:effectLst/>
                <a:latin typeface="Bookman Old Style" panose="02050604050505020204" pitchFamily="18" charset="0"/>
                <a:ea typeface="Calibri" panose="020F0502020204030204" pitchFamily="34" charset="0"/>
                <a:cs typeface="Times New Roman" panose="02020603050405020304" pitchFamily="18" charset="0"/>
              </a:rPr>
              <a:t>Lift </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 Confidence/ P(Milk) = 0.75/0.10 = 7.5</a:t>
            </a:r>
          </a:p>
          <a:p>
            <a:pPr algn="just">
              <a:lnSpc>
                <a:spcPct val="250000"/>
              </a:lnSpc>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25</a:t>
            </a:fld>
            <a:endParaRPr lang="en-US"/>
          </a:p>
        </p:txBody>
      </p:sp>
    </p:spTree>
    <p:extLst>
      <p:ext uri="{BB962C8B-B14F-4D97-AF65-F5344CB8AC3E}">
        <p14:creationId xmlns:p14="http://schemas.microsoft.com/office/powerpoint/2010/main" val="2040395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63557" y="367259"/>
            <a:ext cx="10968614" cy="5786324"/>
          </a:xfrm>
        </p:spPr>
        <p:txBody>
          <a:bodyPr>
            <a:normAutofit/>
          </a:bodyPr>
          <a:lstStyle/>
          <a:p>
            <a:pPr marL="0" marR="0" indent="0" algn="just" fontAlgn="base">
              <a:lnSpc>
                <a:spcPct val="200000"/>
              </a:lnSpc>
              <a:spcBef>
                <a:spcPts val="0"/>
              </a:spcBef>
              <a:spcAft>
                <a:spcPts val="0"/>
              </a:spcAft>
              <a:buNone/>
            </a:pPr>
            <a:r>
              <a:rPr lang="en-US" sz="2200" spc="2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To perform a Market Basket Analysis and identify potential rules, a data mining algorithm called the </a:t>
            </a:r>
            <a:r>
              <a:rPr lang="en-US" sz="2200" b="1" spc="20"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a:t>
            </a:r>
            <a:r>
              <a:rPr lang="en-US" sz="2200" b="1" strike="noStrike" spc="20"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Apriori Algorithm</a:t>
            </a:r>
            <a:r>
              <a:rPr lang="en-US" sz="2200" b="1" spc="20"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200" spc="2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is commonly used, which works in two steps:</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R="0" lvl="0" algn="just" fontAlgn="base">
              <a:lnSpc>
                <a:spcPct val="200000"/>
              </a:lnSpc>
              <a:spcBef>
                <a:spcPts val="0"/>
              </a:spcBef>
              <a:spcAft>
                <a:spcPts val="0"/>
              </a:spcAft>
              <a:buFont typeface="Wingdings" panose="05000000000000000000" pitchFamily="2" charset="2"/>
              <a:buChar char="Ø"/>
              <a:tabLst>
                <a:tab pos="457200" algn="l"/>
              </a:tabLst>
            </a:pPr>
            <a:r>
              <a:rPr lang="en-US" sz="2200" spc="2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Systematically identify item sets that occur frequently in the data set with a support greater than a pre-specified threshold.</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R="0" lvl="0" algn="just" fontAlgn="base">
              <a:lnSpc>
                <a:spcPct val="200000"/>
              </a:lnSpc>
              <a:spcBef>
                <a:spcPts val="0"/>
              </a:spcBef>
              <a:spcAft>
                <a:spcPts val="0"/>
              </a:spcAft>
              <a:buFont typeface="Wingdings" panose="05000000000000000000" pitchFamily="2" charset="2"/>
              <a:buChar char="Ø"/>
              <a:tabLst>
                <a:tab pos="457200" algn="l"/>
              </a:tabLst>
            </a:pPr>
            <a:r>
              <a:rPr lang="en-US" sz="2200" spc="2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Calculate the confidence of all possible rules given the frequent item sets and keep only those with a confidence greater than a pre-specified threshold.</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200000"/>
              </a:lnSpc>
            </a:pPr>
            <a:endParaRPr lang="en-US" sz="22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26</a:t>
            </a:fld>
            <a:endParaRPr lang="en-US"/>
          </a:p>
        </p:txBody>
      </p:sp>
    </p:spTree>
    <p:extLst>
      <p:ext uri="{BB962C8B-B14F-4D97-AF65-F5344CB8AC3E}">
        <p14:creationId xmlns:p14="http://schemas.microsoft.com/office/powerpoint/2010/main" val="2931417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101776" y="277318"/>
            <a:ext cx="10575561" cy="5613816"/>
          </a:xfrm>
        </p:spPr>
        <p:txBody>
          <a:bodyPr>
            <a:normAutofit/>
          </a:bodyPr>
          <a:lstStyle/>
          <a:p>
            <a:pPr marL="0" marR="0" algn="just">
              <a:lnSpc>
                <a:spcPct val="200000"/>
              </a:lnSpc>
              <a:spcBef>
                <a:spcPts val="0"/>
              </a:spcBef>
              <a:spcAft>
                <a:spcPts val="0"/>
              </a:spcAft>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 basic steps are-</a:t>
            </a:r>
          </a:p>
          <a:p>
            <a:pPr marL="873252" lvl="1" indent="-342900" algn="just">
              <a:lnSpc>
                <a:spcPct val="200000"/>
              </a:lnSpc>
              <a:spcBef>
                <a:spcPts val="0"/>
              </a:spcBef>
              <a:spcAft>
                <a:spcPts val="0"/>
              </a:spcAft>
              <a:buFont typeface="+mj-lt"/>
              <a:buAutoNum type="alphaLcParenR"/>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Load Packages</a:t>
            </a:r>
          </a:p>
          <a:p>
            <a:pPr marL="873252" lvl="1" indent="-342900" algn="just">
              <a:lnSpc>
                <a:spcPct val="200000"/>
              </a:lnSpc>
              <a:spcBef>
                <a:spcPts val="0"/>
              </a:spcBef>
              <a:spcAft>
                <a:spcPts val="0"/>
              </a:spcAft>
              <a:buFont typeface="+mj-lt"/>
              <a:buAutoNum type="alphaLcParenR"/>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Data Preprocessing and Exploring</a:t>
            </a:r>
          </a:p>
          <a:p>
            <a:pPr marL="873252" lvl="1" indent="-342900" algn="just">
              <a:lnSpc>
                <a:spcPct val="200000"/>
              </a:lnSpc>
              <a:spcBef>
                <a:spcPts val="0"/>
              </a:spcBef>
              <a:spcAft>
                <a:spcPts val="0"/>
              </a:spcAft>
              <a:buFont typeface="+mj-lt"/>
              <a:buAutoNum type="alphaLcParenR"/>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Segregate data as per the requirement-</a:t>
            </a:r>
          </a:p>
          <a:p>
            <a:pPr lvl="2" algn="just">
              <a:lnSpc>
                <a:spcPct val="200000"/>
              </a:lnSpc>
              <a:spcBef>
                <a:spcPts val="0"/>
              </a:spcBef>
              <a:spcAft>
                <a:spcPts val="0"/>
              </a:spcAft>
              <a:buFont typeface="Wingdings" panose="05000000000000000000" pitchFamily="2" charset="2"/>
              <a:buChar char="Ø"/>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What time do people often purchase online?</a:t>
            </a:r>
          </a:p>
          <a:p>
            <a:pPr lvl="2" algn="just">
              <a:lnSpc>
                <a:spcPct val="200000"/>
              </a:lnSpc>
              <a:spcBef>
                <a:spcPts val="0"/>
              </a:spcBef>
              <a:spcAft>
                <a:spcPts val="0"/>
              </a:spcAft>
              <a:buFont typeface="Wingdings" panose="05000000000000000000" pitchFamily="2" charset="2"/>
              <a:buChar char="Ø"/>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How many items each customer buy? </a:t>
            </a:r>
          </a:p>
          <a:p>
            <a:pPr lvl="2" algn="just">
              <a:lnSpc>
                <a:spcPct val="200000"/>
              </a:lnSpc>
              <a:spcBef>
                <a:spcPts val="0"/>
              </a:spcBef>
              <a:spcAft>
                <a:spcPts val="0"/>
              </a:spcAft>
              <a:buFont typeface="Wingdings" panose="05000000000000000000" pitchFamily="2" charset="2"/>
              <a:buChar char="Ø"/>
            </a:pPr>
            <a:r>
              <a:rPr lang="en-US" sz="2200" dirty="0">
                <a:effectLst/>
                <a:latin typeface="Bookman Old Style" panose="02050604050505020204" pitchFamily="18" charset="0"/>
                <a:ea typeface="Calibri" panose="020F0502020204030204" pitchFamily="34" charset="0"/>
              </a:rPr>
              <a:t>Top best sellers</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200000"/>
              </a:lnSpc>
              <a:spcBef>
                <a:spcPts val="0"/>
              </a:spcBef>
              <a:spcAft>
                <a:spcPts val="0"/>
              </a:spcAft>
              <a:buFont typeface="+mj-lt"/>
              <a:buAutoNum type="alphaLcParenR"/>
            </a:pPr>
            <a:r>
              <a:rPr lang="en-US" sz="2200" i="0" dirty="0">
                <a:latin typeface="Bookman Old Style" panose="02050604050505020204" pitchFamily="18" charset="0"/>
                <a:ea typeface="Calibri" panose="020F0502020204030204" pitchFamily="34" charset="0"/>
                <a:cs typeface="Times New Roman" panose="02020603050405020304" pitchFamily="18" charset="0"/>
              </a:rPr>
              <a:t>Analyze Result</a:t>
            </a:r>
            <a:endParaRPr lang="en-US" sz="2200" i="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27</a:t>
            </a:fld>
            <a:endParaRPr lang="en-US"/>
          </a:p>
        </p:txBody>
      </p:sp>
    </p:spTree>
    <p:extLst>
      <p:ext uri="{BB962C8B-B14F-4D97-AF65-F5344CB8AC3E}">
        <p14:creationId xmlns:p14="http://schemas.microsoft.com/office/powerpoint/2010/main" val="3854169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28</a:t>
            </a:fld>
            <a:endParaRPr lang="en-US"/>
          </a:p>
        </p:txBody>
      </p:sp>
      <p:pic>
        <p:nvPicPr>
          <p:cNvPr id="6" name="Content Placeholder 5" descr="Diagram&#10;&#10;Description automatically generated">
            <a:extLst>
              <a:ext uri="{FF2B5EF4-FFF2-40B4-BE49-F238E27FC236}">
                <a16:creationId xmlns:a16="http://schemas.microsoft.com/office/drawing/2014/main" id="{E3A18A00-831A-4AAF-8958-D6FA93C5D8B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3889" y="335436"/>
            <a:ext cx="9979853" cy="6187127"/>
          </a:xfrm>
          <a:prstGeom prst="rect">
            <a:avLst/>
          </a:prstGeom>
        </p:spPr>
      </p:pic>
    </p:spTree>
    <p:extLst>
      <p:ext uri="{BB962C8B-B14F-4D97-AF65-F5344CB8AC3E}">
        <p14:creationId xmlns:p14="http://schemas.microsoft.com/office/powerpoint/2010/main" val="4091877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1E8F-1294-4703-A6B1-AC4818BE50F0}"/>
              </a:ext>
            </a:extLst>
          </p:cNvPr>
          <p:cNvSpPr>
            <a:spLocks noGrp="1"/>
          </p:cNvSpPr>
          <p:nvPr>
            <p:ph type="title"/>
          </p:nvPr>
        </p:nvSpPr>
        <p:spPr>
          <a:xfrm>
            <a:off x="1295400" y="505918"/>
            <a:ext cx="9601200" cy="618344"/>
          </a:xfrm>
        </p:spPr>
        <p:txBody>
          <a:bodyPr>
            <a:normAutofit fontScale="90000"/>
          </a:bodyPr>
          <a:lstStyle/>
          <a:p>
            <a:pPr algn="just">
              <a:lnSpc>
                <a:spcPct val="150000"/>
              </a:lnSpc>
            </a:pPr>
            <a:r>
              <a:rPr lang="en-US" sz="3200" b="1" dirty="0">
                <a:latin typeface="Bookman Old Style" panose="02050604050505020204" pitchFamily="18" charset="0"/>
              </a:rPr>
              <a:t>Artificial Neural Network-</a:t>
            </a:r>
          </a:p>
        </p:txBody>
      </p:sp>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295400" y="1386590"/>
            <a:ext cx="10501859" cy="4845570"/>
          </a:xfrm>
        </p:spPr>
        <p:txBody>
          <a:bodyPr>
            <a:normAutofit/>
          </a:bodyPr>
          <a:lstStyle/>
          <a:p>
            <a:pPr algn="just">
              <a:lnSpc>
                <a:spcPct val="15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Neural Network process information in a similar way the human brain does. The network is composed of a large number of highly interconnected processing elements working in parallel to solve a specific problem. Neural Network learn by example. They cannot be programmed to perform a specific task.</a:t>
            </a:r>
          </a:p>
          <a:p>
            <a:pPr algn="just">
              <a:lnSpc>
                <a:spcPct val="150000"/>
              </a:lnSpc>
            </a:pPr>
            <a:r>
              <a:rPr lang="en-US" sz="2200" dirty="0">
                <a:effectLst/>
                <a:latin typeface="Bookman Old Style" panose="02050604050505020204" pitchFamily="18" charset="0"/>
                <a:ea typeface="Calibri" panose="020F0502020204030204" pitchFamily="34" charset="0"/>
              </a:rPr>
              <a:t>An Artificial Neural Network is configured for a specific application such as pattern reorganization or data classification etc. through learning process. </a:t>
            </a: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29</a:t>
            </a:fld>
            <a:endParaRPr lang="en-US"/>
          </a:p>
        </p:txBody>
      </p:sp>
    </p:spTree>
    <p:extLst>
      <p:ext uri="{BB962C8B-B14F-4D97-AF65-F5344CB8AC3E}">
        <p14:creationId xmlns:p14="http://schemas.microsoft.com/office/powerpoint/2010/main" val="397236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1E8F-1294-4703-A6B1-AC4818BE50F0}"/>
              </a:ext>
            </a:extLst>
          </p:cNvPr>
          <p:cNvSpPr>
            <a:spLocks noGrp="1"/>
          </p:cNvSpPr>
          <p:nvPr>
            <p:ph type="title"/>
          </p:nvPr>
        </p:nvSpPr>
        <p:spPr>
          <a:xfrm>
            <a:off x="1070547" y="417225"/>
            <a:ext cx="9601200" cy="723275"/>
          </a:xfrm>
        </p:spPr>
        <p:txBody>
          <a:bodyPr>
            <a:normAutofit fontScale="90000"/>
          </a:bodyPr>
          <a:lstStyle/>
          <a:p>
            <a:pPr>
              <a:lnSpc>
                <a:spcPct val="150000"/>
              </a:lnSpc>
            </a:pPr>
            <a:r>
              <a:rPr lang="en-US" sz="3200" b="1" dirty="0">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070547" y="1327342"/>
            <a:ext cx="10651762" cy="4939201"/>
          </a:xfrm>
        </p:spPr>
        <p:txBody>
          <a:bodyPr>
            <a:noAutofit/>
          </a:bodyPr>
          <a:lstStyle/>
          <a:p>
            <a:pPr algn="just">
              <a:lnSpc>
                <a:spcPct val="150000"/>
              </a:lnSpc>
            </a:pPr>
            <a:r>
              <a:rPr lang="en-US" sz="2200" dirty="0">
                <a:effectLst/>
                <a:latin typeface="Bookman Old Style" panose="02050604050505020204" pitchFamily="18" charset="0"/>
                <a:ea typeface="Calibri" panose="020F0502020204030204" pitchFamily="34" charset="0"/>
              </a:rPr>
              <a:t>Machines can not be called Intelligent until they are able to learn to do things and to adapt new situations, rather than simply doing as they are told to do. </a:t>
            </a:r>
          </a:p>
          <a:p>
            <a:pPr algn="just">
              <a:lnSpc>
                <a:spcPct val="15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Learning is the process that acquires knowledge to the system. It is hard to say that the machine is Intelligent if it has no learning capability. By definition-</a:t>
            </a:r>
          </a:p>
          <a:p>
            <a:pPr marL="0" indent="0" algn="just">
              <a:lnSpc>
                <a:spcPct val="150000"/>
              </a:lnSpc>
              <a:buNone/>
            </a:pPr>
            <a:r>
              <a:rPr lang="en-US" sz="2200"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Learning is the activity that enable the system to do the same task more efficiently and more effectively next time.</a:t>
            </a:r>
            <a:endParaRPr lang="en-US" sz="22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a:t>
            </a:fld>
            <a:endParaRPr lang="en-US"/>
          </a:p>
        </p:txBody>
      </p:sp>
    </p:spTree>
    <p:extLst>
      <p:ext uri="{BB962C8B-B14F-4D97-AF65-F5344CB8AC3E}">
        <p14:creationId xmlns:p14="http://schemas.microsoft.com/office/powerpoint/2010/main" val="2015703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30</a:t>
            </a:fld>
            <a:endParaRPr lang="en-US"/>
          </a:p>
        </p:txBody>
      </p:sp>
      <p:pic>
        <p:nvPicPr>
          <p:cNvPr id="6" name="Content Placeholder 5" descr="Diagram&#10;&#10;Description automatically generated">
            <a:extLst>
              <a:ext uri="{FF2B5EF4-FFF2-40B4-BE49-F238E27FC236}">
                <a16:creationId xmlns:a16="http://schemas.microsoft.com/office/drawing/2014/main" id="{B8A26A03-AFA2-44A3-8AF8-D0EE0EBFEFF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3680" y="571118"/>
            <a:ext cx="11063461" cy="5379977"/>
          </a:xfrm>
          <a:prstGeom prst="rect">
            <a:avLst/>
          </a:prstGeom>
        </p:spPr>
      </p:pic>
    </p:spTree>
    <p:extLst>
      <p:ext uri="{BB962C8B-B14F-4D97-AF65-F5344CB8AC3E}">
        <p14:creationId xmlns:p14="http://schemas.microsoft.com/office/powerpoint/2010/main" val="4238468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36885" y="337279"/>
            <a:ext cx="10890354" cy="2166077"/>
          </a:xfrm>
        </p:spPr>
        <p:txBody>
          <a:bodyPr>
            <a:noAutofit/>
          </a:bodyPr>
          <a:lstStyle/>
          <a:p>
            <a:pPr algn="just">
              <a:lnSpc>
                <a:spcPct val="150000"/>
              </a:lnSpc>
            </a:pPr>
            <a:r>
              <a:rPr lang="en-US" dirty="0">
                <a:effectLst/>
                <a:latin typeface="Bookman Old Style" panose="02050604050505020204" pitchFamily="18" charset="0"/>
                <a:ea typeface="Calibri" panose="020F0502020204030204" pitchFamily="34" charset="0"/>
              </a:rPr>
              <a:t>A typical neuron collects signal from others through a host of fine structures called </a:t>
            </a:r>
            <a:r>
              <a:rPr lang="en-US" i="1" dirty="0">
                <a:effectLst/>
                <a:latin typeface="Bookman Old Style" panose="02050604050505020204" pitchFamily="18" charset="0"/>
                <a:ea typeface="Calibri" panose="020F0502020204030204" pitchFamily="34" charset="0"/>
              </a:rPr>
              <a:t>Dendrites</a:t>
            </a:r>
            <a:r>
              <a:rPr lang="en-US" dirty="0">
                <a:effectLst/>
                <a:latin typeface="Bookman Old Style" panose="02050604050505020204" pitchFamily="18" charset="0"/>
                <a:ea typeface="Calibri" panose="020F0502020204030204" pitchFamily="34" charset="0"/>
              </a:rPr>
              <a:t>. The neuron sends out spikes of electrical activity though a long thin strand called </a:t>
            </a:r>
            <a:r>
              <a:rPr lang="en-US" i="1" dirty="0">
                <a:effectLst/>
                <a:latin typeface="Bookman Old Style" panose="02050604050505020204" pitchFamily="18" charset="0"/>
                <a:ea typeface="Calibri" panose="020F0502020204030204" pitchFamily="34" charset="0"/>
              </a:rPr>
              <a:t>Axon</a:t>
            </a:r>
            <a:r>
              <a:rPr lang="en-US" dirty="0">
                <a:effectLst/>
                <a:latin typeface="Bookman Old Style" panose="02050604050505020204" pitchFamily="18" charset="0"/>
                <a:ea typeface="Calibri" panose="020F0502020204030204" pitchFamily="34" charset="0"/>
              </a:rPr>
              <a:t>, which splits into thousands of branches. There is a synapses at the end of </a:t>
            </a:r>
            <a:r>
              <a:rPr lang="en-US" i="1" dirty="0">
                <a:effectLst/>
                <a:latin typeface="Bookman Old Style" panose="02050604050505020204" pitchFamily="18" charset="0"/>
                <a:ea typeface="Calibri" panose="020F0502020204030204" pitchFamily="34" charset="0"/>
              </a:rPr>
              <a:t>Axons </a:t>
            </a:r>
            <a:r>
              <a:rPr lang="en-US" dirty="0">
                <a:effectLst/>
                <a:latin typeface="Bookman Old Style" panose="02050604050505020204" pitchFamily="18" charset="0"/>
                <a:ea typeface="Calibri" panose="020F0502020204030204" pitchFamily="34" charset="0"/>
              </a:rPr>
              <a:t>which is connected to the </a:t>
            </a:r>
            <a:r>
              <a:rPr lang="en-US" i="1" dirty="0">
                <a:effectLst/>
                <a:latin typeface="Bookman Old Style" panose="02050604050505020204" pitchFamily="18" charset="0"/>
                <a:ea typeface="Calibri" panose="020F0502020204030204" pitchFamily="34" charset="0"/>
              </a:rPr>
              <a:t>dendrites</a:t>
            </a:r>
            <a:r>
              <a:rPr lang="en-US" dirty="0">
                <a:effectLst/>
                <a:latin typeface="Bookman Old Style" panose="02050604050505020204" pitchFamily="18" charset="0"/>
                <a:ea typeface="Calibri" panose="020F0502020204030204" pitchFamily="34" charset="0"/>
              </a:rPr>
              <a:t> of other neurons.</a:t>
            </a: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31</a:t>
            </a:fld>
            <a:endParaRPr lang="en-US"/>
          </a:p>
        </p:txBody>
      </p:sp>
      <p:pic>
        <p:nvPicPr>
          <p:cNvPr id="6" name="Picture 5" descr="Diagram&#10;&#10;Description automatically generated">
            <a:extLst>
              <a:ext uri="{FF2B5EF4-FFF2-40B4-BE49-F238E27FC236}">
                <a16:creationId xmlns:a16="http://schemas.microsoft.com/office/drawing/2014/main" id="{531EAB1F-E2AE-4108-A18B-63C36F5AE276}"/>
              </a:ext>
            </a:extLst>
          </p:cNvPr>
          <p:cNvPicPr/>
          <p:nvPr/>
        </p:nvPicPr>
        <p:blipFill>
          <a:blip r:embed="rId2">
            <a:extLst>
              <a:ext uri="{28A0092B-C50C-407E-A947-70E740481C1C}">
                <a14:useLocalDpi xmlns:a14="http://schemas.microsoft.com/office/drawing/2010/main" val="0"/>
              </a:ext>
            </a:extLst>
          </a:blip>
          <a:stretch>
            <a:fillRect/>
          </a:stretch>
        </p:blipFill>
        <p:spPr>
          <a:xfrm>
            <a:off x="3008775" y="2139341"/>
            <a:ext cx="6746573" cy="4381380"/>
          </a:xfrm>
          <a:prstGeom prst="rect">
            <a:avLst/>
          </a:prstGeom>
        </p:spPr>
      </p:pic>
    </p:spTree>
    <p:extLst>
      <p:ext uri="{BB962C8B-B14F-4D97-AF65-F5344CB8AC3E}">
        <p14:creationId xmlns:p14="http://schemas.microsoft.com/office/powerpoint/2010/main" val="50456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011836" y="427220"/>
            <a:ext cx="10680492" cy="5778708"/>
          </a:xfrm>
        </p:spPr>
        <p:txBody>
          <a:bodyPr>
            <a:normAutofit/>
          </a:bodyPr>
          <a:lstStyle/>
          <a:p>
            <a:pPr algn="just">
              <a:lnSpc>
                <a:spcPct val="150000"/>
              </a:lnSpc>
              <a:spcBef>
                <a:spcPts val="0"/>
              </a:spcBef>
              <a:spcAft>
                <a:spcPts val="0"/>
              </a:spcAft>
            </a:pPr>
            <a:r>
              <a:rPr lang="en-US" dirty="0">
                <a:effectLst/>
                <a:latin typeface="Bookman Old Style" panose="02050604050505020204" pitchFamily="18" charset="0"/>
                <a:ea typeface="Calibri" panose="020F0502020204030204" pitchFamily="34" charset="0"/>
                <a:cs typeface="Times New Roman" panose="02020603050405020304" pitchFamily="18" charset="0"/>
              </a:rPr>
              <a:t>Processing of Artificial Neural Network depends on the following three building blocks-</a:t>
            </a:r>
          </a:p>
          <a:p>
            <a:pPr marL="342900" indent="-342900" algn="just">
              <a:lnSpc>
                <a:spcPct val="150000"/>
              </a:lnSpc>
              <a:spcBef>
                <a:spcPts val="900"/>
              </a:spcBef>
              <a:spcAft>
                <a:spcPts val="0"/>
              </a:spcAft>
              <a:buFont typeface="Symbol" panose="05050102010706020507" pitchFamily="18" charset="2"/>
              <a:buChar char=""/>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Network Topologies-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Network Topology is the arrangement of a network along with its nodes and connecting lives. According to this Artificial Neural Network can be classified into following kinds- </a:t>
            </a:r>
          </a:p>
          <a:p>
            <a:pPr marL="862013" lvl="1" indent="-330200" algn="just">
              <a:lnSpc>
                <a:spcPct val="150000"/>
              </a:lnSpc>
              <a:spcBef>
                <a:spcPts val="900"/>
              </a:spcBef>
              <a:spcAft>
                <a:spcPts val="0"/>
              </a:spcAft>
              <a:buFont typeface="Wingdings" panose="05000000000000000000" pitchFamily="2" charset="2"/>
              <a:buChar char="Ø"/>
            </a:pPr>
            <a:r>
              <a:rPr lang="en-US" sz="2200" b="1" i="0" dirty="0">
                <a:latin typeface="Bookman Old Style" panose="02050604050505020204" pitchFamily="18" charset="0"/>
              </a:rPr>
              <a:t>Feedforward Network- </a:t>
            </a:r>
            <a:r>
              <a:rPr lang="en-US" sz="2200" i="0" dirty="0">
                <a:effectLst/>
                <a:latin typeface="Bookman Old Style" panose="02050604050505020204" pitchFamily="18" charset="0"/>
                <a:ea typeface="Times New Roman" panose="02020603050405020304" pitchFamily="18" charset="0"/>
                <a:cs typeface="Times New Roman" panose="02020603050405020304" pitchFamily="18" charset="0"/>
              </a:rPr>
              <a:t>Each neuron in one layer is associated with each neuron on the following layer. The data is fed forward constantly starting with one layer then onto the next, additionally there is no connection among neurons in a similar layer.  </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32</a:t>
            </a:fld>
            <a:endParaRPr lang="en-US"/>
          </a:p>
        </p:txBody>
      </p:sp>
    </p:spTree>
    <p:extLst>
      <p:ext uri="{BB962C8B-B14F-4D97-AF65-F5344CB8AC3E}">
        <p14:creationId xmlns:p14="http://schemas.microsoft.com/office/powerpoint/2010/main" val="3671409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3A3D0CF5-C0A0-4195-804D-B82489B1D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637574AE-06CC-460B-8D41-B81D60A78C7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2226" y="1410236"/>
            <a:ext cx="5291666" cy="3513487"/>
          </a:xfrm>
          <a:prstGeom prst="rect">
            <a:avLst/>
          </a:prstGeom>
        </p:spPr>
      </p:pic>
      <p:pic>
        <p:nvPicPr>
          <p:cNvPr id="7" name="Picture 6" descr="Feed-forward and feedback networks - Neural Networks with R">
            <a:extLst>
              <a:ext uri="{FF2B5EF4-FFF2-40B4-BE49-F238E27FC236}">
                <a16:creationId xmlns:a16="http://schemas.microsoft.com/office/drawing/2014/main" id="{3807D22D-3F54-4AE7-96D9-B1B46B60FB71}"/>
              </a:ext>
            </a:extLst>
          </p:cNvPr>
          <p:cNvPicPr/>
          <p:nvPr/>
        </p:nvPicPr>
        <p:blipFill>
          <a:blip r:embed="rId3" cstate="print"/>
          <a:srcRect l="4202" t="2372" r="2180" b="5929"/>
          <a:stretch>
            <a:fillRect/>
          </a:stretch>
        </p:blipFill>
        <p:spPr bwMode="auto">
          <a:xfrm>
            <a:off x="6256866" y="1528998"/>
            <a:ext cx="5291666" cy="3182844"/>
          </a:xfrm>
          <a:prstGeom prst="rect">
            <a:avLst/>
          </a:prstGeom>
          <a:noFill/>
        </p:spPr>
      </p:pic>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a:xfrm>
            <a:off x="2893564" y="6333959"/>
            <a:ext cx="6448399" cy="404614"/>
          </a:xfrm>
        </p:spPr>
        <p:txBody>
          <a:bodyPr vert="horz" lIns="91440" tIns="45720" rIns="91440" bIns="45720" rtlCol="0" anchor="ctr">
            <a:normAutofit/>
          </a:bodyPr>
          <a:lstStyle/>
          <a:p>
            <a:pPr algn="ctr">
              <a:spcAft>
                <a:spcPts val="600"/>
              </a:spcAft>
            </a:pPr>
            <a:r>
              <a:rPr lang="en-US" kern="1200" baseline="0" dirty="0">
                <a:solidFill>
                  <a:schemeClr val="tx2"/>
                </a:solidFill>
                <a:latin typeface="+mn-lt"/>
                <a:ea typeface="+mn-ea"/>
                <a:cs typeface="+mn-cs"/>
              </a:rPr>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a:xfrm>
            <a:off x="9659158" y="6333959"/>
            <a:ext cx="1409870" cy="404614"/>
          </a:xfrm>
        </p:spPr>
        <p:txBody>
          <a:bodyPr vert="horz" lIns="91440" tIns="45720" rIns="91440" bIns="45720" rtlCol="0" anchor="ctr">
            <a:normAutofit/>
          </a:bodyPr>
          <a:lstStyle/>
          <a:p>
            <a:pPr>
              <a:spcAft>
                <a:spcPts val="600"/>
              </a:spcAft>
            </a:pPr>
            <a:fld id="{3EC2F91F-7B0C-4CBA-B026-7547219EDAA2}" type="slidenum">
              <a:rPr lang="en-US" kern="1200" baseline="0" dirty="0">
                <a:solidFill>
                  <a:schemeClr val="tx2"/>
                </a:solidFill>
                <a:latin typeface="+mn-lt"/>
                <a:ea typeface="+mn-ea"/>
                <a:cs typeface="+mn-cs"/>
              </a:rPr>
              <a:pPr>
                <a:spcAft>
                  <a:spcPts val="600"/>
                </a:spcAft>
              </a:pPr>
              <a:t>33</a:t>
            </a:fld>
            <a:endParaRPr lang="en-US" kern="1200" baseline="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B635FEAC-0CA9-49C0-9F9F-9EF2A4E099F0}"/>
              </a:ext>
            </a:extLst>
          </p:cNvPr>
          <p:cNvSpPr txBox="1"/>
          <p:nvPr/>
        </p:nvSpPr>
        <p:spPr>
          <a:xfrm>
            <a:off x="706695" y="5047654"/>
            <a:ext cx="11300426" cy="400110"/>
          </a:xfrm>
          <a:prstGeom prst="rect">
            <a:avLst/>
          </a:prstGeom>
          <a:noFill/>
        </p:spPr>
        <p:txBody>
          <a:bodyPr wrap="square">
            <a:spAutoFit/>
          </a:bodyPr>
          <a:lstStyle/>
          <a:p>
            <a:r>
              <a:rPr lang="en-US" sz="2000" b="1" dirty="0">
                <a:solidFill>
                  <a:srgbClr val="002060"/>
                </a:solidFill>
                <a:effectLst/>
                <a:latin typeface="Bookman Old Style" panose="02050604050505020204" pitchFamily="18" charset="0"/>
                <a:ea typeface="Times New Roman" panose="02020603050405020304" pitchFamily="18" charset="0"/>
              </a:rPr>
              <a:t>(a)  Single layer </a:t>
            </a:r>
            <a:r>
              <a:rPr lang="en-US" sz="2000" b="1" dirty="0">
                <a:solidFill>
                  <a:srgbClr val="002060"/>
                </a:solidFill>
                <a:effectLst/>
                <a:latin typeface="Bookman Old Style" panose="02050604050505020204" pitchFamily="18" charset="0"/>
                <a:ea typeface="Calibri" panose="020F0502020204030204" pitchFamily="34" charset="0"/>
              </a:rPr>
              <a:t>Feedforward Network            (b)  </a:t>
            </a:r>
            <a:r>
              <a:rPr lang="en-US" sz="2000" b="1" dirty="0">
                <a:solidFill>
                  <a:srgbClr val="002060"/>
                </a:solidFill>
                <a:effectLst/>
                <a:latin typeface="Bookman Old Style" panose="02050604050505020204" pitchFamily="18" charset="0"/>
                <a:ea typeface="Times New Roman" panose="02020603050405020304" pitchFamily="18" charset="0"/>
              </a:rPr>
              <a:t>Multilayer </a:t>
            </a:r>
            <a:r>
              <a:rPr lang="en-US" sz="2000" b="1" dirty="0">
                <a:solidFill>
                  <a:srgbClr val="002060"/>
                </a:solidFill>
                <a:effectLst/>
                <a:latin typeface="Bookman Old Style" panose="02050604050505020204" pitchFamily="18" charset="0"/>
                <a:ea typeface="Calibri" panose="020F0502020204030204" pitchFamily="34" charset="0"/>
              </a:rPr>
              <a:t>Feedforward Network</a:t>
            </a:r>
            <a:endParaRPr lang="en-US" sz="20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75211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101777" y="801973"/>
            <a:ext cx="10680492" cy="5463915"/>
          </a:xfrm>
        </p:spPr>
        <p:txBody>
          <a:bodyPr>
            <a:normAutofit/>
          </a:bodyPr>
          <a:lstStyle/>
          <a:p>
            <a:pPr algn="just">
              <a:lnSpc>
                <a:spcPct val="150000"/>
              </a:lnSpc>
              <a:buFont typeface="Wingdings" panose="05000000000000000000" pitchFamily="2" charset="2"/>
              <a:buChar char="Ø"/>
            </a:pPr>
            <a:r>
              <a:rPr lang="en-US" b="1" dirty="0">
                <a:effectLst/>
                <a:latin typeface="Bookman Old Style" panose="02050604050505020204" pitchFamily="18" charset="0"/>
                <a:ea typeface="Times New Roman" panose="02020603050405020304" pitchFamily="18" charset="0"/>
                <a:cs typeface="Times New Roman" panose="02020603050405020304" pitchFamily="18" charset="0"/>
              </a:rPr>
              <a:t>Feedback organize Neural Network:</a:t>
            </a:r>
            <a:r>
              <a:rPr lang="en-US" dirty="0">
                <a:effectLst/>
                <a:latin typeface="Bookman Old Style" panose="02050604050505020204" pitchFamily="18" charset="0"/>
                <a:ea typeface="Times New Roman" panose="02020603050405020304" pitchFamily="18" charset="0"/>
                <a:cs typeface="Times New Roman" panose="02020603050405020304" pitchFamily="18" charset="0"/>
              </a:rPr>
              <a:t> In this system, the signals are allowed to travel in both the directions by introducing loops. Such type of networks are very complicated and powerful. </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34</a:t>
            </a:fld>
            <a:endParaRPr lang="en-US"/>
          </a:p>
        </p:txBody>
      </p:sp>
      <p:pic>
        <p:nvPicPr>
          <p:cNvPr id="6" name="Picture 5" descr="Diagram&#10;&#10;Description automatically generated">
            <a:extLst>
              <a:ext uri="{FF2B5EF4-FFF2-40B4-BE49-F238E27FC236}">
                <a16:creationId xmlns:a16="http://schemas.microsoft.com/office/drawing/2014/main" id="{85AA3766-99BA-4EB8-A74E-8CFB66A8014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333422" y="2186636"/>
            <a:ext cx="5005450" cy="4079252"/>
          </a:xfrm>
          <a:prstGeom prst="rect">
            <a:avLst/>
          </a:prstGeom>
        </p:spPr>
      </p:pic>
    </p:spTree>
    <p:extLst>
      <p:ext uri="{BB962C8B-B14F-4D97-AF65-F5344CB8AC3E}">
        <p14:creationId xmlns:p14="http://schemas.microsoft.com/office/powerpoint/2010/main" val="3749821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083478" y="697043"/>
            <a:ext cx="10398988" cy="3485213"/>
          </a:xfrm>
        </p:spPr>
        <p:txBody>
          <a:bodyPr>
            <a:normAutofit/>
          </a:bodyPr>
          <a:lstStyle/>
          <a:p>
            <a:pPr algn="just">
              <a:lnSpc>
                <a:spcPct val="150000"/>
              </a:lnSpc>
            </a:pPr>
            <a:r>
              <a:rPr lang="en-US" b="1" dirty="0">
                <a:effectLst/>
                <a:latin typeface="Bookman Old Style" panose="02050604050505020204" pitchFamily="18" charset="0"/>
                <a:ea typeface="Times New Roman" panose="02020603050405020304" pitchFamily="18" charset="0"/>
                <a:cs typeface="Times New Roman" panose="02020603050405020304" pitchFamily="18" charset="0"/>
              </a:rPr>
              <a:t>Hopfield Neural Network-</a:t>
            </a:r>
            <a:r>
              <a:rPr lang="en-US" dirty="0">
                <a:effectLst/>
                <a:latin typeface="Bookman Old Style" panose="02050604050505020204" pitchFamily="18" charset="0"/>
                <a:ea typeface="Times New Roman" panose="02020603050405020304" pitchFamily="18" charset="0"/>
                <a:cs typeface="Times New Roman" panose="02020603050405020304" pitchFamily="18" charset="0"/>
              </a:rPr>
              <a:t> This is a type of feedback neural network. In this, all the nodes are input to each other, and they are also output . The purpose of a Hopfield network is to store one or more patterns and to recall the full pattern based on partial input.</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35</a:t>
            </a:fld>
            <a:endParaRPr lang="en-US"/>
          </a:p>
        </p:txBody>
      </p:sp>
      <p:pic>
        <p:nvPicPr>
          <p:cNvPr id="6" name="Picture 5">
            <a:extLst>
              <a:ext uri="{FF2B5EF4-FFF2-40B4-BE49-F238E27FC236}">
                <a16:creationId xmlns:a16="http://schemas.microsoft.com/office/drawing/2014/main" id="{374D97CD-9713-4D4B-B199-5BA7294CF452}"/>
              </a:ext>
            </a:extLst>
          </p:cNvPr>
          <p:cNvPicPr/>
          <p:nvPr/>
        </p:nvPicPr>
        <p:blipFill>
          <a:blip r:embed="rId2">
            <a:extLst>
              <a:ext uri="{28A0092B-C50C-407E-A947-70E740481C1C}">
                <a14:useLocalDpi xmlns:a14="http://schemas.microsoft.com/office/drawing/2010/main" val="0"/>
              </a:ext>
            </a:extLst>
          </a:blip>
          <a:stretch>
            <a:fillRect/>
          </a:stretch>
        </p:blipFill>
        <p:spPr>
          <a:xfrm>
            <a:off x="4447561" y="2565905"/>
            <a:ext cx="4591507" cy="3485213"/>
          </a:xfrm>
          <a:prstGeom prst="rect">
            <a:avLst/>
          </a:prstGeom>
        </p:spPr>
      </p:pic>
    </p:spTree>
    <p:extLst>
      <p:ext uri="{BB962C8B-B14F-4D97-AF65-F5344CB8AC3E}">
        <p14:creationId xmlns:p14="http://schemas.microsoft.com/office/powerpoint/2010/main" val="4224563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233378" y="397238"/>
            <a:ext cx="10608851" cy="6168453"/>
          </a:xfrm>
        </p:spPr>
        <p:txBody>
          <a:bodyPr>
            <a:normAutofit/>
          </a:bodyPr>
          <a:lstStyle/>
          <a:p>
            <a:pPr algn="just">
              <a:lnSpc>
                <a:spcPct val="150000"/>
              </a:lnSpc>
            </a:pPr>
            <a:r>
              <a:rPr lang="en-US" sz="2200" b="1" dirty="0">
                <a:effectLst/>
                <a:latin typeface="Bookman Old Style" panose="02050604050505020204" pitchFamily="18" charset="0"/>
                <a:ea typeface="Times New Roman" panose="02020603050405020304" pitchFamily="18" charset="0"/>
                <a:cs typeface="Times New Roman" panose="02020603050405020304" pitchFamily="18" charset="0"/>
              </a:rPr>
              <a:t>Example- </a:t>
            </a:r>
            <a:r>
              <a:rPr lang="en-US" sz="2200" dirty="0">
                <a:effectLst/>
                <a:latin typeface="Bookman Old Style" panose="02050604050505020204" pitchFamily="18" charset="0"/>
                <a:ea typeface="Times New Roman" panose="02020603050405020304" pitchFamily="18" charset="0"/>
                <a:cs typeface="Times New Roman" panose="02020603050405020304" pitchFamily="18" charset="0"/>
              </a:rPr>
              <a:t>Consider the problem of optimal character recognition. The task is to scan an input text and extract the character out and put them in a text file a now consider, you have spilled some coffee on the text you want to scan so there are some characters which are not visible clearly.</a:t>
            </a:r>
          </a:p>
          <a:p>
            <a:pPr algn="just">
              <a:lnSpc>
                <a:spcPct val="150000"/>
              </a:lnSpc>
            </a:pPr>
            <a:endParaRPr lang="en-US" sz="2200" dirty="0">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200" dirty="0">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36</a:t>
            </a:fld>
            <a:endParaRPr lang="en-US"/>
          </a:p>
        </p:txBody>
      </p:sp>
      <p:pic>
        <p:nvPicPr>
          <p:cNvPr id="6" name="Picture 5" descr="Shape&#10;&#10;Description automatically generated with low confidence">
            <a:extLst>
              <a:ext uri="{FF2B5EF4-FFF2-40B4-BE49-F238E27FC236}">
                <a16:creationId xmlns:a16="http://schemas.microsoft.com/office/drawing/2014/main" id="{03E7187B-C4A8-45FA-8507-F85707B0C03D}"/>
              </a:ext>
            </a:extLst>
          </p:cNvPr>
          <p:cNvPicPr/>
          <p:nvPr/>
        </p:nvPicPr>
        <p:blipFill>
          <a:blip r:embed="rId2">
            <a:extLst>
              <a:ext uri="{28A0092B-C50C-407E-A947-70E740481C1C}">
                <a14:useLocalDpi xmlns:a14="http://schemas.microsoft.com/office/drawing/2010/main" val="0"/>
              </a:ext>
            </a:extLst>
          </a:blip>
          <a:stretch>
            <a:fillRect/>
          </a:stretch>
        </p:blipFill>
        <p:spPr>
          <a:xfrm>
            <a:off x="2445927" y="2877782"/>
            <a:ext cx="8183751" cy="3575604"/>
          </a:xfrm>
          <a:prstGeom prst="rect">
            <a:avLst/>
          </a:prstGeom>
        </p:spPr>
      </p:pic>
    </p:spTree>
    <p:extLst>
      <p:ext uri="{BB962C8B-B14F-4D97-AF65-F5344CB8AC3E}">
        <p14:creationId xmlns:p14="http://schemas.microsoft.com/office/powerpoint/2010/main" val="3661273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66864" y="322288"/>
            <a:ext cx="10800413" cy="5958590"/>
          </a:xfrm>
        </p:spPr>
        <p:txBody>
          <a:bodyPr>
            <a:normAutofit/>
          </a:bodyPr>
          <a:lstStyle/>
          <a:p>
            <a:pPr algn="just">
              <a:lnSpc>
                <a:spcPct val="150000"/>
              </a:lnSpc>
            </a:pPr>
            <a:r>
              <a:rPr lang="en-US" sz="2200" dirty="0">
                <a:effectLst/>
                <a:latin typeface="Bookman Old Style" panose="02050604050505020204" pitchFamily="18" charset="0"/>
                <a:ea typeface="Times New Roman" panose="02020603050405020304" pitchFamily="18" charset="0"/>
                <a:cs typeface="Times New Roman" panose="02020603050405020304" pitchFamily="18" charset="0"/>
              </a:rPr>
              <a:t>Now we will map it out so that each pixel is one node in the network. We train it to recognize each of the 26 characters, in both upper and lower case. So, when we find input as the right-hand side image (distorted image) then it will process it with few interactions and reproduces the pattern which is on left hand side image(original image).</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Bookman Old Style" panose="02050604050505020204" pitchFamily="18" charset="0"/>
              </a:rPr>
              <a:t> </a:t>
            </a:r>
            <a:r>
              <a:rPr lang="en-US" sz="2200" b="1" dirty="0">
                <a:effectLst/>
                <a:latin typeface="Bookman Old Style" panose="02050604050505020204" pitchFamily="18" charset="0"/>
                <a:ea typeface="Times New Roman" panose="02020603050405020304" pitchFamily="18" charset="0"/>
                <a:cs typeface="Times New Roman" panose="02020603050405020304" pitchFamily="18" charset="0"/>
              </a:rPr>
              <a:t>Self organization Neural Network:</a:t>
            </a:r>
            <a:r>
              <a:rPr lang="en-US" sz="2200" dirty="0">
                <a:effectLst/>
                <a:latin typeface="Bookman Old Style" panose="02050604050505020204" pitchFamily="18" charset="0"/>
                <a:ea typeface="Times New Roman" panose="02020603050405020304" pitchFamily="18" charset="0"/>
                <a:cs typeface="Times New Roman" panose="02020603050405020304" pitchFamily="18" charset="0"/>
              </a:rPr>
              <a:t> In this network, an adaptive resonance theory (ART model) and Kohonen model are used as representatives and mainly utilized for cluster analysis.</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37</a:t>
            </a:fld>
            <a:endParaRPr lang="en-US"/>
          </a:p>
        </p:txBody>
      </p:sp>
    </p:spTree>
    <p:extLst>
      <p:ext uri="{BB962C8B-B14F-4D97-AF65-F5344CB8AC3E}">
        <p14:creationId xmlns:p14="http://schemas.microsoft.com/office/powerpoint/2010/main" val="3142891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38</a:t>
            </a:fld>
            <a:endParaRPr lang="en-US"/>
          </a:p>
        </p:txBody>
      </p:sp>
      <p:pic>
        <p:nvPicPr>
          <p:cNvPr id="6" name="Content Placeholder 5" descr="Diagram, schematic&#10;&#10;Description automatically generated">
            <a:extLst>
              <a:ext uri="{FF2B5EF4-FFF2-40B4-BE49-F238E27FC236}">
                <a16:creationId xmlns:a16="http://schemas.microsoft.com/office/drawing/2014/main" id="{81D221C9-29C3-4E56-BA79-7C778B55160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17606" y="217357"/>
            <a:ext cx="6461760" cy="6423286"/>
          </a:xfrm>
          <a:prstGeom prst="rect">
            <a:avLst/>
          </a:prstGeom>
        </p:spPr>
      </p:pic>
    </p:spTree>
    <p:extLst>
      <p:ext uri="{BB962C8B-B14F-4D97-AF65-F5344CB8AC3E}">
        <p14:creationId xmlns:p14="http://schemas.microsoft.com/office/powerpoint/2010/main" val="2519451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96845" y="757004"/>
            <a:ext cx="10725463" cy="4954248"/>
          </a:xfrm>
        </p:spPr>
        <p:txBody>
          <a:bodyPr>
            <a:normAutofit/>
          </a:bodyPr>
          <a:lstStyle/>
          <a:p>
            <a:pPr marR="0" lvl="0" algn="just">
              <a:lnSpc>
                <a:spcPct val="150000"/>
              </a:lnSpc>
              <a:spcBef>
                <a:spcPts val="900"/>
              </a:spcBef>
              <a:spcAft>
                <a:spcPts val="0"/>
              </a:spcAft>
              <a:buFont typeface="Arial" panose="020B0604020202020204" pitchFamily="34" charset="0"/>
              <a:buChar char="•"/>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Adjustment of Weights or Learning-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There are several learning algorithms that are used for training and these algorithms are based on various types of Machine Learning algorithms like Unsupervised Learning(</a:t>
            </a:r>
            <a:r>
              <a:rPr lang="en-US" i="1" dirty="0">
                <a:effectLst/>
                <a:latin typeface="Bookman Old Style" panose="02050604050505020204" pitchFamily="18" charset="0"/>
                <a:ea typeface="Times New Roman" panose="02020603050405020304" pitchFamily="18" charset="0"/>
                <a:cs typeface="Times New Roman" panose="02020603050405020304" pitchFamily="18" charset="0"/>
              </a:rPr>
              <a:t>Hebbian Learning Rule, WTA- Winner Takes All</a:t>
            </a:r>
            <a:r>
              <a:rPr lang="en-US" dirty="0">
                <a:effectLst/>
                <a:latin typeface="Bookman Old Style" panose="02050604050505020204" pitchFamily="18" charset="0"/>
                <a:ea typeface="Times New Roman" panose="02020603050405020304" pitchFamily="18" charset="0"/>
                <a:cs typeface="Times New Roman" panose="02020603050405020304" pitchFamily="18" charset="0"/>
              </a:rPr>
              <a:t>) Supervised Learning(</a:t>
            </a:r>
            <a:r>
              <a:rPr lang="en-US" i="1" dirty="0">
                <a:effectLst/>
                <a:latin typeface="Bookman Old Style" panose="02050604050505020204" pitchFamily="18" charset="0"/>
                <a:ea typeface="Times New Roman" panose="02020603050405020304" pitchFamily="18" charset="0"/>
                <a:cs typeface="Times New Roman" panose="02020603050405020304" pitchFamily="18" charset="0"/>
              </a:rPr>
              <a:t>Outstar learning rule, Widrow- Hoff (LMS) learning rule</a:t>
            </a:r>
            <a:r>
              <a:rPr lang="en-US" dirty="0">
                <a:effectLst/>
                <a:latin typeface="Bookman Old Style" panose="02050604050505020204" pitchFamily="18" charset="0"/>
                <a:ea typeface="Calibri" panose="020F0502020204030204" pitchFamily="34" charset="0"/>
                <a:cs typeface="Times New Roman" panose="02020603050405020304" pitchFamily="18" charset="0"/>
              </a:rPr>
              <a:t>) etc.</a:t>
            </a:r>
          </a:p>
          <a:p>
            <a:pPr marR="0" lvl="0" algn="just">
              <a:lnSpc>
                <a:spcPct val="150000"/>
              </a:lnSpc>
              <a:spcBef>
                <a:spcPts val="900"/>
              </a:spcBef>
              <a:spcAft>
                <a:spcPts val="0"/>
              </a:spcAft>
              <a:buFont typeface="Arial" panose="020B0604020202020204" pitchFamily="34" charset="0"/>
              <a:buChar char="•"/>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Activation Function-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The transfer function which is obtained as output from an artificial neuron and transfers the signals to another artificial neuron is known as activation function. The various activation functions are shown below:</a:t>
            </a:r>
          </a:p>
          <a:p>
            <a:pPr>
              <a:buFont typeface="Arial" panose="020B0604020202020204" pitchFamily="34" charset="0"/>
              <a:buChar char="•"/>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39</a:t>
            </a:fld>
            <a:endParaRPr lang="en-US"/>
          </a:p>
        </p:txBody>
      </p:sp>
    </p:spTree>
    <p:extLst>
      <p:ext uri="{BB962C8B-B14F-4D97-AF65-F5344CB8AC3E}">
        <p14:creationId xmlns:p14="http://schemas.microsoft.com/office/powerpoint/2010/main" val="137649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889010" y="554636"/>
            <a:ext cx="11028169" cy="5898750"/>
          </a:xfrm>
        </p:spPr>
        <p:txBody>
          <a:bodyPr>
            <a:normAutofit/>
          </a:bodyPr>
          <a:lstStyle/>
          <a:p>
            <a:pPr algn="just">
              <a:lnSpc>
                <a:spcPct val="150000"/>
              </a:lnSpc>
            </a:pPr>
            <a:r>
              <a:rPr lang="en-US" sz="2100" dirty="0">
                <a:effectLst/>
                <a:latin typeface="Bookman Old Style" panose="02050604050505020204" pitchFamily="18" charset="0"/>
                <a:ea typeface="Calibri" panose="020F0502020204030204" pitchFamily="34" charset="0"/>
              </a:rPr>
              <a:t>Learning changes the content and organization of the system’s knowledge enabling it to improve its performance. </a:t>
            </a:r>
          </a:p>
          <a:p>
            <a:pPr marL="0" indent="0" algn="just">
              <a:lnSpc>
                <a:spcPct val="150000"/>
              </a:lnSpc>
              <a:buNone/>
            </a:pPr>
            <a:r>
              <a:rPr lang="en-US" sz="2100"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“Change in the system that are adaptive since that they enable the system to do the same task or tasks drawn from the same population more efficiently and more efficiently the next time.”</a:t>
            </a:r>
            <a:endParaRPr lang="en-US" sz="21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Learning covers a wide range of phenomena from skill refinement to knowledge acquisition. Machine Learning is an application of AI that provides system the ability to automatically learn and improve from experience from without being explicitly programmed. Machine learning focusses on the development of computer program that can access data and use it to learn for themselves.</a:t>
            </a:r>
          </a:p>
          <a:p>
            <a:pPr algn="just">
              <a:lnSpc>
                <a:spcPct val="150000"/>
              </a:lnSpc>
            </a:pPr>
            <a:endParaRPr lang="en-US" sz="2100" dirty="0">
              <a:latin typeface="Bookman Old Style" panose="02050604050505020204" pitchFamily="18" charset="0"/>
            </a:endParaRPr>
          </a:p>
          <a:p>
            <a:pPr algn="just">
              <a:lnSpc>
                <a:spcPct val="150000"/>
              </a:lnSpc>
            </a:pPr>
            <a:endParaRPr lang="en-US" sz="21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4</a:t>
            </a:fld>
            <a:endParaRPr lang="en-US"/>
          </a:p>
        </p:txBody>
      </p:sp>
    </p:spTree>
    <p:extLst>
      <p:ext uri="{BB962C8B-B14F-4D97-AF65-F5344CB8AC3E}">
        <p14:creationId xmlns:p14="http://schemas.microsoft.com/office/powerpoint/2010/main" val="616975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40</a:t>
            </a:fld>
            <a:endParaRPr lang="en-US"/>
          </a:p>
        </p:txBody>
      </p:sp>
      <p:pic>
        <p:nvPicPr>
          <p:cNvPr id="6" name="Content Placeholder 5" descr="Introduction to Neural Networks">
            <a:extLst>
              <a:ext uri="{FF2B5EF4-FFF2-40B4-BE49-F238E27FC236}">
                <a16:creationId xmlns:a16="http://schemas.microsoft.com/office/drawing/2014/main" id="{8679A03D-D121-435F-AC31-CFC21853E646}"/>
              </a:ext>
            </a:extLst>
          </p:cNvPr>
          <p:cNvPicPr>
            <a:picLocks noGrp="1"/>
          </p:cNvPicPr>
          <p:nvPr>
            <p:ph idx="1"/>
          </p:nvPr>
        </p:nvPicPr>
        <p:blipFill>
          <a:blip r:embed="rId2" cstate="print"/>
          <a:srcRect l="7367" t="7770" r="7617" b="6757"/>
          <a:stretch>
            <a:fillRect/>
          </a:stretch>
        </p:blipFill>
        <p:spPr bwMode="auto">
          <a:xfrm>
            <a:off x="2402160" y="769613"/>
            <a:ext cx="7887380" cy="5106532"/>
          </a:xfrm>
          <a:prstGeom prst="rect">
            <a:avLst/>
          </a:prstGeom>
          <a:noFill/>
          <a:ln w="9525">
            <a:noFill/>
            <a:miter lim="800000"/>
            <a:headEnd/>
            <a:tailEnd/>
          </a:ln>
        </p:spPr>
      </p:pic>
    </p:spTree>
    <p:extLst>
      <p:ext uri="{BB962C8B-B14F-4D97-AF65-F5344CB8AC3E}">
        <p14:creationId xmlns:p14="http://schemas.microsoft.com/office/powerpoint/2010/main" val="14685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1E8F-1294-4703-A6B1-AC4818BE50F0}"/>
              </a:ext>
            </a:extLst>
          </p:cNvPr>
          <p:cNvSpPr>
            <a:spLocks noGrp="1"/>
          </p:cNvSpPr>
          <p:nvPr>
            <p:ph type="title"/>
          </p:nvPr>
        </p:nvSpPr>
        <p:spPr>
          <a:xfrm>
            <a:off x="903595" y="711408"/>
            <a:ext cx="9601200" cy="885044"/>
          </a:xfrm>
        </p:spPr>
        <p:txBody>
          <a:bodyPr>
            <a:normAutofit/>
          </a:bodyPr>
          <a:lstStyle/>
          <a:p>
            <a:pPr algn="just">
              <a:lnSpc>
                <a:spcPct val="150000"/>
              </a:lnSpc>
            </a:pPr>
            <a:r>
              <a:rPr lang="en-US" sz="3200" b="1" dirty="0">
                <a:effectLst/>
                <a:latin typeface="Bookman Old Style" panose="02050604050505020204" pitchFamily="18" charset="0"/>
                <a:ea typeface="Calibri" panose="020F0502020204030204" pitchFamily="34" charset="0"/>
                <a:cs typeface="Times New Roman" panose="02020603050405020304" pitchFamily="18" charset="0"/>
              </a:rPr>
              <a:t>Neural network tools</a:t>
            </a:r>
            <a:endParaRPr lang="en-US"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03595" y="1596452"/>
            <a:ext cx="11073546" cy="4550140"/>
          </a:xfrm>
        </p:spPr>
        <p:txBody>
          <a:bodyPr>
            <a:normAutofit/>
          </a:bodyPr>
          <a:lstStyle/>
          <a:p>
            <a:pPr algn="just">
              <a:lnSpc>
                <a:spcPct val="15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Neural network tools help us to create ANN, train the designed ANN also test and run the designed ANNs. Some of the tools are discussed below in brief:</a:t>
            </a:r>
          </a:p>
          <a:p>
            <a:pPr lvl="1" algn="just">
              <a:lnSpc>
                <a:spcPct val="150000"/>
              </a:lnSpc>
              <a:buFont typeface="Wingdings" panose="05000000000000000000" pitchFamily="2" charset="2"/>
              <a:buChar char="v"/>
            </a:pPr>
            <a:r>
              <a:rPr lang="en-US" sz="2200"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MATLAB Neural Network Toolbox- </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Complex nonlinear systems can be easily modeled with MATLAB Neural Network Toolbox. It supports various models of supervised learning techniques as well as unsupervised learning. The user can design, visualize, and simulate different neural networks with this toolbox. </a:t>
            </a:r>
          </a:p>
          <a:p>
            <a:pPr algn="just">
              <a:lnSpc>
                <a:spcPct val="150000"/>
              </a:lnSpc>
            </a:pP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41</a:t>
            </a:fld>
            <a:endParaRPr lang="en-US"/>
          </a:p>
        </p:txBody>
      </p:sp>
    </p:spTree>
    <p:extLst>
      <p:ext uri="{BB962C8B-B14F-4D97-AF65-F5344CB8AC3E}">
        <p14:creationId xmlns:p14="http://schemas.microsoft.com/office/powerpoint/2010/main" val="3797144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916525" y="614597"/>
            <a:ext cx="10940695" cy="5666282"/>
          </a:xfrm>
        </p:spPr>
        <p:txBody>
          <a:bodyPr>
            <a:normAutofit/>
          </a:bodyPr>
          <a:lstStyle/>
          <a:p>
            <a:pPr algn="just">
              <a:lnSpc>
                <a:spcPct val="150000"/>
              </a:lnSpc>
              <a:buFont typeface="Wingdings" panose="05000000000000000000" pitchFamily="2" charset="2"/>
              <a:buChar char="v"/>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NeuroSolutions-</a:t>
            </a:r>
            <a:r>
              <a:rPr lang="en-US" b="1"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It is a development environment for various neural networks. It is a network design interface used to implement various advanced learning methods. </a:t>
            </a:r>
            <a:r>
              <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It is used to train supervised learning models as well as unsupervised learning models.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Various operations such as Data mining, function approximation, time-series prediction, classification, and multivariate regression can be performed by this software. </a:t>
            </a:r>
          </a:p>
          <a:p>
            <a:pPr algn="just">
              <a:lnSpc>
                <a:spcPct val="150000"/>
              </a:lnSpc>
              <a:buFont typeface="Wingdings" panose="05000000000000000000" pitchFamily="2" charset="2"/>
              <a:buChar char="v"/>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NeuroShell 2-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NeuroShell 2 is used to create various neural network applications. </a:t>
            </a:r>
            <a:r>
              <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It consists of various neural network architectures. User can manipulate data and train the network as well using this software.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The trained data can be applied to new data for exporting various results to other programs. It includes both beginners’ as well as advanced systems facilities. </a:t>
            </a:r>
          </a:p>
          <a:p>
            <a:pPr algn="just">
              <a:lnSpc>
                <a:spcPct val="150000"/>
              </a:lnSpc>
              <a:buFont typeface="Wingdings" panose="05000000000000000000" pitchFamily="2" charset="2"/>
              <a:buChar char="v"/>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42</a:t>
            </a:fld>
            <a:endParaRPr lang="en-US"/>
          </a:p>
        </p:txBody>
      </p:sp>
    </p:spTree>
    <p:extLst>
      <p:ext uri="{BB962C8B-B14F-4D97-AF65-F5344CB8AC3E}">
        <p14:creationId xmlns:p14="http://schemas.microsoft.com/office/powerpoint/2010/main" val="1700765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116768" y="906904"/>
            <a:ext cx="10605540" cy="3889947"/>
          </a:xfrm>
        </p:spPr>
        <p:txBody>
          <a:bodyPr>
            <a:normAutofit/>
          </a:bodyPr>
          <a:lstStyle/>
          <a:p>
            <a:pPr algn="just">
              <a:lnSpc>
                <a:spcPct val="150000"/>
              </a:lnSpc>
              <a:buFont typeface="Wingdings" panose="05000000000000000000" pitchFamily="2" charset="2"/>
              <a:buChar char="v"/>
            </a:pPr>
            <a:r>
              <a:rPr lang="en-US" sz="23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NnetLib ‘C’- </a:t>
            </a:r>
            <a:r>
              <a:rPr lang="en-US" sz="2300" dirty="0">
                <a:effectLst/>
                <a:latin typeface="Bookman Old Style" panose="02050604050505020204" pitchFamily="18" charset="0"/>
                <a:ea typeface="Calibri" panose="020F0502020204030204" pitchFamily="34" charset="0"/>
                <a:cs typeface="Times New Roman" panose="02020603050405020304" pitchFamily="18" charset="0"/>
              </a:rPr>
              <a:t>The implementation of Neural Networks for C programmers is done by using the functions and data structures. Kohonen Network, backpropagation network and Hopfield network can be implemented using this. It runs on DOS, Windows (DLL).</a:t>
            </a:r>
          </a:p>
          <a:p>
            <a:pPr algn="just">
              <a:lnSpc>
                <a:spcPct val="150000"/>
              </a:lnSpc>
            </a:pPr>
            <a:endParaRPr lang="en-US" sz="2300" dirty="0"/>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43</a:t>
            </a:fld>
            <a:endParaRPr lang="en-US"/>
          </a:p>
        </p:txBody>
      </p:sp>
    </p:spTree>
    <p:extLst>
      <p:ext uri="{BB962C8B-B14F-4D97-AF65-F5344CB8AC3E}">
        <p14:creationId xmlns:p14="http://schemas.microsoft.com/office/powerpoint/2010/main" val="264170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873615" y="584736"/>
            <a:ext cx="11073546" cy="5868650"/>
          </a:xfrm>
        </p:spPr>
        <p:txBody>
          <a:bodyPr>
            <a:normAutofit/>
          </a:bodyPr>
          <a:lstStyle/>
          <a:p>
            <a:pPr marL="0" marR="0" indent="0" algn="just">
              <a:lnSpc>
                <a:spcPct val="150000"/>
              </a:lnSpc>
              <a:spcBef>
                <a:spcPts val="0"/>
              </a:spcBef>
              <a:spcAft>
                <a:spcPts val="800"/>
              </a:spcAft>
              <a:buNone/>
            </a:pPr>
            <a:r>
              <a:rPr lang="en-US" dirty="0">
                <a:effectLst/>
                <a:latin typeface="Bookman Old Style" panose="02050604050505020204" pitchFamily="18" charset="0"/>
                <a:ea typeface="Calibri" panose="020F0502020204030204" pitchFamily="34" charset="0"/>
                <a:cs typeface="Times New Roman" panose="02020603050405020304" pitchFamily="18" charset="0"/>
              </a:rPr>
              <a:t>Machine Learning algorithms are classified into three categories-</a:t>
            </a:r>
          </a:p>
          <a:p>
            <a:pPr marL="342900" marR="0" lvl="0" indent="-342900" algn="just">
              <a:lnSpc>
                <a:spcPct val="150000"/>
              </a:lnSpc>
              <a:spcBef>
                <a:spcPts val="0"/>
              </a:spcBef>
              <a:spcAft>
                <a:spcPts val="0"/>
              </a:spcAft>
              <a:buFont typeface="+mj-lt"/>
              <a:buAutoNum type="arabicPeriod"/>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Supervised Learning-</a:t>
            </a:r>
            <a:r>
              <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The computer is presented with example input and their outputs and the goal is to learn a general rule that maps inputs to outputs. Example- </a:t>
            </a:r>
            <a:r>
              <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fingerprints/ thumb impression in our phone.</a:t>
            </a:r>
          </a:p>
          <a:p>
            <a:pPr marL="342900" marR="0" lvl="0" indent="-342900" algn="just">
              <a:lnSpc>
                <a:spcPct val="150000"/>
              </a:lnSpc>
              <a:spcBef>
                <a:spcPts val="0"/>
              </a:spcBef>
              <a:spcAft>
                <a:spcPts val="0"/>
              </a:spcAft>
              <a:buFont typeface="+mj-lt"/>
              <a:buAutoNum type="arabicPeriod"/>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Reinforcement Learning-</a:t>
            </a:r>
            <a:r>
              <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Training data is only given as feedback to program action in a dynamic environment such as driving vehicle or playing a game against an opponent. Example- </a:t>
            </a:r>
            <a:r>
              <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Game Playing</a:t>
            </a:r>
          </a:p>
          <a:p>
            <a:pPr marL="342900" marR="0" lvl="0" indent="-342900" algn="just">
              <a:lnSpc>
                <a:spcPct val="150000"/>
              </a:lnSpc>
              <a:spcBef>
                <a:spcPts val="0"/>
              </a:spcBef>
              <a:spcAft>
                <a:spcPts val="800"/>
              </a:spcAft>
              <a:buFont typeface="+mj-lt"/>
              <a:buAutoNum type="arabicPeriod"/>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Unsupervised Learning-</a:t>
            </a:r>
            <a:r>
              <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No tables are given to the learning algorithm leaving it on its own to find structure in its input. </a:t>
            </a:r>
            <a:r>
              <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Example- Housekeeping Robot that develops a theory that there is usually dust under a sofa. Each week, the theory is confirmed as the robot often find dust under sofa.</a:t>
            </a:r>
          </a:p>
          <a:p>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5</a:t>
            </a:fld>
            <a:endParaRPr lang="en-US"/>
          </a:p>
        </p:txBody>
      </p:sp>
    </p:spTree>
    <p:extLst>
      <p:ext uri="{BB962C8B-B14F-4D97-AF65-F5344CB8AC3E}">
        <p14:creationId xmlns:p14="http://schemas.microsoft.com/office/powerpoint/2010/main" val="20616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1E8F-1294-4703-A6B1-AC4818BE50F0}"/>
              </a:ext>
            </a:extLst>
          </p:cNvPr>
          <p:cNvSpPr>
            <a:spLocks noGrp="1"/>
          </p:cNvSpPr>
          <p:nvPr>
            <p:ph type="title"/>
          </p:nvPr>
        </p:nvSpPr>
        <p:spPr>
          <a:xfrm>
            <a:off x="1026826" y="267325"/>
            <a:ext cx="9601200" cy="723275"/>
          </a:xfrm>
        </p:spPr>
        <p:txBody>
          <a:bodyPr>
            <a:normAutofit fontScale="90000"/>
          </a:bodyPr>
          <a:lstStyle/>
          <a:p>
            <a:pPr>
              <a:lnSpc>
                <a:spcPct val="150000"/>
              </a:lnSpc>
            </a:pPr>
            <a:r>
              <a:rPr lang="en-US" sz="3200" b="1" dirty="0">
                <a:effectLst/>
                <a:latin typeface="Bookman Old Style" panose="02050604050505020204" pitchFamily="18" charset="0"/>
                <a:ea typeface="Calibri" panose="020F0502020204030204" pitchFamily="34" charset="0"/>
                <a:cs typeface="Times New Roman" panose="02020603050405020304" pitchFamily="18" charset="0"/>
              </a:rPr>
              <a:t>Types of Learning-</a:t>
            </a:r>
            <a:endParaRPr lang="en-US"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173417" y="1191717"/>
            <a:ext cx="10383999" cy="4954249"/>
          </a:xfrm>
        </p:spPr>
        <p:txBody>
          <a:bodyPr>
            <a:normAutofit/>
          </a:bodyPr>
          <a:lstStyle/>
          <a:p>
            <a:pPr marL="342900" marR="0" lvl="0" indent="-342900" algn="just">
              <a:lnSpc>
                <a:spcPct val="150000"/>
              </a:lnSpc>
              <a:spcBef>
                <a:spcPts val="0"/>
              </a:spcBef>
              <a:spcAft>
                <a:spcPts val="800"/>
              </a:spcAft>
              <a:buFont typeface="+mj-lt"/>
              <a:buAutoNum type="arabicPeriod"/>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Rote Learning-</a:t>
            </a:r>
            <a:r>
              <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It is a basic learning activity. It is also called </a:t>
            </a:r>
            <a:r>
              <a:rPr lang="en-US" i="1" dirty="0">
                <a:effectLst/>
                <a:latin typeface="Bookman Old Style" panose="02050604050505020204" pitchFamily="18" charset="0"/>
                <a:ea typeface="Calibri" panose="020F0502020204030204" pitchFamily="34" charset="0"/>
                <a:cs typeface="Times New Roman" panose="02020603050405020304" pitchFamily="18" charset="0"/>
              </a:rPr>
              <a:t>“Memorization.”</a:t>
            </a:r>
            <a:r>
              <a:rPr lang="en-US" dirty="0">
                <a:effectLst/>
                <a:latin typeface="Bookman Old Style" panose="02050604050505020204" pitchFamily="18" charset="0"/>
                <a:ea typeface="Calibri" panose="020F0502020204030204" pitchFamily="34" charset="0"/>
                <a:cs typeface="Times New Roman" panose="02020603050405020304" pitchFamily="18" charset="0"/>
              </a:rPr>
              <a:t> In this, knowledge is simply copied into the knowledge base without any modification, as computed values are saved, a significant amount of time is saved.</a:t>
            </a:r>
            <a:r>
              <a:rPr lang="en-US" i="1"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Example- Checkers playing program uses this technique to learn the board position.</a:t>
            </a:r>
          </a:p>
          <a:p>
            <a:pPr marL="342900" indent="-342900" algn="just">
              <a:lnSpc>
                <a:spcPct val="150000"/>
              </a:lnSpc>
              <a:spcBef>
                <a:spcPts val="0"/>
              </a:spcBef>
              <a:spcAft>
                <a:spcPts val="800"/>
              </a:spcAft>
              <a:buFont typeface="+mj-lt"/>
              <a:buAutoNum type="arabicPeriod"/>
            </a:pPr>
            <a:r>
              <a:rPr lang="en-US" b="1" dirty="0">
                <a:solidFill>
                  <a:srgbClr val="C00000"/>
                </a:solidFill>
                <a:latin typeface="Bookman Old Style" panose="02050604050505020204" pitchFamily="18" charset="0"/>
                <a:cs typeface="Times New Roman" panose="02020603050405020304" pitchFamily="18" charset="0"/>
              </a:rPr>
              <a:t>Learning by Example- </a:t>
            </a:r>
            <a:r>
              <a:rPr lang="en-US" dirty="0">
                <a:solidFill>
                  <a:srgbClr val="002060"/>
                </a:solidFill>
                <a:latin typeface="Bookman Old Style" panose="02050604050505020204" pitchFamily="18" charset="0"/>
                <a:cs typeface="Times New Roman" panose="02020603050405020304" pitchFamily="18" charset="0"/>
              </a:rPr>
              <a:t>It is carried out based on supervised learning. In this process, a general rule is induced by the system from a set of observed instance. </a:t>
            </a:r>
            <a:r>
              <a:rPr lang="en-US" dirty="0">
                <a:solidFill>
                  <a:srgbClr val="C00000"/>
                </a:solidFill>
                <a:latin typeface="Bookman Old Style" panose="02050604050505020204" pitchFamily="18" charset="0"/>
                <a:cs typeface="Times New Roman" panose="02020603050405020304" pitchFamily="18" charset="0"/>
              </a:rPr>
              <a:t>Example- Consider that  f  is target function and example is a pair (x f(x)), where x is an input and f(x) is the output function applied to ‘x’.</a:t>
            </a:r>
          </a:p>
          <a:p>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6</a:t>
            </a:fld>
            <a:endParaRPr lang="en-US"/>
          </a:p>
        </p:txBody>
      </p:sp>
    </p:spTree>
    <p:extLst>
      <p:ext uri="{BB962C8B-B14F-4D97-AF65-F5344CB8AC3E}">
        <p14:creationId xmlns:p14="http://schemas.microsoft.com/office/powerpoint/2010/main" val="366660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026826" y="592112"/>
            <a:ext cx="10845384" cy="5658786"/>
          </a:xfrm>
        </p:spPr>
        <p:txBody>
          <a:bodyPr>
            <a:normAutofit/>
          </a:bodyPr>
          <a:lstStyle/>
          <a:p>
            <a:pPr marL="73152" marR="0" indent="0" algn="just">
              <a:lnSpc>
                <a:spcPct val="150000"/>
              </a:lnSpc>
              <a:spcBef>
                <a:spcPts val="0"/>
              </a:spcBef>
              <a:spcAft>
                <a:spcPts val="0"/>
              </a:spcAft>
              <a:buNone/>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Given problem- find hypothesis ‘h’ such as h ≈ f.  So, </a:t>
            </a:r>
          </a:p>
          <a:p>
            <a:pPr marL="73152" marR="0" indent="0" algn="just">
              <a:lnSpc>
                <a:spcPct val="150000"/>
              </a:lnSpc>
              <a:spcBef>
                <a:spcPts val="0"/>
              </a:spcBef>
              <a:spcAft>
                <a:spcPts val="800"/>
              </a:spcAft>
              <a:buNone/>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Y= f(x) and task is to find a function h(x) that fits the point well.</a:t>
            </a:r>
          </a:p>
          <a:p>
            <a:pPr marL="0" indent="0">
              <a:buNone/>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7</a:t>
            </a:fld>
            <a:endParaRPr lang="en-US"/>
          </a:p>
        </p:txBody>
      </p:sp>
      <p:pic>
        <p:nvPicPr>
          <p:cNvPr id="7" name="Picture 6" descr="Chart, line chart&#10;&#10;Description automatically generated">
            <a:extLst>
              <a:ext uri="{FF2B5EF4-FFF2-40B4-BE49-F238E27FC236}">
                <a16:creationId xmlns:a16="http://schemas.microsoft.com/office/drawing/2014/main" id="{3E2D78A4-D126-41A8-8AE0-9DEAE2105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398" y="1605170"/>
            <a:ext cx="6280830" cy="5252830"/>
          </a:xfrm>
          <a:prstGeom prst="rect">
            <a:avLst/>
          </a:prstGeom>
        </p:spPr>
      </p:pic>
    </p:spTree>
    <p:extLst>
      <p:ext uri="{BB962C8B-B14F-4D97-AF65-F5344CB8AC3E}">
        <p14:creationId xmlns:p14="http://schemas.microsoft.com/office/powerpoint/2010/main" val="244349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101777" y="562131"/>
            <a:ext cx="10515600" cy="5568846"/>
          </a:xfrm>
        </p:spPr>
        <p:txBody>
          <a:bodyPr>
            <a:normAutofit/>
          </a:bodyPr>
          <a:lstStyle/>
          <a:p>
            <a:pPr marL="457200" marR="0" lvl="0" indent="-457200" algn="just">
              <a:lnSpc>
                <a:spcPct val="150000"/>
              </a:lnSpc>
              <a:spcBef>
                <a:spcPts val="0"/>
              </a:spcBef>
              <a:spcAft>
                <a:spcPts val="0"/>
              </a:spcAft>
              <a:buFont typeface="+mj-lt"/>
              <a:buAutoNum type="arabicPeriod" startAt="3"/>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Learning by taking advice-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It is easiest and simple way of learning. In this type of learning, a programmer writes a program to give some instruction to perform a task to the computer. Once it is learned (programmed) it can do things. Also, there can be several sources for taking advice such as humans, internet etc. This type of learning has a more necessity of inference than Rote learning.</a:t>
            </a:r>
          </a:p>
          <a:p>
            <a:pPr marL="342900" marR="0" lvl="0" indent="-342900" algn="just">
              <a:lnSpc>
                <a:spcPct val="150000"/>
              </a:lnSpc>
              <a:spcBef>
                <a:spcPts val="0"/>
              </a:spcBef>
              <a:spcAft>
                <a:spcPts val="800"/>
              </a:spcAft>
              <a:buFont typeface="+mj-lt"/>
              <a:buAutoNum type="arabicPeriod" startAt="3"/>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Explanation based Learning-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It deals with an idea of single-example learning. Initially, an Explanation-based learning system accepts a training example. Based on given goal concept, an operationality criteria and domain theory , it generalizes the training example to describe the goal concept and to satisfy the operationality criteria (which are usually a set of rules).</a:t>
            </a:r>
          </a:p>
          <a:p>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8</a:t>
            </a:fld>
            <a:endParaRPr lang="en-US"/>
          </a:p>
        </p:txBody>
      </p:sp>
    </p:spTree>
    <p:extLst>
      <p:ext uri="{BB962C8B-B14F-4D97-AF65-F5344CB8AC3E}">
        <p14:creationId xmlns:p14="http://schemas.microsoft.com/office/powerpoint/2010/main" val="250766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A2E74-41D8-45FA-980F-B5C8DDA36F6B}"/>
              </a:ext>
            </a:extLst>
          </p:cNvPr>
          <p:cNvSpPr>
            <a:spLocks noGrp="1"/>
          </p:cNvSpPr>
          <p:nvPr>
            <p:ph idx="1"/>
          </p:nvPr>
        </p:nvSpPr>
        <p:spPr>
          <a:xfrm>
            <a:off x="1108063" y="1293526"/>
            <a:ext cx="10659215" cy="3563287"/>
          </a:xfrm>
        </p:spPr>
        <p:txBody>
          <a:bodyPr>
            <a:normAutofit/>
          </a:bodyPr>
          <a:lstStyle/>
          <a:p>
            <a:pPr marL="457200" indent="-457200" algn="just">
              <a:lnSpc>
                <a:spcPct val="150000"/>
              </a:lnSpc>
              <a:buFont typeface="+mj-lt"/>
              <a:buAutoNum type="arabicPeriod" startAt="5"/>
            </a:pPr>
            <a:r>
              <a:rPr lang="en-US" sz="23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Learning in Problem Solving- </a:t>
            </a:r>
            <a:r>
              <a:rPr lang="en-US" sz="2300" dirty="0">
                <a:effectLst/>
                <a:latin typeface="Bookman Old Style" panose="02050604050505020204" pitchFamily="18" charset="0"/>
                <a:ea typeface="Calibri" panose="020F0502020204030204" pitchFamily="34" charset="0"/>
                <a:cs typeface="Times New Roman" panose="02020603050405020304" pitchFamily="18" charset="0"/>
              </a:rPr>
              <a:t>Humans tend to learn by solving various real-world problems. This is based on Reinforcement Learning. We define a utility function to check the worth of a particular outcome. In reinforcement learning, the system know the desirable outcomes but does not know which action result into desirable outcomes.</a:t>
            </a:r>
          </a:p>
          <a:p>
            <a:pPr algn="just">
              <a:lnSpc>
                <a:spcPct val="150000"/>
              </a:lnSpc>
            </a:pPr>
            <a:endParaRPr lang="en-US" sz="23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AF343583-3457-464D-89C9-E3C7726DEBD1}"/>
              </a:ext>
            </a:extLst>
          </p:cNvPr>
          <p:cNvSpPr>
            <a:spLocks noGrp="1"/>
          </p:cNvSpPr>
          <p:nvPr>
            <p:ph type="ftr" sz="quarter" idx="11"/>
          </p:nvPr>
        </p:nvSpPr>
        <p:spPr/>
        <p:txBody>
          <a:bodyPr/>
          <a:lstStyle/>
          <a:p>
            <a:r>
              <a:rPr lang="en-US"/>
              <a:t>Unit 4 Learning</a:t>
            </a:r>
          </a:p>
        </p:txBody>
      </p:sp>
      <p:sp>
        <p:nvSpPr>
          <p:cNvPr id="5" name="Slide Number Placeholder 4">
            <a:extLst>
              <a:ext uri="{FF2B5EF4-FFF2-40B4-BE49-F238E27FC236}">
                <a16:creationId xmlns:a16="http://schemas.microsoft.com/office/drawing/2014/main" id="{1200E43F-92EF-4298-BE03-2D80AF09061E}"/>
              </a:ext>
            </a:extLst>
          </p:cNvPr>
          <p:cNvSpPr>
            <a:spLocks noGrp="1"/>
          </p:cNvSpPr>
          <p:nvPr>
            <p:ph type="sldNum" sz="quarter" idx="12"/>
          </p:nvPr>
        </p:nvSpPr>
        <p:spPr/>
        <p:txBody>
          <a:bodyPr/>
          <a:lstStyle/>
          <a:p>
            <a:fld id="{3EC2F91F-7B0C-4CBA-B026-7547219EDAA2}" type="slidenum">
              <a:rPr lang="en-US" smtClean="0"/>
              <a:t>9</a:t>
            </a:fld>
            <a:endParaRPr lang="en-US"/>
          </a:p>
        </p:txBody>
      </p:sp>
    </p:spTree>
    <p:extLst>
      <p:ext uri="{BB962C8B-B14F-4D97-AF65-F5344CB8AC3E}">
        <p14:creationId xmlns:p14="http://schemas.microsoft.com/office/powerpoint/2010/main" val="3738315544"/>
      </p:ext>
    </p:extLst>
  </p:cSld>
  <p:clrMapOvr>
    <a:masterClrMapping/>
  </p:clrMapOvr>
</p:sld>
</file>

<file path=ppt/theme/theme1.xml><?xml version="1.0" encoding="utf-8"?>
<a:theme xmlns:a="http://schemas.openxmlformats.org/drawingml/2006/main" name="Cro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888</TotalTime>
  <Words>2876</Words>
  <Application>Microsoft Office PowerPoint</Application>
  <PresentationFormat>Widescreen</PresentationFormat>
  <Paragraphs>199</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Book Antiqua</vt:lpstr>
      <vt:lpstr>Bookman Old Style</vt:lpstr>
      <vt:lpstr>Calibri</vt:lpstr>
      <vt:lpstr>Franklin Gothic Book</vt:lpstr>
      <vt:lpstr>Symbol</vt:lpstr>
      <vt:lpstr>Times New Roman</vt:lpstr>
      <vt:lpstr>Wingdings</vt:lpstr>
      <vt:lpstr>Crop</vt:lpstr>
      <vt:lpstr>Unit 4  Learning</vt:lpstr>
      <vt:lpstr>Points to be covered-</vt:lpstr>
      <vt:lpstr>Introduction-</vt:lpstr>
      <vt:lpstr>PowerPoint Presentation</vt:lpstr>
      <vt:lpstr>PowerPoint Presentation</vt:lpstr>
      <vt:lpstr>Types of Learning-</vt:lpstr>
      <vt:lpstr>PowerPoint Presentation</vt:lpstr>
      <vt:lpstr>PowerPoint Presentation</vt:lpstr>
      <vt:lpstr>PowerPoint Presentation</vt:lpstr>
      <vt:lpstr>Decision Tree-</vt:lpstr>
      <vt:lpstr>PowerPoint Presentation</vt:lpstr>
      <vt:lpstr>Support Vector Machines (SVM)-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Basket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Artificial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Neural network tools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Learning</dc:title>
  <dc:creator>Kritika Purohit</dc:creator>
  <cp:lastModifiedBy>Kritika Purohit</cp:lastModifiedBy>
  <cp:revision>37</cp:revision>
  <dcterms:created xsi:type="dcterms:W3CDTF">2021-04-04T15:31:49Z</dcterms:created>
  <dcterms:modified xsi:type="dcterms:W3CDTF">2021-04-25T11:31:00Z</dcterms:modified>
</cp:coreProperties>
</file>