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5" r:id="rId1"/>
  </p:sldMasterIdLst>
  <p:notesMasterIdLst>
    <p:notesMasterId r:id="rId48"/>
  </p:notesMasterIdLst>
  <p:sldIdLst>
    <p:sldId id="256" r:id="rId2"/>
    <p:sldId id="257" r:id="rId3"/>
    <p:sldId id="306" r:id="rId4"/>
    <p:sldId id="30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3AFB04-B4D6-4CD6-9CA5-04159BA2D644}" type="datetimeFigureOut">
              <a:rPr lang="en-US" smtClean="0"/>
              <a:t>5/1/2021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4184E-C37F-4FF3-B539-C5FB382B53F3}" type="slidenum">
              <a:rPr lang="en-US" smtClean="0"/>
              <a:t>‹#›</a:t>
            </a:fld>
            <a:endParaRPr lang="en-US"/>
          </a:p>
        </p:txBody>
      </p:sp>
    </p:spTree>
    <p:extLst>
      <p:ext uri="{BB962C8B-B14F-4D97-AF65-F5344CB8AC3E}">
        <p14:creationId xmlns:p14="http://schemas.microsoft.com/office/powerpoint/2010/main" val="2771953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 </a:t>
            </a:r>
          </a:p>
        </p:txBody>
      </p:sp>
      <p:sp>
        <p:nvSpPr>
          <p:cNvPr id="4" name="Slide Number Placeholder 3"/>
          <p:cNvSpPr>
            <a:spLocks noGrp="1"/>
          </p:cNvSpPr>
          <p:nvPr>
            <p:ph type="sldNum" sz="quarter" idx="5"/>
          </p:nvPr>
        </p:nvSpPr>
        <p:spPr/>
        <p:txBody>
          <a:bodyPr/>
          <a:lstStyle/>
          <a:p>
            <a:fld id="{0354184E-C37F-4FF3-B539-C5FB382B53F3}" type="slidenum">
              <a:rPr lang="en-US" smtClean="0"/>
              <a:t>17</a:t>
            </a:fld>
            <a:endParaRPr lang="en-US"/>
          </a:p>
        </p:txBody>
      </p:sp>
    </p:spTree>
    <p:extLst>
      <p:ext uri="{BB962C8B-B14F-4D97-AF65-F5344CB8AC3E}">
        <p14:creationId xmlns:p14="http://schemas.microsoft.com/office/powerpoint/2010/main" val="3704845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algn="r"/>
            <a:fld id="{B2B1624A-01CA-4CCB-8BDF-AF963B7CE870}" type="datetime1">
              <a:rPr lang="en-US" smtClean="0"/>
              <a:t>5/1/2021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sz="1000"/>
              <a:t>Unit 5 Introduction to NLP and Expet System</a:t>
            </a:r>
            <a:endParaRPr lang="en-US" sz="1000"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B1E4CB7-CB13-4810-BF18-BE31AFC64F93}" type="slidenum">
              <a:rPr lang="en-US" smtClean="0"/>
              <a:pPr/>
              <a:t>‹#›</a:t>
            </a:fld>
            <a:endParaRPr lang="en-US" sz="1000"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604497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1957A3DA-F168-4598-B605-719F83AB9AE0}" type="datetime1">
              <a:rPr lang="en-US" smtClean="0"/>
              <a:t>5/1/2021</a:t>
            </a:fld>
            <a:endParaRPr lang="en-US" dirty="0"/>
          </a:p>
        </p:txBody>
      </p:sp>
      <p:sp>
        <p:nvSpPr>
          <p:cNvPr id="5" name="Footer Placeholder 4"/>
          <p:cNvSpPr>
            <a:spLocks noGrp="1"/>
          </p:cNvSpPr>
          <p:nvPr>
            <p:ph type="ftr" sz="quarter" idx="11"/>
          </p:nvPr>
        </p:nvSpPr>
        <p:spPr/>
        <p:txBody>
          <a:bodyPr/>
          <a:lstStyle/>
          <a:p>
            <a:r>
              <a:rPr lang="en-US" sz="1000"/>
              <a:t>Unit 5 Introduction to NLP and Expet System</a:t>
            </a:r>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06018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1567DDAA-B0C4-4253-A61C-37F49F516EE5}" type="datetime1">
              <a:rPr lang="en-US" smtClean="0"/>
              <a:t>5/1/2021</a:t>
            </a:fld>
            <a:endParaRPr lang="en-US" dirty="0"/>
          </a:p>
        </p:txBody>
      </p:sp>
      <p:sp>
        <p:nvSpPr>
          <p:cNvPr id="5" name="Footer Placeholder 4"/>
          <p:cNvSpPr>
            <a:spLocks noGrp="1"/>
          </p:cNvSpPr>
          <p:nvPr>
            <p:ph type="ftr" sz="quarter" idx="11"/>
          </p:nvPr>
        </p:nvSpPr>
        <p:spPr/>
        <p:txBody>
          <a:bodyPr/>
          <a:lstStyle/>
          <a:p>
            <a:r>
              <a:rPr lang="en-US" sz="1000"/>
              <a:t>Unit 5 Introduction to NLP and Expet System</a:t>
            </a:r>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54234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78E204D1-7C91-4E31-AD8F-8726D56FCC62}" type="datetime1">
              <a:rPr lang="en-US" smtClean="0"/>
              <a:t>5/1/2021</a:t>
            </a:fld>
            <a:endParaRPr lang="en-US" dirty="0"/>
          </a:p>
        </p:txBody>
      </p:sp>
      <p:sp>
        <p:nvSpPr>
          <p:cNvPr id="5" name="Footer Placeholder 4"/>
          <p:cNvSpPr>
            <a:spLocks noGrp="1"/>
          </p:cNvSpPr>
          <p:nvPr>
            <p:ph type="ftr" sz="quarter" idx="11"/>
          </p:nvPr>
        </p:nvSpPr>
        <p:spPr/>
        <p:txBody>
          <a:bodyPr/>
          <a:lstStyle/>
          <a:p>
            <a:r>
              <a:rPr lang="en-US" sz="1000"/>
              <a:t>Unit 5 Introduction to NLP and Expet System</a:t>
            </a:r>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846883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D2DE272-374C-4D97-BC97-91EFF07E244C}" type="datetime1">
              <a:rPr lang="en-US" smtClean="0"/>
              <a:t>5/1/2021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Unit 5 Introduction to NLP and Expet System</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B1E4CB7-CB13-4810-BF18-BE31AFC64F93}"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6615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82D79F62-0450-4C53-8E8B-C7ED92E3DB6A}" type="datetime1">
              <a:rPr lang="en-US" smtClean="0"/>
              <a:t>5/1/2021</a:t>
            </a:fld>
            <a:endParaRPr lang="en-US" dirty="0"/>
          </a:p>
        </p:txBody>
      </p:sp>
      <p:sp>
        <p:nvSpPr>
          <p:cNvPr id="6" name="Footer Placeholder 5"/>
          <p:cNvSpPr>
            <a:spLocks noGrp="1"/>
          </p:cNvSpPr>
          <p:nvPr>
            <p:ph type="ftr" sz="quarter" idx="11"/>
          </p:nvPr>
        </p:nvSpPr>
        <p:spPr/>
        <p:txBody>
          <a:bodyPr/>
          <a:lstStyle/>
          <a:p>
            <a:r>
              <a:rPr lang="en-US" sz="1000"/>
              <a:t>Unit 5 Introduction to NLP and Expet System</a:t>
            </a:r>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65089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E816C276-7528-4743-A34F-788AE9E1EC4D}" type="datetime1">
              <a:rPr lang="en-US" smtClean="0"/>
              <a:t>5/1/2021</a:t>
            </a:fld>
            <a:endParaRPr lang="en-US" dirty="0"/>
          </a:p>
        </p:txBody>
      </p:sp>
      <p:sp>
        <p:nvSpPr>
          <p:cNvPr id="8" name="Footer Placeholder 7"/>
          <p:cNvSpPr>
            <a:spLocks noGrp="1"/>
          </p:cNvSpPr>
          <p:nvPr>
            <p:ph type="ftr" sz="quarter" idx="11"/>
          </p:nvPr>
        </p:nvSpPr>
        <p:spPr/>
        <p:txBody>
          <a:bodyPr/>
          <a:lstStyle/>
          <a:p>
            <a:r>
              <a:rPr lang="en-US" sz="1000"/>
              <a:t>Unit 5 Introduction to NLP and Expet System</a:t>
            </a:r>
            <a:endParaRPr lang="en-US" sz="1000" dirty="0"/>
          </a:p>
        </p:txBody>
      </p:sp>
      <p:sp>
        <p:nvSpPr>
          <p:cNvPr id="9" name="Slide Number Placeholder 8"/>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75888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D17385-2ACD-4BAA-829B-66CC4B2D952F}" type="datetime1">
              <a:rPr lang="en-US" smtClean="0"/>
              <a:t>5/1/2021</a:t>
            </a:fld>
            <a:endParaRPr lang="en-US"/>
          </a:p>
        </p:txBody>
      </p:sp>
      <p:sp>
        <p:nvSpPr>
          <p:cNvPr id="4" name="Footer Placeholder 3"/>
          <p:cNvSpPr>
            <a:spLocks noGrp="1"/>
          </p:cNvSpPr>
          <p:nvPr>
            <p:ph type="ftr" sz="quarter" idx="11"/>
          </p:nvPr>
        </p:nvSpPr>
        <p:spPr/>
        <p:txBody>
          <a:bodyPr/>
          <a:lstStyle/>
          <a:p>
            <a:r>
              <a:rPr lang="en-US"/>
              <a:t>Unit 5 Introduction to NLP and Expet System</a:t>
            </a:r>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35028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C9F96-ADE1-4298-BAE7-253D5CAB5334}" type="datetime1">
              <a:rPr lang="en-US" smtClean="0"/>
              <a:t>5/1/2021</a:t>
            </a:fld>
            <a:endParaRPr lang="en-US"/>
          </a:p>
        </p:txBody>
      </p:sp>
      <p:sp>
        <p:nvSpPr>
          <p:cNvPr id="3" name="Footer Placeholder 2"/>
          <p:cNvSpPr>
            <a:spLocks noGrp="1"/>
          </p:cNvSpPr>
          <p:nvPr>
            <p:ph type="ftr" sz="quarter" idx="11"/>
          </p:nvPr>
        </p:nvSpPr>
        <p:spPr/>
        <p:txBody>
          <a:bodyPr/>
          <a:lstStyle/>
          <a:p>
            <a:r>
              <a:rPr lang="en-US"/>
              <a:t>Unit 5 Introduction to NLP and Expet System</a:t>
            </a:r>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1305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6848928F-A5B7-4AF1-8D4D-CE432F93A124}" type="datetime1">
              <a:rPr lang="en-US" smtClean="0"/>
              <a:t>5/1/2021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sz="1000"/>
              <a:t>Unit 5 Introduction to NLP and Expet System</a:t>
            </a:r>
            <a:endParaRPr lang="en-US" sz="1000"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B1E4CB7-CB13-4810-BF18-BE31AFC64F93}" type="slidenum">
              <a:rPr lang="en-US" smtClean="0"/>
              <a:pPr/>
              <a:t>‹#›</a:t>
            </a:fld>
            <a:endParaRPr lang="en-US" sz="1000"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2953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A0244E1-4302-48B2-A5B1-FBEEA52F67FD}" type="datetime1">
              <a:rPr lang="en-US" smtClean="0"/>
              <a:t>5/1/2021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Unit 5 Introduction to NLP and Expet System</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B1E4CB7-CB13-4810-BF18-BE31AFC64F9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547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algn="r"/>
            <a:fld id="{5B53FEC2-BEDF-4491-9AF4-40AB0C25DA39}" type="datetime1">
              <a:rPr lang="en-US" smtClean="0"/>
              <a:t>5/1/2021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sz="1000"/>
              <a:t>Unit 5 Introduction to NLP and Expet System</a:t>
            </a:r>
            <a:endParaRPr lang="en-US" sz="1000"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B1E4CB7-CB13-4810-BF18-BE31AFC64F93}" type="slidenum">
              <a:rPr lang="en-US" smtClean="0"/>
              <a:pPr/>
              <a:t>‹#›</a:t>
            </a:fld>
            <a:endParaRPr lang="en-US" sz="1000"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4470203"/>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BFA7-F508-43A7-8372-F2A19C7793A1}"/>
              </a:ext>
            </a:extLst>
          </p:cNvPr>
          <p:cNvSpPr>
            <a:spLocks noGrp="1"/>
          </p:cNvSpPr>
          <p:nvPr>
            <p:ph type="ctrTitle"/>
          </p:nvPr>
        </p:nvSpPr>
        <p:spPr>
          <a:xfrm>
            <a:off x="840699" y="1227886"/>
            <a:ext cx="10510602" cy="3359103"/>
          </a:xfrm>
        </p:spPr>
        <p:txBody>
          <a:bodyPr anchor="ctr">
            <a:normAutofit/>
          </a:bodyPr>
          <a:lstStyle/>
          <a:p>
            <a:pPr marL="0" marR="0">
              <a:spcBef>
                <a:spcPts val="0"/>
              </a:spcBef>
              <a:spcAft>
                <a:spcPts val="800"/>
              </a:spcAft>
            </a:pPr>
            <a:r>
              <a:rPr lang="en-US" sz="4200" b="1" dirty="0">
                <a:effectLst/>
                <a:latin typeface="Bookman Old Style" panose="02050604050505020204" pitchFamily="18" charset="0"/>
                <a:ea typeface="Calibri" panose="020F0502020204030204" pitchFamily="34" charset="0"/>
                <a:cs typeface="Times New Roman" panose="02020603050405020304" pitchFamily="18" charset="0"/>
              </a:rPr>
              <a:t>Unit 5</a:t>
            </a:r>
            <a:br>
              <a:rPr lang="en-US" sz="4200" dirty="0">
                <a:effectLst/>
                <a:latin typeface="Bookman Old Style" panose="02050604050505020204" pitchFamily="18" charset="0"/>
                <a:ea typeface="Calibri" panose="020F0502020204030204" pitchFamily="34" charset="0"/>
                <a:cs typeface="Times New Roman" panose="02020603050405020304" pitchFamily="18" charset="0"/>
              </a:rPr>
            </a:br>
            <a:r>
              <a:rPr lang="en-US" sz="4200" b="1" dirty="0">
                <a:effectLst/>
                <a:latin typeface="Bookman Old Style" panose="02050604050505020204" pitchFamily="18" charset="0"/>
                <a:ea typeface="Calibri" panose="020F0502020204030204" pitchFamily="34" charset="0"/>
                <a:cs typeface="Times New Roman" panose="02020603050405020304" pitchFamily="18" charset="0"/>
              </a:rPr>
              <a:t>Introduction to NLP and Expert System</a:t>
            </a:r>
            <a:endParaRPr lang="en-US" sz="4200" dirty="0">
              <a:latin typeface="Bookman Old Style" panose="02050604050505020204" pitchFamily="18" charset="0"/>
            </a:endParaRPr>
          </a:p>
        </p:txBody>
      </p:sp>
      <p:sp>
        <p:nvSpPr>
          <p:cNvPr id="3" name="Subtitle 2">
            <a:extLst>
              <a:ext uri="{FF2B5EF4-FFF2-40B4-BE49-F238E27FC236}">
                <a16:creationId xmlns:a16="http://schemas.microsoft.com/office/drawing/2014/main" id="{984FBDC1-4222-4761-A7E0-A126B2A770AB}"/>
              </a:ext>
            </a:extLst>
          </p:cNvPr>
          <p:cNvSpPr>
            <a:spLocks noGrp="1"/>
          </p:cNvSpPr>
          <p:nvPr>
            <p:ph type="subTitle" idx="1"/>
          </p:nvPr>
        </p:nvSpPr>
        <p:spPr>
          <a:xfrm>
            <a:off x="3055496" y="4375935"/>
            <a:ext cx="6583179" cy="1440249"/>
          </a:xfrm>
        </p:spPr>
        <p:txBody>
          <a:bodyPr>
            <a:normAutofit fontScale="92500"/>
          </a:bodyPr>
          <a:lstStyle/>
          <a:p>
            <a:r>
              <a:rPr lang="en-US" dirty="0">
                <a:latin typeface="Bookman Old Style" panose="02050604050505020204" pitchFamily="18" charset="0"/>
              </a:rPr>
              <a:t>Ms. Kritika Purohit</a:t>
            </a:r>
          </a:p>
          <a:p>
            <a:r>
              <a:rPr lang="en-US" dirty="0">
                <a:latin typeface="Bookman Old Style" panose="02050604050505020204" pitchFamily="18" charset="0"/>
              </a:rPr>
              <a:t>Assistant Professor</a:t>
            </a:r>
          </a:p>
          <a:p>
            <a:r>
              <a:rPr lang="en-US" dirty="0">
                <a:latin typeface="Bookman Old Style" panose="02050604050505020204" pitchFamily="18" charset="0"/>
              </a:rPr>
              <a:t>Department of Computer Science &amp; Engineering</a:t>
            </a:r>
          </a:p>
        </p:txBody>
      </p:sp>
    </p:spTree>
    <p:extLst>
      <p:ext uri="{BB962C8B-B14F-4D97-AF65-F5344CB8AC3E}">
        <p14:creationId xmlns:p14="http://schemas.microsoft.com/office/powerpoint/2010/main" val="129847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996845" y="442209"/>
            <a:ext cx="10635521" cy="5591452"/>
          </a:xfrm>
        </p:spPr>
        <p:txBody>
          <a:bodyPr>
            <a:noAutofit/>
          </a:bodyPr>
          <a:lstStyle/>
          <a:p>
            <a:pPr marL="342900" marR="0" lvl="0" indent="-342900" algn="just">
              <a:lnSpc>
                <a:spcPct val="150000"/>
              </a:lnSpc>
              <a:spcBef>
                <a:spcPts val="0"/>
              </a:spcBef>
              <a:spcAft>
                <a:spcPts val="0"/>
              </a:spcAft>
              <a:buFont typeface="Symbol" panose="05050102010706020507" pitchFamily="18" charset="2"/>
              <a:buChar char=""/>
            </a:pPr>
            <a:r>
              <a:rPr lang="en-US" sz="21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Semantic Analysis- </a:t>
            </a:r>
            <a:r>
              <a:rPr lang="en-US" sz="2100" dirty="0">
                <a:effectLst/>
                <a:latin typeface="Bookman Old Style" panose="02050604050505020204" pitchFamily="18" charset="0"/>
                <a:ea typeface="Calibri" panose="020F0502020204030204" pitchFamily="34" charset="0"/>
                <a:cs typeface="Times New Roman" panose="02020603050405020304" pitchFamily="18" charset="0"/>
              </a:rPr>
              <a:t>It is the third phase of NLP. The purpose of this phase is to draw exact meaning, or dictionary meaning from the text. The text is checked for meaningfulness.</a:t>
            </a:r>
          </a:p>
          <a:p>
            <a:pPr marL="603504" lvl="1" indent="0" algn="just">
              <a:lnSpc>
                <a:spcPct val="150000"/>
              </a:lnSpc>
              <a:spcBef>
                <a:spcPts val="0"/>
              </a:spcBef>
              <a:spcAft>
                <a:spcPts val="0"/>
              </a:spcAft>
              <a:buNone/>
            </a:pPr>
            <a:r>
              <a:rPr lang="en-US" sz="2100" b="1" i="0" dirty="0">
                <a:effectLst/>
                <a:latin typeface="Bookman Old Style" panose="02050604050505020204" pitchFamily="18" charset="0"/>
                <a:ea typeface="Calibri" panose="020F0502020204030204" pitchFamily="34" charset="0"/>
                <a:cs typeface="Times New Roman" panose="02020603050405020304" pitchFamily="18" charset="0"/>
              </a:rPr>
              <a:t>Example- </a:t>
            </a:r>
            <a:r>
              <a:rPr lang="en-US" sz="2100" i="0" dirty="0">
                <a:effectLst/>
                <a:latin typeface="Bookman Old Style" panose="02050604050505020204" pitchFamily="18" charset="0"/>
                <a:ea typeface="Calibri" panose="020F0502020204030204" pitchFamily="34" charset="0"/>
                <a:cs typeface="Times New Roman" panose="02020603050405020304" pitchFamily="18" charset="0"/>
              </a:rPr>
              <a:t>“Hot Ice-cream”- The sentence will be rejected by semantic analyzer.</a:t>
            </a:r>
          </a:p>
          <a:p>
            <a:pPr marL="342900" marR="0" lvl="0" indent="-342900" algn="just">
              <a:lnSpc>
                <a:spcPct val="150000"/>
              </a:lnSpc>
              <a:spcBef>
                <a:spcPts val="0"/>
              </a:spcBef>
              <a:spcAft>
                <a:spcPts val="0"/>
              </a:spcAft>
              <a:buFont typeface="Symbol" panose="05050102010706020507" pitchFamily="18" charset="2"/>
              <a:buChar char=""/>
            </a:pPr>
            <a:r>
              <a:rPr lang="en-US" sz="21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Pragmatic Analysis- </a:t>
            </a:r>
            <a:r>
              <a:rPr lang="en-US" sz="2100" dirty="0">
                <a:effectLst/>
                <a:latin typeface="Bookman Old Style" panose="02050604050505020204" pitchFamily="18" charset="0"/>
                <a:ea typeface="Calibri" panose="020F0502020204030204" pitchFamily="34" charset="0"/>
                <a:cs typeface="Times New Roman" panose="02020603050405020304" pitchFamily="18" charset="0"/>
              </a:rPr>
              <a:t>It is the fourth phase of NLP. Pragmatic Analysis simply fits the actual objects/events, which exist in a given context with object references obtained during semantic analysis.</a:t>
            </a:r>
          </a:p>
          <a:p>
            <a:pPr marL="603504" lvl="1" indent="0" algn="just">
              <a:lnSpc>
                <a:spcPct val="150000"/>
              </a:lnSpc>
              <a:spcBef>
                <a:spcPts val="0"/>
              </a:spcBef>
              <a:spcAft>
                <a:spcPts val="0"/>
              </a:spcAft>
              <a:buNone/>
            </a:pPr>
            <a:r>
              <a:rPr lang="en-US" sz="2100" b="1" i="0" dirty="0">
                <a:effectLst/>
                <a:latin typeface="Bookman Old Style" panose="02050604050505020204" pitchFamily="18" charset="0"/>
                <a:ea typeface="Calibri" panose="020F0502020204030204" pitchFamily="34" charset="0"/>
                <a:cs typeface="Times New Roman" panose="02020603050405020304" pitchFamily="18" charset="0"/>
              </a:rPr>
              <a:t>Example-</a:t>
            </a:r>
            <a:r>
              <a:rPr lang="en-US" sz="2100" i="0" dirty="0">
                <a:effectLst/>
                <a:latin typeface="Bookman Old Style" panose="02050604050505020204" pitchFamily="18" charset="0"/>
                <a:ea typeface="Calibri" panose="020F0502020204030204" pitchFamily="34" charset="0"/>
                <a:cs typeface="Times New Roman" panose="02020603050405020304" pitchFamily="18" charset="0"/>
              </a:rPr>
              <a:t> “Put the banana in the basket on the shelf”- This sentence can have two semantic interpretations and pragmatic analyzer will choose between these two possibilities.</a:t>
            </a:r>
          </a:p>
          <a:p>
            <a:pPr algn="just">
              <a:lnSpc>
                <a:spcPct val="150000"/>
              </a:lnSpc>
            </a:pPr>
            <a:endParaRPr lang="en-US" sz="21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10</a:t>
            </a:fld>
            <a:endParaRPr lang="en-US" sz="1000" dirty="0"/>
          </a:p>
        </p:txBody>
      </p:sp>
    </p:spTree>
    <p:extLst>
      <p:ext uri="{BB962C8B-B14F-4D97-AF65-F5344CB8AC3E}">
        <p14:creationId xmlns:p14="http://schemas.microsoft.com/office/powerpoint/2010/main" val="1240635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1026825" y="1386590"/>
            <a:ext cx="10755443" cy="3934918"/>
          </a:xfrm>
        </p:spPr>
        <p:txBody>
          <a:bodyPr>
            <a:normAutofit/>
          </a:bodyPr>
          <a:lstStyle/>
          <a:p>
            <a:pPr marL="342900" marR="0" lvl="0" indent="-342900" algn="just">
              <a:lnSpc>
                <a:spcPct val="150000"/>
              </a:lnSpc>
              <a:spcBef>
                <a:spcPts val="0"/>
              </a:spcBef>
              <a:spcAft>
                <a:spcPts val="0"/>
              </a:spcAft>
              <a:buFont typeface="Symbol" panose="05050102010706020507" pitchFamily="18" charset="2"/>
              <a:buChar char=""/>
            </a:pPr>
            <a:r>
              <a:rPr lang="en-US" sz="21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Discourse Integration- </a:t>
            </a:r>
            <a:r>
              <a:rPr lang="en-US" sz="2100" dirty="0">
                <a:effectLst/>
                <a:latin typeface="Bookman Old Style" panose="02050604050505020204" pitchFamily="18" charset="0"/>
                <a:ea typeface="Calibri" panose="020F0502020204030204" pitchFamily="34" charset="0"/>
                <a:cs typeface="Times New Roman" panose="02020603050405020304" pitchFamily="18" charset="0"/>
              </a:rPr>
              <a:t>The meaning of any sentence depends upon meaning of the sentence just before it. In addition, it also brings about the meaning of immediately succeeding sentence.</a:t>
            </a:r>
          </a:p>
          <a:p>
            <a:pPr marL="637794" lvl="1" indent="0" algn="just">
              <a:lnSpc>
                <a:spcPct val="150000"/>
              </a:lnSpc>
              <a:spcBef>
                <a:spcPts val="0"/>
              </a:spcBef>
              <a:spcAft>
                <a:spcPts val="800"/>
              </a:spcAft>
              <a:buNone/>
            </a:pPr>
            <a:r>
              <a:rPr lang="en-US" sz="2100" b="1" i="0" dirty="0">
                <a:effectLst/>
                <a:latin typeface="Bookman Old Style" panose="02050604050505020204" pitchFamily="18" charset="0"/>
                <a:ea typeface="Calibri" panose="020F0502020204030204" pitchFamily="34" charset="0"/>
                <a:cs typeface="Times New Roman" panose="02020603050405020304" pitchFamily="18" charset="0"/>
              </a:rPr>
              <a:t>Example- </a:t>
            </a:r>
            <a:r>
              <a:rPr lang="en-US" sz="2100" i="0" dirty="0">
                <a:effectLst/>
                <a:latin typeface="Bookman Old Style" panose="02050604050505020204" pitchFamily="18" charset="0"/>
                <a:ea typeface="Calibri" panose="020F0502020204030204" pitchFamily="34" charset="0"/>
                <a:cs typeface="Times New Roman" panose="02020603050405020304" pitchFamily="18" charset="0"/>
              </a:rPr>
              <a:t>“He wanted that”- The word “that” depends upon the prior discourse context.</a:t>
            </a:r>
          </a:p>
          <a:p>
            <a:endParaRPr lang="en-US" sz="21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11</a:t>
            </a:fld>
            <a:endParaRPr lang="en-US" sz="1000" dirty="0"/>
          </a:p>
        </p:txBody>
      </p:sp>
    </p:spTree>
    <p:extLst>
      <p:ext uri="{BB962C8B-B14F-4D97-AF65-F5344CB8AC3E}">
        <p14:creationId xmlns:p14="http://schemas.microsoft.com/office/powerpoint/2010/main" val="388337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8B18-E5A1-41E7-A47C-6973012F0C3D}"/>
              </a:ext>
            </a:extLst>
          </p:cNvPr>
          <p:cNvSpPr>
            <a:spLocks noGrp="1"/>
          </p:cNvSpPr>
          <p:nvPr>
            <p:ph type="title"/>
          </p:nvPr>
        </p:nvSpPr>
        <p:spPr>
          <a:xfrm>
            <a:off x="1086787" y="432216"/>
            <a:ext cx="9601200" cy="558384"/>
          </a:xfrm>
        </p:spPr>
        <p:txBody>
          <a:bodyPr>
            <a:noAutofit/>
          </a:bodyPr>
          <a:lstStyle/>
          <a:p>
            <a:pPr>
              <a:lnSpc>
                <a:spcPct val="150000"/>
              </a:lnSpc>
            </a:pPr>
            <a:r>
              <a:rPr lang="en-US" sz="3200" b="1" dirty="0">
                <a:effectLst/>
                <a:latin typeface="Bookman Old Style" panose="02050604050505020204" pitchFamily="18" charset="0"/>
                <a:ea typeface="Calibri" panose="020F0502020204030204" pitchFamily="34" charset="0"/>
                <a:cs typeface="Times New Roman" panose="02020603050405020304" pitchFamily="18" charset="0"/>
              </a:rPr>
              <a:t>Ambiguity and Uncertainty in Language-</a:t>
            </a:r>
            <a:endParaRPr lang="en-US" sz="32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778238" y="1349800"/>
            <a:ext cx="11153931" cy="5103586"/>
          </a:xfrm>
        </p:spPr>
        <p:txBody>
          <a:bodyPr>
            <a:noAutofit/>
          </a:bodyPr>
          <a:lstStyle/>
          <a:p>
            <a:pPr algn="just">
              <a:lnSpc>
                <a:spcPct val="150000"/>
              </a:lnSpc>
            </a:pPr>
            <a:r>
              <a:rPr lang="en-US" sz="2100" b="1" i="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“Ambiguity is the capability of being understood in more than one way”</a:t>
            </a:r>
            <a:r>
              <a:rPr lang="en-US" sz="2100" b="1" i="1" dirty="0">
                <a:effectLst/>
                <a:latin typeface="Bookman Old Style" panose="02050604050505020204" pitchFamily="18" charset="0"/>
                <a:ea typeface="Calibri" panose="020F0502020204030204" pitchFamily="34" charset="0"/>
                <a:cs typeface="Times New Roman" panose="02020603050405020304" pitchFamily="18" charset="0"/>
              </a:rPr>
              <a:t>. </a:t>
            </a:r>
            <a:r>
              <a:rPr lang="en-US" sz="2100" dirty="0">
                <a:effectLst/>
                <a:latin typeface="Bookman Old Style" panose="02050604050505020204" pitchFamily="18" charset="0"/>
                <a:ea typeface="Calibri" panose="020F0502020204030204" pitchFamily="34" charset="0"/>
                <a:cs typeface="Times New Roman" panose="02020603050405020304" pitchFamily="18" charset="0"/>
              </a:rPr>
              <a:t>NLP is very ambiguous, and the ambiguities are-</a:t>
            </a:r>
          </a:p>
          <a:p>
            <a:pPr lvl="1" algn="just">
              <a:lnSpc>
                <a:spcPct val="150000"/>
              </a:lnSpc>
              <a:spcBef>
                <a:spcPts val="0"/>
              </a:spcBef>
              <a:spcAft>
                <a:spcPts val="0"/>
              </a:spcAft>
              <a:buFont typeface="Wingdings" panose="05000000000000000000" pitchFamily="2" charset="2"/>
              <a:buChar char="Ø"/>
            </a:pPr>
            <a:r>
              <a:rPr lang="en-US" sz="2100" b="1" i="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Lexical Ambiguity- </a:t>
            </a:r>
            <a:r>
              <a:rPr lang="en-US" sz="2100" i="0" dirty="0">
                <a:effectLst/>
                <a:latin typeface="Bookman Old Style" panose="02050604050505020204" pitchFamily="18" charset="0"/>
                <a:ea typeface="Calibri" panose="020F0502020204030204" pitchFamily="34" charset="0"/>
                <a:cs typeface="Times New Roman" panose="02020603050405020304" pitchFamily="18" charset="0"/>
              </a:rPr>
              <a:t>The ambiguity of a single word is called Lexical Ambiguity. </a:t>
            </a:r>
            <a:r>
              <a:rPr lang="en-US" sz="2100" b="1" i="0" dirty="0">
                <a:effectLst/>
                <a:latin typeface="Bookman Old Style" panose="02050604050505020204" pitchFamily="18" charset="0"/>
                <a:ea typeface="Calibri" panose="020F0502020204030204" pitchFamily="34" charset="0"/>
                <a:cs typeface="Times New Roman" panose="02020603050405020304" pitchFamily="18" charset="0"/>
              </a:rPr>
              <a:t>  </a:t>
            </a:r>
          </a:p>
          <a:p>
            <a:pPr marL="987552" lvl="2" indent="0" algn="just">
              <a:lnSpc>
                <a:spcPct val="150000"/>
              </a:lnSpc>
              <a:spcBef>
                <a:spcPts val="0"/>
              </a:spcBef>
              <a:spcAft>
                <a:spcPts val="0"/>
              </a:spcAft>
              <a:buNone/>
            </a:pPr>
            <a:r>
              <a:rPr lang="en-US" sz="2100" b="1" i="0" dirty="0">
                <a:effectLst/>
                <a:latin typeface="Bookman Old Style" panose="02050604050505020204" pitchFamily="18" charset="0"/>
                <a:ea typeface="Calibri" panose="020F0502020204030204" pitchFamily="34" charset="0"/>
                <a:cs typeface="Times New Roman" panose="02020603050405020304" pitchFamily="18" charset="0"/>
              </a:rPr>
              <a:t>Example- </a:t>
            </a:r>
            <a:r>
              <a:rPr lang="en-US" sz="2100" i="0" dirty="0">
                <a:effectLst/>
                <a:latin typeface="Bookman Old Style" panose="02050604050505020204" pitchFamily="18" charset="0"/>
                <a:ea typeface="Calibri" panose="020F0502020204030204" pitchFamily="34" charset="0"/>
                <a:cs typeface="Times New Roman" panose="02020603050405020304" pitchFamily="18" charset="0"/>
              </a:rPr>
              <a:t>“Silver”- It can be treated as a noun, an adjectives or a verb.</a:t>
            </a:r>
          </a:p>
          <a:p>
            <a:pPr lvl="1" algn="just">
              <a:lnSpc>
                <a:spcPct val="150000"/>
              </a:lnSpc>
              <a:spcBef>
                <a:spcPts val="0"/>
              </a:spcBef>
              <a:spcAft>
                <a:spcPts val="0"/>
              </a:spcAft>
              <a:buFont typeface="Wingdings" panose="05000000000000000000" pitchFamily="2" charset="2"/>
              <a:buChar char="Ø"/>
            </a:pPr>
            <a:r>
              <a:rPr lang="en-US" sz="2100" b="1" i="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Syntactic Ambiguity- </a:t>
            </a:r>
            <a:r>
              <a:rPr lang="en-US" sz="2100" i="0" dirty="0">
                <a:effectLst/>
                <a:latin typeface="Bookman Old Style" panose="02050604050505020204" pitchFamily="18" charset="0"/>
                <a:ea typeface="Calibri" panose="020F0502020204030204" pitchFamily="34" charset="0"/>
                <a:cs typeface="Times New Roman" panose="02020603050405020304" pitchFamily="18" charset="0"/>
              </a:rPr>
              <a:t>This kind of ambiguity occurs when a sentence is parsed in different ways. </a:t>
            </a:r>
          </a:p>
          <a:p>
            <a:pPr marL="987552" lvl="2" indent="0" algn="just">
              <a:lnSpc>
                <a:spcPct val="150000"/>
              </a:lnSpc>
              <a:spcBef>
                <a:spcPts val="0"/>
              </a:spcBef>
              <a:spcAft>
                <a:spcPts val="0"/>
              </a:spcAft>
              <a:buNone/>
            </a:pPr>
            <a:r>
              <a:rPr lang="en-US" sz="2100" b="1" i="0" dirty="0">
                <a:effectLst/>
                <a:latin typeface="Bookman Old Style" panose="02050604050505020204" pitchFamily="18" charset="0"/>
                <a:ea typeface="Calibri" panose="020F0502020204030204" pitchFamily="34" charset="0"/>
                <a:cs typeface="Times New Roman" panose="02020603050405020304" pitchFamily="18" charset="0"/>
              </a:rPr>
              <a:t>Example-</a:t>
            </a:r>
            <a:r>
              <a:rPr lang="en-US" sz="2100" i="0" dirty="0">
                <a:effectLst/>
                <a:latin typeface="Bookman Old Style" panose="02050604050505020204" pitchFamily="18" charset="0"/>
                <a:ea typeface="Calibri" panose="020F0502020204030204" pitchFamily="34" charset="0"/>
                <a:cs typeface="Times New Roman" panose="02020603050405020304" pitchFamily="18" charset="0"/>
              </a:rPr>
              <a:t> “The man saw the girl with the telescope”- It is ambiguous whether the man saw the girl carrying a telescope or he saw her though his telescope.</a:t>
            </a:r>
          </a:p>
          <a:p>
            <a:pPr algn="just">
              <a:lnSpc>
                <a:spcPct val="150000"/>
              </a:lnSpc>
            </a:pPr>
            <a:endParaRPr lang="en-US" sz="21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US" sz="21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12</a:t>
            </a:fld>
            <a:endParaRPr lang="en-US" sz="1000" dirty="0"/>
          </a:p>
        </p:txBody>
      </p:sp>
    </p:spTree>
    <p:extLst>
      <p:ext uri="{BB962C8B-B14F-4D97-AF65-F5344CB8AC3E}">
        <p14:creationId xmlns:p14="http://schemas.microsoft.com/office/powerpoint/2010/main" val="154670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1068487" y="640769"/>
            <a:ext cx="10518910" cy="5576462"/>
          </a:xfrm>
        </p:spPr>
        <p:txBody>
          <a:bodyPr>
            <a:normAutofit/>
          </a:bodyPr>
          <a:lstStyle/>
          <a:p>
            <a:pPr marR="0" lvl="0" algn="just">
              <a:lnSpc>
                <a:spcPct val="150000"/>
              </a:lnSpc>
              <a:spcBef>
                <a:spcPts val="0"/>
              </a:spcBef>
              <a:spcAft>
                <a:spcPts val="0"/>
              </a:spcAft>
              <a:buFont typeface="Wingdings" panose="05000000000000000000" pitchFamily="2" charset="2"/>
              <a:buChar char="Ø"/>
            </a:pPr>
            <a:r>
              <a:rPr lang="en-US"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Semantic Ambiguity-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This kind of ambiguity occurs when the meaning of the words themselves can be misinterpreted. </a:t>
            </a:r>
          </a:p>
          <a:p>
            <a:pPr marL="530352" lvl="1" indent="0" algn="just">
              <a:lnSpc>
                <a:spcPct val="150000"/>
              </a:lnSpc>
              <a:spcBef>
                <a:spcPts val="0"/>
              </a:spcBef>
              <a:spcAft>
                <a:spcPts val="0"/>
              </a:spcAft>
              <a:buNone/>
            </a:pPr>
            <a:r>
              <a:rPr lang="en-US" b="1" i="0" dirty="0">
                <a:effectLst/>
                <a:latin typeface="Bookman Old Style" panose="02050604050505020204" pitchFamily="18" charset="0"/>
                <a:ea typeface="Calibri" panose="020F0502020204030204" pitchFamily="34" charset="0"/>
                <a:cs typeface="Times New Roman" panose="02020603050405020304" pitchFamily="18" charset="0"/>
              </a:rPr>
              <a:t>Example-</a:t>
            </a:r>
            <a:r>
              <a:rPr lang="en-US" i="0" dirty="0">
                <a:effectLst/>
                <a:latin typeface="Bookman Old Style" panose="02050604050505020204" pitchFamily="18" charset="0"/>
                <a:ea typeface="Calibri" panose="020F0502020204030204" pitchFamily="34" charset="0"/>
                <a:cs typeface="Times New Roman" panose="02020603050405020304" pitchFamily="18" charset="0"/>
              </a:rPr>
              <a:t> “The car hit the pole while it was moving”- There are two possible interpretations-</a:t>
            </a:r>
          </a:p>
          <a:p>
            <a:pPr lvl="2" algn="just">
              <a:lnSpc>
                <a:spcPct val="150000"/>
              </a:lnSpc>
              <a:spcBef>
                <a:spcPts val="0"/>
              </a:spcBef>
              <a:spcAft>
                <a:spcPts val="0"/>
              </a:spcAft>
              <a:buFont typeface="Wingdings" panose="05000000000000000000" pitchFamily="2" charset="2"/>
              <a:buChar char="ü"/>
            </a:pPr>
            <a:r>
              <a:rPr lang="en-US" sz="2000" dirty="0">
                <a:effectLst/>
                <a:latin typeface="Bookman Old Style" panose="02050604050505020204" pitchFamily="18" charset="0"/>
                <a:ea typeface="Calibri" panose="020F0502020204030204" pitchFamily="34" charset="0"/>
                <a:cs typeface="Times New Roman" panose="02020603050405020304" pitchFamily="18" charset="0"/>
              </a:rPr>
              <a:t>The car, while moving, hit the pole.</a:t>
            </a:r>
          </a:p>
          <a:p>
            <a:pPr lvl="2" algn="just">
              <a:lnSpc>
                <a:spcPct val="150000"/>
              </a:lnSpc>
              <a:spcBef>
                <a:spcPts val="0"/>
              </a:spcBef>
              <a:spcAft>
                <a:spcPts val="800"/>
              </a:spcAft>
              <a:buFont typeface="Wingdings" panose="05000000000000000000" pitchFamily="2" charset="2"/>
              <a:buChar char="ü"/>
            </a:pPr>
            <a:r>
              <a:rPr lang="en-US" sz="2000" dirty="0">
                <a:effectLst/>
                <a:latin typeface="Bookman Old Style" panose="02050604050505020204" pitchFamily="18" charset="0"/>
                <a:ea typeface="Calibri" panose="020F0502020204030204" pitchFamily="34" charset="0"/>
                <a:cs typeface="Times New Roman" panose="02020603050405020304" pitchFamily="18" charset="0"/>
              </a:rPr>
              <a:t>The car hit the pole while the pole was moving.</a:t>
            </a:r>
          </a:p>
          <a:p>
            <a:pPr algn="just">
              <a:lnSpc>
                <a:spcPct val="150000"/>
              </a:lnSpc>
              <a:spcBef>
                <a:spcPts val="0"/>
              </a:spcBef>
              <a:spcAft>
                <a:spcPts val="0"/>
              </a:spcAft>
              <a:buFont typeface="Wingdings" panose="05000000000000000000" pitchFamily="2" charset="2"/>
              <a:buChar char="Ø"/>
            </a:pPr>
            <a:r>
              <a:rPr lang="en-US"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Anaphoric Ambiguity- </a:t>
            </a:r>
            <a:r>
              <a:rPr lang="en-US" dirty="0">
                <a:effectLst/>
                <a:latin typeface="Bookman Old Style" panose="02050604050505020204" pitchFamily="18" charset="0"/>
                <a:ea typeface="Calibri" panose="020F0502020204030204" pitchFamily="34" charset="0"/>
                <a:cs typeface="Times New Roman" panose="02020603050405020304" pitchFamily="18" charset="0"/>
              </a:rPr>
              <a:t>The term “Anaphoric” means: Use of an expression whose interpretation depends upon another expression in context”. This kind of ambiguity arises due to the use of anaphoric entities in discourse.</a:t>
            </a:r>
          </a:p>
          <a:p>
            <a:pPr marL="603504" lvl="1" indent="0" algn="just">
              <a:lnSpc>
                <a:spcPct val="150000"/>
              </a:lnSpc>
              <a:spcBef>
                <a:spcPts val="0"/>
              </a:spcBef>
              <a:spcAft>
                <a:spcPts val="800"/>
              </a:spcAft>
              <a:buNone/>
            </a:pPr>
            <a:r>
              <a:rPr lang="en-US" b="1" i="0" dirty="0">
                <a:effectLst/>
                <a:latin typeface="Bookman Old Style" panose="02050604050505020204" pitchFamily="18" charset="0"/>
                <a:ea typeface="Calibri" panose="020F0502020204030204" pitchFamily="34" charset="0"/>
                <a:cs typeface="Times New Roman" panose="02020603050405020304" pitchFamily="18" charset="0"/>
              </a:rPr>
              <a:t>Example-</a:t>
            </a:r>
            <a:r>
              <a:rPr lang="en-US" i="0" dirty="0">
                <a:effectLst/>
                <a:latin typeface="Bookman Old Style" panose="02050604050505020204" pitchFamily="18" charset="0"/>
                <a:ea typeface="Calibri" panose="020F0502020204030204" pitchFamily="34" charset="0"/>
                <a:cs typeface="Times New Roman" panose="02020603050405020304" pitchFamily="18" charset="0"/>
              </a:rPr>
              <a:t> “The house run up the hill. It was very steep. It soon get tired.”– Here the anaphoric reference of “it” in two situations cause ambiguity.</a:t>
            </a:r>
          </a:p>
          <a:p>
            <a:pPr algn="just">
              <a:lnSpc>
                <a:spcPct val="150000"/>
              </a:lnSpc>
              <a:buFont typeface="Wingdings" panose="05000000000000000000" pitchFamily="2" charset="2"/>
              <a:buChar char="Ø"/>
            </a:pPr>
            <a:endParaRPr lang="en-US" dirty="0">
              <a:solidFill>
                <a:srgbClr val="C0000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13</a:t>
            </a:fld>
            <a:endParaRPr lang="en-US" sz="1000" dirty="0"/>
          </a:p>
        </p:txBody>
      </p:sp>
    </p:spTree>
    <p:extLst>
      <p:ext uri="{BB962C8B-B14F-4D97-AF65-F5344CB8AC3E}">
        <p14:creationId xmlns:p14="http://schemas.microsoft.com/office/powerpoint/2010/main" val="4276057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948566" y="460887"/>
            <a:ext cx="10518910" cy="5936225"/>
          </a:xfrm>
        </p:spPr>
        <p:txBody>
          <a:bodyPr>
            <a:normAutofit/>
          </a:bodyPr>
          <a:lstStyle/>
          <a:p>
            <a:pPr marR="0" lvl="0" algn="just">
              <a:lnSpc>
                <a:spcPct val="150000"/>
              </a:lnSpc>
              <a:spcBef>
                <a:spcPts val="0"/>
              </a:spcBef>
              <a:spcAft>
                <a:spcPts val="0"/>
              </a:spcAft>
              <a:buFont typeface="Wingdings" panose="05000000000000000000" pitchFamily="2" charset="2"/>
              <a:buChar char="Ø"/>
            </a:pPr>
            <a:r>
              <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Pragmatic Ambiguity- </a:t>
            </a: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Such kind of ambiguity refers to the situation where the context of a phase gives it multiple interpretations. In simple words, the pragmatic ambiguity arises when the statement is not specific.</a:t>
            </a:r>
          </a:p>
          <a:p>
            <a:pPr marL="603504" lvl="1" indent="0" algn="just">
              <a:lnSpc>
                <a:spcPct val="150000"/>
              </a:lnSpc>
              <a:spcBef>
                <a:spcPts val="0"/>
              </a:spcBef>
              <a:spcAft>
                <a:spcPts val="0"/>
              </a:spcAft>
              <a:buNone/>
            </a:pPr>
            <a:r>
              <a:rPr lang="en-US" sz="2200" b="1" i="0" dirty="0">
                <a:effectLst/>
                <a:latin typeface="Bookman Old Style" panose="02050604050505020204" pitchFamily="18" charset="0"/>
                <a:ea typeface="Calibri" panose="020F0502020204030204" pitchFamily="34" charset="0"/>
                <a:cs typeface="Times New Roman" panose="02020603050405020304" pitchFamily="18" charset="0"/>
              </a:rPr>
              <a:t>Example- </a:t>
            </a: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“I like you too”- The sentence can have multiple interpretations like-</a:t>
            </a:r>
          </a:p>
          <a:p>
            <a:pPr lvl="2" algn="just">
              <a:lnSpc>
                <a:spcPct val="150000"/>
              </a:lnSpc>
              <a:spcBef>
                <a:spcPts val="0"/>
              </a:spcBef>
              <a:spcAft>
                <a:spcPts val="0"/>
              </a:spcAft>
              <a:buFont typeface="Wingdings" panose="05000000000000000000" pitchFamily="2" charset="2"/>
              <a:buChar char="ü"/>
            </a:pP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I like you (Just like you like me)</a:t>
            </a:r>
          </a:p>
          <a:p>
            <a:pPr lvl="2" algn="just">
              <a:lnSpc>
                <a:spcPct val="150000"/>
              </a:lnSpc>
              <a:spcBef>
                <a:spcPts val="0"/>
              </a:spcBef>
              <a:spcAft>
                <a:spcPts val="800"/>
              </a:spcAft>
              <a:buFont typeface="Wingdings" panose="05000000000000000000" pitchFamily="2" charset="2"/>
              <a:buChar char="ü"/>
            </a:pP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I like you (Just like someone else does)</a:t>
            </a:r>
          </a:p>
          <a:p>
            <a:pPr algn="just">
              <a:lnSpc>
                <a:spcPct val="150000"/>
              </a:lnSpc>
            </a:pPr>
            <a:endParaRPr lang="en-US" sz="22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14</a:t>
            </a:fld>
            <a:endParaRPr lang="en-US" sz="1000" dirty="0"/>
          </a:p>
        </p:txBody>
      </p:sp>
    </p:spTree>
    <p:extLst>
      <p:ext uri="{BB962C8B-B14F-4D97-AF65-F5344CB8AC3E}">
        <p14:creationId xmlns:p14="http://schemas.microsoft.com/office/powerpoint/2010/main" val="44676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8B18-E5A1-41E7-A47C-6973012F0C3D}"/>
              </a:ext>
            </a:extLst>
          </p:cNvPr>
          <p:cNvSpPr>
            <a:spLocks noGrp="1"/>
          </p:cNvSpPr>
          <p:nvPr>
            <p:ph type="title"/>
          </p:nvPr>
        </p:nvSpPr>
        <p:spPr>
          <a:xfrm>
            <a:off x="1146748" y="598982"/>
            <a:ext cx="9601200" cy="783236"/>
          </a:xfrm>
        </p:spPr>
        <p:txBody>
          <a:bodyPr>
            <a:normAutofit/>
          </a:bodyPr>
          <a:lstStyle/>
          <a:p>
            <a:pPr algn="just">
              <a:lnSpc>
                <a:spcPct val="150000"/>
              </a:lnSpc>
            </a:pPr>
            <a:r>
              <a:rPr lang="en-US" sz="3200" b="1" dirty="0">
                <a:latin typeface="Bookman Old Style" panose="02050604050505020204" pitchFamily="18" charset="0"/>
              </a:rPr>
              <a:t>Advantages of NLP</a:t>
            </a:r>
          </a:p>
        </p:txBody>
      </p:sp>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1041817" y="1638300"/>
            <a:ext cx="10710472" cy="4620718"/>
          </a:xfrm>
        </p:spPr>
        <p:txBody>
          <a:bodyPr>
            <a:normAutofit/>
          </a:bodyPr>
          <a:lstStyle/>
          <a:p>
            <a:pPr marR="0" lvl="0" algn="just">
              <a:lnSpc>
                <a:spcPct val="150000"/>
              </a:lnSpc>
              <a:spcBef>
                <a:spcPts val="0"/>
              </a:spcBef>
              <a:spcAft>
                <a:spcPts val="0"/>
              </a:spcAft>
              <a:buFont typeface="Arial" panose="020B0604020202020204" pitchFamily="34" charset="0"/>
              <a:buChar char="•"/>
            </a:pPr>
            <a:r>
              <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Users can ask questions about any subject and get a direct response within seconds in Natural Language. </a:t>
            </a:r>
          </a:p>
          <a:p>
            <a:pPr marR="0" lvl="0" algn="just">
              <a:lnSpc>
                <a:spcPct val="150000"/>
              </a:lnSpc>
              <a:spcBef>
                <a:spcPts val="0"/>
              </a:spcBef>
              <a:spcAft>
                <a:spcPts val="800"/>
              </a:spcAft>
              <a:buFont typeface="Arial" panose="020B0604020202020204" pitchFamily="34" charset="0"/>
              <a:buChar char="•"/>
            </a:pPr>
            <a:r>
              <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NLP system offers exact answer to the questions, no unnecessary or unwanted information. </a:t>
            </a:r>
          </a:p>
          <a:p>
            <a:pPr marR="0" lvl="0" algn="just">
              <a:lnSpc>
                <a:spcPct val="150000"/>
              </a:lnSpc>
              <a:spcBef>
                <a:spcPts val="0"/>
              </a:spcBef>
              <a:spcAft>
                <a:spcPts val="0"/>
              </a:spcAft>
              <a:buFont typeface="Arial" panose="020B0604020202020204" pitchFamily="34" charset="0"/>
              <a:buChar char="•"/>
            </a:pPr>
            <a:r>
              <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accuracy of the answer increases with the amount of relevant information provided in the question.</a:t>
            </a:r>
          </a:p>
          <a:p>
            <a:pPr marR="0" lvl="0" algn="just">
              <a:lnSpc>
                <a:spcPct val="150000"/>
              </a:lnSpc>
              <a:spcBef>
                <a:spcPts val="0"/>
              </a:spcBef>
              <a:spcAft>
                <a:spcPts val="0"/>
              </a:spcAft>
              <a:buFont typeface="Arial" panose="020B0604020202020204" pitchFamily="34" charset="0"/>
              <a:buChar char="•"/>
            </a:pPr>
            <a:r>
              <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Allows us to perform more language-based data compares to a human being without failure and in an unbiased and consistent way.</a:t>
            </a:r>
          </a:p>
          <a:p>
            <a:pPr marR="0" lvl="0" algn="just">
              <a:lnSpc>
                <a:spcPct val="150000"/>
              </a:lnSpc>
              <a:spcBef>
                <a:spcPts val="0"/>
              </a:spcBef>
              <a:spcAft>
                <a:spcPts val="800"/>
              </a:spcAft>
              <a:buFont typeface="Arial" panose="020B0604020202020204" pitchFamily="34" charset="0"/>
              <a:buChar char="•"/>
            </a:pPr>
            <a:r>
              <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Structuring a highly unstructured data source.</a:t>
            </a:r>
          </a:p>
          <a:p>
            <a:pPr marR="0" lvl="0" algn="just">
              <a:lnSpc>
                <a:spcPct val="150000"/>
              </a:lnSpc>
              <a:spcBef>
                <a:spcPts val="0"/>
              </a:spcBef>
              <a:spcAft>
                <a:spcPts val="800"/>
              </a:spcAft>
              <a:buFont typeface="Arial" panose="020B0604020202020204" pitchFamily="34" charset="0"/>
              <a:buChar char="•"/>
            </a:pP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buFont typeface="Arial" panose="020B0604020202020204" pitchFamily="34" charset="0"/>
              <a:buChar char="•"/>
            </a:pPr>
            <a:endParaRPr lang="en-US"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15</a:t>
            </a:fld>
            <a:endParaRPr lang="en-US" sz="1000" dirty="0"/>
          </a:p>
        </p:txBody>
      </p:sp>
    </p:spTree>
    <p:extLst>
      <p:ext uri="{BB962C8B-B14F-4D97-AF65-F5344CB8AC3E}">
        <p14:creationId xmlns:p14="http://schemas.microsoft.com/office/powerpoint/2010/main" val="1934255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8B18-E5A1-41E7-A47C-6973012F0C3D}"/>
              </a:ext>
            </a:extLst>
          </p:cNvPr>
          <p:cNvSpPr>
            <a:spLocks noGrp="1"/>
          </p:cNvSpPr>
          <p:nvPr>
            <p:ph type="title"/>
          </p:nvPr>
        </p:nvSpPr>
        <p:spPr>
          <a:xfrm>
            <a:off x="1041817" y="682052"/>
            <a:ext cx="9601200" cy="528403"/>
          </a:xfrm>
        </p:spPr>
        <p:txBody>
          <a:bodyPr>
            <a:normAutofit/>
          </a:bodyPr>
          <a:lstStyle/>
          <a:p>
            <a:r>
              <a:rPr lang="en-US" sz="3200" b="1" dirty="0">
                <a:latin typeface="Bookman Old Style" panose="02050604050505020204" pitchFamily="18" charset="0"/>
              </a:rPr>
              <a:t>Disadvantages of NLP</a:t>
            </a:r>
            <a:endParaRPr lang="en-US" sz="3200" dirty="0"/>
          </a:p>
        </p:txBody>
      </p:sp>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1041817" y="1295087"/>
            <a:ext cx="10695481" cy="4880861"/>
          </a:xfrm>
        </p:spPr>
        <p:txBody>
          <a:bodyPr>
            <a:normAutofit/>
          </a:bodyPr>
          <a:lstStyle/>
          <a:p>
            <a:pPr marL="342900" marR="0" lvl="0" indent="-342900" algn="just">
              <a:lnSpc>
                <a:spcPct val="200000"/>
              </a:lnSpc>
              <a:spcBef>
                <a:spcPts val="0"/>
              </a:spcBef>
              <a:spcAft>
                <a:spcPts val="0"/>
              </a:spcAft>
              <a:buFont typeface="Symbol" panose="05050102010706020507" pitchFamily="18" charset="2"/>
              <a:buChar char=""/>
            </a:pPr>
            <a:r>
              <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Complex Query Language- </a:t>
            </a: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The system may not be able to provide the correct answer it, the question that is poorly worded or ambiguous.</a:t>
            </a:r>
          </a:p>
          <a:p>
            <a:pPr marL="342900" marR="0" lvl="0" indent="-342900" algn="just">
              <a:lnSpc>
                <a:spcPct val="200000"/>
              </a:lnSpc>
              <a:spcBef>
                <a:spcPts val="0"/>
              </a:spcBef>
              <a:spcAft>
                <a:spcPts val="0"/>
              </a:spcAft>
              <a:buFont typeface="Symbol" panose="05050102010706020507" pitchFamily="18" charset="2"/>
              <a:buChar char=""/>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The system is built for a single and specific task only; it is unable to adapt the new domains and problems because of limited functions.</a:t>
            </a:r>
          </a:p>
          <a:p>
            <a:pPr marL="342900" marR="0" lvl="0" indent="-342900" algn="just">
              <a:lnSpc>
                <a:spcPct val="200000"/>
              </a:lnSpc>
              <a:spcBef>
                <a:spcPts val="0"/>
              </a:spcBef>
              <a:spcAft>
                <a:spcPts val="800"/>
              </a:spcAft>
              <a:buFont typeface="Symbol" panose="05050102010706020507" pitchFamily="18" charset="2"/>
              <a:buChar char=""/>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NLP system does not have a user interface which lacks features that allow users to further interact with the system.</a:t>
            </a: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16</a:t>
            </a:fld>
            <a:endParaRPr lang="en-US" sz="1000" dirty="0"/>
          </a:p>
        </p:txBody>
      </p:sp>
    </p:spTree>
    <p:extLst>
      <p:ext uri="{BB962C8B-B14F-4D97-AF65-F5344CB8AC3E}">
        <p14:creationId xmlns:p14="http://schemas.microsoft.com/office/powerpoint/2010/main" val="423419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8B18-E5A1-41E7-A47C-6973012F0C3D}"/>
              </a:ext>
            </a:extLst>
          </p:cNvPr>
          <p:cNvSpPr>
            <a:spLocks noGrp="1"/>
          </p:cNvSpPr>
          <p:nvPr>
            <p:ph type="title"/>
          </p:nvPr>
        </p:nvSpPr>
        <p:spPr>
          <a:xfrm>
            <a:off x="1071797" y="475938"/>
            <a:ext cx="9601200" cy="753256"/>
          </a:xfrm>
        </p:spPr>
        <p:txBody>
          <a:bodyPr>
            <a:normAutofit/>
          </a:bodyPr>
          <a:lstStyle/>
          <a:p>
            <a:pPr algn="just">
              <a:lnSpc>
                <a:spcPct val="150000"/>
              </a:lnSpc>
            </a:pPr>
            <a:r>
              <a:rPr lang="en-US" sz="3200" b="1" dirty="0">
                <a:latin typeface="Bookman Old Style" panose="02050604050505020204" pitchFamily="18" charset="0"/>
              </a:rPr>
              <a:t>Natural Language vs Computer Language</a:t>
            </a:r>
          </a:p>
        </p:txBody>
      </p:sp>
      <p:graphicFrame>
        <p:nvGraphicFramePr>
          <p:cNvPr id="6" name="Content Placeholder 5">
            <a:extLst>
              <a:ext uri="{FF2B5EF4-FFF2-40B4-BE49-F238E27FC236}">
                <a16:creationId xmlns:a16="http://schemas.microsoft.com/office/drawing/2014/main" id="{9C0D305F-F57D-4FD4-9524-7EDBCD625DC5}"/>
              </a:ext>
            </a:extLst>
          </p:cNvPr>
          <p:cNvGraphicFramePr>
            <a:graphicFrameLocks noGrp="1"/>
          </p:cNvGraphicFramePr>
          <p:nvPr>
            <p:ph idx="1"/>
            <p:extLst>
              <p:ext uri="{D42A27DB-BD31-4B8C-83A1-F6EECF244321}">
                <p14:modId xmlns:p14="http://schemas.microsoft.com/office/powerpoint/2010/main" val="2440107598"/>
              </p:ext>
            </p:extLst>
          </p:nvPr>
        </p:nvGraphicFramePr>
        <p:xfrm>
          <a:off x="1071797" y="1628036"/>
          <a:ext cx="10710471" cy="4253333"/>
        </p:xfrm>
        <a:graphic>
          <a:graphicData uri="http://schemas.openxmlformats.org/drawingml/2006/table">
            <a:tbl>
              <a:tblPr firstRow="1" firstCol="1" bandRow="1">
                <a:tableStyleId>{5940675A-B579-460E-94D1-54222C63F5DA}</a:tableStyleId>
              </a:tblPr>
              <a:tblGrid>
                <a:gridCol w="2013874">
                  <a:extLst>
                    <a:ext uri="{9D8B030D-6E8A-4147-A177-3AD203B41FA5}">
                      <a16:colId xmlns:a16="http://schemas.microsoft.com/office/drawing/2014/main" val="3511682489"/>
                    </a:ext>
                  </a:extLst>
                </a:gridCol>
                <a:gridCol w="4040855">
                  <a:extLst>
                    <a:ext uri="{9D8B030D-6E8A-4147-A177-3AD203B41FA5}">
                      <a16:colId xmlns:a16="http://schemas.microsoft.com/office/drawing/2014/main" val="1969237776"/>
                    </a:ext>
                  </a:extLst>
                </a:gridCol>
                <a:gridCol w="4655742">
                  <a:extLst>
                    <a:ext uri="{9D8B030D-6E8A-4147-A177-3AD203B41FA5}">
                      <a16:colId xmlns:a16="http://schemas.microsoft.com/office/drawing/2014/main" val="986890340"/>
                    </a:ext>
                  </a:extLst>
                </a:gridCol>
              </a:tblGrid>
              <a:tr h="643548">
                <a:tc>
                  <a:txBody>
                    <a:bodyPr/>
                    <a:lstStyle/>
                    <a:p>
                      <a:pPr marL="0" marR="0" algn="ctr">
                        <a:lnSpc>
                          <a:spcPct val="150000"/>
                        </a:lnSpc>
                        <a:spcBef>
                          <a:spcPts val="0"/>
                        </a:spcBef>
                        <a:spcAft>
                          <a:spcPts val="0"/>
                        </a:spcAft>
                      </a:pPr>
                      <a:r>
                        <a:rPr lang="en-US" sz="2000" b="1" dirty="0">
                          <a:solidFill>
                            <a:srgbClr val="C00000"/>
                          </a:solidFill>
                          <a:effectLst/>
                          <a:latin typeface="Bookman Old Style" panose="02050604050505020204" pitchFamily="18" charset="0"/>
                        </a:rPr>
                        <a:t>Parameter</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b="1" dirty="0">
                          <a:solidFill>
                            <a:srgbClr val="C00000"/>
                          </a:solidFill>
                          <a:effectLst/>
                          <a:latin typeface="Bookman Old Style" panose="02050604050505020204" pitchFamily="18" charset="0"/>
                        </a:rPr>
                        <a:t>Natural Language</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b="1" dirty="0">
                          <a:solidFill>
                            <a:srgbClr val="C00000"/>
                          </a:solidFill>
                          <a:effectLst/>
                          <a:latin typeface="Bookman Old Style" panose="02050604050505020204" pitchFamily="18" charset="0"/>
                        </a:rPr>
                        <a:t>Computer Language</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7583077"/>
                  </a:ext>
                </a:extLst>
              </a:tr>
              <a:tr h="1086213">
                <a:tc>
                  <a:txBody>
                    <a:bodyPr/>
                    <a:lstStyle/>
                    <a:p>
                      <a:pPr marL="0" marR="0" algn="ctr">
                        <a:lnSpc>
                          <a:spcPct val="150000"/>
                        </a:lnSpc>
                        <a:spcBef>
                          <a:spcPts val="0"/>
                        </a:spcBef>
                        <a:spcAft>
                          <a:spcPts val="0"/>
                        </a:spcAft>
                      </a:pPr>
                      <a:r>
                        <a:rPr lang="en-US" sz="2000" b="1" dirty="0">
                          <a:solidFill>
                            <a:srgbClr val="C00000"/>
                          </a:solidFill>
                          <a:effectLst/>
                          <a:latin typeface="Bookman Old Style" panose="02050604050505020204" pitchFamily="18" charset="0"/>
                        </a:rPr>
                        <a:t>Ambiguous</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000" dirty="0">
                          <a:solidFill>
                            <a:srgbClr val="002060"/>
                          </a:solidFill>
                          <a:effectLst/>
                          <a:latin typeface="Bookman Old Style" panose="02050604050505020204" pitchFamily="18" charset="0"/>
                        </a:rPr>
                        <a:t>These are ambiguous in nature</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000" dirty="0">
                          <a:solidFill>
                            <a:srgbClr val="002060"/>
                          </a:solidFill>
                          <a:effectLst/>
                          <a:latin typeface="Bookman Old Style" panose="02050604050505020204" pitchFamily="18" charset="0"/>
                        </a:rPr>
                        <a:t>These are designed to be unambiguous</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7636733"/>
                  </a:ext>
                </a:extLst>
              </a:tr>
              <a:tr h="1261786">
                <a:tc>
                  <a:txBody>
                    <a:bodyPr/>
                    <a:lstStyle/>
                    <a:p>
                      <a:pPr marL="0" marR="0" algn="ctr">
                        <a:lnSpc>
                          <a:spcPct val="150000"/>
                        </a:lnSpc>
                        <a:spcBef>
                          <a:spcPts val="0"/>
                        </a:spcBef>
                        <a:spcAft>
                          <a:spcPts val="0"/>
                        </a:spcAft>
                      </a:pPr>
                      <a:r>
                        <a:rPr lang="en-US" sz="2000" b="1" dirty="0">
                          <a:solidFill>
                            <a:srgbClr val="C00000"/>
                          </a:solidFill>
                          <a:effectLst/>
                          <a:latin typeface="Bookman Old Style" panose="02050604050505020204" pitchFamily="18" charset="0"/>
                        </a:rPr>
                        <a:t>Redundancy</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000" dirty="0">
                          <a:solidFill>
                            <a:srgbClr val="002060"/>
                          </a:solidFill>
                          <a:effectLst/>
                          <a:latin typeface="Bookman Old Style" panose="02050604050505020204" pitchFamily="18" charset="0"/>
                        </a:rPr>
                        <a:t>Natural Languages employ tools of redundancy</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000" dirty="0">
                          <a:solidFill>
                            <a:srgbClr val="002060"/>
                          </a:solidFill>
                          <a:effectLst/>
                          <a:latin typeface="Bookman Old Style" panose="02050604050505020204" pitchFamily="18" charset="0"/>
                        </a:rPr>
                        <a:t>Formal Languages are less redundant.</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1383100"/>
                  </a:ext>
                </a:extLst>
              </a:tr>
              <a:tr h="1261786">
                <a:tc>
                  <a:txBody>
                    <a:bodyPr/>
                    <a:lstStyle/>
                    <a:p>
                      <a:pPr marL="0" marR="0" algn="ctr">
                        <a:lnSpc>
                          <a:spcPct val="150000"/>
                        </a:lnSpc>
                        <a:spcBef>
                          <a:spcPts val="0"/>
                        </a:spcBef>
                        <a:spcAft>
                          <a:spcPts val="0"/>
                        </a:spcAft>
                      </a:pPr>
                      <a:r>
                        <a:rPr lang="en-US" sz="2000" b="1" dirty="0">
                          <a:solidFill>
                            <a:srgbClr val="C00000"/>
                          </a:solidFill>
                          <a:effectLst/>
                          <a:latin typeface="Bookman Old Style" panose="02050604050505020204" pitchFamily="18" charset="0"/>
                        </a:rPr>
                        <a:t>Literalness</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000">
                          <a:solidFill>
                            <a:srgbClr val="002060"/>
                          </a:solidFill>
                          <a:effectLst/>
                          <a:latin typeface="Bookman Old Style" panose="02050604050505020204" pitchFamily="18" charset="0"/>
                        </a:rPr>
                        <a:t>Natural Languages are made of idiom &amp; metaphor</a:t>
                      </a:r>
                      <a:endParaRPr lang="en-US" sz="200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000" dirty="0">
                          <a:solidFill>
                            <a:srgbClr val="002060"/>
                          </a:solidFill>
                          <a:effectLst/>
                          <a:latin typeface="Bookman Old Style" panose="02050604050505020204" pitchFamily="18" charset="0"/>
                        </a:rPr>
                        <a:t>Formal Languages mean exactly what they want to say.</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1819427"/>
                  </a:ext>
                </a:extLst>
              </a:tr>
            </a:tbl>
          </a:graphicData>
        </a:graphic>
      </p:graphicFrame>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17</a:t>
            </a:fld>
            <a:endParaRPr lang="en-US" sz="1000" dirty="0"/>
          </a:p>
        </p:txBody>
      </p:sp>
    </p:spTree>
    <p:extLst>
      <p:ext uri="{BB962C8B-B14F-4D97-AF65-F5344CB8AC3E}">
        <p14:creationId xmlns:p14="http://schemas.microsoft.com/office/powerpoint/2010/main" val="2994625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8B18-E5A1-41E7-A47C-6973012F0C3D}"/>
              </a:ext>
            </a:extLst>
          </p:cNvPr>
          <p:cNvSpPr>
            <a:spLocks noGrp="1"/>
          </p:cNvSpPr>
          <p:nvPr>
            <p:ph type="title"/>
          </p:nvPr>
        </p:nvSpPr>
        <p:spPr>
          <a:xfrm>
            <a:off x="876925" y="402236"/>
            <a:ext cx="10950314" cy="722026"/>
          </a:xfrm>
        </p:spPr>
        <p:txBody>
          <a:bodyPr>
            <a:noAutofit/>
          </a:bodyPr>
          <a:lstStyle/>
          <a:p>
            <a:pPr algn="just">
              <a:lnSpc>
                <a:spcPct val="150000"/>
              </a:lnSpc>
            </a:pPr>
            <a:r>
              <a:rPr lang="en-US" sz="3200" b="1" dirty="0">
                <a:effectLst/>
                <a:latin typeface="Bookman Old Style" panose="02050604050505020204" pitchFamily="18" charset="0"/>
                <a:ea typeface="Calibri" panose="020F0502020204030204" pitchFamily="34" charset="0"/>
                <a:cs typeface="Times New Roman" panose="02020603050405020304" pitchFamily="18" charset="0"/>
              </a:rPr>
              <a:t>Different Issues involved in NLP-</a:t>
            </a:r>
            <a:endParaRPr lang="en-US" sz="32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1011836" y="1369102"/>
            <a:ext cx="10950313" cy="4671934"/>
          </a:xfrm>
        </p:spPr>
        <p:txBody>
          <a:bodyPr>
            <a:normAutofit/>
          </a:bodyPr>
          <a:lstStyle/>
          <a:p>
            <a:pPr algn="just">
              <a:lnSpc>
                <a:spcPct val="150000"/>
              </a:lnSpc>
              <a:buFont typeface="Wingdings" panose="05000000000000000000" pitchFamily="2" charset="2"/>
              <a:buChar char="Ø"/>
            </a:pPr>
            <a:r>
              <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Breaking the Sentence- </a:t>
            </a: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It is a critical process, in the case of highly unstructured data that includes structured information.</a:t>
            </a:r>
          </a:p>
          <a:p>
            <a:pPr algn="just">
              <a:lnSpc>
                <a:spcPct val="150000"/>
              </a:lnSpc>
              <a:buFont typeface="Wingdings" panose="05000000000000000000" pitchFamily="2" charset="2"/>
              <a:buChar char="Ø"/>
            </a:pPr>
            <a:r>
              <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Tagging the Parts of Speech (POS) and generating dependency graph- </a:t>
            </a: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In order to a machine to learn, it must understand, the fit of each word i.e., how the word positions itself into the sentence, paragraph, document, or corpus. POS tagging tool and the position of each word in a sentence is determined by a dependency graph generated in same procedure.</a:t>
            </a:r>
          </a:p>
          <a:p>
            <a:pPr algn="just">
              <a:lnSpc>
                <a:spcPct val="150000"/>
              </a:lnSpc>
              <a:buFont typeface="Wingdings" panose="05000000000000000000" pitchFamily="2" charset="2"/>
              <a:buChar char="Ø"/>
            </a:pPr>
            <a:endParaRPr lang="en-US" sz="22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18</a:t>
            </a:fld>
            <a:endParaRPr lang="en-US" sz="1000" dirty="0"/>
          </a:p>
        </p:txBody>
      </p:sp>
    </p:spTree>
    <p:extLst>
      <p:ext uri="{BB962C8B-B14F-4D97-AF65-F5344CB8AC3E}">
        <p14:creationId xmlns:p14="http://schemas.microsoft.com/office/powerpoint/2010/main" val="3041942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876924" y="801974"/>
            <a:ext cx="10890354" cy="4384623"/>
          </a:xfrm>
        </p:spPr>
        <p:txBody>
          <a:bodyPr>
            <a:normAutofit/>
          </a:bodyPr>
          <a:lstStyle/>
          <a:p>
            <a:pPr marR="0" lvl="0" algn="just">
              <a:lnSpc>
                <a:spcPct val="200000"/>
              </a:lnSpc>
              <a:spcBef>
                <a:spcPts val="0"/>
              </a:spcBef>
              <a:spcAft>
                <a:spcPts val="0"/>
              </a:spcAft>
              <a:buFont typeface="Wingdings" panose="05000000000000000000" pitchFamily="2" charset="2"/>
              <a:buChar char="Ø"/>
            </a:pPr>
            <a:r>
              <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Building the appropriate vocabulary-</a:t>
            </a:r>
            <a:r>
              <a:rPr lang="en-US" sz="22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Using POS tags and dependency graphs, a powerful vocabulary can be generated and subsequently interpreted by the machine in a way comparable to human understanding.</a:t>
            </a:r>
          </a:p>
          <a:p>
            <a:pPr marR="0" lvl="0" algn="just">
              <a:lnSpc>
                <a:spcPct val="200000"/>
              </a:lnSpc>
              <a:spcBef>
                <a:spcPts val="0"/>
              </a:spcBef>
              <a:spcAft>
                <a:spcPts val="0"/>
              </a:spcAft>
              <a:buFont typeface="Wingdings" panose="05000000000000000000" pitchFamily="2" charset="2"/>
              <a:buChar char="Ø"/>
            </a:pPr>
            <a:r>
              <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Linking different components of vocabulary-</a:t>
            </a:r>
            <a:r>
              <a:rPr lang="en-US" sz="22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Recently developed approaches are used to execute the extraction of the linkage between any two vocabulary terms generated from the document (or “corpus”).</a:t>
            </a:r>
          </a:p>
          <a:p>
            <a:pPr marR="0" lvl="0" algn="just">
              <a:lnSpc>
                <a:spcPct val="200000"/>
              </a:lnSpc>
              <a:spcBef>
                <a:spcPts val="0"/>
              </a:spcBef>
              <a:spcAft>
                <a:spcPts val="0"/>
              </a:spcAft>
              <a:buFont typeface="Wingdings" panose="05000000000000000000" pitchFamily="2" charset="2"/>
              <a:buChar char="Ø"/>
            </a:pP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200000"/>
              </a:lnSpc>
              <a:buFont typeface="Wingdings" panose="05000000000000000000" pitchFamily="2" charset="2"/>
              <a:buChar char="Ø"/>
            </a:pPr>
            <a:endParaRPr lang="en-US" sz="22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19</a:t>
            </a:fld>
            <a:endParaRPr lang="en-US" sz="1000" dirty="0"/>
          </a:p>
        </p:txBody>
      </p:sp>
    </p:spTree>
    <p:extLst>
      <p:ext uri="{BB962C8B-B14F-4D97-AF65-F5344CB8AC3E}">
        <p14:creationId xmlns:p14="http://schemas.microsoft.com/office/powerpoint/2010/main" val="741504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134B-1D5A-4617-AFAC-B12902D61108}"/>
              </a:ext>
            </a:extLst>
          </p:cNvPr>
          <p:cNvSpPr>
            <a:spLocks noGrp="1"/>
          </p:cNvSpPr>
          <p:nvPr>
            <p:ph type="title"/>
          </p:nvPr>
        </p:nvSpPr>
        <p:spPr>
          <a:xfrm>
            <a:off x="1295400" y="788737"/>
            <a:ext cx="9601200" cy="603354"/>
          </a:xfrm>
        </p:spPr>
        <p:txBody>
          <a:bodyPr>
            <a:normAutofit/>
          </a:bodyPr>
          <a:lstStyle/>
          <a:p>
            <a:r>
              <a:rPr lang="en-US" sz="3200" b="1" dirty="0">
                <a:latin typeface="Bookman Old Style" panose="02050604050505020204" pitchFamily="18" charset="0"/>
              </a:rPr>
              <a:t>Points to be covered-</a:t>
            </a:r>
          </a:p>
        </p:txBody>
      </p:sp>
      <p:sp>
        <p:nvSpPr>
          <p:cNvPr id="3" name="Content Placeholder 2">
            <a:extLst>
              <a:ext uri="{FF2B5EF4-FFF2-40B4-BE49-F238E27FC236}">
                <a16:creationId xmlns:a16="http://schemas.microsoft.com/office/drawing/2014/main" id="{60B3F77D-8015-418E-83F9-F91786BB66A4}"/>
              </a:ext>
            </a:extLst>
          </p:cNvPr>
          <p:cNvSpPr>
            <a:spLocks noGrp="1"/>
          </p:cNvSpPr>
          <p:nvPr>
            <p:ph idx="1"/>
          </p:nvPr>
        </p:nvSpPr>
        <p:spPr>
          <a:xfrm>
            <a:off x="1295400" y="1638300"/>
            <a:ext cx="9601200" cy="4815086"/>
          </a:xfrm>
        </p:spPr>
        <p:txBody>
          <a:bodyPr>
            <a:normAutofit/>
          </a:bodyPr>
          <a:lstStyle/>
          <a:p>
            <a:pPr algn="just">
              <a:lnSpc>
                <a:spcPct val="150000"/>
              </a:lnSpc>
            </a:pPr>
            <a:r>
              <a:rPr lang="en-US" sz="2200" dirty="0">
                <a:latin typeface="Bookman Old Style" panose="02050604050505020204" pitchFamily="18" charset="0"/>
              </a:rPr>
              <a:t>Introduction</a:t>
            </a:r>
          </a:p>
          <a:p>
            <a:pPr lvl="1" algn="just">
              <a:lnSpc>
                <a:spcPct val="150000"/>
              </a:lnSpc>
              <a:buFont typeface="Wingdings" panose="05000000000000000000" pitchFamily="2" charset="2"/>
              <a:buChar char="Ø"/>
            </a:pPr>
            <a:r>
              <a:rPr lang="en-US" sz="2200" i="0" dirty="0">
                <a:latin typeface="Bookman Old Style" panose="02050604050505020204" pitchFamily="18" charset="0"/>
              </a:rPr>
              <a:t>Uses of Natural Language Processing </a:t>
            </a:r>
          </a:p>
          <a:p>
            <a:pPr lvl="1" algn="just">
              <a:lnSpc>
                <a:spcPct val="150000"/>
              </a:lnSpc>
              <a:buFont typeface="Wingdings" panose="05000000000000000000" pitchFamily="2" charset="2"/>
              <a:buChar char="Ø"/>
            </a:pPr>
            <a:r>
              <a:rPr lang="en-US" sz="2200" i="0" dirty="0">
                <a:latin typeface="Bookman Old Style" panose="02050604050505020204" pitchFamily="18" charset="0"/>
              </a:rPr>
              <a:t>Components of </a:t>
            </a: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Natural Language Processing</a:t>
            </a:r>
          </a:p>
          <a:p>
            <a:pPr lvl="1" algn="just">
              <a:lnSpc>
                <a:spcPct val="150000"/>
              </a:lnSpc>
              <a:buFont typeface="Wingdings" panose="05000000000000000000" pitchFamily="2" charset="2"/>
              <a:buChar char="Ø"/>
            </a:pP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Ambiguity and Uncertainty in Language</a:t>
            </a:r>
          </a:p>
          <a:p>
            <a:pPr lvl="1" algn="just">
              <a:lnSpc>
                <a:spcPct val="150000"/>
              </a:lnSpc>
              <a:buFont typeface="Wingdings" panose="05000000000000000000" pitchFamily="2" charset="2"/>
              <a:buChar char="Ø"/>
            </a:pP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Advantages and Disadvantages of Natural Language Processing</a:t>
            </a:r>
          </a:p>
          <a:p>
            <a:pPr lvl="1" algn="just">
              <a:lnSpc>
                <a:spcPct val="150000"/>
              </a:lnSpc>
              <a:buFont typeface="Wingdings" panose="05000000000000000000" pitchFamily="2" charset="2"/>
              <a:buChar char="Ø"/>
            </a:pP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Different Issues involved in Natural Language Processing</a:t>
            </a:r>
          </a:p>
          <a:p>
            <a:pPr algn="just">
              <a:lnSpc>
                <a:spcPct val="150000"/>
              </a:lnSpc>
            </a:pPr>
            <a:endParaRPr lang="en-US" sz="2200" dirty="0">
              <a:latin typeface="Bookman Old Style" panose="02050604050505020204" pitchFamily="18" charset="0"/>
            </a:endParaRPr>
          </a:p>
          <a:p>
            <a:pPr algn="just">
              <a:lnSpc>
                <a:spcPct val="150000"/>
              </a:lnSpc>
            </a:pPr>
            <a:endParaRPr lang="en-US" sz="22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D9550BB0-17FD-4515-9F16-559841848587}"/>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82F58755-C01A-496A-A80D-C092D4DB4850}"/>
              </a:ext>
            </a:extLst>
          </p:cNvPr>
          <p:cNvSpPr>
            <a:spLocks noGrp="1"/>
          </p:cNvSpPr>
          <p:nvPr>
            <p:ph type="sldNum" sz="quarter" idx="12"/>
          </p:nvPr>
        </p:nvSpPr>
        <p:spPr/>
        <p:txBody>
          <a:bodyPr/>
          <a:lstStyle/>
          <a:p>
            <a:fld id="{CB1E4CB7-CB13-4810-BF18-BE31AFC64F93}" type="slidenum">
              <a:rPr lang="en-US" smtClean="0"/>
              <a:pPr/>
              <a:t>2</a:t>
            </a:fld>
            <a:endParaRPr lang="en-US" sz="1000" dirty="0"/>
          </a:p>
        </p:txBody>
      </p:sp>
    </p:spTree>
    <p:extLst>
      <p:ext uri="{BB962C8B-B14F-4D97-AF65-F5344CB8AC3E}">
        <p14:creationId xmlns:p14="http://schemas.microsoft.com/office/powerpoint/2010/main" val="4175058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921894" y="367258"/>
            <a:ext cx="10905345" cy="6086127"/>
          </a:xfrm>
        </p:spPr>
        <p:txBody>
          <a:bodyPr>
            <a:noAutofit/>
          </a:bodyPr>
          <a:lstStyle/>
          <a:p>
            <a:pPr marR="0" lvl="0" algn="just">
              <a:lnSpc>
                <a:spcPct val="150000"/>
              </a:lnSpc>
              <a:spcBef>
                <a:spcPts val="0"/>
              </a:spcBef>
              <a:spcAft>
                <a:spcPts val="0"/>
              </a:spcAft>
              <a:buFont typeface="Wingdings" panose="05000000000000000000" pitchFamily="2" charset="2"/>
              <a:buChar char="Ø"/>
            </a:pPr>
            <a:r>
              <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Setting the context-</a:t>
            </a:r>
            <a:r>
              <a:rPr lang="en-US" sz="22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One of the most important and challenging task in the entire NLP process is to train a machine to derive content from a discussion within a document. </a:t>
            </a:r>
          </a:p>
          <a:p>
            <a:pPr marL="603504" lvl="1" indent="0" algn="just">
              <a:lnSpc>
                <a:spcPct val="150000"/>
              </a:lnSpc>
              <a:spcBef>
                <a:spcPts val="0"/>
              </a:spcBef>
              <a:spcAft>
                <a:spcPts val="0"/>
              </a:spcAft>
              <a:buNone/>
            </a:pPr>
            <a:r>
              <a:rPr lang="en-US" sz="2200" b="1" i="0" dirty="0">
                <a:effectLst/>
                <a:latin typeface="Bookman Old Style" panose="02050604050505020204" pitchFamily="18" charset="0"/>
                <a:ea typeface="Calibri" panose="020F0502020204030204" pitchFamily="34" charset="0"/>
                <a:cs typeface="Times New Roman" panose="02020603050405020304" pitchFamily="18" charset="0"/>
              </a:rPr>
              <a:t>Example-</a:t>
            </a: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 “I enjoy working in bank”, and </a:t>
            </a:r>
          </a:p>
          <a:p>
            <a:pPr marL="603504" lvl="1" indent="0" algn="just">
              <a:lnSpc>
                <a:spcPct val="150000"/>
              </a:lnSpc>
              <a:spcBef>
                <a:spcPts val="0"/>
              </a:spcBef>
              <a:spcAft>
                <a:spcPts val="0"/>
              </a:spcAft>
              <a:buNone/>
            </a:pPr>
            <a:r>
              <a:rPr lang="en-US" sz="2200" b="1" i="0" dirty="0">
                <a:effectLst/>
                <a:latin typeface="Bookman Old Style" panose="02050604050505020204" pitchFamily="18" charset="0"/>
                <a:ea typeface="Calibri" panose="020F0502020204030204" pitchFamily="34" charset="0"/>
                <a:cs typeface="Times New Roman" panose="02020603050405020304" pitchFamily="18" charset="0"/>
              </a:rPr>
              <a:t>               “</a:t>
            </a: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I enjoy working near a riverbank” </a:t>
            </a:r>
          </a:p>
          <a:p>
            <a:pPr marL="603504" lvl="1" indent="0" algn="just">
              <a:lnSpc>
                <a:spcPct val="150000"/>
              </a:lnSpc>
              <a:spcBef>
                <a:spcPts val="0"/>
              </a:spcBef>
              <a:spcAft>
                <a:spcPts val="0"/>
              </a:spcAft>
              <a:buNone/>
            </a:pP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The content of these sentences is quite different. So, two sentences with totally different contents in different domains might confuse the machine.</a:t>
            </a:r>
          </a:p>
          <a:p>
            <a:pPr marR="0" lvl="0" algn="just">
              <a:lnSpc>
                <a:spcPct val="150000"/>
              </a:lnSpc>
              <a:spcBef>
                <a:spcPts val="0"/>
              </a:spcBef>
              <a:spcAft>
                <a:spcPts val="0"/>
              </a:spcAft>
              <a:buFont typeface="Wingdings" panose="05000000000000000000" pitchFamily="2" charset="2"/>
              <a:buChar char="Ø"/>
            </a:pPr>
            <a:r>
              <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Extracting semantic meaning- </a:t>
            </a: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To successfully apply learning, a machine must understand the semantics of every vocabulary term within the content of the document.</a:t>
            </a:r>
          </a:p>
          <a:p>
            <a:pPr>
              <a:buFont typeface="Wingdings" panose="05000000000000000000" pitchFamily="2" charset="2"/>
              <a:buChar char="Ø"/>
            </a:pPr>
            <a:endParaRPr lang="en-US" sz="22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20</a:t>
            </a:fld>
            <a:endParaRPr lang="en-US" sz="1000" dirty="0"/>
          </a:p>
        </p:txBody>
      </p:sp>
    </p:spTree>
    <p:extLst>
      <p:ext uri="{BB962C8B-B14F-4D97-AF65-F5344CB8AC3E}">
        <p14:creationId xmlns:p14="http://schemas.microsoft.com/office/powerpoint/2010/main" val="2439077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8B18-E5A1-41E7-A47C-6973012F0C3D}"/>
              </a:ext>
            </a:extLst>
          </p:cNvPr>
          <p:cNvSpPr>
            <a:spLocks noGrp="1"/>
          </p:cNvSpPr>
          <p:nvPr>
            <p:ph type="title"/>
          </p:nvPr>
        </p:nvSpPr>
        <p:spPr>
          <a:xfrm>
            <a:off x="1161737" y="658942"/>
            <a:ext cx="9601200" cy="663315"/>
          </a:xfrm>
        </p:spPr>
        <p:txBody>
          <a:bodyPr>
            <a:normAutofit fontScale="90000"/>
          </a:bodyPr>
          <a:lstStyle/>
          <a:p>
            <a:pPr>
              <a:lnSpc>
                <a:spcPct val="150000"/>
              </a:lnSpc>
            </a:pPr>
            <a:r>
              <a:rPr lang="en-US" sz="3200" b="1" dirty="0">
                <a:latin typeface="Bookman Old Style" panose="02050604050505020204" pitchFamily="18" charset="0"/>
              </a:rPr>
              <a:t>Expert System-</a:t>
            </a:r>
          </a:p>
        </p:txBody>
      </p:sp>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1233379" y="1638300"/>
            <a:ext cx="10578870" cy="4560758"/>
          </a:xfrm>
        </p:spPr>
        <p:txBody>
          <a:bodyPr>
            <a:normAutofit/>
          </a:bodyPr>
          <a:lstStyle/>
          <a:p>
            <a:pPr algn="just">
              <a:lnSpc>
                <a:spcPct val="150000"/>
              </a:lnSpc>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The expert systems are the computer applications developed to solve complex problems in a particular domain, at the level of extraordinary human intelligence and expertise. </a:t>
            </a:r>
          </a:p>
          <a:p>
            <a:pPr algn="just">
              <a:lnSpc>
                <a:spcPct val="150000"/>
              </a:lnSpc>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The area of human intellectual endeavor to be captured in an expert system is called the “</a:t>
            </a:r>
            <a:r>
              <a:rPr lang="en-US" sz="2200" b="1" i="1" dirty="0">
                <a:effectLst/>
                <a:latin typeface="Bookman Old Style" panose="02050604050505020204" pitchFamily="18" charset="0"/>
                <a:ea typeface="Calibri" panose="020F0502020204030204" pitchFamily="34" charset="0"/>
                <a:cs typeface="Times New Roman" panose="02020603050405020304" pitchFamily="18" charset="0"/>
              </a:rPr>
              <a:t>Task Domain”. </a:t>
            </a:r>
            <a:r>
              <a:rPr lang="en-US" sz="22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Task refers to some goal oriented, problem-solving activity and Domain refers to the area within which the task is being performed.</a:t>
            </a: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 Typical tasks are </a:t>
            </a:r>
            <a:r>
              <a:rPr lang="en-US" sz="22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Diagnosis, Planning, Scheduling, Configuration and Design.</a:t>
            </a:r>
          </a:p>
          <a:p>
            <a:pPr algn="just">
              <a:lnSpc>
                <a:spcPct val="150000"/>
              </a:lnSpc>
            </a:pPr>
            <a:endParaRPr lang="en-US" sz="22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21</a:t>
            </a:fld>
            <a:endParaRPr lang="en-US" sz="1000" dirty="0"/>
          </a:p>
        </p:txBody>
      </p:sp>
    </p:spTree>
    <p:extLst>
      <p:ext uri="{BB962C8B-B14F-4D97-AF65-F5344CB8AC3E}">
        <p14:creationId xmlns:p14="http://schemas.microsoft.com/office/powerpoint/2010/main" val="348918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981856" y="277317"/>
            <a:ext cx="10860374" cy="4579495"/>
          </a:xfrm>
        </p:spPr>
        <p:txBody>
          <a:bodyPr>
            <a:normAutofit/>
          </a:bodyPr>
          <a:lstStyle/>
          <a:p>
            <a:pPr marL="0" indent="0" algn="just">
              <a:lnSpc>
                <a:spcPct val="150000"/>
              </a:lnSpc>
              <a:buNone/>
            </a:pPr>
            <a:r>
              <a:rPr lang="en-US" i="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Expert System is an intelligent computer program which uses knowledge and inference procedures as used by domain exert to solve problems which are difficult or complex enough to require significant human expertise for their solution.” </a:t>
            </a:r>
            <a:endParaRPr lang="en-US"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US" dirty="0">
              <a:solidFill>
                <a:srgbClr val="C0000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22</a:t>
            </a:fld>
            <a:endParaRPr lang="en-US" sz="1000" dirty="0"/>
          </a:p>
        </p:txBody>
      </p:sp>
      <p:graphicFrame>
        <p:nvGraphicFramePr>
          <p:cNvPr id="6" name="Table 5">
            <a:extLst>
              <a:ext uri="{FF2B5EF4-FFF2-40B4-BE49-F238E27FC236}">
                <a16:creationId xmlns:a16="http://schemas.microsoft.com/office/drawing/2014/main" id="{4BAC414B-694C-4D4D-91F5-916ED692AAA3}"/>
              </a:ext>
            </a:extLst>
          </p:cNvPr>
          <p:cNvGraphicFramePr>
            <a:graphicFrameLocks noGrp="1"/>
          </p:cNvGraphicFramePr>
          <p:nvPr>
            <p:extLst>
              <p:ext uri="{D42A27DB-BD31-4B8C-83A1-F6EECF244321}">
                <p14:modId xmlns:p14="http://schemas.microsoft.com/office/powerpoint/2010/main" val="3626756201"/>
              </p:ext>
            </p:extLst>
          </p:nvPr>
        </p:nvGraphicFramePr>
        <p:xfrm>
          <a:off x="1252155" y="1861519"/>
          <a:ext cx="10319776" cy="4579495"/>
        </p:xfrm>
        <a:graphic>
          <a:graphicData uri="http://schemas.openxmlformats.org/drawingml/2006/table">
            <a:tbl>
              <a:tblPr firstRow="1" firstCol="1" bandRow="1">
                <a:tableStyleId>{5940675A-B579-460E-94D1-54222C63F5DA}</a:tableStyleId>
              </a:tblPr>
              <a:tblGrid>
                <a:gridCol w="967224">
                  <a:extLst>
                    <a:ext uri="{9D8B030D-6E8A-4147-A177-3AD203B41FA5}">
                      <a16:colId xmlns:a16="http://schemas.microsoft.com/office/drawing/2014/main" val="418994197"/>
                    </a:ext>
                  </a:extLst>
                </a:gridCol>
                <a:gridCol w="4543166">
                  <a:extLst>
                    <a:ext uri="{9D8B030D-6E8A-4147-A177-3AD203B41FA5}">
                      <a16:colId xmlns:a16="http://schemas.microsoft.com/office/drawing/2014/main" val="212253795"/>
                    </a:ext>
                  </a:extLst>
                </a:gridCol>
                <a:gridCol w="4809386">
                  <a:extLst>
                    <a:ext uri="{9D8B030D-6E8A-4147-A177-3AD203B41FA5}">
                      <a16:colId xmlns:a16="http://schemas.microsoft.com/office/drawing/2014/main" val="2902920849"/>
                    </a:ext>
                  </a:extLst>
                </a:gridCol>
              </a:tblGrid>
              <a:tr h="441463">
                <a:tc>
                  <a:txBody>
                    <a:bodyPr/>
                    <a:lstStyle/>
                    <a:p>
                      <a:pPr marL="0" marR="0" algn="ctr">
                        <a:lnSpc>
                          <a:spcPct val="150000"/>
                        </a:lnSpc>
                        <a:spcBef>
                          <a:spcPts val="0"/>
                        </a:spcBef>
                        <a:spcAft>
                          <a:spcPts val="0"/>
                        </a:spcAft>
                      </a:pPr>
                      <a:r>
                        <a:rPr lang="en-US" sz="2000" b="1" dirty="0">
                          <a:solidFill>
                            <a:srgbClr val="C00000"/>
                          </a:solidFill>
                          <a:effectLst/>
                          <a:latin typeface="Bookman Old Style" panose="02050604050505020204" pitchFamily="18" charset="0"/>
                        </a:rPr>
                        <a:t>S.No.</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b="1" dirty="0">
                          <a:solidFill>
                            <a:srgbClr val="C00000"/>
                          </a:solidFill>
                          <a:effectLst/>
                          <a:latin typeface="Bookman Old Style" panose="02050604050505020204" pitchFamily="18" charset="0"/>
                        </a:rPr>
                        <a:t>Human Expert</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b="1" dirty="0">
                          <a:solidFill>
                            <a:srgbClr val="C00000"/>
                          </a:solidFill>
                          <a:effectLst/>
                          <a:latin typeface="Bookman Old Style" panose="02050604050505020204" pitchFamily="18" charset="0"/>
                        </a:rPr>
                        <a:t>Artificial Expert</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863336"/>
                  </a:ext>
                </a:extLst>
              </a:tr>
              <a:tr h="444211">
                <a:tc>
                  <a:txBody>
                    <a:bodyPr/>
                    <a:lstStyle/>
                    <a:p>
                      <a:pPr marL="0" marR="0" algn="ctr">
                        <a:lnSpc>
                          <a:spcPct val="150000"/>
                        </a:lnSpc>
                        <a:spcBef>
                          <a:spcPts val="0"/>
                        </a:spcBef>
                        <a:spcAft>
                          <a:spcPts val="0"/>
                        </a:spcAft>
                      </a:pPr>
                      <a:r>
                        <a:rPr lang="en-US" sz="2000" dirty="0">
                          <a:solidFill>
                            <a:srgbClr val="C00000"/>
                          </a:solidFill>
                          <a:effectLst/>
                          <a:latin typeface="Bookman Old Style" panose="02050604050505020204" pitchFamily="18" charset="0"/>
                        </a:rPr>
                        <a:t>1.</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solidFill>
                            <a:srgbClr val="002060"/>
                          </a:solidFill>
                          <a:effectLst/>
                          <a:latin typeface="Bookman Old Style" panose="02050604050505020204" pitchFamily="18" charset="0"/>
                        </a:rPr>
                        <a:t>Perishable</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a:solidFill>
                            <a:srgbClr val="002060"/>
                          </a:solidFill>
                          <a:effectLst/>
                          <a:latin typeface="Bookman Old Style" panose="02050604050505020204" pitchFamily="18" charset="0"/>
                        </a:rPr>
                        <a:t>Permanent</a:t>
                      </a:r>
                      <a:endParaRPr lang="en-US" sz="200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3554396"/>
                  </a:ext>
                </a:extLst>
              </a:tr>
              <a:tr h="444211">
                <a:tc>
                  <a:txBody>
                    <a:bodyPr/>
                    <a:lstStyle/>
                    <a:p>
                      <a:pPr marL="0" marR="0" algn="ctr">
                        <a:lnSpc>
                          <a:spcPct val="150000"/>
                        </a:lnSpc>
                        <a:spcBef>
                          <a:spcPts val="0"/>
                        </a:spcBef>
                        <a:spcAft>
                          <a:spcPts val="0"/>
                        </a:spcAft>
                      </a:pPr>
                      <a:r>
                        <a:rPr lang="en-US" sz="2000" dirty="0">
                          <a:solidFill>
                            <a:srgbClr val="C00000"/>
                          </a:solidFill>
                          <a:effectLst/>
                          <a:latin typeface="Bookman Old Style" panose="02050604050505020204" pitchFamily="18" charset="0"/>
                        </a:rPr>
                        <a:t>2.</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solidFill>
                            <a:srgbClr val="002060"/>
                          </a:solidFill>
                          <a:effectLst/>
                          <a:latin typeface="Bookman Old Style" panose="02050604050505020204" pitchFamily="18" charset="0"/>
                        </a:rPr>
                        <a:t>Difficult to transfer</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solidFill>
                            <a:srgbClr val="002060"/>
                          </a:solidFill>
                          <a:effectLst/>
                          <a:latin typeface="Bookman Old Style" panose="02050604050505020204" pitchFamily="18" charset="0"/>
                        </a:rPr>
                        <a:t>Easy to transfer</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3848375"/>
                  </a:ext>
                </a:extLst>
              </a:tr>
              <a:tr h="441463">
                <a:tc>
                  <a:txBody>
                    <a:bodyPr/>
                    <a:lstStyle/>
                    <a:p>
                      <a:pPr marL="0" marR="0" algn="ctr">
                        <a:lnSpc>
                          <a:spcPct val="150000"/>
                        </a:lnSpc>
                        <a:spcBef>
                          <a:spcPts val="0"/>
                        </a:spcBef>
                        <a:spcAft>
                          <a:spcPts val="0"/>
                        </a:spcAft>
                      </a:pPr>
                      <a:r>
                        <a:rPr lang="en-US" sz="2000" dirty="0">
                          <a:solidFill>
                            <a:srgbClr val="C00000"/>
                          </a:solidFill>
                          <a:effectLst/>
                          <a:latin typeface="Bookman Old Style" panose="02050604050505020204" pitchFamily="18" charset="0"/>
                        </a:rPr>
                        <a:t>3.</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solidFill>
                            <a:srgbClr val="002060"/>
                          </a:solidFill>
                          <a:effectLst/>
                          <a:latin typeface="Bookman Old Style" panose="02050604050505020204" pitchFamily="18" charset="0"/>
                        </a:rPr>
                        <a:t>Difficult to document</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solidFill>
                            <a:srgbClr val="002060"/>
                          </a:solidFill>
                          <a:effectLst/>
                          <a:latin typeface="Bookman Old Style" panose="02050604050505020204" pitchFamily="18" charset="0"/>
                        </a:rPr>
                        <a:t>Easy to document</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6875244"/>
                  </a:ext>
                </a:extLst>
              </a:tr>
              <a:tr h="936049">
                <a:tc>
                  <a:txBody>
                    <a:bodyPr/>
                    <a:lstStyle/>
                    <a:p>
                      <a:pPr marL="0" marR="0" algn="ctr">
                        <a:lnSpc>
                          <a:spcPct val="150000"/>
                        </a:lnSpc>
                        <a:spcBef>
                          <a:spcPts val="0"/>
                        </a:spcBef>
                        <a:spcAft>
                          <a:spcPts val="0"/>
                        </a:spcAft>
                      </a:pPr>
                      <a:r>
                        <a:rPr lang="en-US" sz="2000" dirty="0">
                          <a:solidFill>
                            <a:srgbClr val="C00000"/>
                          </a:solidFill>
                          <a:effectLst/>
                          <a:latin typeface="Bookman Old Style" panose="02050604050505020204" pitchFamily="18" charset="0"/>
                        </a:rPr>
                        <a:t>4.</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solidFill>
                            <a:srgbClr val="002060"/>
                          </a:solidFill>
                          <a:effectLst/>
                          <a:latin typeface="Bookman Old Style" panose="02050604050505020204" pitchFamily="18" charset="0"/>
                        </a:rPr>
                        <a:t>Expensive, especially top notch</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solidFill>
                            <a:srgbClr val="002060"/>
                          </a:solidFill>
                          <a:effectLst/>
                          <a:latin typeface="Bookman Old Style" panose="02050604050505020204" pitchFamily="18" charset="0"/>
                        </a:rPr>
                        <a:t>Affordable, costly to developer but easy to operate</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6735386"/>
                  </a:ext>
                </a:extLst>
              </a:tr>
              <a:tr h="936049">
                <a:tc>
                  <a:txBody>
                    <a:bodyPr/>
                    <a:lstStyle/>
                    <a:p>
                      <a:pPr marL="0" marR="0" algn="ctr">
                        <a:lnSpc>
                          <a:spcPct val="150000"/>
                        </a:lnSpc>
                        <a:spcBef>
                          <a:spcPts val="0"/>
                        </a:spcBef>
                        <a:spcAft>
                          <a:spcPts val="0"/>
                        </a:spcAft>
                      </a:pPr>
                      <a:r>
                        <a:rPr lang="en-US" sz="2000" dirty="0">
                          <a:solidFill>
                            <a:srgbClr val="C00000"/>
                          </a:solidFill>
                          <a:effectLst/>
                          <a:latin typeface="Bookman Old Style" panose="02050604050505020204" pitchFamily="18" charset="0"/>
                        </a:rPr>
                        <a:t>5.</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a:solidFill>
                            <a:srgbClr val="002060"/>
                          </a:solidFill>
                          <a:effectLst/>
                          <a:latin typeface="Bookman Old Style" panose="02050604050505020204" pitchFamily="18" charset="0"/>
                        </a:rPr>
                        <a:t>Would complain about allowance, working hours etc.</a:t>
                      </a:r>
                      <a:endParaRPr lang="en-US" sz="200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solidFill>
                            <a:srgbClr val="002060"/>
                          </a:solidFill>
                          <a:effectLst/>
                          <a:latin typeface="Bookman Old Style" panose="02050604050505020204" pitchFamily="18" charset="0"/>
                        </a:rPr>
                        <a:t>Would run for hours without any break or any allowances.</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2684159"/>
                  </a:ext>
                </a:extLst>
              </a:tr>
              <a:tr h="936049">
                <a:tc>
                  <a:txBody>
                    <a:bodyPr/>
                    <a:lstStyle/>
                    <a:p>
                      <a:pPr marL="0" marR="0" algn="ctr">
                        <a:lnSpc>
                          <a:spcPct val="150000"/>
                        </a:lnSpc>
                        <a:spcBef>
                          <a:spcPts val="0"/>
                        </a:spcBef>
                        <a:spcAft>
                          <a:spcPts val="0"/>
                        </a:spcAft>
                      </a:pPr>
                      <a:r>
                        <a:rPr lang="en-US" sz="2000" dirty="0">
                          <a:solidFill>
                            <a:srgbClr val="C00000"/>
                          </a:solidFill>
                          <a:effectLst/>
                          <a:latin typeface="Bookman Old Style" panose="02050604050505020204" pitchFamily="18" charset="0"/>
                        </a:rPr>
                        <a:t>6.</a:t>
                      </a:r>
                      <a:endParaRPr lang="en-US" sz="20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a:solidFill>
                            <a:srgbClr val="002060"/>
                          </a:solidFill>
                          <a:effectLst/>
                          <a:latin typeface="Bookman Old Style" panose="02050604050505020204" pitchFamily="18" charset="0"/>
                        </a:rPr>
                        <a:t>Inconsistent and make different decisions for same situation.</a:t>
                      </a:r>
                      <a:endParaRPr lang="en-US" sz="200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solidFill>
                            <a:srgbClr val="002060"/>
                          </a:solidFill>
                          <a:effectLst/>
                          <a:latin typeface="Bookman Old Style" panose="02050604050505020204" pitchFamily="18" charset="0"/>
                        </a:rPr>
                        <a:t>Consistent</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0815113"/>
                  </a:ext>
                </a:extLst>
              </a:tr>
            </a:tbl>
          </a:graphicData>
        </a:graphic>
      </p:graphicFrame>
    </p:spTree>
    <p:extLst>
      <p:ext uri="{BB962C8B-B14F-4D97-AF65-F5344CB8AC3E}">
        <p14:creationId xmlns:p14="http://schemas.microsoft.com/office/powerpoint/2010/main" val="707132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B1E9C9BC-3AF1-47E6-BB26-3A9E81C81BDE}"/>
              </a:ext>
            </a:extLst>
          </p:cNvPr>
          <p:cNvGraphicFramePr>
            <a:graphicFrameLocks noGrp="1"/>
          </p:cNvGraphicFramePr>
          <p:nvPr>
            <p:ph idx="1"/>
            <p:extLst>
              <p:ext uri="{D42A27DB-BD31-4B8C-83A1-F6EECF244321}">
                <p14:modId xmlns:p14="http://schemas.microsoft.com/office/powerpoint/2010/main" val="186920752"/>
              </p:ext>
            </p:extLst>
          </p:nvPr>
        </p:nvGraphicFramePr>
        <p:xfrm>
          <a:off x="966866" y="510706"/>
          <a:ext cx="10929175" cy="5836588"/>
        </p:xfrm>
        <a:graphic>
          <a:graphicData uri="http://schemas.openxmlformats.org/drawingml/2006/table">
            <a:tbl>
              <a:tblPr firstRow="1" firstCol="1" bandRow="1">
                <a:tableStyleId>{5940675A-B579-460E-94D1-54222C63F5DA}</a:tableStyleId>
              </a:tblPr>
              <a:tblGrid>
                <a:gridCol w="4757371">
                  <a:extLst>
                    <a:ext uri="{9D8B030D-6E8A-4147-A177-3AD203B41FA5}">
                      <a16:colId xmlns:a16="http://schemas.microsoft.com/office/drawing/2014/main" val="78137647"/>
                    </a:ext>
                  </a:extLst>
                </a:gridCol>
                <a:gridCol w="6171804">
                  <a:extLst>
                    <a:ext uri="{9D8B030D-6E8A-4147-A177-3AD203B41FA5}">
                      <a16:colId xmlns:a16="http://schemas.microsoft.com/office/drawing/2014/main" val="3957411986"/>
                    </a:ext>
                  </a:extLst>
                </a:gridCol>
              </a:tblGrid>
              <a:tr h="510087">
                <a:tc>
                  <a:txBody>
                    <a:bodyPr/>
                    <a:lstStyle/>
                    <a:p>
                      <a:pPr marL="0" marR="0" algn="ctr">
                        <a:lnSpc>
                          <a:spcPct val="150000"/>
                        </a:lnSpc>
                        <a:spcBef>
                          <a:spcPts val="0"/>
                        </a:spcBef>
                        <a:spcAft>
                          <a:spcPts val="1500"/>
                        </a:spcAft>
                      </a:pPr>
                      <a:r>
                        <a:rPr lang="en-IN" sz="2000" b="1" dirty="0">
                          <a:solidFill>
                            <a:srgbClr val="C00000"/>
                          </a:solidFill>
                          <a:effectLst/>
                          <a:latin typeface="Bookman Old Style" panose="02050604050505020204" pitchFamily="18" charset="0"/>
                        </a:rPr>
                        <a:t>Conventional System</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1500"/>
                        </a:spcAft>
                      </a:pPr>
                      <a:r>
                        <a:rPr lang="en-IN" sz="2000" b="1" dirty="0">
                          <a:solidFill>
                            <a:srgbClr val="C00000"/>
                          </a:solidFill>
                          <a:effectLst/>
                          <a:latin typeface="Bookman Old Style" panose="02050604050505020204" pitchFamily="18" charset="0"/>
                        </a:rPr>
                        <a:t>Expert System</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0702845"/>
                  </a:ext>
                </a:extLst>
              </a:tr>
              <a:tr h="781936">
                <a:tc>
                  <a:txBody>
                    <a:bodyPr/>
                    <a:lstStyle/>
                    <a:p>
                      <a:pPr marL="0" marR="0" algn="just">
                        <a:lnSpc>
                          <a:spcPct val="150000"/>
                        </a:lnSpc>
                        <a:spcBef>
                          <a:spcPts val="0"/>
                        </a:spcBef>
                        <a:spcAft>
                          <a:spcPts val="0"/>
                        </a:spcAft>
                      </a:pPr>
                      <a:r>
                        <a:rPr lang="en-IN" sz="2000" dirty="0">
                          <a:solidFill>
                            <a:srgbClr val="002060"/>
                          </a:solidFill>
                          <a:effectLst/>
                          <a:latin typeface="Bookman Old Style" panose="02050604050505020204" pitchFamily="18" charset="0"/>
                        </a:rPr>
                        <a:t>Knowledge and processing are combined in one unit.</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N" sz="2000">
                          <a:solidFill>
                            <a:srgbClr val="002060"/>
                          </a:solidFill>
                          <a:effectLst/>
                          <a:latin typeface="Bookman Old Style" panose="02050604050505020204" pitchFamily="18" charset="0"/>
                        </a:rPr>
                        <a:t>Knowledge database and the processing mechanism are two separate components.</a:t>
                      </a:r>
                      <a:endParaRPr lang="en-US" sz="200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2350234"/>
                  </a:ext>
                </a:extLst>
              </a:tr>
              <a:tr h="1044031">
                <a:tc>
                  <a:txBody>
                    <a:bodyPr/>
                    <a:lstStyle/>
                    <a:p>
                      <a:pPr marL="0" marR="0" algn="just">
                        <a:lnSpc>
                          <a:spcPct val="150000"/>
                        </a:lnSpc>
                        <a:spcBef>
                          <a:spcPts val="0"/>
                        </a:spcBef>
                        <a:spcAft>
                          <a:spcPts val="0"/>
                        </a:spcAft>
                      </a:pPr>
                      <a:r>
                        <a:rPr lang="en-IN" sz="2000" dirty="0">
                          <a:solidFill>
                            <a:srgbClr val="002060"/>
                          </a:solidFill>
                          <a:effectLst/>
                          <a:latin typeface="Bookman Old Style" panose="02050604050505020204" pitchFamily="18" charset="0"/>
                        </a:rPr>
                        <a:t>The programme does not make errors (Unless error in programming).</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N" sz="2000" dirty="0">
                          <a:solidFill>
                            <a:srgbClr val="002060"/>
                          </a:solidFill>
                          <a:effectLst/>
                          <a:latin typeface="Bookman Old Style" panose="02050604050505020204" pitchFamily="18" charset="0"/>
                        </a:rPr>
                        <a:t>The Expert System may make a mistake.</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9160749"/>
                  </a:ext>
                </a:extLst>
              </a:tr>
              <a:tr h="1044031">
                <a:tc>
                  <a:txBody>
                    <a:bodyPr/>
                    <a:lstStyle/>
                    <a:p>
                      <a:pPr marL="0" marR="0" algn="just">
                        <a:lnSpc>
                          <a:spcPct val="150000"/>
                        </a:lnSpc>
                        <a:spcBef>
                          <a:spcPts val="0"/>
                        </a:spcBef>
                        <a:spcAft>
                          <a:spcPts val="0"/>
                        </a:spcAft>
                      </a:pPr>
                      <a:r>
                        <a:rPr lang="en-IN" sz="2000">
                          <a:solidFill>
                            <a:srgbClr val="002060"/>
                          </a:solidFill>
                          <a:effectLst/>
                          <a:latin typeface="Bookman Old Style" panose="02050604050505020204" pitchFamily="18" charset="0"/>
                        </a:rPr>
                        <a:t>The system is operational only when fully developed.</a:t>
                      </a:r>
                      <a:endParaRPr lang="en-US" sz="200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N" sz="2000" dirty="0">
                          <a:solidFill>
                            <a:srgbClr val="002060"/>
                          </a:solidFill>
                          <a:effectLst/>
                          <a:latin typeface="Bookman Old Style" panose="02050604050505020204" pitchFamily="18" charset="0"/>
                        </a:rPr>
                        <a:t>The expert system is optimized on an ongoing basis and can be launched with a small number of rules.</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1589259"/>
                  </a:ext>
                </a:extLst>
              </a:tr>
              <a:tr h="961257">
                <a:tc>
                  <a:txBody>
                    <a:bodyPr/>
                    <a:lstStyle/>
                    <a:p>
                      <a:pPr marL="0" marR="0" algn="just">
                        <a:lnSpc>
                          <a:spcPct val="150000"/>
                        </a:lnSpc>
                        <a:spcBef>
                          <a:spcPts val="0"/>
                        </a:spcBef>
                        <a:spcAft>
                          <a:spcPts val="0"/>
                        </a:spcAft>
                      </a:pPr>
                      <a:r>
                        <a:rPr lang="en-IN" sz="2000">
                          <a:solidFill>
                            <a:srgbClr val="002060"/>
                          </a:solidFill>
                          <a:effectLst/>
                          <a:latin typeface="Bookman Old Style" panose="02050604050505020204" pitchFamily="18" charset="0"/>
                        </a:rPr>
                        <a:t>Step by step execution according to fixed algorithms is required.</a:t>
                      </a:r>
                      <a:endParaRPr lang="en-US" sz="200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N" sz="2000" dirty="0">
                          <a:solidFill>
                            <a:srgbClr val="002060"/>
                          </a:solidFill>
                          <a:effectLst/>
                          <a:latin typeface="Bookman Old Style" panose="02050604050505020204" pitchFamily="18" charset="0"/>
                        </a:rPr>
                        <a:t>Execution is done logically &amp; heuristically.</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3871535"/>
                  </a:ext>
                </a:extLst>
              </a:tr>
              <a:tr h="687539">
                <a:tc>
                  <a:txBody>
                    <a:bodyPr/>
                    <a:lstStyle/>
                    <a:p>
                      <a:pPr marL="0" marR="0" algn="just">
                        <a:lnSpc>
                          <a:spcPct val="150000"/>
                        </a:lnSpc>
                        <a:spcBef>
                          <a:spcPts val="0"/>
                        </a:spcBef>
                        <a:spcAft>
                          <a:spcPts val="0"/>
                        </a:spcAft>
                      </a:pPr>
                      <a:r>
                        <a:rPr lang="en-IN" sz="2000">
                          <a:solidFill>
                            <a:srgbClr val="002060"/>
                          </a:solidFill>
                          <a:effectLst/>
                          <a:latin typeface="Bookman Old Style" panose="02050604050505020204" pitchFamily="18" charset="0"/>
                        </a:rPr>
                        <a:t>It needs full information.</a:t>
                      </a:r>
                      <a:endParaRPr lang="en-US" sz="200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N" sz="2000" dirty="0">
                          <a:solidFill>
                            <a:srgbClr val="002060"/>
                          </a:solidFill>
                          <a:effectLst/>
                          <a:latin typeface="Bookman Old Style" panose="02050604050505020204" pitchFamily="18" charset="0"/>
                        </a:rPr>
                        <a:t>It can be functional with sufficient or insufficient information.</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6860734"/>
                  </a:ext>
                </a:extLst>
              </a:tr>
            </a:tbl>
          </a:graphicData>
        </a:graphic>
      </p:graphicFrame>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23</a:t>
            </a:fld>
            <a:endParaRPr lang="en-US" sz="1000" dirty="0"/>
          </a:p>
        </p:txBody>
      </p:sp>
    </p:spTree>
    <p:extLst>
      <p:ext uri="{BB962C8B-B14F-4D97-AF65-F5344CB8AC3E}">
        <p14:creationId xmlns:p14="http://schemas.microsoft.com/office/powerpoint/2010/main" val="325181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8B18-E5A1-41E7-A47C-6973012F0C3D}"/>
              </a:ext>
            </a:extLst>
          </p:cNvPr>
          <p:cNvSpPr>
            <a:spLocks noGrp="1"/>
          </p:cNvSpPr>
          <p:nvPr>
            <p:ph type="title"/>
          </p:nvPr>
        </p:nvSpPr>
        <p:spPr>
          <a:xfrm>
            <a:off x="1071797" y="176134"/>
            <a:ext cx="9601200" cy="1014214"/>
          </a:xfrm>
        </p:spPr>
        <p:txBody>
          <a:bodyPr>
            <a:noAutofit/>
          </a:bodyPr>
          <a:lstStyle/>
          <a:p>
            <a:pPr algn="just">
              <a:lnSpc>
                <a:spcPct val="150000"/>
              </a:lnSpc>
            </a:pPr>
            <a:r>
              <a:rPr lang="en-US" sz="3200" b="1" dirty="0">
                <a:effectLst/>
                <a:latin typeface="Bookman Old Style" panose="02050604050505020204" pitchFamily="18" charset="0"/>
                <a:ea typeface="Calibri" panose="020F0502020204030204" pitchFamily="34" charset="0"/>
                <a:cs typeface="Times New Roman" panose="02020603050405020304" pitchFamily="18" charset="0"/>
              </a:rPr>
              <a:t>Components of Expert System</a:t>
            </a:r>
            <a:endParaRPr lang="en-US" sz="32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1071797" y="1190348"/>
            <a:ext cx="10563880" cy="1387960"/>
          </a:xfrm>
        </p:spPr>
        <p:txBody>
          <a:bodyPr>
            <a:normAutofit fontScale="92500" lnSpcReduction="10000"/>
          </a:bodyPr>
          <a:lstStyle/>
          <a:p>
            <a:pPr algn="just">
              <a:lnSpc>
                <a:spcPct val="150000"/>
              </a:lnSpc>
            </a:pPr>
            <a:r>
              <a:rPr lang="en-US" dirty="0">
                <a:effectLst/>
                <a:latin typeface="Bookman Old Style" panose="02050604050505020204" pitchFamily="18" charset="0"/>
                <a:ea typeface="Calibri" panose="020F0502020204030204" pitchFamily="34" charset="0"/>
                <a:cs typeface="Times New Roman" panose="02020603050405020304" pitchFamily="18" charset="0"/>
              </a:rPr>
              <a:t>The expert system architecture reflects the knowledge engineers understanding of the methods of representing knowledge and performing intelligent decision-making tasks with the support of a computer-based system. </a:t>
            </a:r>
          </a:p>
          <a:p>
            <a:pPr algn="just">
              <a:lnSpc>
                <a:spcPct val="150000"/>
              </a:lnSpc>
            </a:pPr>
            <a:endParaRPr lang="en-US"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24</a:t>
            </a:fld>
            <a:endParaRPr lang="en-US" sz="1000" dirty="0"/>
          </a:p>
        </p:txBody>
      </p:sp>
      <p:pic>
        <p:nvPicPr>
          <p:cNvPr id="6" name="Picture 5">
            <a:extLst>
              <a:ext uri="{FF2B5EF4-FFF2-40B4-BE49-F238E27FC236}">
                <a16:creationId xmlns:a16="http://schemas.microsoft.com/office/drawing/2014/main" id="{AB2B4D3D-57A5-4042-953D-190E88B6348D}"/>
              </a:ext>
            </a:extLst>
          </p:cNvPr>
          <p:cNvPicPr/>
          <p:nvPr/>
        </p:nvPicPr>
        <p:blipFill>
          <a:blip r:embed="rId2">
            <a:extLst>
              <a:ext uri="{28A0092B-C50C-407E-A947-70E740481C1C}">
                <a14:useLocalDpi xmlns:a14="http://schemas.microsoft.com/office/drawing/2010/main" val="0"/>
              </a:ext>
            </a:extLst>
          </a:blip>
          <a:stretch>
            <a:fillRect/>
          </a:stretch>
        </p:blipFill>
        <p:spPr>
          <a:xfrm>
            <a:off x="2378129" y="2578308"/>
            <a:ext cx="7965084" cy="3875078"/>
          </a:xfrm>
          <a:prstGeom prst="rect">
            <a:avLst/>
          </a:prstGeom>
        </p:spPr>
      </p:pic>
    </p:spTree>
    <p:extLst>
      <p:ext uri="{BB962C8B-B14F-4D97-AF65-F5344CB8AC3E}">
        <p14:creationId xmlns:p14="http://schemas.microsoft.com/office/powerpoint/2010/main" val="1519645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1071796" y="652072"/>
            <a:ext cx="10665502" cy="5553855"/>
          </a:xfrm>
        </p:spPr>
        <p:txBody>
          <a:bodyPr>
            <a:normAutofit/>
          </a:bodyPr>
          <a:lstStyle/>
          <a:p>
            <a:pPr marL="0" indent="0" algn="just">
              <a:lnSpc>
                <a:spcPct val="150000"/>
              </a:lnSpc>
              <a:spcBef>
                <a:spcPts val="0"/>
              </a:spcBef>
              <a:spcAft>
                <a:spcPts val="0"/>
              </a:spcAft>
              <a:buNone/>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The architecture of expert system is independent of specific computer hardware. It is consisting of following components-</a:t>
            </a:r>
          </a:p>
          <a:p>
            <a:pPr marL="342900" indent="-342900" algn="just">
              <a:lnSpc>
                <a:spcPct val="150000"/>
              </a:lnSpc>
              <a:spcBef>
                <a:spcPts val="0"/>
              </a:spcBef>
              <a:spcAft>
                <a:spcPts val="0"/>
              </a:spcAft>
              <a:buFont typeface="Symbol" panose="05050102010706020507" pitchFamily="18" charset="2"/>
              <a:buChar char=""/>
            </a:pPr>
            <a:r>
              <a:rPr lang="en-US" sz="2200" b="1" i="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User-</a:t>
            </a:r>
            <a:r>
              <a:rPr lang="en-US" sz="2200" b="1" i="0" dirty="0">
                <a:effectLst/>
                <a:latin typeface="Bookman Old Style" panose="02050604050505020204" pitchFamily="18" charset="0"/>
                <a:ea typeface="Calibri" panose="020F0502020204030204" pitchFamily="34" charset="0"/>
                <a:cs typeface="Times New Roman" panose="02020603050405020304" pitchFamily="18" charset="0"/>
              </a:rPr>
              <a:t> </a:t>
            </a: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The user is individual who will be consulting with the system to get advice which would have been provided by the expert. User enters the rules and facts about a specific situation and ask questions.</a:t>
            </a:r>
          </a:p>
          <a:p>
            <a:pPr marL="342900" indent="-342900" algn="just">
              <a:lnSpc>
                <a:spcPct val="150000"/>
              </a:lnSpc>
              <a:spcBef>
                <a:spcPts val="0"/>
              </a:spcBef>
              <a:spcAft>
                <a:spcPts val="0"/>
              </a:spcAft>
              <a:buFont typeface="Symbol" panose="05050102010706020507" pitchFamily="18" charset="2"/>
              <a:buChar char=""/>
            </a:pPr>
            <a:r>
              <a:rPr lang="en-US" sz="2200" b="1" i="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User Interface-</a:t>
            </a:r>
            <a:r>
              <a:rPr lang="en-US" sz="2200" i="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2200" i="0" dirty="0">
                <a:effectLst/>
                <a:latin typeface="Bookman Old Style" panose="02050604050505020204" pitchFamily="18" charset="0"/>
                <a:ea typeface="Calibri" panose="020F0502020204030204" pitchFamily="34" charset="0"/>
                <a:cs typeface="Times New Roman" panose="02020603050405020304" pitchFamily="18" charset="0"/>
              </a:rPr>
              <a:t>The user interface accepts all the rules and facts entered by the user. It is a code that controls dialogue between the user and the system. It provides responses to user requests and supports all other communication between the system and user.</a:t>
            </a:r>
          </a:p>
          <a:p>
            <a:pPr algn="just">
              <a:lnSpc>
                <a:spcPct val="150000"/>
              </a:lnSpc>
            </a:pPr>
            <a:endParaRPr lang="en-US" sz="22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25</a:t>
            </a:fld>
            <a:endParaRPr lang="en-US" sz="1000" dirty="0"/>
          </a:p>
        </p:txBody>
      </p:sp>
    </p:spTree>
    <p:extLst>
      <p:ext uri="{BB962C8B-B14F-4D97-AF65-F5344CB8AC3E}">
        <p14:creationId xmlns:p14="http://schemas.microsoft.com/office/powerpoint/2010/main" val="1116013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981855" y="951755"/>
            <a:ext cx="10680492" cy="4669556"/>
          </a:xfrm>
        </p:spPr>
        <p:txBody>
          <a:bodyPr>
            <a:noAutofit/>
          </a:bodyPr>
          <a:lstStyle/>
          <a:p>
            <a:pPr marL="342900" marR="0" lvl="0" indent="-342900" algn="just">
              <a:lnSpc>
                <a:spcPct val="150000"/>
              </a:lnSpc>
              <a:spcBef>
                <a:spcPts val="0"/>
              </a:spcBef>
              <a:spcAft>
                <a:spcPts val="0"/>
              </a:spcAft>
              <a:buFont typeface="Symbol" panose="05050102010706020507" pitchFamily="18" charset="2"/>
              <a:buChar char=""/>
            </a:pPr>
            <a:r>
              <a:rPr lang="en-US" sz="23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Knowledge Base-</a:t>
            </a:r>
            <a:r>
              <a:rPr lang="en-US" sz="23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2300" dirty="0">
                <a:effectLst/>
                <a:latin typeface="Bookman Old Style" panose="02050604050505020204" pitchFamily="18" charset="0"/>
                <a:ea typeface="Calibri" panose="020F0502020204030204" pitchFamily="34" charset="0"/>
                <a:cs typeface="Times New Roman" panose="02020603050405020304" pitchFamily="18" charset="0"/>
              </a:rPr>
              <a:t>It is a declarative representation of the expertise, often in the </a:t>
            </a:r>
            <a:r>
              <a:rPr lang="en-US" sz="23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“If-then”</a:t>
            </a:r>
            <a:r>
              <a:rPr lang="en-US" sz="23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2300" dirty="0">
                <a:effectLst/>
                <a:latin typeface="Bookman Old Style" panose="02050604050505020204" pitchFamily="18" charset="0"/>
                <a:ea typeface="Calibri" panose="020F0502020204030204" pitchFamily="34" charset="0"/>
                <a:cs typeface="Times New Roman" panose="02020603050405020304" pitchFamily="18" charset="0"/>
              </a:rPr>
              <a:t>rules. The knowledge of an expert system on a particular subject is contained in codified form within the Knowledge Base.</a:t>
            </a:r>
          </a:p>
          <a:p>
            <a:pPr marL="342900" marR="0" lvl="0" indent="-342900" algn="just">
              <a:lnSpc>
                <a:spcPct val="150000"/>
              </a:lnSpc>
              <a:spcBef>
                <a:spcPts val="0"/>
              </a:spcBef>
              <a:spcAft>
                <a:spcPts val="0"/>
              </a:spcAft>
              <a:buFont typeface="Symbol" panose="05050102010706020507" pitchFamily="18" charset="2"/>
              <a:buChar char=""/>
            </a:pPr>
            <a:r>
              <a:rPr lang="en-US" sz="23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Inference Engine-</a:t>
            </a:r>
            <a:r>
              <a:rPr lang="en-US" sz="23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2300" dirty="0">
                <a:effectLst/>
                <a:latin typeface="Bookman Old Style" panose="02050604050505020204" pitchFamily="18" charset="0"/>
                <a:ea typeface="Calibri" panose="020F0502020204030204" pitchFamily="34" charset="0"/>
                <a:cs typeface="Times New Roman" panose="02020603050405020304" pitchFamily="18" charset="0"/>
              </a:rPr>
              <a:t>The code at the core of the system which derives recommendations from the knowledge base and problem specific data in working storage. It uses the information provided by the knowledge base and the user to infer new facts.</a:t>
            </a:r>
          </a:p>
          <a:p>
            <a:pPr marL="0" marR="0" indent="0" algn="just">
              <a:lnSpc>
                <a:spcPct val="150000"/>
              </a:lnSpc>
              <a:spcBef>
                <a:spcPts val="0"/>
              </a:spcBef>
              <a:spcAft>
                <a:spcPts val="0"/>
              </a:spcAft>
              <a:buNone/>
            </a:pPr>
            <a:endParaRPr lang="en-US" sz="2300" dirty="0">
              <a:effectLst/>
              <a:latin typeface="Bookman Old Style" panose="02050604050505020204" pitchFamily="18" charset="0"/>
              <a:ea typeface="Calibri" panose="020F0502020204030204" pitchFamily="34" charset="0"/>
              <a:cs typeface="Times New Roman" panose="02020603050405020304" pitchFamily="18" charset="0"/>
            </a:endParaRPr>
          </a:p>
          <a:p>
            <a:endParaRPr lang="en-US" sz="23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26</a:t>
            </a:fld>
            <a:endParaRPr lang="en-US" sz="1000" dirty="0"/>
          </a:p>
        </p:txBody>
      </p:sp>
    </p:spTree>
    <p:extLst>
      <p:ext uri="{BB962C8B-B14F-4D97-AF65-F5344CB8AC3E}">
        <p14:creationId xmlns:p14="http://schemas.microsoft.com/office/powerpoint/2010/main" val="2890568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8B18-E5A1-41E7-A47C-6973012F0C3D}"/>
              </a:ext>
            </a:extLst>
          </p:cNvPr>
          <p:cNvSpPr>
            <a:spLocks noGrp="1"/>
          </p:cNvSpPr>
          <p:nvPr>
            <p:ph type="title"/>
          </p:nvPr>
        </p:nvSpPr>
        <p:spPr>
          <a:xfrm>
            <a:off x="1233379" y="552138"/>
            <a:ext cx="9601200" cy="438462"/>
          </a:xfrm>
        </p:spPr>
        <p:txBody>
          <a:bodyPr>
            <a:noAutofit/>
          </a:bodyPr>
          <a:lstStyle/>
          <a:p>
            <a:r>
              <a:rPr lang="en-US" sz="3200" b="1" dirty="0">
                <a:effectLst/>
                <a:latin typeface="Bookman Old Style" panose="02050604050505020204" pitchFamily="18" charset="0"/>
                <a:ea typeface="Calibri" panose="020F0502020204030204" pitchFamily="34" charset="0"/>
                <a:cs typeface="Times New Roman" panose="02020603050405020304" pitchFamily="18" charset="0"/>
              </a:rPr>
              <a:t>Expert System Building Tools and Shells-</a:t>
            </a:r>
            <a:endParaRPr lang="en-US" sz="32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1233379" y="1353487"/>
            <a:ext cx="10486869" cy="4582618"/>
          </a:xfrm>
        </p:spPr>
        <p:txBody>
          <a:bodyPr>
            <a:normAutofit/>
          </a:bodyPr>
          <a:lstStyle/>
          <a:p>
            <a:pPr marL="0" indent="0" algn="just">
              <a:lnSpc>
                <a:spcPct val="150000"/>
              </a:lnSpc>
              <a:buNone/>
            </a:pPr>
            <a:r>
              <a:rPr lang="en-US" sz="2200" b="1" dirty="0">
                <a:solidFill>
                  <a:srgbClr val="C00000"/>
                </a:solidFill>
                <a:latin typeface="Bookman Old Style" panose="02050604050505020204" pitchFamily="18" charset="0"/>
              </a:rPr>
              <a:t>Expert System Building Tools- </a:t>
            </a:r>
          </a:p>
          <a:p>
            <a:pPr algn="just">
              <a:lnSpc>
                <a:spcPct val="150000"/>
              </a:lnSpc>
            </a:pPr>
            <a:r>
              <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Expert System tools are programming systems that simplify the job of constructing an expert system. </a:t>
            </a:r>
          </a:p>
          <a:p>
            <a:pPr algn="just">
              <a:lnSpc>
                <a:spcPct val="150000"/>
              </a:lnSpc>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They range from high level programming to low level facilities like: - Programming languages, Knowledge Engineering languages, System building aids, support facilities, debugging tools, I/O tools etc. </a:t>
            </a:r>
            <a:endParaRPr lang="en-US" sz="2200" b="1"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27</a:t>
            </a:fld>
            <a:endParaRPr lang="en-US" sz="1000" dirty="0"/>
          </a:p>
        </p:txBody>
      </p:sp>
    </p:spTree>
    <p:extLst>
      <p:ext uri="{BB962C8B-B14F-4D97-AF65-F5344CB8AC3E}">
        <p14:creationId xmlns:p14="http://schemas.microsoft.com/office/powerpoint/2010/main" val="576255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951875" y="483372"/>
            <a:ext cx="10650511" cy="5891255"/>
          </a:xfrm>
        </p:spPr>
        <p:txBody>
          <a:bodyPr>
            <a:normAutofit/>
          </a:bodyPr>
          <a:lstStyle/>
          <a:p>
            <a:pPr marL="0" marR="0" indent="0" algn="just">
              <a:lnSpc>
                <a:spcPct val="150000"/>
              </a:lnSpc>
              <a:spcBef>
                <a:spcPts val="0"/>
              </a:spcBef>
              <a:spcAft>
                <a:spcPts val="0"/>
              </a:spcAft>
              <a:buNone/>
            </a:pPr>
            <a:r>
              <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expert system building tools are broadly classified in four types-</a:t>
            </a:r>
          </a:p>
          <a:p>
            <a:pPr marL="342900" marR="0" lvl="0" indent="-342900" algn="just">
              <a:lnSpc>
                <a:spcPct val="150000"/>
              </a:lnSpc>
              <a:spcBef>
                <a:spcPts val="0"/>
              </a:spcBef>
              <a:spcAft>
                <a:spcPts val="0"/>
              </a:spcAft>
              <a:buFont typeface="+mj-lt"/>
              <a:buAutoNum type="arabicPeriod"/>
            </a:pPr>
            <a:r>
              <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Inductive Tools- </a:t>
            </a:r>
            <a:r>
              <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These tools generate rules from the example fed into machine’s knowledge base. Inductive tools can be large (for Minicomputer) or small (for Personal Computer), depending on machine capability.</a:t>
            </a:r>
          </a:p>
          <a:p>
            <a:pPr marL="342900" marR="0" lvl="0" indent="-342900" algn="just">
              <a:lnSpc>
                <a:spcPct val="150000"/>
              </a:lnSpc>
              <a:spcBef>
                <a:spcPts val="0"/>
              </a:spcBef>
              <a:spcAft>
                <a:spcPts val="0"/>
              </a:spcAft>
              <a:buFont typeface="+mj-lt"/>
              <a:buAutoNum type="arabicPeriod"/>
            </a:pPr>
            <a:r>
              <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Rule-based Tools- </a:t>
            </a:r>
            <a:endParaRPr lang="en-US" sz="220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873252" lvl="1" indent="-342900" algn="just">
              <a:lnSpc>
                <a:spcPct val="150000"/>
              </a:lnSpc>
              <a:spcBef>
                <a:spcPts val="0"/>
              </a:spcBef>
              <a:spcAft>
                <a:spcPts val="0"/>
              </a:spcAft>
              <a:buFont typeface="Symbol" panose="05050102010706020507" pitchFamily="18" charset="2"/>
              <a:buChar char=""/>
            </a:pPr>
            <a:r>
              <a:rPr lang="en-US" sz="2200" i="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Simple rule-based tool use if-then rules to represent knowledge used for personal computers and effective for system with less rules.</a:t>
            </a:r>
          </a:p>
          <a:p>
            <a:pPr marL="873252" lvl="1" indent="-342900" algn="just">
              <a:lnSpc>
                <a:spcPct val="150000"/>
              </a:lnSpc>
              <a:spcBef>
                <a:spcPts val="0"/>
              </a:spcBef>
              <a:spcAft>
                <a:spcPts val="0"/>
              </a:spcAft>
              <a:buFont typeface="Symbol" panose="05050102010706020507" pitchFamily="18" charset="2"/>
              <a:buChar char=""/>
            </a:pPr>
            <a:r>
              <a:rPr lang="en-US" sz="2200" i="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Structure based tools offer inheritance, multiple instantiation, editors etc. to allow editing features which are not available in simple rule-based tools.</a:t>
            </a:r>
          </a:p>
          <a:p>
            <a:endParaRPr lang="en-US" sz="22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28</a:t>
            </a:fld>
            <a:endParaRPr lang="en-US" sz="1000" dirty="0"/>
          </a:p>
        </p:txBody>
      </p:sp>
    </p:spTree>
    <p:extLst>
      <p:ext uri="{BB962C8B-B14F-4D97-AF65-F5344CB8AC3E}">
        <p14:creationId xmlns:p14="http://schemas.microsoft.com/office/powerpoint/2010/main" val="1512701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1128447" y="1041816"/>
            <a:ext cx="10473939" cy="5119141"/>
          </a:xfrm>
        </p:spPr>
        <p:txBody>
          <a:bodyPr>
            <a:normAutofit/>
          </a:bodyPr>
          <a:lstStyle/>
          <a:p>
            <a:pPr marL="457200" marR="0" lvl="0" indent="-457200" algn="just">
              <a:lnSpc>
                <a:spcPct val="150000"/>
              </a:lnSpc>
              <a:spcBef>
                <a:spcPts val="0"/>
              </a:spcBef>
              <a:spcAft>
                <a:spcPts val="0"/>
              </a:spcAft>
              <a:buFont typeface="+mj-lt"/>
              <a:buAutoNum type="arabicPeriod" startAt="3"/>
            </a:pPr>
            <a:r>
              <a:rPr lang="en-US" sz="23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Hybrid Tools- </a:t>
            </a:r>
            <a:r>
              <a:rPr lang="en-US"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Hybrid tools use object-oriented programming techniques to represent elements as objects, which contain facts and if-then rules. These tools represent the most complex expert system environment and graphically oriented interfaces.</a:t>
            </a:r>
          </a:p>
          <a:p>
            <a:pPr marL="457200" marR="0" lvl="0" indent="-457200" algn="just">
              <a:lnSpc>
                <a:spcPct val="150000"/>
              </a:lnSpc>
              <a:spcBef>
                <a:spcPts val="0"/>
              </a:spcBef>
              <a:spcAft>
                <a:spcPts val="0"/>
              </a:spcAft>
              <a:buFont typeface="+mj-lt"/>
              <a:buAutoNum type="arabicPeriod" startAt="3"/>
            </a:pPr>
            <a:r>
              <a:rPr lang="en-US" sz="23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Domain Specific Tools- </a:t>
            </a:r>
            <a:r>
              <a:rPr lang="en-US" sz="23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Domain specific tools provide special development environment and user interface that make it possible to develop an expert system in a particular domain.</a:t>
            </a:r>
          </a:p>
          <a:p>
            <a:pPr marL="457200" indent="-457200" algn="just">
              <a:lnSpc>
                <a:spcPct val="150000"/>
              </a:lnSpc>
              <a:buFont typeface="+mj-lt"/>
              <a:buAutoNum type="arabicPeriod" startAt="3"/>
            </a:pPr>
            <a:endParaRPr lang="en-US" sz="23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29</a:t>
            </a:fld>
            <a:endParaRPr lang="en-US" sz="1000" dirty="0"/>
          </a:p>
        </p:txBody>
      </p:sp>
    </p:spTree>
    <p:extLst>
      <p:ext uri="{BB962C8B-B14F-4D97-AF65-F5344CB8AC3E}">
        <p14:creationId xmlns:p14="http://schemas.microsoft.com/office/powerpoint/2010/main" val="199756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134B-1D5A-4617-AFAC-B12902D61108}"/>
              </a:ext>
            </a:extLst>
          </p:cNvPr>
          <p:cNvSpPr>
            <a:spLocks noGrp="1"/>
          </p:cNvSpPr>
          <p:nvPr>
            <p:ph type="title"/>
          </p:nvPr>
        </p:nvSpPr>
        <p:spPr>
          <a:xfrm>
            <a:off x="1233379" y="630332"/>
            <a:ext cx="9601200" cy="603354"/>
          </a:xfrm>
        </p:spPr>
        <p:txBody>
          <a:bodyPr>
            <a:normAutofit/>
          </a:bodyPr>
          <a:lstStyle/>
          <a:p>
            <a:r>
              <a:rPr lang="en-US" sz="3200" b="1" dirty="0">
                <a:latin typeface="Bookman Old Style" panose="02050604050505020204" pitchFamily="18" charset="0"/>
              </a:rPr>
              <a:t>Points to be covered-</a:t>
            </a:r>
          </a:p>
        </p:txBody>
      </p:sp>
      <p:sp>
        <p:nvSpPr>
          <p:cNvPr id="3" name="Content Placeholder 2">
            <a:extLst>
              <a:ext uri="{FF2B5EF4-FFF2-40B4-BE49-F238E27FC236}">
                <a16:creationId xmlns:a16="http://schemas.microsoft.com/office/drawing/2014/main" id="{60B3F77D-8015-418E-83F9-F91786BB66A4}"/>
              </a:ext>
            </a:extLst>
          </p:cNvPr>
          <p:cNvSpPr>
            <a:spLocks noGrp="1"/>
          </p:cNvSpPr>
          <p:nvPr>
            <p:ph idx="1"/>
          </p:nvPr>
        </p:nvSpPr>
        <p:spPr>
          <a:xfrm>
            <a:off x="1233379" y="1435993"/>
            <a:ext cx="9601200" cy="4815086"/>
          </a:xfrm>
        </p:spPr>
        <p:txBody>
          <a:bodyPr>
            <a:normAutofit/>
          </a:bodyPr>
          <a:lstStyle/>
          <a:p>
            <a:pPr algn="just">
              <a:lnSpc>
                <a:spcPct val="150000"/>
              </a:lnSpc>
            </a:pPr>
            <a:r>
              <a:rPr lang="en-US" sz="2200" dirty="0">
                <a:solidFill>
                  <a:srgbClr val="002060"/>
                </a:solidFill>
                <a:latin typeface="Bookman Old Style" panose="02050604050505020204" pitchFamily="18" charset="0"/>
              </a:rPr>
              <a:t>Expert System-</a:t>
            </a:r>
          </a:p>
          <a:p>
            <a:pPr lvl="1" algn="just">
              <a:lnSpc>
                <a:spcPct val="150000"/>
              </a:lnSpc>
              <a:buFont typeface="Wingdings" panose="05000000000000000000" pitchFamily="2" charset="2"/>
              <a:buChar char="Ø"/>
            </a:pPr>
            <a:r>
              <a:rPr lang="en-US" sz="2200" i="0" dirty="0">
                <a:solidFill>
                  <a:srgbClr val="002060"/>
                </a:solidFill>
                <a:latin typeface="Bookman Old Style" panose="02050604050505020204" pitchFamily="18" charset="0"/>
              </a:rPr>
              <a:t>Components of Expert System</a:t>
            </a:r>
          </a:p>
          <a:p>
            <a:pPr lvl="1" algn="just">
              <a:lnSpc>
                <a:spcPct val="150000"/>
              </a:lnSpc>
              <a:buFont typeface="Wingdings" panose="05000000000000000000" pitchFamily="2" charset="2"/>
              <a:buChar char="Ø"/>
            </a:pPr>
            <a:r>
              <a:rPr lang="en-US" sz="2200" i="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Expert System Building Tools and Shells</a:t>
            </a:r>
          </a:p>
          <a:p>
            <a:pPr lvl="1" algn="just">
              <a:lnSpc>
                <a:spcPct val="150000"/>
              </a:lnSpc>
              <a:buFont typeface="Wingdings" panose="05000000000000000000" pitchFamily="2" charset="2"/>
              <a:buChar char="Ø"/>
            </a:pPr>
            <a:r>
              <a:rPr lang="en-US" sz="2200" i="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Characteristics of Expert System</a:t>
            </a:r>
          </a:p>
          <a:p>
            <a:pPr lvl="1" algn="just">
              <a:lnSpc>
                <a:spcPct val="150000"/>
              </a:lnSpc>
              <a:buFont typeface="Wingdings" panose="05000000000000000000" pitchFamily="2" charset="2"/>
              <a:buChar char="Ø"/>
            </a:pPr>
            <a:r>
              <a:rPr lang="en-US" sz="2200" i="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Applications of Expert System</a:t>
            </a:r>
          </a:p>
          <a:p>
            <a:pPr lvl="1" algn="just">
              <a:lnSpc>
                <a:spcPct val="150000"/>
              </a:lnSpc>
              <a:buFont typeface="Wingdings" panose="05000000000000000000" pitchFamily="2" charset="2"/>
              <a:buChar char="Ø"/>
            </a:pPr>
            <a:r>
              <a:rPr lang="en-US" sz="2200" i="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Benefits and Limitations of Expert System</a:t>
            </a:r>
          </a:p>
          <a:p>
            <a:pPr lvl="1" algn="just">
              <a:lnSpc>
                <a:spcPct val="150000"/>
              </a:lnSpc>
              <a:buFont typeface="Wingdings" panose="05000000000000000000" pitchFamily="2" charset="2"/>
              <a:buChar char="Ø"/>
            </a:pPr>
            <a:r>
              <a:rPr lang="en-IN" sz="2200" b="0" i="0" dirty="0">
                <a:solidFill>
                  <a:srgbClr val="002060"/>
                </a:solidFill>
                <a:effectLst/>
                <a:latin typeface="Bookman Old Style" panose="02050604050505020204" pitchFamily="18" charset="0"/>
                <a:ea typeface="Times New Roman" panose="02020603050405020304" pitchFamily="18" charset="0"/>
                <a:cs typeface="Arial" panose="020B0604020202020204" pitchFamily="34" charset="0"/>
              </a:rPr>
              <a:t>Development of Expert Systems: General Steps</a:t>
            </a:r>
            <a:endParaRPr lang="en-US" sz="2200" i="0" dirty="0">
              <a:solidFill>
                <a:srgbClr val="002060"/>
              </a:solidFill>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US" sz="2200" dirty="0">
              <a:solidFill>
                <a:srgbClr val="002060"/>
              </a:solidFill>
              <a:latin typeface="Bookman Old Style" panose="02050604050505020204" pitchFamily="18" charset="0"/>
            </a:endParaRPr>
          </a:p>
          <a:p>
            <a:pPr algn="just">
              <a:lnSpc>
                <a:spcPct val="150000"/>
              </a:lnSpc>
            </a:pPr>
            <a:endParaRPr lang="en-US" sz="22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D9550BB0-17FD-4515-9F16-559841848587}"/>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82F58755-C01A-496A-A80D-C092D4DB4850}"/>
              </a:ext>
            </a:extLst>
          </p:cNvPr>
          <p:cNvSpPr>
            <a:spLocks noGrp="1"/>
          </p:cNvSpPr>
          <p:nvPr>
            <p:ph type="sldNum" sz="quarter" idx="12"/>
          </p:nvPr>
        </p:nvSpPr>
        <p:spPr/>
        <p:txBody>
          <a:bodyPr/>
          <a:lstStyle/>
          <a:p>
            <a:fld id="{CB1E4CB7-CB13-4810-BF18-BE31AFC64F93}" type="slidenum">
              <a:rPr lang="en-US" smtClean="0"/>
              <a:pPr/>
              <a:t>3</a:t>
            </a:fld>
            <a:endParaRPr lang="en-US" sz="1000" dirty="0"/>
          </a:p>
        </p:txBody>
      </p:sp>
    </p:spTree>
    <p:extLst>
      <p:ext uri="{BB962C8B-B14F-4D97-AF65-F5344CB8AC3E}">
        <p14:creationId xmlns:p14="http://schemas.microsoft.com/office/powerpoint/2010/main" val="2418306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1023516" y="1221697"/>
            <a:ext cx="10458949" cy="4129791"/>
          </a:xfrm>
        </p:spPr>
        <p:txBody>
          <a:bodyPr>
            <a:noAutofit/>
          </a:bodyPr>
          <a:lstStyle/>
          <a:p>
            <a:pPr algn="just">
              <a:lnSpc>
                <a:spcPct val="200000"/>
              </a:lnSpc>
            </a:pPr>
            <a:r>
              <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Shells-</a:t>
            </a:r>
            <a:r>
              <a:rPr lang="en-US" sz="22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An Expert System shell is a development system for designing an Expert System. It provides an efficient and user-friendly software environment to the knowledge engineer for building an expert system. Expert shells are used with component that support all the requirements of system to be build.</a:t>
            </a:r>
          </a:p>
          <a:p>
            <a:pPr algn="just">
              <a:lnSpc>
                <a:spcPct val="200000"/>
              </a:lnSpc>
            </a:pPr>
            <a:endParaRPr lang="en-US" sz="22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30</a:t>
            </a:fld>
            <a:endParaRPr lang="en-US" sz="1000" dirty="0"/>
          </a:p>
        </p:txBody>
      </p:sp>
    </p:spTree>
    <p:extLst>
      <p:ext uri="{BB962C8B-B14F-4D97-AF65-F5344CB8AC3E}">
        <p14:creationId xmlns:p14="http://schemas.microsoft.com/office/powerpoint/2010/main" val="1390804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8B18-E5A1-41E7-A47C-6973012F0C3D}"/>
              </a:ext>
            </a:extLst>
          </p:cNvPr>
          <p:cNvSpPr>
            <a:spLocks noGrp="1"/>
          </p:cNvSpPr>
          <p:nvPr>
            <p:ph type="title"/>
          </p:nvPr>
        </p:nvSpPr>
        <p:spPr>
          <a:xfrm>
            <a:off x="1176728" y="456575"/>
            <a:ext cx="9601200" cy="742638"/>
          </a:xfrm>
        </p:spPr>
        <p:txBody>
          <a:bodyPr>
            <a:normAutofit/>
          </a:bodyPr>
          <a:lstStyle/>
          <a:p>
            <a:pPr algn="just">
              <a:lnSpc>
                <a:spcPct val="150000"/>
              </a:lnSpc>
            </a:pPr>
            <a:r>
              <a:rPr lang="en-US" sz="3200" b="1" dirty="0">
                <a:effectLst/>
                <a:latin typeface="Bookman Old Style" panose="02050604050505020204" pitchFamily="18" charset="0"/>
                <a:ea typeface="Calibri" panose="020F0502020204030204" pitchFamily="34" charset="0"/>
                <a:cs typeface="Times New Roman" panose="02020603050405020304" pitchFamily="18" charset="0"/>
              </a:rPr>
              <a:t>Characteristics of Expert System-</a:t>
            </a:r>
            <a:endParaRPr lang="en-US" sz="32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1025577" y="1476531"/>
            <a:ext cx="10771682" cy="4594486"/>
          </a:xfrm>
        </p:spPr>
        <p:txBody>
          <a:bodyPr>
            <a:normAutofit/>
          </a:bodyPr>
          <a:lstStyle/>
          <a:p>
            <a:pPr marL="342900" marR="0" lvl="0" indent="-342900" algn="just">
              <a:lnSpc>
                <a:spcPct val="150000"/>
              </a:lnSpc>
              <a:spcBef>
                <a:spcPts val="0"/>
              </a:spcBef>
              <a:spcAft>
                <a:spcPts val="750"/>
              </a:spcAft>
              <a:buFont typeface="Symbol" panose="05050102010706020507" pitchFamily="18" charset="2"/>
              <a:buChar char=""/>
            </a:pPr>
            <a:r>
              <a:rPr lang="en-IN" b="1" dirty="0">
                <a:solidFill>
                  <a:srgbClr val="C00000"/>
                </a:solidFill>
                <a:effectLst/>
                <a:latin typeface="Bookman Old Style" panose="02050604050505020204" pitchFamily="18" charset="0"/>
                <a:ea typeface="Times New Roman" panose="02020603050405020304" pitchFamily="18" charset="0"/>
                <a:cs typeface="Times New Roman" panose="02020603050405020304" pitchFamily="18" charset="0"/>
              </a:rPr>
              <a:t>High level Performance: </a:t>
            </a:r>
            <a:r>
              <a:rPr lang="en-IN"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The system must be capable of responding at a level of competency equal</a:t>
            </a:r>
            <a:r>
              <a:rPr lang="en-IN" b="1"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lang="en-IN"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to or better than an expert system in the field. The quality of the advice given by the system should be in a high-level integrity and for which the performance ratio should be also very high.</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750"/>
              </a:spcAft>
              <a:buFont typeface="Symbol" panose="05050102010706020507" pitchFamily="18" charset="2"/>
              <a:buChar char=""/>
            </a:pPr>
            <a:r>
              <a:rPr lang="en-IN" b="1" dirty="0">
                <a:solidFill>
                  <a:srgbClr val="C00000"/>
                </a:solidFill>
                <a:effectLst/>
                <a:latin typeface="Bookman Old Style" panose="02050604050505020204" pitchFamily="18" charset="0"/>
                <a:ea typeface="Times New Roman" panose="02020603050405020304" pitchFamily="18" charset="0"/>
                <a:cs typeface="Times New Roman" panose="02020603050405020304" pitchFamily="18" charset="0"/>
              </a:rPr>
              <a:t>Domain Specificity: </a:t>
            </a:r>
            <a:r>
              <a:rPr lang="en-IN"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Expert systems are typically very domain specific. The developer of such a system must limit his or her scope of the system to just what is needed to solve the target problem. Special tools or programming languages are often needed to accomplish the specific objectives of the system.</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US"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31</a:t>
            </a:fld>
            <a:endParaRPr lang="en-US" sz="1000" dirty="0"/>
          </a:p>
        </p:txBody>
      </p:sp>
    </p:spTree>
    <p:extLst>
      <p:ext uri="{BB962C8B-B14F-4D97-AF65-F5344CB8AC3E}">
        <p14:creationId xmlns:p14="http://schemas.microsoft.com/office/powerpoint/2010/main" val="2993007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996846" y="577121"/>
            <a:ext cx="10620531" cy="5703757"/>
          </a:xfrm>
        </p:spPr>
        <p:txBody>
          <a:bodyPr>
            <a:normAutofit/>
          </a:bodyPr>
          <a:lstStyle/>
          <a:p>
            <a:pPr marL="342900" marR="0" lvl="0" indent="-342900" algn="just">
              <a:lnSpc>
                <a:spcPct val="150000"/>
              </a:lnSpc>
              <a:spcBef>
                <a:spcPts val="0"/>
              </a:spcBef>
              <a:spcAft>
                <a:spcPts val="750"/>
              </a:spcAft>
              <a:buFont typeface="Symbol" panose="05050102010706020507" pitchFamily="18" charset="2"/>
              <a:buChar char=""/>
            </a:pPr>
            <a:r>
              <a:rPr lang="en-IN" sz="2200" b="1" dirty="0">
                <a:solidFill>
                  <a:srgbClr val="C00000"/>
                </a:solidFill>
                <a:effectLst/>
                <a:latin typeface="Bookman Old Style" panose="02050604050505020204" pitchFamily="18" charset="0"/>
                <a:ea typeface="Times New Roman" panose="02020603050405020304" pitchFamily="18" charset="0"/>
                <a:cs typeface="Times New Roman" panose="02020603050405020304" pitchFamily="18" charset="0"/>
              </a:rPr>
              <a:t>Good Reliability: </a:t>
            </a:r>
            <a:r>
              <a:rPr lang="en-IN" sz="220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The expert system must be as reliable as a human expert.</a:t>
            </a: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750"/>
              </a:spcAft>
              <a:buFont typeface="Symbol" panose="05050102010706020507" pitchFamily="18" charset="2"/>
              <a:buChar char=""/>
            </a:pPr>
            <a:r>
              <a:rPr lang="en-IN" sz="2200" b="1" dirty="0">
                <a:solidFill>
                  <a:srgbClr val="C00000"/>
                </a:solidFill>
                <a:effectLst/>
                <a:latin typeface="Bookman Old Style" panose="02050604050505020204" pitchFamily="18" charset="0"/>
                <a:ea typeface="Times New Roman" panose="02020603050405020304" pitchFamily="18" charset="0"/>
                <a:cs typeface="Times New Roman" panose="02020603050405020304" pitchFamily="18" charset="0"/>
              </a:rPr>
              <a:t>Understandable: </a:t>
            </a:r>
            <a:r>
              <a:rPr lang="en-IN" sz="220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The system should be understandable i.e., be able to explain the steps of reasoning</a:t>
            </a:r>
            <a:r>
              <a:rPr lang="en-IN" sz="2200" b="1"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lang="en-IN" sz="220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while executing. The expert system should have an explanation capability similar to the reasoning ability of human experts.</a:t>
            </a: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750"/>
              </a:spcAft>
              <a:buFont typeface="Symbol" panose="05050102010706020507" pitchFamily="18" charset="2"/>
              <a:buChar char=""/>
            </a:pPr>
            <a:r>
              <a:rPr lang="en-IN" sz="2200" b="1" dirty="0">
                <a:solidFill>
                  <a:srgbClr val="C00000"/>
                </a:solidFill>
                <a:effectLst/>
                <a:latin typeface="Bookman Old Style" panose="02050604050505020204" pitchFamily="18" charset="0"/>
                <a:ea typeface="Times New Roman" panose="02020603050405020304" pitchFamily="18" charset="0"/>
                <a:cs typeface="Times New Roman" panose="02020603050405020304" pitchFamily="18" charset="0"/>
              </a:rPr>
              <a:t>Adequate Response time: </a:t>
            </a:r>
            <a:r>
              <a:rPr lang="en-IN" sz="220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The system should be designed in such a way that it is able to perform</a:t>
            </a:r>
            <a:r>
              <a:rPr lang="en-IN" sz="2200" b="1"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lang="en-IN" sz="220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within a small amount of time, comparable to or better than the time taken by a human expert to reach at a decision point. </a:t>
            </a: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endParaRPr lang="en-US" sz="22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32</a:t>
            </a:fld>
            <a:endParaRPr lang="en-US" sz="1000" dirty="0"/>
          </a:p>
        </p:txBody>
      </p:sp>
    </p:spTree>
    <p:extLst>
      <p:ext uri="{BB962C8B-B14F-4D97-AF65-F5344CB8AC3E}">
        <p14:creationId xmlns:p14="http://schemas.microsoft.com/office/powerpoint/2010/main" val="1809401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1011834" y="914400"/>
            <a:ext cx="10605541" cy="4586990"/>
          </a:xfrm>
        </p:spPr>
        <p:txBody>
          <a:bodyPr>
            <a:noAutofit/>
          </a:bodyPr>
          <a:lstStyle/>
          <a:p>
            <a:pPr algn="just">
              <a:lnSpc>
                <a:spcPct val="150000"/>
              </a:lnSpc>
            </a:pPr>
            <a:r>
              <a:rPr lang="en-IN" sz="2200" b="1" dirty="0">
                <a:solidFill>
                  <a:srgbClr val="C00000"/>
                </a:solidFill>
                <a:effectLst/>
                <a:latin typeface="Bookman Old Style" panose="02050604050505020204" pitchFamily="18" charset="0"/>
                <a:ea typeface="Times New Roman" panose="02020603050405020304" pitchFamily="18" charset="0"/>
                <a:cs typeface="Times New Roman" panose="02020603050405020304" pitchFamily="18" charset="0"/>
              </a:rPr>
              <a:t>Use symbolic representations: </a:t>
            </a:r>
            <a:r>
              <a:rPr lang="en-IN" sz="220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Expert system use symbolic representations for knowledge (rules,</a:t>
            </a:r>
            <a:r>
              <a:rPr lang="en-IN" sz="2200" b="1"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lang="en-IN" sz="220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networks or frames) and perform their inference through symbolic computations that closely resemble manipulations of natural language.</a:t>
            </a: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r>
              <a:rPr lang="en-IN" sz="2200" b="1" dirty="0">
                <a:solidFill>
                  <a:srgbClr val="C00000"/>
                </a:solidFill>
                <a:effectLst/>
                <a:latin typeface="Bookman Old Style" panose="02050604050505020204" pitchFamily="18" charset="0"/>
                <a:ea typeface="Times New Roman" panose="02020603050405020304" pitchFamily="18" charset="0"/>
                <a:cs typeface="Times New Roman" panose="02020603050405020304" pitchFamily="18" charset="0"/>
              </a:rPr>
              <a:t>Expertise knowledge: </a:t>
            </a:r>
            <a:r>
              <a:rPr lang="en-IN" sz="220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Real experts not only produce good solutions but also find them quickly. So,</a:t>
            </a:r>
            <a:r>
              <a:rPr lang="en-IN" sz="2200" b="1"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lang="en-IN" sz="220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an expert system must be skilful in applying its knowledge to produce solutions both efficiently and effectively by using the intelligence human experts.</a:t>
            </a: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US" sz="22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33</a:t>
            </a:fld>
            <a:endParaRPr lang="en-US" sz="1000" dirty="0"/>
          </a:p>
        </p:txBody>
      </p:sp>
    </p:spTree>
    <p:extLst>
      <p:ext uri="{BB962C8B-B14F-4D97-AF65-F5344CB8AC3E}">
        <p14:creationId xmlns:p14="http://schemas.microsoft.com/office/powerpoint/2010/main" val="7742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996845" y="592111"/>
            <a:ext cx="10590551" cy="5673777"/>
          </a:xfrm>
        </p:spPr>
        <p:txBody>
          <a:bodyPr>
            <a:normAutofit lnSpcReduction="10000"/>
          </a:bodyPr>
          <a:lstStyle/>
          <a:p>
            <a:pPr marL="342900" marR="0" lvl="0" indent="-342900" algn="just">
              <a:lnSpc>
                <a:spcPct val="150000"/>
              </a:lnSpc>
              <a:spcBef>
                <a:spcPts val="0"/>
              </a:spcBef>
              <a:spcAft>
                <a:spcPts val="750"/>
              </a:spcAft>
              <a:buFont typeface="Symbol" panose="05050102010706020507" pitchFamily="18" charset="2"/>
              <a:buChar char=""/>
            </a:pPr>
            <a:r>
              <a:rPr lang="en-IN" b="1" dirty="0">
                <a:solidFill>
                  <a:srgbClr val="C00000"/>
                </a:solidFill>
                <a:effectLst/>
                <a:latin typeface="Bookman Old Style" panose="02050604050505020204" pitchFamily="18" charset="0"/>
                <a:ea typeface="Times New Roman" panose="02020603050405020304" pitchFamily="18" charset="0"/>
                <a:cs typeface="Times New Roman" panose="02020603050405020304" pitchFamily="18" charset="0"/>
              </a:rPr>
              <a:t>Special Programming Languages: </a:t>
            </a:r>
            <a:r>
              <a:rPr lang="en-IN"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Expert systems are typically written in special programming</a:t>
            </a:r>
            <a:r>
              <a:rPr lang="en-IN" b="1"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lang="en-IN"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languages. The use of languages like LISP and PROLOG in the development of an expert system simplifies the coding process. Some of the distinguishing characteristics of programming languages needed for expert system work are as follows:</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873252" lvl="1" indent="-342900" algn="just">
              <a:lnSpc>
                <a:spcPct val="150000"/>
              </a:lnSpc>
              <a:spcBef>
                <a:spcPts val="0"/>
              </a:spcBef>
              <a:spcAft>
                <a:spcPts val="0"/>
              </a:spcAft>
              <a:buFont typeface="Wingdings" panose="05000000000000000000" pitchFamily="2" charset="2"/>
              <a:buChar char=""/>
            </a:pPr>
            <a:r>
              <a:rPr lang="en-IN" i="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Efficient mix of integer and real variables. </a:t>
            </a:r>
            <a:endParaRPr lang="en-US" i="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873252" lvl="1" indent="-342900" algn="just">
              <a:lnSpc>
                <a:spcPct val="150000"/>
              </a:lnSpc>
              <a:spcBef>
                <a:spcPts val="0"/>
              </a:spcBef>
              <a:spcAft>
                <a:spcPts val="0"/>
              </a:spcAft>
              <a:buFont typeface="Wingdings" panose="05000000000000000000" pitchFamily="2" charset="2"/>
              <a:buChar char=""/>
            </a:pPr>
            <a:r>
              <a:rPr lang="en-IN" i="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Good memory management procedures. </a:t>
            </a:r>
            <a:endParaRPr lang="en-US" i="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873252" lvl="1" indent="-342900" algn="just">
              <a:lnSpc>
                <a:spcPct val="150000"/>
              </a:lnSpc>
              <a:spcBef>
                <a:spcPts val="0"/>
              </a:spcBef>
              <a:spcAft>
                <a:spcPts val="0"/>
              </a:spcAft>
              <a:buFont typeface="Wingdings" panose="05000000000000000000" pitchFamily="2" charset="2"/>
              <a:buChar char=""/>
            </a:pPr>
            <a:r>
              <a:rPr lang="en-IN" i="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Extensive data manipulation routines.</a:t>
            </a:r>
            <a:endParaRPr lang="en-US" i="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873252" lvl="1" indent="-342900" algn="just">
              <a:lnSpc>
                <a:spcPct val="150000"/>
              </a:lnSpc>
              <a:spcBef>
                <a:spcPts val="0"/>
              </a:spcBef>
              <a:spcAft>
                <a:spcPts val="0"/>
              </a:spcAft>
              <a:buFont typeface="Wingdings" panose="05000000000000000000" pitchFamily="2" charset="2"/>
              <a:buChar char=""/>
            </a:pPr>
            <a:r>
              <a:rPr lang="en-IN" i="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Incremental compilation.</a:t>
            </a:r>
            <a:endParaRPr lang="en-US" i="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873252" lvl="1" indent="-342900" algn="just">
              <a:lnSpc>
                <a:spcPct val="150000"/>
              </a:lnSpc>
              <a:spcBef>
                <a:spcPts val="0"/>
              </a:spcBef>
              <a:spcAft>
                <a:spcPts val="0"/>
              </a:spcAft>
              <a:buFont typeface="Wingdings" panose="05000000000000000000" pitchFamily="2" charset="2"/>
              <a:buChar char=""/>
            </a:pPr>
            <a:r>
              <a:rPr lang="en-IN" i="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Tagged memory architecture.</a:t>
            </a:r>
            <a:endParaRPr lang="en-US" i="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873252" lvl="1" indent="-342900" algn="just">
              <a:lnSpc>
                <a:spcPct val="150000"/>
              </a:lnSpc>
              <a:spcBef>
                <a:spcPts val="0"/>
              </a:spcBef>
              <a:spcAft>
                <a:spcPts val="0"/>
              </a:spcAft>
              <a:buFont typeface="Wingdings" panose="05000000000000000000" pitchFamily="2" charset="2"/>
              <a:buChar char=""/>
            </a:pPr>
            <a:r>
              <a:rPr lang="en-IN" i="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Efficient search procedures.</a:t>
            </a:r>
            <a:endParaRPr lang="en-US" i="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873252" lvl="1" indent="-342900" algn="just">
              <a:lnSpc>
                <a:spcPct val="150000"/>
              </a:lnSpc>
              <a:spcBef>
                <a:spcPts val="0"/>
              </a:spcBef>
              <a:spcAft>
                <a:spcPts val="0"/>
              </a:spcAft>
              <a:buFont typeface="Wingdings" panose="05000000000000000000" pitchFamily="2" charset="2"/>
              <a:buChar char=""/>
            </a:pPr>
            <a:r>
              <a:rPr lang="en-IN" i="0" dirty="0">
                <a:solidFill>
                  <a:srgbClr val="002060"/>
                </a:solidFill>
                <a:effectLst/>
                <a:latin typeface="Bookman Old Style" panose="02050604050505020204" pitchFamily="18" charset="0"/>
                <a:ea typeface="Times New Roman" panose="02020603050405020304" pitchFamily="18" charset="0"/>
                <a:cs typeface="Times New Roman" panose="02020603050405020304" pitchFamily="18" charset="0"/>
              </a:rPr>
              <a:t>Optimization of the systems environment.</a:t>
            </a:r>
            <a:endParaRPr lang="en-US" i="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endParaRPr lang="en-US"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34</a:t>
            </a:fld>
            <a:endParaRPr lang="en-US" sz="1000" dirty="0"/>
          </a:p>
        </p:txBody>
      </p:sp>
    </p:spTree>
    <p:extLst>
      <p:ext uri="{BB962C8B-B14F-4D97-AF65-F5344CB8AC3E}">
        <p14:creationId xmlns:p14="http://schemas.microsoft.com/office/powerpoint/2010/main" val="2846554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8B18-E5A1-41E7-A47C-6973012F0C3D}"/>
              </a:ext>
            </a:extLst>
          </p:cNvPr>
          <p:cNvSpPr>
            <a:spLocks noGrp="1"/>
          </p:cNvSpPr>
          <p:nvPr>
            <p:ph type="title"/>
          </p:nvPr>
        </p:nvSpPr>
        <p:spPr>
          <a:xfrm>
            <a:off x="966865" y="164892"/>
            <a:ext cx="9601200" cy="494675"/>
          </a:xfrm>
        </p:spPr>
        <p:txBody>
          <a:bodyPr>
            <a:normAutofit fontScale="90000"/>
          </a:bodyPr>
          <a:lstStyle/>
          <a:p>
            <a:pPr algn="just">
              <a:lnSpc>
                <a:spcPct val="150000"/>
              </a:lnSpc>
            </a:pPr>
            <a:r>
              <a:rPr lang="en-US" sz="3200" b="1" dirty="0">
                <a:latin typeface="Bookman Old Style" panose="02050604050505020204" pitchFamily="18" charset="0"/>
              </a:rPr>
              <a:t>Applications of Expert System-</a:t>
            </a:r>
          </a:p>
        </p:txBody>
      </p:sp>
      <p:graphicFrame>
        <p:nvGraphicFramePr>
          <p:cNvPr id="6" name="Content Placeholder 5">
            <a:extLst>
              <a:ext uri="{FF2B5EF4-FFF2-40B4-BE49-F238E27FC236}">
                <a16:creationId xmlns:a16="http://schemas.microsoft.com/office/drawing/2014/main" id="{FD07C6B9-682C-46D0-8502-1AD2E8AC7125}"/>
              </a:ext>
            </a:extLst>
          </p:cNvPr>
          <p:cNvGraphicFramePr>
            <a:graphicFrameLocks noGrp="1"/>
          </p:cNvGraphicFramePr>
          <p:nvPr>
            <p:ph idx="1"/>
            <p:extLst>
              <p:ext uri="{D42A27DB-BD31-4B8C-83A1-F6EECF244321}">
                <p14:modId xmlns:p14="http://schemas.microsoft.com/office/powerpoint/2010/main" val="726294371"/>
              </p:ext>
            </p:extLst>
          </p:nvPr>
        </p:nvGraphicFramePr>
        <p:xfrm>
          <a:off x="966865" y="961470"/>
          <a:ext cx="11040255" cy="5437895"/>
        </p:xfrm>
        <a:graphic>
          <a:graphicData uri="http://schemas.openxmlformats.org/drawingml/2006/table">
            <a:tbl>
              <a:tblPr firstRow="1" firstCol="1" bandRow="1">
                <a:tableStyleId>{5940675A-B579-460E-94D1-54222C63F5DA}</a:tableStyleId>
              </a:tblPr>
              <a:tblGrid>
                <a:gridCol w="2870617">
                  <a:extLst>
                    <a:ext uri="{9D8B030D-6E8A-4147-A177-3AD203B41FA5}">
                      <a16:colId xmlns:a16="http://schemas.microsoft.com/office/drawing/2014/main" val="2784436107"/>
                    </a:ext>
                  </a:extLst>
                </a:gridCol>
                <a:gridCol w="8169638">
                  <a:extLst>
                    <a:ext uri="{9D8B030D-6E8A-4147-A177-3AD203B41FA5}">
                      <a16:colId xmlns:a16="http://schemas.microsoft.com/office/drawing/2014/main" val="3931845829"/>
                    </a:ext>
                  </a:extLst>
                </a:gridCol>
              </a:tblGrid>
              <a:tr h="447605">
                <a:tc>
                  <a:txBody>
                    <a:bodyPr/>
                    <a:lstStyle/>
                    <a:p>
                      <a:pPr marL="0" marR="0" algn="ctr">
                        <a:lnSpc>
                          <a:spcPct val="150000"/>
                        </a:lnSpc>
                        <a:spcBef>
                          <a:spcPts val="0"/>
                        </a:spcBef>
                        <a:spcAft>
                          <a:spcPts val="0"/>
                        </a:spcAft>
                      </a:pPr>
                      <a:r>
                        <a:rPr lang="en-IN" sz="2000" b="1" dirty="0">
                          <a:solidFill>
                            <a:srgbClr val="C00000"/>
                          </a:solidFill>
                          <a:effectLst/>
                          <a:latin typeface="Bookman Old Style" panose="02050604050505020204" pitchFamily="18" charset="0"/>
                        </a:rPr>
                        <a:t>Application</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2000" b="1" dirty="0">
                          <a:solidFill>
                            <a:srgbClr val="C00000"/>
                          </a:solidFill>
                          <a:effectLst/>
                          <a:latin typeface="Bookman Old Style" panose="02050604050505020204" pitchFamily="18" charset="0"/>
                        </a:rPr>
                        <a:t>Description</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3066760"/>
                  </a:ext>
                </a:extLst>
              </a:tr>
              <a:tr h="464573">
                <a:tc>
                  <a:txBody>
                    <a:bodyPr/>
                    <a:lstStyle/>
                    <a:p>
                      <a:pPr marL="0" marR="0" algn="l">
                        <a:lnSpc>
                          <a:spcPct val="150000"/>
                        </a:lnSpc>
                        <a:spcBef>
                          <a:spcPts val="0"/>
                        </a:spcBef>
                        <a:spcAft>
                          <a:spcPts val="0"/>
                        </a:spcAft>
                      </a:pPr>
                      <a:r>
                        <a:rPr lang="en-IN" sz="2000" b="1" dirty="0">
                          <a:solidFill>
                            <a:srgbClr val="C00000"/>
                          </a:solidFill>
                          <a:effectLst/>
                          <a:latin typeface="Bookman Old Style" panose="02050604050505020204" pitchFamily="18" charset="0"/>
                        </a:rPr>
                        <a:t>Design Domain</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2000" dirty="0">
                          <a:solidFill>
                            <a:srgbClr val="002060"/>
                          </a:solidFill>
                          <a:effectLst/>
                          <a:latin typeface="Bookman Old Style" panose="02050604050505020204" pitchFamily="18" charset="0"/>
                        </a:rPr>
                        <a:t>Camera lens design, automobile design.</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8285544"/>
                  </a:ext>
                </a:extLst>
              </a:tr>
              <a:tr h="916647">
                <a:tc>
                  <a:txBody>
                    <a:bodyPr/>
                    <a:lstStyle/>
                    <a:p>
                      <a:pPr marL="0" marR="0" algn="l">
                        <a:lnSpc>
                          <a:spcPct val="150000"/>
                        </a:lnSpc>
                        <a:spcBef>
                          <a:spcPts val="0"/>
                        </a:spcBef>
                        <a:spcAft>
                          <a:spcPts val="0"/>
                        </a:spcAft>
                      </a:pPr>
                      <a:r>
                        <a:rPr lang="en-IN" sz="2000" b="1" dirty="0">
                          <a:solidFill>
                            <a:srgbClr val="C00000"/>
                          </a:solidFill>
                          <a:effectLst/>
                          <a:latin typeface="Bookman Old Style" panose="02050604050505020204" pitchFamily="18" charset="0"/>
                        </a:rPr>
                        <a:t>Medical Domain</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2000" dirty="0">
                          <a:solidFill>
                            <a:srgbClr val="002060"/>
                          </a:solidFill>
                          <a:effectLst/>
                          <a:latin typeface="Bookman Old Style" panose="02050604050505020204" pitchFamily="18" charset="0"/>
                        </a:rPr>
                        <a:t>Diagnosis Systems to deduce cause of disease from observed data, conduction medical operations on humans.</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2135381"/>
                  </a:ext>
                </a:extLst>
              </a:tr>
              <a:tr h="1381220">
                <a:tc>
                  <a:txBody>
                    <a:bodyPr/>
                    <a:lstStyle/>
                    <a:p>
                      <a:pPr marL="0" marR="0" algn="l">
                        <a:lnSpc>
                          <a:spcPct val="150000"/>
                        </a:lnSpc>
                        <a:spcBef>
                          <a:spcPts val="0"/>
                        </a:spcBef>
                        <a:spcAft>
                          <a:spcPts val="0"/>
                        </a:spcAft>
                      </a:pPr>
                      <a:r>
                        <a:rPr lang="en-IN" sz="2000" b="1" dirty="0">
                          <a:solidFill>
                            <a:srgbClr val="C00000"/>
                          </a:solidFill>
                          <a:effectLst/>
                          <a:latin typeface="Bookman Old Style" panose="02050604050505020204" pitchFamily="18" charset="0"/>
                        </a:rPr>
                        <a:t>Monitoring Systems</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2000" dirty="0">
                          <a:solidFill>
                            <a:srgbClr val="002060"/>
                          </a:solidFill>
                          <a:effectLst/>
                          <a:latin typeface="Bookman Old Style" panose="02050604050505020204" pitchFamily="18" charset="0"/>
                        </a:rPr>
                        <a:t>Comparing data continuously with observed system or with prescribed behaviour such as leakage monitoring in long petroleum pipeline.</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4612838"/>
                  </a:ext>
                </a:extLst>
              </a:tr>
              <a:tr h="851648">
                <a:tc>
                  <a:txBody>
                    <a:bodyPr/>
                    <a:lstStyle/>
                    <a:p>
                      <a:pPr marL="0" marR="0" algn="l">
                        <a:lnSpc>
                          <a:spcPct val="150000"/>
                        </a:lnSpc>
                        <a:spcBef>
                          <a:spcPts val="0"/>
                        </a:spcBef>
                        <a:spcAft>
                          <a:spcPts val="0"/>
                        </a:spcAft>
                      </a:pPr>
                      <a:r>
                        <a:rPr lang="en-IN" sz="2000" b="1" dirty="0">
                          <a:solidFill>
                            <a:srgbClr val="C00000"/>
                          </a:solidFill>
                          <a:effectLst/>
                          <a:latin typeface="Bookman Old Style" panose="02050604050505020204" pitchFamily="18" charset="0"/>
                        </a:rPr>
                        <a:t>Process Control Systems</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2000" dirty="0">
                          <a:solidFill>
                            <a:srgbClr val="002060"/>
                          </a:solidFill>
                          <a:effectLst/>
                          <a:latin typeface="Bookman Old Style" panose="02050604050505020204" pitchFamily="18" charset="0"/>
                        </a:rPr>
                        <a:t>Controlling a physical process based on monitoring.</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4287632"/>
                  </a:ext>
                </a:extLst>
              </a:tr>
              <a:tr h="451032">
                <a:tc>
                  <a:txBody>
                    <a:bodyPr/>
                    <a:lstStyle/>
                    <a:p>
                      <a:pPr marL="0" marR="0" algn="l">
                        <a:lnSpc>
                          <a:spcPct val="150000"/>
                        </a:lnSpc>
                        <a:spcBef>
                          <a:spcPts val="0"/>
                        </a:spcBef>
                        <a:spcAft>
                          <a:spcPts val="0"/>
                        </a:spcAft>
                      </a:pPr>
                      <a:r>
                        <a:rPr lang="en-IN" sz="2000" b="1" dirty="0">
                          <a:solidFill>
                            <a:srgbClr val="C00000"/>
                          </a:solidFill>
                          <a:effectLst/>
                          <a:latin typeface="Bookman Old Style" panose="02050604050505020204" pitchFamily="18" charset="0"/>
                        </a:rPr>
                        <a:t>Knowledge Domain</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2000" dirty="0">
                          <a:solidFill>
                            <a:srgbClr val="002060"/>
                          </a:solidFill>
                          <a:effectLst/>
                          <a:latin typeface="Bookman Old Style" panose="02050604050505020204" pitchFamily="18" charset="0"/>
                        </a:rPr>
                        <a:t>Finding out faults in vehicles, computers.</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6105686"/>
                  </a:ext>
                </a:extLst>
              </a:tr>
              <a:tr h="916647">
                <a:tc>
                  <a:txBody>
                    <a:bodyPr/>
                    <a:lstStyle/>
                    <a:p>
                      <a:pPr marL="0" marR="0" algn="l">
                        <a:lnSpc>
                          <a:spcPct val="150000"/>
                        </a:lnSpc>
                        <a:spcBef>
                          <a:spcPts val="0"/>
                        </a:spcBef>
                        <a:spcAft>
                          <a:spcPts val="0"/>
                        </a:spcAft>
                      </a:pPr>
                      <a:r>
                        <a:rPr lang="en-IN" sz="2000" b="1" dirty="0">
                          <a:solidFill>
                            <a:srgbClr val="C00000"/>
                          </a:solidFill>
                          <a:effectLst/>
                          <a:latin typeface="Bookman Old Style" panose="02050604050505020204" pitchFamily="18" charset="0"/>
                        </a:rPr>
                        <a:t>Finance/Commerce</a:t>
                      </a:r>
                      <a:endParaRPr lang="en-US" sz="20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IN" sz="2000" dirty="0">
                          <a:solidFill>
                            <a:srgbClr val="002060"/>
                          </a:solidFill>
                          <a:effectLst/>
                          <a:latin typeface="Bookman Old Style" panose="02050604050505020204" pitchFamily="18" charset="0"/>
                        </a:rPr>
                        <a:t>Detection of possible fraud, suspicious transactions, stock market trading, Airline scheduling, cargo scheduling.</a:t>
                      </a:r>
                      <a:endParaRPr lang="en-US" sz="20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9661013"/>
                  </a:ext>
                </a:extLst>
              </a:tr>
            </a:tbl>
          </a:graphicData>
        </a:graphic>
      </p:graphicFrame>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35</a:t>
            </a:fld>
            <a:endParaRPr lang="en-US" sz="1000" dirty="0"/>
          </a:p>
        </p:txBody>
      </p:sp>
    </p:spTree>
    <p:extLst>
      <p:ext uri="{BB962C8B-B14F-4D97-AF65-F5344CB8AC3E}">
        <p14:creationId xmlns:p14="http://schemas.microsoft.com/office/powerpoint/2010/main" val="3973110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8B18-E5A1-41E7-A47C-6973012F0C3D}"/>
              </a:ext>
            </a:extLst>
          </p:cNvPr>
          <p:cNvSpPr>
            <a:spLocks noGrp="1"/>
          </p:cNvSpPr>
          <p:nvPr>
            <p:ph type="title"/>
          </p:nvPr>
        </p:nvSpPr>
        <p:spPr>
          <a:xfrm>
            <a:off x="906906" y="162394"/>
            <a:ext cx="9601200" cy="513413"/>
          </a:xfrm>
        </p:spPr>
        <p:txBody>
          <a:bodyPr>
            <a:noAutofit/>
          </a:bodyPr>
          <a:lstStyle/>
          <a:p>
            <a:pPr>
              <a:lnSpc>
                <a:spcPct val="150000"/>
              </a:lnSpc>
            </a:pPr>
            <a:r>
              <a:rPr lang="en-US" sz="3200" b="1" dirty="0">
                <a:latin typeface="Bookman Old Style" panose="02050604050505020204" pitchFamily="18" charset="0"/>
              </a:rPr>
              <a:t>Benefits of Expert System-</a:t>
            </a:r>
          </a:p>
        </p:txBody>
      </p:sp>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906906" y="1041817"/>
            <a:ext cx="11055245" cy="5299022"/>
          </a:xfrm>
        </p:spPr>
        <p:txBody>
          <a:bodyPr>
            <a:noAutofit/>
          </a:bodyPr>
          <a:lstStyle/>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900" dirty="0">
                <a:solidFill>
                  <a:srgbClr val="002060"/>
                </a:solidFill>
                <a:effectLst/>
                <a:latin typeface="Bookman Old Style" panose="02050604050505020204" pitchFamily="18" charset="0"/>
                <a:ea typeface="Calibri" panose="020F0502020204030204" pitchFamily="34" charset="0"/>
                <a:cs typeface="Arial" panose="020B0604020202020204" pitchFamily="34" charset="0"/>
              </a:rPr>
              <a:t>It improves the decision quality and Cuts the expense of consulting experts for problem-solving</a:t>
            </a:r>
            <a:endParaRPr lang="en-US" sz="19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900" dirty="0">
                <a:solidFill>
                  <a:srgbClr val="002060"/>
                </a:solidFill>
                <a:effectLst/>
                <a:latin typeface="Bookman Old Style" panose="02050604050505020204" pitchFamily="18" charset="0"/>
                <a:ea typeface="Calibri" panose="020F0502020204030204" pitchFamily="34" charset="0"/>
                <a:cs typeface="Arial" panose="020B0604020202020204" pitchFamily="34" charset="0"/>
              </a:rPr>
              <a:t>It provides fast and efficient solutions to problems in a narrow area of specialization.</a:t>
            </a:r>
            <a:endParaRPr lang="en-US" sz="19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900" dirty="0">
                <a:solidFill>
                  <a:srgbClr val="002060"/>
                </a:solidFill>
                <a:effectLst/>
                <a:latin typeface="Bookman Old Style" panose="02050604050505020204" pitchFamily="18" charset="0"/>
                <a:ea typeface="Calibri" panose="020F0502020204030204" pitchFamily="34" charset="0"/>
                <a:cs typeface="Arial" panose="020B0604020202020204" pitchFamily="34" charset="0"/>
              </a:rPr>
              <a:t>It can gather scarce expertise and used it efficiently and Offers consistent answer for the repetitive problem</a:t>
            </a:r>
            <a:endParaRPr lang="en-US" sz="19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900" dirty="0">
                <a:solidFill>
                  <a:srgbClr val="002060"/>
                </a:solidFill>
                <a:effectLst/>
                <a:latin typeface="Bookman Old Style" panose="02050604050505020204" pitchFamily="18" charset="0"/>
                <a:ea typeface="Calibri" panose="020F0502020204030204" pitchFamily="34" charset="0"/>
                <a:cs typeface="Arial" panose="020B0604020202020204" pitchFamily="34" charset="0"/>
              </a:rPr>
              <a:t>Maintains a significant level of information and helps us to get fast and accurate answers</a:t>
            </a:r>
            <a:endParaRPr lang="en-US" sz="19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900" dirty="0">
                <a:solidFill>
                  <a:srgbClr val="002060"/>
                </a:solidFill>
                <a:effectLst/>
                <a:latin typeface="Bookman Old Style" panose="02050604050505020204" pitchFamily="18" charset="0"/>
                <a:ea typeface="Calibri" panose="020F0502020204030204" pitchFamily="34" charset="0"/>
                <a:cs typeface="Arial" panose="020B0604020202020204" pitchFamily="34" charset="0"/>
              </a:rPr>
              <a:t>A proper explanation of decision making and Ability to solve complex and challenging issues</a:t>
            </a:r>
            <a:endParaRPr lang="en-US" sz="19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900" dirty="0">
                <a:solidFill>
                  <a:srgbClr val="002060"/>
                </a:solidFill>
                <a:effectLst/>
                <a:latin typeface="Bookman Old Style" panose="02050604050505020204" pitchFamily="18" charset="0"/>
                <a:ea typeface="Calibri" panose="020F0502020204030204" pitchFamily="34" charset="0"/>
                <a:cs typeface="Arial" panose="020B0604020202020204" pitchFamily="34" charset="0"/>
              </a:rPr>
              <a:t>Artificial Intelligence Expert Systems can steadily work without getting emotional, tensed or fatigued.</a:t>
            </a:r>
            <a:endParaRPr lang="en-US" sz="19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36</a:t>
            </a:fld>
            <a:endParaRPr lang="en-US" sz="1000" dirty="0"/>
          </a:p>
        </p:txBody>
      </p:sp>
    </p:spTree>
    <p:extLst>
      <p:ext uri="{BB962C8B-B14F-4D97-AF65-F5344CB8AC3E}">
        <p14:creationId xmlns:p14="http://schemas.microsoft.com/office/powerpoint/2010/main" val="2224033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8B18-E5A1-41E7-A47C-6973012F0C3D}"/>
              </a:ext>
            </a:extLst>
          </p:cNvPr>
          <p:cNvSpPr>
            <a:spLocks noGrp="1"/>
          </p:cNvSpPr>
          <p:nvPr>
            <p:ph type="title"/>
          </p:nvPr>
        </p:nvSpPr>
        <p:spPr>
          <a:xfrm>
            <a:off x="1071796" y="356016"/>
            <a:ext cx="9601200" cy="634584"/>
          </a:xfrm>
        </p:spPr>
        <p:txBody>
          <a:bodyPr>
            <a:noAutofit/>
          </a:bodyPr>
          <a:lstStyle/>
          <a:p>
            <a:pPr algn="just">
              <a:lnSpc>
                <a:spcPct val="150000"/>
              </a:lnSpc>
            </a:pPr>
            <a:r>
              <a:rPr lang="en-US" sz="3200" b="1" dirty="0">
                <a:latin typeface="Bookman Old Style" panose="02050604050505020204" pitchFamily="18" charset="0"/>
              </a:rPr>
              <a:t>Limitations of Expert System-</a:t>
            </a:r>
          </a:p>
        </p:txBody>
      </p:sp>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1071796" y="1405207"/>
            <a:ext cx="10740453" cy="5096777"/>
          </a:xfrm>
        </p:spPr>
        <p:txBody>
          <a:bodyPr>
            <a:normAutofit/>
          </a:bodyPr>
          <a:lstStyle/>
          <a:p>
            <a:pPr marL="342900" marR="0" lvl="0" indent="-342900" algn="just">
              <a:lnSpc>
                <a:spcPct val="200000"/>
              </a:lnSpc>
              <a:spcBef>
                <a:spcPts val="0"/>
              </a:spcBef>
              <a:spcAft>
                <a:spcPts val="0"/>
              </a:spcAft>
              <a:buSzPts val="1000"/>
              <a:buFont typeface="Symbol" panose="05050102010706020507" pitchFamily="18" charset="2"/>
              <a:buChar char=""/>
              <a:tabLst>
                <a:tab pos="457200" algn="l"/>
              </a:tabLst>
            </a:pPr>
            <a:r>
              <a:rPr lang="en-US" sz="2200" dirty="0">
                <a:solidFill>
                  <a:srgbClr val="002060"/>
                </a:solidFill>
                <a:effectLst/>
                <a:latin typeface="Bookman Old Style" panose="02050604050505020204" pitchFamily="18" charset="0"/>
                <a:ea typeface="Calibri" panose="020F0502020204030204" pitchFamily="34" charset="0"/>
                <a:cs typeface="Arial" panose="020B0604020202020204" pitchFamily="34" charset="0"/>
              </a:rPr>
              <a:t>Unable to make a creative response in an extraordinary situation</a:t>
            </a: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SzPts val="1000"/>
              <a:buFont typeface="Symbol" panose="05050102010706020507" pitchFamily="18" charset="2"/>
              <a:buChar char=""/>
              <a:tabLst>
                <a:tab pos="457200" algn="l"/>
              </a:tabLst>
            </a:pPr>
            <a:r>
              <a:rPr lang="en-US" sz="2200" dirty="0">
                <a:solidFill>
                  <a:srgbClr val="002060"/>
                </a:solidFill>
                <a:effectLst/>
                <a:latin typeface="Bookman Old Style" panose="02050604050505020204" pitchFamily="18" charset="0"/>
                <a:ea typeface="Calibri" panose="020F0502020204030204" pitchFamily="34" charset="0"/>
                <a:cs typeface="Arial" panose="020B0604020202020204" pitchFamily="34" charset="0"/>
              </a:rPr>
              <a:t>Errors in the knowledge base can lead to wrong decision</a:t>
            </a: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SzPts val="1000"/>
              <a:buFont typeface="Symbol" panose="05050102010706020507" pitchFamily="18" charset="2"/>
              <a:buChar char=""/>
              <a:tabLst>
                <a:tab pos="457200" algn="l"/>
              </a:tabLst>
            </a:pPr>
            <a:r>
              <a:rPr lang="en-US" sz="2200" dirty="0">
                <a:solidFill>
                  <a:srgbClr val="002060"/>
                </a:solidFill>
                <a:effectLst/>
                <a:latin typeface="Bookman Old Style" panose="02050604050505020204" pitchFamily="18" charset="0"/>
                <a:ea typeface="Calibri" panose="020F0502020204030204" pitchFamily="34" charset="0"/>
                <a:cs typeface="Arial" panose="020B0604020202020204" pitchFamily="34" charset="0"/>
              </a:rPr>
              <a:t>The maintenance cost of an expert system is too expensive</a:t>
            </a: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SzPts val="1000"/>
              <a:buFont typeface="Symbol" panose="05050102010706020507" pitchFamily="18" charset="2"/>
              <a:buChar char=""/>
              <a:tabLst>
                <a:tab pos="457200" algn="l"/>
              </a:tabLst>
            </a:pPr>
            <a:r>
              <a:rPr lang="en-US" sz="2200" dirty="0">
                <a:solidFill>
                  <a:srgbClr val="002060"/>
                </a:solidFill>
                <a:effectLst/>
                <a:latin typeface="Bookman Old Style" panose="02050604050505020204" pitchFamily="18" charset="0"/>
                <a:ea typeface="Calibri" panose="020F0502020204030204" pitchFamily="34" charset="0"/>
                <a:cs typeface="Arial" panose="020B0604020202020204" pitchFamily="34" charset="0"/>
              </a:rPr>
              <a:t>Each problem is different therefore the solution from a human expert can also be different and more creative</a:t>
            </a: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200000"/>
              </a:lnSpc>
            </a:pPr>
            <a:endParaRPr lang="en-US" sz="22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37</a:t>
            </a:fld>
            <a:endParaRPr lang="en-US" sz="1000" dirty="0"/>
          </a:p>
        </p:txBody>
      </p:sp>
    </p:spTree>
    <p:extLst>
      <p:ext uri="{BB962C8B-B14F-4D97-AF65-F5344CB8AC3E}">
        <p14:creationId xmlns:p14="http://schemas.microsoft.com/office/powerpoint/2010/main" val="1385979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8B18-E5A1-41E7-A47C-6973012F0C3D}"/>
              </a:ext>
            </a:extLst>
          </p:cNvPr>
          <p:cNvSpPr>
            <a:spLocks noGrp="1"/>
          </p:cNvSpPr>
          <p:nvPr>
            <p:ph type="title"/>
          </p:nvPr>
        </p:nvSpPr>
        <p:spPr>
          <a:xfrm>
            <a:off x="869551" y="385996"/>
            <a:ext cx="11322449" cy="604604"/>
          </a:xfrm>
        </p:spPr>
        <p:txBody>
          <a:bodyPr>
            <a:normAutofit/>
          </a:bodyPr>
          <a:lstStyle/>
          <a:p>
            <a:r>
              <a:rPr lang="en-US" sz="3200" b="1" dirty="0">
                <a:latin typeface="Bookman Old Style" panose="02050604050505020204" pitchFamily="18" charset="0"/>
              </a:rPr>
              <a:t>Development of Expert System: General Steps-</a:t>
            </a:r>
          </a:p>
        </p:txBody>
      </p:sp>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869551" y="1113644"/>
            <a:ext cx="10800413" cy="5216697"/>
          </a:xfrm>
        </p:spPr>
        <p:txBody>
          <a:bodyPr>
            <a:normAutofit/>
          </a:bodyPr>
          <a:lstStyle/>
          <a:p>
            <a:pPr marL="0" marR="30480" indent="0" algn="just">
              <a:lnSpc>
                <a:spcPct val="150000"/>
              </a:lnSpc>
              <a:spcBef>
                <a:spcPts val="0"/>
              </a:spcBef>
              <a:spcAft>
                <a:spcPts val="0"/>
              </a:spcAft>
              <a:buNone/>
            </a:pPr>
            <a:r>
              <a:rPr lang="en-IN" sz="2100" dirty="0">
                <a:solidFill>
                  <a:srgbClr val="002060"/>
                </a:solidFill>
                <a:effectLst/>
                <a:latin typeface="Bookman Old Style" panose="02050604050505020204" pitchFamily="18" charset="0"/>
                <a:ea typeface="Times New Roman" panose="02020603050405020304" pitchFamily="18" charset="0"/>
                <a:cs typeface="Arial" panose="020B0604020202020204" pitchFamily="34" charset="0"/>
              </a:rPr>
              <a:t>The process of ES development is iterative. Steps in developing the ES include −</a:t>
            </a:r>
            <a:endParaRPr lang="en-US" sz="2100" dirty="0">
              <a:solidFill>
                <a:srgbClr val="002060"/>
              </a:solidFill>
              <a:effectLst/>
              <a:latin typeface="Bookman Old Style" panose="02050604050505020204" pitchFamily="18" charset="0"/>
              <a:ea typeface="Times New Roman" panose="02020603050405020304" pitchFamily="18" charset="0"/>
            </a:endParaRPr>
          </a:p>
          <a:p>
            <a:pPr marL="0" marR="0" indent="0" algn="just">
              <a:lnSpc>
                <a:spcPct val="150000"/>
              </a:lnSpc>
              <a:spcBef>
                <a:spcPts val="0"/>
              </a:spcBef>
              <a:spcAft>
                <a:spcPts val="0"/>
              </a:spcAft>
              <a:buNone/>
            </a:pPr>
            <a:r>
              <a:rPr lang="en-US" sz="2100" b="1" dirty="0">
                <a:solidFill>
                  <a:srgbClr val="C00000"/>
                </a:solidFill>
                <a:effectLst/>
                <a:latin typeface="Bookman Old Style" panose="02050604050505020204" pitchFamily="18" charset="0"/>
                <a:ea typeface="Times New Roman" panose="02020603050405020304" pitchFamily="18" charset="0"/>
                <a:cs typeface="Arial" panose="020B0604020202020204" pitchFamily="34" charset="0"/>
              </a:rPr>
              <a:t>Step 1: Identify Problem Domain</a:t>
            </a:r>
            <a:endParaRPr lang="en-US" sz="2100" b="1" dirty="0">
              <a:solidFill>
                <a:srgbClr val="C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2100" dirty="0">
                <a:solidFill>
                  <a:srgbClr val="002060"/>
                </a:solidFill>
                <a:effectLst/>
                <a:latin typeface="Bookman Old Style" panose="02050604050505020204" pitchFamily="18" charset="0"/>
                <a:ea typeface="Calibri" panose="020F0502020204030204" pitchFamily="34" charset="0"/>
                <a:cs typeface="Arial" panose="020B0604020202020204" pitchFamily="34" charset="0"/>
              </a:rPr>
              <a:t>The problem must be suitable for an expert system to solve it.</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2100" dirty="0">
                <a:solidFill>
                  <a:srgbClr val="002060"/>
                </a:solidFill>
                <a:effectLst/>
                <a:latin typeface="Bookman Old Style" panose="02050604050505020204" pitchFamily="18" charset="0"/>
                <a:ea typeface="Calibri" panose="020F0502020204030204" pitchFamily="34" charset="0"/>
                <a:cs typeface="Arial" panose="020B0604020202020204" pitchFamily="34" charset="0"/>
              </a:rPr>
              <a:t>Find the experts in task domain for the ES project.</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2100" dirty="0">
                <a:solidFill>
                  <a:srgbClr val="002060"/>
                </a:solidFill>
                <a:effectLst/>
                <a:latin typeface="Bookman Old Style" panose="02050604050505020204" pitchFamily="18" charset="0"/>
                <a:ea typeface="Calibri" panose="020F0502020204030204" pitchFamily="34" charset="0"/>
                <a:cs typeface="Arial" panose="020B0604020202020204" pitchFamily="34" charset="0"/>
              </a:rPr>
              <a:t>Establish cost-effectiveness of the system.</a:t>
            </a:r>
            <a:endPar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2100" b="1" dirty="0">
                <a:solidFill>
                  <a:srgbClr val="C00000"/>
                </a:solidFill>
                <a:effectLst/>
                <a:latin typeface="Bookman Old Style" panose="02050604050505020204" pitchFamily="18" charset="0"/>
                <a:ea typeface="Times New Roman" panose="02020603050405020304" pitchFamily="18" charset="0"/>
                <a:cs typeface="Arial" panose="020B0604020202020204" pitchFamily="34" charset="0"/>
              </a:rPr>
              <a:t>Step 2: Design the System</a:t>
            </a:r>
            <a:endParaRPr lang="en-US" sz="2100" b="1" dirty="0">
              <a:solidFill>
                <a:srgbClr val="C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pPr marL="342900" marR="3048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2100" dirty="0">
                <a:solidFill>
                  <a:srgbClr val="002060"/>
                </a:solidFill>
                <a:effectLst/>
                <a:latin typeface="Bookman Old Style" panose="02050604050505020204" pitchFamily="18" charset="0"/>
                <a:ea typeface="Times New Roman" panose="02020603050405020304" pitchFamily="18" charset="0"/>
                <a:cs typeface="Arial" panose="020B0604020202020204" pitchFamily="34" charset="0"/>
              </a:rPr>
              <a:t>Identify the ES Technology</a:t>
            </a:r>
            <a:endParaRPr lang="en-US" sz="2100" dirty="0">
              <a:solidFill>
                <a:srgbClr val="002060"/>
              </a:solidFill>
              <a:effectLst/>
              <a:latin typeface="Bookman Old Style" panose="02050604050505020204" pitchFamily="18" charset="0"/>
              <a:ea typeface="Times New Roman" panose="02020603050405020304" pitchFamily="18" charset="0"/>
            </a:endParaRPr>
          </a:p>
          <a:p>
            <a:pPr marL="342900" marR="3048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2100" dirty="0">
                <a:solidFill>
                  <a:srgbClr val="002060"/>
                </a:solidFill>
                <a:effectLst/>
                <a:latin typeface="Bookman Old Style" panose="02050604050505020204" pitchFamily="18" charset="0"/>
                <a:ea typeface="Times New Roman" panose="02020603050405020304" pitchFamily="18" charset="0"/>
                <a:cs typeface="Arial" panose="020B0604020202020204" pitchFamily="34" charset="0"/>
              </a:rPr>
              <a:t>Know and establish the degree of integration with the other systems and databases.</a:t>
            </a:r>
            <a:endParaRPr lang="en-US" sz="2100" dirty="0">
              <a:solidFill>
                <a:srgbClr val="002060"/>
              </a:solidFill>
              <a:effectLst/>
              <a:latin typeface="Bookman Old Style" panose="02050604050505020204" pitchFamily="18" charset="0"/>
              <a:ea typeface="Times New Roman" panose="02020603050405020304" pitchFamily="18" charset="0"/>
            </a:endParaRPr>
          </a:p>
          <a:p>
            <a:pPr marL="342900" marR="3048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2100" dirty="0">
                <a:solidFill>
                  <a:srgbClr val="002060"/>
                </a:solidFill>
                <a:effectLst/>
                <a:latin typeface="Bookman Old Style" panose="02050604050505020204" pitchFamily="18" charset="0"/>
                <a:ea typeface="Times New Roman" panose="02020603050405020304" pitchFamily="18" charset="0"/>
                <a:cs typeface="Arial" panose="020B0604020202020204" pitchFamily="34" charset="0"/>
              </a:rPr>
              <a:t>Realize how the concepts can represent the domain knowledge best.</a:t>
            </a:r>
            <a:endParaRPr lang="en-US" sz="2100" dirty="0">
              <a:solidFill>
                <a:srgbClr val="002060"/>
              </a:solidFill>
              <a:effectLst/>
              <a:latin typeface="Bookman Old Style" panose="02050604050505020204" pitchFamily="18" charset="0"/>
              <a:ea typeface="Times New Roman" panose="02020603050405020304" pitchFamily="18" charset="0"/>
            </a:endParaRPr>
          </a:p>
          <a:p>
            <a:pPr algn="just">
              <a:lnSpc>
                <a:spcPct val="150000"/>
              </a:lnSpc>
            </a:pPr>
            <a:endParaRPr lang="en-US" sz="21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38</a:t>
            </a:fld>
            <a:endParaRPr lang="en-US" sz="1000" dirty="0"/>
          </a:p>
        </p:txBody>
      </p:sp>
    </p:spTree>
    <p:extLst>
      <p:ext uri="{BB962C8B-B14F-4D97-AF65-F5344CB8AC3E}">
        <p14:creationId xmlns:p14="http://schemas.microsoft.com/office/powerpoint/2010/main" val="3682904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876923" y="427219"/>
            <a:ext cx="11085227" cy="5718748"/>
          </a:xfrm>
        </p:spPr>
        <p:txBody>
          <a:bodyPr>
            <a:normAutofit/>
          </a:bodyPr>
          <a:lstStyle/>
          <a:p>
            <a:pPr marL="0" marR="0" indent="0" algn="just">
              <a:lnSpc>
                <a:spcPct val="200000"/>
              </a:lnSpc>
              <a:spcBef>
                <a:spcPts val="0"/>
              </a:spcBef>
              <a:spcAft>
                <a:spcPts val="0"/>
              </a:spcAft>
              <a:buNone/>
            </a:pPr>
            <a:r>
              <a:rPr lang="en-US" sz="2200" b="1" dirty="0">
                <a:solidFill>
                  <a:srgbClr val="C00000"/>
                </a:solidFill>
                <a:effectLst/>
                <a:latin typeface="Bookman Old Style" panose="02050604050505020204" pitchFamily="18" charset="0"/>
                <a:ea typeface="Times New Roman" panose="02020603050405020304" pitchFamily="18" charset="0"/>
                <a:cs typeface="Arial" panose="020B0604020202020204" pitchFamily="34" charset="0"/>
              </a:rPr>
              <a:t>Step 3: Develop the Prototype- from Knowledge Base: The knowledge engineer works to −</a:t>
            </a:r>
            <a:endParaRPr lang="en-US" sz="2200" b="1" dirty="0">
              <a:solidFill>
                <a:srgbClr val="C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pPr marL="873252" lvl="1" indent="-342900" algn="just">
              <a:lnSpc>
                <a:spcPct val="200000"/>
              </a:lnSpc>
              <a:spcBef>
                <a:spcPts val="0"/>
              </a:spcBef>
              <a:spcAft>
                <a:spcPts val="0"/>
              </a:spcAft>
              <a:buSzPts val="1000"/>
              <a:buFont typeface="Symbol" panose="05050102010706020507" pitchFamily="18" charset="2"/>
              <a:buChar char=""/>
              <a:tabLst>
                <a:tab pos="457200" algn="l"/>
              </a:tabLst>
            </a:pPr>
            <a:r>
              <a:rPr lang="en-US" sz="2200" i="0" dirty="0">
                <a:solidFill>
                  <a:srgbClr val="002060"/>
                </a:solidFill>
                <a:effectLst/>
                <a:latin typeface="Bookman Old Style" panose="02050604050505020204" pitchFamily="18" charset="0"/>
                <a:ea typeface="Calibri" panose="020F0502020204030204" pitchFamily="34" charset="0"/>
                <a:cs typeface="Arial" panose="020B0604020202020204" pitchFamily="34" charset="0"/>
              </a:rPr>
              <a:t>Acquire domain knowledge from the expert.</a:t>
            </a:r>
            <a:endParaRPr lang="en-US" sz="2200" i="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873252" lvl="1" indent="-342900" algn="just">
              <a:lnSpc>
                <a:spcPct val="200000"/>
              </a:lnSpc>
              <a:spcBef>
                <a:spcPts val="0"/>
              </a:spcBef>
              <a:spcAft>
                <a:spcPts val="0"/>
              </a:spcAft>
              <a:buSzPts val="1000"/>
              <a:buFont typeface="Symbol" panose="05050102010706020507" pitchFamily="18" charset="2"/>
              <a:buChar char=""/>
              <a:tabLst>
                <a:tab pos="457200" algn="l"/>
              </a:tabLst>
            </a:pPr>
            <a:r>
              <a:rPr lang="en-US" sz="2200" i="0" dirty="0">
                <a:solidFill>
                  <a:srgbClr val="002060"/>
                </a:solidFill>
                <a:effectLst/>
                <a:latin typeface="Bookman Old Style" panose="02050604050505020204" pitchFamily="18" charset="0"/>
                <a:ea typeface="Calibri" panose="020F0502020204030204" pitchFamily="34" charset="0"/>
                <a:cs typeface="Arial" panose="020B0604020202020204" pitchFamily="34" charset="0"/>
              </a:rPr>
              <a:t>Represent it in the form of If-THEN-ELSE rules.</a:t>
            </a:r>
            <a:endParaRPr lang="en-US" sz="2200" i="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indent="0" algn="just">
              <a:lnSpc>
                <a:spcPct val="200000"/>
              </a:lnSpc>
              <a:spcBef>
                <a:spcPts val="0"/>
              </a:spcBef>
              <a:spcAft>
                <a:spcPts val="0"/>
              </a:spcAft>
              <a:buNone/>
            </a:pPr>
            <a:r>
              <a:rPr lang="en-US" sz="2200" b="1" dirty="0">
                <a:solidFill>
                  <a:srgbClr val="C00000"/>
                </a:solidFill>
                <a:effectLst/>
                <a:latin typeface="Bookman Old Style" panose="02050604050505020204" pitchFamily="18" charset="0"/>
                <a:ea typeface="Times New Roman" panose="02020603050405020304" pitchFamily="18" charset="0"/>
                <a:cs typeface="Arial" panose="020B0604020202020204" pitchFamily="34" charset="0"/>
              </a:rPr>
              <a:t>Step 4: Test and Refine the Prototype</a:t>
            </a:r>
            <a:endParaRPr lang="en-US" sz="2200" b="1" dirty="0">
              <a:solidFill>
                <a:srgbClr val="C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pPr marL="873252" marR="30480" lvl="1" indent="-342900" algn="just">
              <a:lnSpc>
                <a:spcPct val="200000"/>
              </a:lnSpc>
              <a:spcBef>
                <a:spcPts val="0"/>
              </a:spcBef>
              <a:spcAft>
                <a:spcPts val="0"/>
              </a:spcAft>
              <a:buSzPts val="1000"/>
              <a:buFont typeface="Symbol" panose="05050102010706020507" pitchFamily="18" charset="2"/>
              <a:buChar char=""/>
              <a:tabLst>
                <a:tab pos="457200" algn="l"/>
              </a:tabLst>
            </a:pPr>
            <a:r>
              <a:rPr lang="en-IN" sz="2200" i="0" dirty="0">
                <a:solidFill>
                  <a:srgbClr val="002060"/>
                </a:solidFill>
                <a:effectLst/>
                <a:latin typeface="Bookman Old Style" panose="02050604050505020204" pitchFamily="18" charset="0"/>
                <a:ea typeface="Times New Roman" panose="02020603050405020304" pitchFamily="18" charset="0"/>
                <a:cs typeface="Arial" panose="020B0604020202020204" pitchFamily="34" charset="0"/>
              </a:rPr>
              <a:t>The knowledge engineer uses sample cases to test the prototype for any deficiencies in performance.</a:t>
            </a:r>
            <a:endParaRPr lang="en-US" sz="2200" i="0" dirty="0">
              <a:solidFill>
                <a:srgbClr val="002060"/>
              </a:solidFill>
              <a:effectLst/>
              <a:latin typeface="Bookman Old Style" panose="02050604050505020204" pitchFamily="18" charset="0"/>
              <a:ea typeface="Times New Roman" panose="02020603050405020304" pitchFamily="18" charset="0"/>
            </a:endParaRPr>
          </a:p>
          <a:p>
            <a:pPr marL="873252" marR="30480" lvl="1" indent="-342900" algn="just">
              <a:lnSpc>
                <a:spcPct val="200000"/>
              </a:lnSpc>
              <a:spcBef>
                <a:spcPts val="0"/>
              </a:spcBef>
              <a:spcAft>
                <a:spcPts val="0"/>
              </a:spcAft>
              <a:buSzPts val="1000"/>
              <a:buFont typeface="Symbol" panose="05050102010706020507" pitchFamily="18" charset="2"/>
              <a:buChar char=""/>
              <a:tabLst>
                <a:tab pos="457200" algn="l"/>
              </a:tabLst>
            </a:pPr>
            <a:r>
              <a:rPr lang="en-IN" sz="2200" i="0" dirty="0">
                <a:solidFill>
                  <a:srgbClr val="002060"/>
                </a:solidFill>
                <a:effectLst/>
                <a:latin typeface="Bookman Old Style" panose="02050604050505020204" pitchFamily="18" charset="0"/>
                <a:ea typeface="Times New Roman" panose="02020603050405020304" pitchFamily="18" charset="0"/>
                <a:cs typeface="Arial" panose="020B0604020202020204" pitchFamily="34" charset="0"/>
              </a:rPr>
              <a:t>End users test the prototypes of the ES.</a:t>
            </a:r>
            <a:endParaRPr lang="en-US" sz="2200" i="0" dirty="0">
              <a:solidFill>
                <a:srgbClr val="002060"/>
              </a:solidFill>
              <a:effectLst/>
              <a:latin typeface="Bookman Old Style" panose="02050604050505020204" pitchFamily="18" charset="0"/>
              <a:ea typeface="Times New Roman" panose="02020603050405020304" pitchFamily="18" charset="0"/>
            </a:endParaRPr>
          </a:p>
          <a:p>
            <a:pPr>
              <a:lnSpc>
                <a:spcPct val="200000"/>
              </a:lnSpc>
            </a:pPr>
            <a:endParaRPr lang="en-US" sz="22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39</a:t>
            </a:fld>
            <a:endParaRPr lang="en-US" sz="1000" dirty="0"/>
          </a:p>
        </p:txBody>
      </p:sp>
    </p:spTree>
    <p:extLst>
      <p:ext uri="{BB962C8B-B14F-4D97-AF65-F5344CB8AC3E}">
        <p14:creationId xmlns:p14="http://schemas.microsoft.com/office/powerpoint/2010/main" val="2092782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134B-1D5A-4617-AFAC-B12902D61108}"/>
              </a:ext>
            </a:extLst>
          </p:cNvPr>
          <p:cNvSpPr>
            <a:spLocks noGrp="1"/>
          </p:cNvSpPr>
          <p:nvPr>
            <p:ph type="title"/>
          </p:nvPr>
        </p:nvSpPr>
        <p:spPr>
          <a:xfrm>
            <a:off x="1295400" y="788737"/>
            <a:ext cx="9601200" cy="603354"/>
          </a:xfrm>
        </p:spPr>
        <p:txBody>
          <a:bodyPr>
            <a:normAutofit/>
          </a:bodyPr>
          <a:lstStyle/>
          <a:p>
            <a:r>
              <a:rPr lang="en-US" sz="3200" b="1" dirty="0">
                <a:latin typeface="Bookman Old Style" panose="02050604050505020204" pitchFamily="18" charset="0"/>
              </a:rPr>
              <a:t>Points to be covered-</a:t>
            </a:r>
          </a:p>
        </p:txBody>
      </p:sp>
      <p:sp>
        <p:nvSpPr>
          <p:cNvPr id="3" name="Content Placeholder 2">
            <a:extLst>
              <a:ext uri="{FF2B5EF4-FFF2-40B4-BE49-F238E27FC236}">
                <a16:creationId xmlns:a16="http://schemas.microsoft.com/office/drawing/2014/main" id="{60B3F77D-8015-418E-83F9-F91786BB66A4}"/>
              </a:ext>
            </a:extLst>
          </p:cNvPr>
          <p:cNvSpPr>
            <a:spLocks noGrp="1"/>
          </p:cNvSpPr>
          <p:nvPr>
            <p:ph idx="1"/>
          </p:nvPr>
        </p:nvSpPr>
        <p:spPr>
          <a:xfrm>
            <a:off x="1295400" y="1638300"/>
            <a:ext cx="9601200" cy="4815086"/>
          </a:xfrm>
        </p:spPr>
        <p:txBody>
          <a:bodyPr>
            <a:normAutofit/>
          </a:bodyPr>
          <a:lstStyle/>
          <a:p>
            <a:pPr algn="just">
              <a:lnSpc>
                <a:spcPct val="150000"/>
              </a:lnSpc>
            </a:pPr>
            <a:r>
              <a:rPr lang="en-US" sz="2200" dirty="0">
                <a:latin typeface="Bookman Old Style" panose="02050604050505020204" pitchFamily="18" charset="0"/>
              </a:rPr>
              <a:t>Robotics-</a:t>
            </a:r>
          </a:p>
          <a:p>
            <a:pPr lvl="1" algn="just">
              <a:lnSpc>
                <a:spcPct val="150000"/>
              </a:lnSpc>
              <a:buFont typeface="Wingdings" panose="05000000000000000000" pitchFamily="2" charset="2"/>
              <a:buChar char="Ø"/>
            </a:pPr>
            <a:r>
              <a:rPr lang="en-US" sz="2200" i="0" dirty="0">
                <a:latin typeface="Bookman Old Style" panose="02050604050505020204" pitchFamily="18" charset="0"/>
              </a:rPr>
              <a:t>Components of Robot</a:t>
            </a:r>
          </a:p>
          <a:p>
            <a:pPr lvl="1" algn="just">
              <a:lnSpc>
                <a:spcPct val="150000"/>
              </a:lnSpc>
              <a:buFont typeface="Wingdings" panose="05000000000000000000" pitchFamily="2" charset="2"/>
              <a:buChar char="Ø"/>
            </a:pPr>
            <a:r>
              <a:rPr lang="en-US" sz="2200" i="0" dirty="0">
                <a:latin typeface="Bookman Old Style" panose="02050604050505020204" pitchFamily="18" charset="0"/>
              </a:rPr>
              <a:t>Applications of Robotics</a:t>
            </a:r>
          </a:p>
          <a:p>
            <a:pPr algn="just">
              <a:lnSpc>
                <a:spcPct val="150000"/>
              </a:lnSpc>
            </a:pPr>
            <a:endParaRPr lang="en-US" sz="2200" dirty="0">
              <a:latin typeface="Bookman Old Style" panose="02050604050505020204" pitchFamily="18" charset="0"/>
            </a:endParaRPr>
          </a:p>
          <a:p>
            <a:pPr algn="just">
              <a:lnSpc>
                <a:spcPct val="150000"/>
              </a:lnSpc>
            </a:pPr>
            <a:endParaRPr lang="en-US" sz="22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D9550BB0-17FD-4515-9F16-559841848587}"/>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82F58755-C01A-496A-A80D-C092D4DB4850}"/>
              </a:ext>
            </a:extLst>
          </p:cNvPr>
          <p:cNvSpPr>
            <a:spLocks noGrp="1"/>
          </p:cNvSpPr>
          <p:nvPr>
            <p:ph type="sldNum" sz="quarter" idx="12"/>
          </p:nvPr>
        </p:nvSpPr>
        <p:spPr/>
        <p:txBody>
          <a:bodyPr/>
          <a:lstStyle/>
          <a:p>
            <a:fld id="{CB1E4CB7-CB13-4810-BF18-BE31AFC64F93}" type="slidenum">
              <a:rPr lang="en-US" smtClean="0"/>
              <a:pPr/>
              <a:t>4</a:t>
            </a:fld>
            <a:endParaRPr lang="en-US" sz="1000" dirty="0"/>
          </a:p>
        </p:txBody>
      </p:sp>
    </p:spTree>
    <p:extLst>
      <p:ext uri="{BB962C8B-B14F-4D97-AF65-F5344CB8AC3E}">
        <p14:creationId xmlns:p14="http://schemas.microsoft.com/office/powerpoint/2010/main" val="1332649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806564" y="187376"/>
            <a:ext cx="11230538" cy="6131097"/>
          </a:xfrm>
        </p:spPr>
        <p:txBody>
          <a:bodyPr>
            <a:noAutofit/>
          </a:bodyPr>
          <a:lstStyle/>
          <a:p>
            <a:pPr marL="0" marR="0" indent="0" algn="just">
              <a:lnSpc>
                <a:spcPct val="200000"/>
              </a:lnSpc>
              <a:spcBef>
                <a:spcPts val="0"/>
              </a:spcBef>
              <a:spcAft>
                <a:spcPts val="0"/>
              </a:spcAft>
              <a:buNone/>
            </a:pPr>
            <a:r>
              <a:rPr lang="en-US" sz="2100" b="1" dirty="0">
                <a:solidFill>
                  <a:srgbClr val="C00000"/>
                </a:solidFill>
                <a:effectLst/>
                <a:latin typeface="Bookman Old Style" panose="02050604050505020204" pitchFamily="18" charset="0"/>
                <a:ea typeface="Times New Roman" panose="02020603050405020304" pitchFamily="18" charset="0"/>
                <a:cs typeface="Arial" panose="020B0604020202020204" pitchFamily="34" charset="0"/>
              </a:rPr>
              <a:t>Step 5: Develop and Complete the ES</a:t>
            </a:r>
            <a:endParaRPr lang="en-US" sz="2100" b="1" dirty="0">
              <a:solidFill>
                <a:srgbClr val="C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pPr marL="873252" marR="30480" lvl="1" indent="-342900" algn="just">
              <a:lnSpc>
                <a:spcPct val="200000"/>
              </a:lnSpc>
              <a:spcBef>
                <a:spcPts val="0"/>
              </a:spcBef>
              <a:spcAft>
                <a:spcPts val="0"/>
              </a:spcAft>
              <a:buSzPts val="1000"/>
              <a:buFont typeface="Symbol" panose="05050102010706020507" pitchFamily="18" charset="2"/>
              <a:buChar char=""/>
              <a:tabLst>
                <a:tab pos="457200" algn="l"/>
              </a:tabLst>
            </a:pPr>
            <a:r>
              <a:rPr lang="en-IN" sz="2100" i="0" dirty="0">
                <a:solidFill>
                  <a:srgbClr val="002060"/>
                </a:solidFill>
                <a:effectLst/>
                <a:latin typeface="Bookman Old Style" panose="02050604050505020204" pitchFamily="18" charset="0"/>
                <a:ea typeface="Times New Roman" panose="02020603050405020304" pitchFamily="18" charset="0"/>
                <a:cs typeface="Arial" panose="020B0604020202020204" pitchFamily="34" charset="0"/>
              </a:rPr>
              <a:t>Test and ensure the interaction of the ES with all elements of its environment, including end users, databases, and other information systems.</a:t>
            </a:r>
            <a:endParaRPr lang="en-US" sz="2100" i="0" dirty="0">
              <a:solidFill>
                <a:srgbClr val="002060"/>
              </a:solidFill>
              <a:effectLst/>
              <a:latin typeface="Bookman Old Style" panose="02050604050505020204" pitchFamily="18" charset="0"/>
              <a:ea typeface="Times New Roman" panose="02020603050405020304" pitchFamily="18" charset="0"/>
            </a:endParaRPr>
          </a:p>
          <a:p>
            <a:pPr marL="873252" marR="30480" lvl="1" indent="-342900" algn="just">
              <a:lnSpc>
                <a:spcPct val="200000"/>
              </a:lnSpc>
              <a:spcBef>
                <a:spcPts val="0"/>
              </a:spcBef>
              <a:spcAft>
                <a:spcPts val="0"/>
              </a:spcAft>
              <a:buSzPts val="1000"/>
              <a:buFont typeface="Symbol" panose="05050102010706020507" pitchFamily="18" charset="2"/>
              <a:buChar char=""/>
              <a:tabLst>
                <a:tab pos="457200" algn="l"/>
              </a:tabLst>
            </a:pPr>
            <a:r>
              <a:rPr lang="en-IN" sz="2100" i="0" dirty="0">
                <a:solidFill>
                  <a:srgbClr val="002060"/>
                </a:solidFill>
                <a:effectLst/>
                <a:latin typeface="Bookman Old Style" panose="02050604050505020204" pitchFamily="18" charset="0"/>
                <a:ea typeface="Times New Roman" panose="02020603050405020304" pitchFamily="18" charset="0"/>
                <a:cs typeface="Arial" panose="020B0604020202020204" pitchFamily="34" charset="0"/>
              </a:rPr>
              <a:t>Document the ES project well.</a:t>
            </a:r>
            <a:endParaRPr lang="en-US" sz="2100" i="0" dirty="0">
              <a:solidFill>
                <a:srgbClr val="002060"/>
              </a:solidFill>
              <a:effectLst/>
              <a:latin typeface="Bookman Old Style" panose="02050604050505020204" pitchFamily="18" charset="0"/>
              <a:ea typeface="Times New Roman" panose="02020603050405020304" pitchFamily="18" charset="0"/>
            </a:endParaRPr>
          </a:p>
          <a:p>
            <a:pPr marL="873252" marR="30480" lvl="1" indent="-342900" algn="just">
              <a:lnSpc>
                <a:spcPct val="200000"/>
              </a:lnSpc>
              <a:spcBef>
                <a:spcPts val="0"/>
              </a:spcBef>
              <a:spcAft>
                <a:spcPts val="0"/>
              </a:spcAft>
              <a:buSzPts val="1000"/>
              <a:buFont typeface="Symbol" panose="05050102010706020507" pitchFamily="18" charset="2"/>
              <a:buChar char=""/>
              <a:tabLst>
                <a:tab pos="457200" algn="l"/>
              </a:tabLst>
            </a:pPr>
            <a:r>
              <a:rPr lang="en-IN" sz="2100" i="0" dirty="0">
                <a:solidFill>
                  <a:srgbClr val="002060"/>
                </a:solidFill>
                <a:effectLst/>
                <a:latin typeface="Bookman Old Style" panose="02050604050505020204" pitchFamily="18" charset="0"/>
                <a:ea typeface="Times New Roman" panose="02020603050405020304" pitchFamily="18" charset="0"/>
                <a:cs typeface="Arial" panose="020B0604020202020204" pitchFamily="34" charset="0"/>
              </a:rPr>
              <a:t>Train the user to use ES.</a:t>
            </a:r>
            <a:endParaRPr lang="en-US" sz="2100" i="0" dirty="0">
              <a:solidFill>
                <a:srgbClr val="002060"/>
              </a:solidFill>
              <a:effectLst/>
              <a:latin typeface="Bookman Old Style" panose="02050604050505020204" pitchFamily="18" charset="0"/>
              <a:ea typeface="Times New Roman" panose="02020603050405020304" pitchFamily="18" charset="0"/>
            </a:endParaRPr>
          </a:p>
          <a:p>
            <a:pPr marL="0" marR="0" indent="0" algn="just">
              <a:lnSpc>
                <a:spcPct val="200000"/>
              </a:lnSpc>
              <a:spcBef>
                <a:spcPts val="0"/>
              </a:spcBef>
              <a:spcAft>
                <a:spcPts val="0"/>
              </a:spcAft>
              <a:buNone/>
            </a:pPr>
            <a:r>
              <a:rPr lang="en-US" sz="2100" b="1" dirty="0">
                <a:solidFill>
                  <a:srgbClr val="C00000"/>
                </a:solidFill>
                <a:effectLst/>
                <a:latin typeface="Bookman Old Style" panose="02050604050505020204" pitchFamily="18" charset="0"/>
                <a:ea typeface="Times New Roman" panose="02020603050405020304" pitchFamily="18" charset="0"/>
                <a:cs typeface="Arial" panose="020B0604020202020204" pitchFamily="34" charset="0"/>
              </a:rPr>
              <a:t>Step 6: Maintain the System</a:t>
            </a:r>
            <a:endParaRPr lang="en-US" sz="2100" b="1" dirty="0">
              <a:solidFill>
                <a:srgbClr val="C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pPr marL="873252" marR="30480" lvl="1" indent="-342900" algn="just">
              <a:lnSpc>
                <a:spcPct val="200000"/>
              </a:lnSpc>
              <a:spcBef>
                <a:spcPts val="0"/>
              </a:spcBef>
              <a:spcAft>
                <a:spcPts val="0"/>
              </a:spcAft>
              <a:buSzPts val="1000"/>
              <a:buFont typeface="Symbol" panose="05050102010706020507" pitchFamily="18" charset="2"/>
              <a:buChar char=""/>
              <a:tabLst>
                <a:tab pos="457200" algn="l"/>
              </a:tabLst>
            </a:pPr>
            <a:r>
              <a:rPr lang="en-IN" sz="2100" i="0" dirty="0">
                <a:solidFill>
                  <a:srgbClr val="002060"/>
                </a:solidFill>
                <a:effectLst/>
                <a:latin typeface="Bookman Old Style" panose="02050604050505020204" pitchFamily="18" charset="0"/>
                <a:ea typeface="Times New Roman" panose="02020603050405020304" pitchFamily="18" charset="0"/>
                <a:cs typeface="Arial" panose="020B0604020202020204" pitchFamily="34" charset="0"/>
              </a:rPr>
              <a:t>Keep the knowledge base up-to-date by regular review and update.</a:t>
            </a:r>
            <a:endParaRPr lang="en-US" sz="2100" i="0" dirty="0">
              <a:solidFill>
                <a:srgbClr val="002060"/>
              </a:solidFill>
              <a:effectLst/>
              <a:latin typeface="Bookman Old Style" panose="02050604050505020204" pitchFamily="18" charset="0"/>
              <a:ea typeface="Times New Roman" panose="02020603050405020304" pitchFamily="18" charset="0"/>
            </a:endParaRPr>
          </a:p>
          <a:p>
            <a:pPr marL="873252" marR="30480" lvl="1" indent="-342900" algn="just">
              <a:lnSpc>
                <a:spcPct val="200000"/>
              </a:lnSpc>
              <a:spcBef>
                <a:spcPts val="0"/>
              </a:spcBef>
              <a:spcAft>
                <a:spcPts val="0"/>
              </a:spcAft>
              <a:buSzPts val="1000"/>
              <a:buFont typeface="Symbol" panose="05050102010706020507" pitchFamily="18" charset="2"/>
              <a:buChar char=""/>
              <a:tabLst>
                <a:tab pos="457200" algn="l"/>
              </a:tabLst>
            </a:pPr>
            <a:r>
              <a:rPr lang="en-IN" sz="2100" i="0" dirty="0">
                <a:solidFill>
                  <a:srgbClr val="002060"/>
                </a:solidFill>
                <a:effectLst/>
                <a:latin typeface="Bookman Old Style" panose="02050604050505020204" pitchFamily="18" charset="0"/>
                <a:ea typeface="Times New Roman" panose="02020603050405020304" pitchFamily="18" charset="0"/>
                <a:cs typeface="Arial" panose="020B0604020202020204" pitchFamily="34" charset="0"/>
              </a:rPr>
              <a:t>Cater for new interfaces with other information systems, as those systems evolve.</a:t>
            </a:r>
            <a:endParaRPr lang="en-US" sz="2100" i="0" dirty="0">
              <a:solidFill>
                <a:srgbClr val="002060"/>
              </a:solidFill>
              <a:effectLst/>
              <a:latin typeface="Bookman Old Style" panose="02050604050505020204" pitchFamily="18" charset="0"/>
              <a:ea typeface="Times New Roman" panose="02020603050405020304" pitchFamily="18" charset="0"/>
            </a:endParaRPr>
          </a:p>
          <a:p>
            <a:pPr>
              <a:lnSpc>
                <a:spcPct val="200000"/>
              </a:lnSpc>
            </a:pPr>
            <a:endParaRPr lang="en-US" sz="21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40</a:t>
            </a:fld>
            <a:endParaRPr lang="en-US" sz="1000" dirty="0"/>
          </a:p>
        </p:txBody>
      </p:sp>
    </p:spTree>
    <p:extLst>
      <p:ext uri="{BB962C8B-B14F-4D97-AF65-F5344CB8AC3E}">
        <p14:creationId xmlns:p14="http://schemas.microsoft.com/office/powerpoint/2010/main" val="735680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8B18-E5A1-41E7-A47C-6973012F0C3D}"/>
              </a:ext>
            </a:extLst>
          </p:cNvPr>
          <p:cNvSpPr>
            <a:spLocks noGrp="1"/>
          </p:cNvSpPr>
          <p:nvPr>
            <p:ph type="title"/>
          </p:nvPr>
        </p:nvSpPr>
        <p:spPr>
          <a:xfrm>
            <a:off x="1295400" y="460948"/>
            <a:ext cx="9601200" cy="678305"/>
          </a:xfrm>
        </p:spPr>
        <p:txBody>
          <a:bodyPr>
            <a:noAutofit/>
          </a:bodyPr>
          <a:lstStyle/>
          <a:p>
            <a:pPr>
              <a:lnSpc>
                <a:spcPct val="150000"/>
              </a:lnSpc>
            </a:pPr>
            <a:r>
              <a:rPr lang="en-US" sz="3200" b="1" dirty="0">
                <a:latin typeface="Bookman Old Style" panose="02050604050505020204" pitchFamily="18" charset="0"/>
              </a:rPr>
              <a:t>Robotics-</a:t>
            </a:r>
          </a:p>
        </p:txBody>
      </p:sp>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1085536" y="1416570"/>
            <a:ext cx="10846634" cy="4980482"/>
          </a:xfrm>
        </p:spPr>
        <p:txBody>
          <a:bodyPr>
            <a:noAutofit/>
          </a:bodyPr>
          <a:lstStyle/>
          <a:p>
            <a:pPr algn="just">
              <a:lnSpc>
                <a:spcPct val="150000"/>
              </a:lnSpc>
            </a:pPr>
            <a:r>
              <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Robots-</a:t>
            </a:r>
            <a:r>
              <a:rPr lang="en-US" sz="2200" b="1" dirty="0">
                <a:effectLst/>
                <a:latin typeface="Bookman Old Style" panose="02050604050505020204" pitchFamily="18" charset="0"/>
                <a:ea typeface="Calibri" panose="020F0502020204030204" pitchFamily="34" charset="0"/>
                <a:cs typeface="Times New Roman" panose="02020603050405020304" pitchFamily="18" charset="0"/>
              </a:rPr>
              <a:t> </a:t>
            </a: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Robots are the artificial agents acting in real world environment. Robots are aimed at manipulating the objects by perceiving, picking, moving, modifying the physical properties of object, destroying it, or to have an effect thereby freeing manpower from doing repetitive functions without getting bored, distracted or exhausted. </a:t>
            </a:r>
          </a:p>
          <a:p>
            <a:pPr algn="just">
              <a:lnSpc>
                <a:spcPct val="150000"/>
              </a:lnSpc>
            </a:pPr>
            <a:r>
              <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Robotics- </a:t>
            </a: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Robotics is a branch of Artificial Intelligence, which is composed of Electrical Engineering, Mechanical Engineering and Computer Science for designing, construction and application of robots.</a:t>
            </a:r>
            <a:endParaRPr lang="en-US" sz="22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41</a:t>
            </a:fld>
            <a:endParaRPr lang="en-US" sz="1000" dirty="0"/>
          </a:p>
        </p:txBody>
      </p:sp>
    </p:spTree>
    <p:extLst>
      <p:ext uri="{BB962C8B-B14F-4D97-AF65-F5344CB8AC3E}">
        <p14:creationId xmlns:p14="http://schemas.microsoft.com/office/powerpoint/2010/main" val="209855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815714" y="397239"/>
            <a:ext cx="11086476" cy="5703758"/>
          </a:xfrm>
        </p:spPr>
        <p:txBody>
          <a:bodyPr>
            <a:noAutofit/>
          </a:bodyPr>
          <a:lstStyle/>
          <a:p>
            <a:pPr algn="just">
              <a:lnSpc>
                <a:spcPct val="150000"/>
              </a:lnSpc>
            </a:pPr>
            <a:r>
              <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In other words, </a:t>
            </a:r>
            <a:r>
              <a:rPr lang="en-US" sz="2200" b="1" i="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“Robotics is a domain in Artificial Intelligence that deals with the study of creating Intelligent and Efficient Robots”. </a:t>
            </a:r>
            <a:r>
              <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Or “</a:t>
            </a:r>
            <a:r>
              <a:rPr lang="en-US" sz="2200" b="1" i="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Robotics is the engineering science and technology which involves the conception, design, operation and manufacture of robots. Electronics, mechanics and software are brought together by robotics.”</a:t>
            </a:r>
          </a:p>
          <a:p>
            <a:pPr algn="just">
              <a:lnSpc>
                <a:spcPct val="150000"/>
              </a:lnSpc>
            </a:pPr>
            <a:r>
              <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Aspects of Robotics- </a:t>
            </a:r>
            <a:r>
              <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 robots have mechanical construction, form or shape designed to accomplish a particular task. They have electrical components which power and control the machinery. They contain some level of computer program that determines what, when, and how a Robot does something.</a:t>
            </a:r>
          </a:p>
          <a:p>
            <a:pPr algn="just">
              <a:lnSpc>
                <a:spcPct val="150000"/>
              </a:lnSpc>
            </a:pP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US" sz="22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42</a:t>
            </a:fld>
            <a:endParaRPr lang="en-US" sz="1000" dirty="0"/>
          </a:p>
        </p:txBody>
      </p:sp>
    </p:spTree>
    <p:extLst>
      <p:ext uri="{BB962C8B-B14F-4D97-AF65-F5344CB8AC3E}">
        <p14:creationId xmlns:p14="http://schemas.microsoft.com/office/powerpoint/2010/main" val="23351390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793230" y="367258"/>
            <a:ext cx="11258863" cy="5853659"/>
          </a:xfrm>
        </p:spPr>
        <p:txBody>
          <a:bodyPr>
            <a:normAutofit/>
          </a:bodyPr>
          <a:lstStyle/>
          <a:p>
            <a:pPr marL="0" marR="0" indent="0" algn="just">
              <a:lnSpc>
                <a:spcPct val="150000"/>
              </a:lnSpc>
              <a:spcBef>
                <a:spcPts val="0"/>
              </a:spcBef>
              <a:spcAft>
                <a:spcPts val="0"/>
              </a:spcAft>
              <a:buNone/>
            </a:pPr>
            <a:r>
              <a:rPr lang="en-US" sz="21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Robot Locomotion- </a:t>
            </a:r>
            <a:r>
              <a:rPr lang="en-US" sz="2100" dirty="0">
                <a:effectLst/>
                <a:latin typeface="Bookman Old Style" panose="02050604050505020204" pitchFamily="18" charset="0"/>
                <a:ea typeface="Calibri" panose="020F0502020204030204" pitchFamily="34" charset="0"/>
                <a:cs typeface="Times New Roman" panose="02020603050405020304" pitchFamily="18" charset="0"/>
              </a:rPr>
              <a:t>Locomotion is a mechanism that makes a robot capable of moving in its environment. There are various types of locomotion’s-</a:t>
            </a:r>
          </a:p>
          <a:p>
            <a:pPr lvl="1" algn="just">
              <a:lnSpc>
                <a:spcPct val="150000"/>
              </a:lnSpc>
              <a:spcBef>
                <a:spcPts val="0"/>
              </a:spcBef>
              <a:spcAft>
                <a:spcPts val="0"/>
              </a:spcAft>
              <a:buFont typeface="Wingdings" panose="05000000000000000000" pitchFamily="2" charset="2"/>
              <a:buChar char="Ø"/>
            </a:pPr>
            <a:r>
              <a:rPr lang="en-US" sz="2100" b="1" i="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Legged Locomotion- </a:t>
            </a:r>
            <a:r>
              <a:rPr lang="en-US" sz="2100" i="0" dirty="0">
                <a:effectLst/>
                <a:latin typeface="Bookman Old Style" panose="02050604050505020204" pitchFamily="18" charset="0"/>
                <a:ea typeface="Calibri" panose="020F0502020204030204" pitchFamily="34" charset="0"/>
                <a:cs typeface="Times New Roman" panose="02020603050405020304" pitchFamily="18" charset="0"/>
              </a:rPr>
              <a:t>This type of locomotion consumes more power while demonstrating walk, jump, and trot, hop, climb up or down etc.</a:t>
            </a:r>
          </a:p>
          <a:p>
            <a:pPr lvl="1" algn="just">
              <a:lnSpc>
                <a:spcPct val="150000"/>
              </a:lnSpc>
              <a:spcBef>
                <a:spcPts val="0"/>
              </a:spcBef>
              <a:spcAft>
                <a:spcPts val="0"/>
              </a:spcAft>
              <a:buFont typeface="Wingdings" panose="05000000000000000000" pitchFamily="2" charset="2"/>
              <a:buChar char="Ø"/>
            </a:pPr>
            <a:r>
              <a:rPr lang="en-US" sz="2100" b="1" i="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Wheeled Locomotion- </a:t>
            </a:r>
            <a:r>
              <a:rPr lang="en-US" sz="2100" i="0" dirty="0">
                <a:effectLst/>
                <a:latin typeface="Bookman Old Style" panose="02050604050505020204" pitchFamily="18" charset="0"/>
                <a:ea typeface="Calibri" panose="020F0502020204030204" pitchFamily="34" charset="0"/>
                <a:cs typeface="Times New Roman" panose="02020603050405020304" pitchFamily="18" charset="0"/>
              </a:rPr>
              <a:t>It requires fewer number of motors to accomplish a movement. It is little easy to implement as there are less stability issues in case of a greater number of wheels. It is power efficient as compared to legged locomotion.</a:t>
            </a:r>
          </a:p>
          <a:p>
            <a:pPr lvl="1" algn="just">
              <a:lnSpc>
                <a:spcPct val="150000"/>
              </a:lnSpc>
              <a:spcBef>
                <a:spcPts val="0"/>
              </a:spcBef>
              <a:spcAft>
                <a:spcPts val="0"/>
              </a:spcAft>
              <a:buFont typeface="Wingdings" panose="05000000000000000000" pitchFamily="2" charset="2"/>
              <a:buChar char="Ø"/>
            </a:pPr>
            <a:r>
              <a:rPr lang="en-US" sz="2100" b="1" i="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Slip/Skid Locomotion-</a:t>
            </a:r>
            <a:r>
              <a:rPr lang="en-US" sz="2100" i="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2100" i="0" dirty="0">
                <a:effectLst/>
                <a:latin typeface="Bookman Old Style" panose="02050604050505020204" pitchFamily="18" charset="0"/>
                <a:ea typeface="Calibri" panose="020F0502020204030204" pitchFamily="34" charset="0"/>
                <a:cs typeface="Times New Roman" panose="02020603050405020304" pitchFamily="18" charset="0"/>
              </a:rPr>
              <a:t>In this type, the vehicles use tracks as in a tank. The robot is steered by moving the tracks with different speeds in the same or opposite direction. It offers stability because of large contact area of track and ground.</a:t>
            </a:r>
          </a:p>
          <a:p>
            <a:pPr algn="just">
              <a:lnSpc>
                <a:spcPct val="150000"/>
              </a:lnSpc>
            </a:pPr>
            <a:endParaRPr lang="en-US" sz="21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43</a:t>
            </a:fld>
            <a:endParaRPr lang="en-US" sz="1000" dirty="0"/>
          </a:p>
        </p:txBody>
      </p:sp>
    </p:spTree>
    <p:extLst>
      <p:ext uri="{BB962C8B-B14F-4D97-AF65-F5344CB8AC3E}">
        <p14:creationId xmlns:p14="http://schemas.microsoft.com/office/powerpoint/2010/main" val="6691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8B18-E5A1-41E7-A47C-6973012F0C3D}"/>
              </a:ext>
            </a:extLst>
          </p:cNvPr>
          <p:cNvSpPr>
            <a:spLocks noGrp="1"/>
          </p:cNvSpPr>
          <p:nvPr>
            <p:ph type="title"/>
          </p:nvPr>
        </p:nvSpPr>
        <p:spPr>
          <a:xfrm>
            <a:off x="1233379" y="434089"/>
            <a:ext cx="9601200" cy="750134"/>
          </a:xfrm>
        </p:spPr>
        <p:txBody>
          <a:bodyPr>
            <a:noAutofit/>
          </a:bodyPr>
          <a:lstStyle/>
          <a:p>
            <a:pPr algn="just">
              <a:lnSpc>
                <a:spcPct val="150000"/>
              </a:lnSpc>
            </a:pPr>
            <a:r>
              <a:rPr lang="en-US" sz="3200" b="1" dirty="0">
                <a:solidFill>
                  <a:srgbClr val="002060"/>
                </a:solidFill>
                <a:latin typeface="Bookman Old Style" panose="02050604050505020204" pitchFamily="18" charset="0"/>
              </a:rPr>
              <a:t>Components of Robot-</a:t>
            </a:r>
          </a:p>
        </p:txBody>
      </p:sp>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958121" y="1206395"/>
            <a:ext cx="10914089" cy="4894602"/>
          </a:xfrm>
        </p:spPr>
        <p:txBody>
          <a:bodyPr>
            <a:noAutofit/>
          </a:bodyPr>
          <a:lstStyle/>
          <a:p>
            <a:pPr marL="0" marR="0" indent="0" algn="just">
              <a:lnSpc>
                <a:spcPct val="150000"/>
              </a:lnSpc>
              <a:spcBef>
                <a:spcPts val="0"/>
              </a:spcBef>
              <a:spcAft>
                <a:spcPts val="0"/>
              </a:spcAft>
              <a:buNone/>
            </a:pPr>
            <a:r>
              <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Robots are constructed with the following-</a:t>
            </a:r>
          </a:p>
          <a:p>
            <a:pPr marR="0" lvl="0" algn="just">
              <a:lnSpc>
                <a:spcPct val="150000"/>
              </a:lnSpc>
              <a:spcBef>
                <a:spcPts val="0"/>
              </a:spcBef>
              <a:spcAft>
                <a:spcPts val="0"/>
              </a:spcAft>
              <a:buFont typeface="Wingdings" panose="05000000000000000000" pitchFamily="2" charset="2"/>
              <a:buChar char="Ø"/>
            </a:pPr>
            <a:r>
              <a:rPr lang="en-US" sz="21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Power Supply- </a:t>
            </a:r>
            <a:r>
              <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Battery, Solar Power, Hydraulic, or Pneumatic Power Sources</a:t>
            </a:r>
            <a:r>
              <a:rPr lang="en-US" sz="2100" dirty="0">
                <a:effectLst/>
                <a:latin typeface="Bookman Old Style" panose="02050604050505020204" pitchFamily="18" charset="0"/>
                <a:ea typeface="Calibri" panose="020F0502020204030204" pitchFamily="34" charset="0"/>
                <a:cs typeface="Times New Roman" panose="02020603050405020304" pitchFamily="18" charset="0"/>
              </a:rPr>
              <a:t>.</a:t>
            </a:r>
          </a:p>
          <a:p>
            <a:pPr marR="0" lvl="0" algn="just">
              <a:lnSpc>
                <a:spcPct val="150000"/>
              </a:lnSpc>
              <a:spcBef>
                <a:spcPts val="0"/>
              </a:spcBef>
              <a:spcAft>
                <a:spcPts val="0"/>
              </a:spcAft>
              <a:buFont typeface="Wingdings" panose="05000000000000000000" pitchFamily="2" charset="2"/>
              <a:buChar char="Ø"/>
            </a:pPr>
            <a:r>
              <a:rPr lang="en-US" sz="21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Actuators- </a:t>
            </a:r>
            <a:r>
              <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They convert energy into movement.</a:t>
            </a:r>
          </a:p>
          <a:p>
            <a:pPr marR="0" lvl="0" algn="just">
              <a:lnSpc>
                <a:spcPct val="150000"/>
              </a:lnSpc>
              <a:spcBef>
                <a:spcPts val="0"/>
              </a:spcBef>
              <a:spcAft>
                <a:spcPts val="0"/>
              </a:spcAft>
              <a:buFont typeface="Wingdings" panose="05000000000000000000" pitchFamily="2" charset="2"/>
              <a:buChar char="Ø"/>
            </a:pPr>
            <a:r>
              <a:rPr lang="en-US" sz="21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Electric Motors (AC/DC) - </a:t>
            </a:r>
            <a:r>
              <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Used for rotational movement.</a:t>
            </a:r>
          </a:p>
          <a:p>
            <a:pPr marR="0" lvl="0" algn="just">
              <a:lnSpc>
                <a:spcPct val="150000"/>
              </a:lnSpc>
              <a:spcBef>
                <a:spcPts val="0"/>
              </a:spcBef>
              <a:spcAft>
                <a:spcPts val="0"/>
              </a:spcAft>
              <a:buFont typeface="Wingdings" panose="05000000000000000000" pitchFamily="2" charset="2"/>
              <a:buChar char="Ø"/>
            </a:pPr>
            <a:r>
              <a:rPr lang="en-US" sz="21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Pneumatic Air Muscles- </a:t>
            </a:r>
            <a:r>
              <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They contract almost 40% when air is sucked in them.</a:t>
            </a:r>
          </a:p>
          <a:p>
            <a:pPr marR="0" lvl="0" algn="just">
              <a:lnSpc>
                <a:spcPct val="150000"/>
              </a:lnSpc>
              <a:spcBef>
                <a:spcPts val="0"/>
              </a:spcBef>
              <a:spcAft>
                <a:spcPts val="0"/>
              </a:spcAft>
              <a:buFont typeface="Wingdings" panose="05000000000000000000" pitchFamily="2" charset="2"/>
              <a:buChar char="Ø"/>
            </a:pPr>
            <a:r>
              <a:rPr lang="en-US" sz="21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Muscle Wires- </a:t>
            </a:r>
            <a:r>
              <a:rPr lang="en-US" sz="21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They contract by 5% when electric current is passed through them</a:t>
            </a:r>
          </a:p>
          <a:p>
            <a:pPr marR="0" lvl="0" algn="just">
              <a:lnSpc>
                <a:spcPct val="150000"/>
              </a:lnSpc>
              <a:spcBef>
                <a:spcPts val="0"/>
              </a:spcBef>
              <a:spcAft>
                <a:spcPts val="0"/>
              </a:spcAft>
              <a:buFont typeface="Wingdings" panose="05000000000000000000" pitchFamily="2" charset="2"/>
              <a:buChar char="Ø"/>
            </a:pPr>
            <a:r>
              <a:rPr lang="en-US" sz="21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Piezo Motor and Ultrasonic Motors- </a:t>
            </a:r>
            <a:r>
              <a:rPr lang="en-US" sz="2100" dirty="0">
                <a:effectLst/>
                <a:latin typeface="Bookman Old Style" panose="02050604050505020204" pitchFamily="18" charset="0"/>
                <a:ea typeface="Calibri" panose="020F0502020204030204" pitchFamily="34" charset="0"/>
                <a:cs typeface="Times New Roman" panose="02020603050405020304" pitchFamily="18" charset="0"/>
              </a:rPr>
              <a:t>Best for Industrial Robots</a:t>
            </a:r>
          </a:p>
          <a:p>
            <a:endParaRPr lang="en-US" sz="21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44</a:t>
            </a:fld>
            <a:endParaRPr lang="en-US" sz="1000" dirty="0"/>
          </a:p>
        </p:txBody>
      </p:sp>
    </p:spTree>
    <p:extLst>
      <p:ext uri="{BB962C8B-B14F-4D97-AF65-F5344CB8AC3E}">
        <p14:creationId xmlns:p14="http://schemas.microsoft.com/office/powerpoint/2010/main" val="1091553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978545" y="667062"/>
            <a:ext cx="10683803" cy="5358984"/>
          </a:xfrm>
        </p:spPr>
        <p:txBody>
          <a:bodyPr>
            <a:normAutofit/>
          </a:bodyPr>
          <a:lstStyle/>
          <a:p>
            <a:pPr algn="just">
              <a:lnSpc>
                <a:spcPct val="150000"/>
              </a:lnSpc>
              <a:buFont typeface="Wingdings" panose="05000000000000000000" pitchFamily="2" charset="2"/>
              <a:buChar char="Ø"/>
            </a:pPr>
            <a:r>
              <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Sensors-</a:t>
            </a:r>
            <a:r>
              <a:rPr lang="en-US" sz="22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They provide knowledge of real time information on the task environment. Robots are equipped with vision sensors to be able to compute the depth in the environment. A tactile sensor imitates the mechanical properties of touch receptors of human fingertips.</a:t>
            </a:r>
          </a:p>
          <a:p>
            <a:pPr algn="just">
              <a:lnSpc>
                <a:spcPct val="150000"/>
              </a:lnSpc>
              <a:buFont typeface="Wingdings" panose="05000000000000000000" pitchFamily="2" charset="2"/>
              <a:buChar char="Ø"/>
            </a:pPr>
            <a:r>
              <a:rPr lang="en-US" sz="22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Computer Vision- </a:t>
            </a:r>
            <a:r>
              <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This is a technology of Artificial Intelligence with which the robots can see. The computer vision plays vital role in the domain of safety, security, health, access and entertainment.</a:t>
            </a:r>
            <a:r>
              <a:rPr lang="en-US" sz="22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Computer Vision</a:t>
            </a:r>
            <a:r>
              <a:rPr lang="en-US" sz="2200" b="1"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automatically extracts, analyzes and comprehends useful information from a single image or an array of images.</a:t>
            </a:r>
          </a:p>
          <a:p>
            <a:pPr algn="just">
              <a:lnSpc>
                <a:spcPct val="150000"/>
              </a:lnSpc>
              <a:buFont typeface="Wingdings" panose="05000000000000000000" pitchFamily="2" charset="2"/>
              <a:buChar char="Ø"/>
            </a:pPr>
            <a:endParaRPr lang="en-US" sz="2200"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45</a:t>
            </a:fld>
            <a:endParaRPr lang="en-US" sz="1000" dirty="0"/>
          </a:p>
        </p:txBody>
      </p:sp>
    </p:spTree>
    <p:extLst>
      <p:ext uri="{BB962C8B-B14F-4D97-AF65-F5344CB8AC3E}">
        <p14:creationId xmlns:p14="http://schemas.microsoft.com/office/powerpoint/2010/main" val="3742180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8B18-E5A1-41E7-A47C-6973012F0C3D}"/>
              </a:ext>
            </a:extLst>
          </p:cNvPr>
          <p:cNvSpPr>
            <a:spLocks noGrp="1"/>
          </p:cNvSpPr>
          <p:nvPr>
            <p:ph type="title"/>
          </p:nvPr>
        </p:nvSpPr>
        <p:spPr>
          <a:xfrm>
            <a:off x="951875" y="404614"/>
            <a:ext cx="9601200" cy="604532"/>
          </a:xfrm>
        </p:spPr>
        <p:txBody>
          <a:bodyPr>
            <a:normAutofit/>
          </a:bodyPr>
          <a:lstStyle/>
          <a:p>
            <a:r>
              <a:rPr lang="en-US" sz="3200" b="1" dirty="0">
                <a:effectLst/>
                <a:latin typeface="Bookman Old Style" panose="02050604050505020204" pitchFamily="18" charset="0"/>
                <a:ea typeface="Calibri" panose="020F0502020204030204" pitchFamily="34" charset="0"/>
                <a:cs typeface="Times New Roman" panose="02020603050405020304" pitchFamily="18" charset="0"/>
              </a:rPr>
              <a:t>Applications of Robotics-</a:t>
            </a:r>
            <a:endParaRPr lang="en-US" sz="32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951875" y="1211452"/>
            <a:ext cx="10740453" cy="5241933"/>
          </a:xfrm>
        </p:spPr>
        <p:txBody>
          <a:bodyPr>
            <a:normAutofit/>
          </a:bodyPr>
          <a:lstStyle/>
          <a:p>
            <a:pPr algn="just">
              <a:lnSpc>
                <a:spcPct val="150000"/>
              </a:lnSpc>
            </a:pPr>
            <a:r>
              <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Robots are used for jobs that are dirty, dull, and dangerous. Today robotics have many different application areas. Some of those are:</a:t>
            </a:r>
          </a:p>
          <a:p>
            <a:pPr lvl="1" algn="just">
              <a:lnSpc>
                <a:spcPct val="150000"/>
              </a:lnSpc>
              <a:buFont typeface="Wingdings" panose="05000000000000000000" pitchFamily="2" charset="2"/>
              <a:buChar char="Ø"/>
            </a:pPr>
            <a:r>
              <a:rPr lang="en-US" i="0" dirty="0">
                <a:solidFill>
                  <a:srgbClr val="C00000"/>
                </a:solidFill>
                <a:latin typeface="Bookman Old Style" panose="02050604050505020204" pitchFamily="18" charset="0"/>
              </a:rPr>
              <a:t>Security</a:t>
            </a:r>
          </a:p>
          <a:p>
            <a:pPr lvl="1" algn="just">
              <a:lnSpc>
                <a:spcPct val="150000"/>
              </a:lnSpc>
              <a:buFont typeface="Wingdings" panose="05000000000000000000" pitchFamily="2" charset="2"/>
              <a:buChar char="Ø"/>
            </a:pPr>
            <a:r>
              <a:rPr lang="en-US" i="0" dirty="0">
                <a:solidFill>
                  <a:srgbClr val="C00000"/>
                </a:solidFill>
                <a:latin typeface="Bookman Old Style" panose="02050604050505020204" pitchFamily="18" charset="0"/>
              </a:rPr>
              <a:t>Entertainment</a:t>
            </a:r>
          </a:p>
          <a:p>
            <a:pPr lvl="1" algn="just">
              <a:lnSpc>
                <a:spcPct val="150000"/>
              </a:lnSpc>
              <a:buFont typeface="Wingdings" panose="05000000000000000000" pitchFamily="2" charset="2"/>
              <a:buChar char="Ø"/>
            </a:pPr>
            <a:r>
              <a:rPr lang="en-US" i="0" dirty="0">
                <a:solidFill>
                  <a:srgbClr val="C00000"/>
                </a:solidFill>
                <a:latin typeface="Bookman Old Style" panose="02050604050505020204" pitchFamily="18" charset="0"/>
              </a:rPr>
              <a:t>Manufacturing</a:t>
            </a:r>
          </a:p>
          <a:p>
            <a:pPr lvl="1" algn="just">
              <a:lnSpc>
                <a:spcPct val="150000"/>
              </a:lnSpc>
              <a:buFont typeface="Wingdings" panose="05000000000000000000" pitchFamily="2" charset="2"/>
              <a:buChar char="Ø"/>
            </a:pPr>
            <a:r>
              <a:rPr lang="en-US" i="0" dirty="0">
                <a:solidFill>
                  <a:srgbClr val="C00000"/>
                </a:solidFill>
                <a:latin typeface="Bookman Old Style" panose="02050604050505020204" pitchFamily="18" charset="0"/>
              </a:rPr>
              <a:t>Health Care</a:t>
            </a:r>
          </a:p>
          <a:p>
            <a:pPr lvl="1" algn="just">
              <a:lnSpc>
                <a:spcPct val="150000"/>
              </a:lnSpc>
              <a:buFont typeface="Wingdings" panose="05000000000000000000" pitchFamily="2" charset="2"/>
              <a:buChar char="Ø"/>
            </a:pPr>
            <a:r>
              <a:rPr lang="en-US" i="0" dirty="0">
                <a:solidFill>
                  <a:srgbClr val="C00000"/>
                </a:solidFill>
                <a:latin typeface="Bookman Old Style" panose="02050604050505020204" pitchFamily="18" charset="0"/>
              </a:rPr>
              <a:t>Underwater Exploration</a:t>
            </a:r>
          </a:p>
          <a:p>
            <a:pPr lvl="1" algn="just">
              <a:lnSpc>
                <a:spcPct val="150000"/>
              </a:lnSpc>
              <a:buFont typeface="Wingdings" panose="05000000000000000000" pitchFamily="2" charset="2"/>
              <a:buChar char="Ø"/>
            </a:pPr>
            <a:r>
              <a:rPr lang="en-US" i="0" dirty="0">
                <a:solidFill>
                  <a:srgbClr val="C00000"/>
                </a:solidFill>
                <a:latin typeface="Bookman Old Style" panose="02050604050505020204" pitchFamily="18" charset="0"/>
              </a:rPr>
              <a:t>Military</a:t>
            </a:r>
          </a:p>
          <a:p>
            <a:pPr lvl="1" algn="just">
              <a:lnSpc>
                <a:spcPct val="150000"/>
              </a:lnSpc>
              <a:buFont typeface="Wingdings" panose="05000000000000000000" pitchFamily="2" charset="2"/>
              <a:buChar char="Ø"/>
            </a:pPr>
            <a:r>
              <a:rPr lang="en-US" i="0" dirty="0">
                <a:solidFill>
                  <a:srgbClr val="C00000"/>
                </a:solidFill>
                <a:latin typeface="Bookman Old Style" panose="02050604050505020204" pitchFamily="18" charset="0"/>
              </a:rPr>
              <a:t>Food Preparation</a:t>
            </a:r>
          </a:p>
          <a:p>
            <a:pPr lvl="1" algn="just">
              <a:lnSpc>
                <a:spcPct val="150000"/>
              </a:lnSpc>
              <a:buFont typeface="Wingdings" panose="05000000000000000000" pitchFamily="2" charset="2"/>
              <a:buChar char="Ø"/>
            </a:pPr>
            <a:endParaRPr lang="en-US" i="0" dirty="0">
              <a:solidFill>
                <a:srgbClr val="C00000"/>
              </a:solidFill>
              <a:latin typeface="Bookman Old Style" panose="02050604050505020204" pitchFamily="18" charset="0"/>
            </a:endParaRPr>
          </a:p>
          <a:p>
            <a:pPr lvl="1" algn="just">
              <a:lnSpc>
                <a:spcPct val="150000"/>
              </a:lnSpc>
              <a:buFont typeface="Wingdings" panose="05000000000000000000" pitchFamily="2" charset="2"/>
              <a:buChar char="Ø"/>
            </a:pPr>
            <a:endParaRPr lang="en-US" i="0" dirty="0">
              <a:solidFill>
                <a:srgbClr val="C00000"/>
              </a:solidFill>
              <a:latin typeface="Bookman Old Style" panose="02050604050505020204" pitchFamily="18" charset="0"/>
            </a:endParaRPr>
          </a:p>
          <a:p>
            <a:pPr algn="just">
              <a:lnSpc>
                <a:spcPct val="150000"/>
              </a:lnSpc>
            </a:pPr>
            <a:endParaRPr lang="en-US" dirty="0">
              <a:solidFill>
                <a:srgbClr val="002060"/>
              </a:solidFill>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46</a:t>
            </a:fld>
            <a:endParaRPr lang="en-US" sz="1000" dirty="0"/>
          </a:p>
        </p:txBody>
      </p:sp>
    </p:spTree>
    <p:extLst>
      <p:ext uri="{BB962C8B-B14F-4D97-AF65-F5344CB8AC3E}">
        <p14:creationId xmlns:p14="http://schemas.microsoft.com/office/powerpoint/2010/main" val="3475268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6145-DF42-4C40-B719-61DACB84E209}"/>
              </a:ext>
            </a:extLst>
          </p:cNvPr>
          <p:cNvSpPr>
            <a:spLocks noGrp="1"/>
          </p:cNvSpPr>
          <p:nvPr>
            <p:ph type="title"/>
          </p:nvPr>
        </p:nvSpPr>
        <p:spPr>
          <a:xfrm>
            <a:off x="1295400" y="666437"/>
            <a:ext cx="9601200" cy="648325"/>
          </a:xfrm>
        </p:spPr>
        <p:txBody>
          <a:bodyPr>
            <a:normAutofit/>
          </a:bodyPr>
          <a:lstStyle/>
          <a:p>
            <a:r>
              <a:rPr lang="en-US" sz="3200" b="1" dirty="0">
                <a:latin typeface="Bookman Old Style" panose="02050604050505020204" pitchFamily="18" charset="0"/>
              </a:rPr>
              <a:t>Introduction-</a:t>
            </a:r>
          </a:p>
        </p:txBody>
      </p:sp>
      <p:sp>
        <p:nvSpPr>
          <p:cNvPr id="3" name="Content Placeholder 2">
            <a:extLst>
              <a:ext uri="{FF2B5EF4-FFF2-40B4-BE49-F238E27FC236}">
                <a16:creationId xmlns:a16="http://schemas.microsoft.com/office/drawing/2014/main" id="{C944A0DF-6696-4B83-82DA-3AFBC245B995}"/>
              </a:ext>
            </a:extLst>
          </p:cNvPr>
          <p:cNvSpPr>
            <a:spLocks noGrp="1"/>
          </p:cNvSpPr>
          <p:nvPr>
            <p:ph idx="1"/>
          </p:nvPr>
        </p:nvSpPr>
        <p:spPr>
          <a:xfrm>
            <a:off x="1295400" y="1314761"/>
            <a:ext cx="10426908" cy="4876801"/>
          </a:xfrm>
        </p:spPr>
        <p:txBody>
          <a:bodyPr>
            <a:normAutofit/>
          </a:bodyPr>
          <a:lstStyle/>
          <a:p>
            <a:pPr algn="just">
              <a:lnSpc>
                <a:spcPct val="150000"/>
              </a:lnSpc>
            </a:pPr>
            <a:r>
              <a:rPr lang="en-US" dirty="0">
                <a:effectLst/>
                <a:latin typeface="Bookman Old Style" panose="02050604050505020204" pitchFamily="18" charset="0"/>
                <a:ea typeface="Calibri" panose="020F0502020204030204" pitchFamily="34" charset="0"/>
                <a:cs typeface="Times New Roman" panose="02020603050405020304" pitchFamily="18" charset="0"/>
              </a:rPr>
              <a:t>Natural Language Processing (NLP) is a branch of Artificial Intelligence that helps computer to understand, interpret and manipulate human language. </a:t>
            </a:r>
          </a:p>
          <a:p>
            <a:pPr algn="just">
              <a:lnSpc>
                <a:spcPct val="150000"/>
              </a:lnSpc>
            </a:pPr>
            <a:r>
              <a:rPr lang="en-US" dirty="0">
                <a:effectLst/>
                <a:latin typeface="Bookman Old Style" panose="02050604050505020204" pitchFamily="18" charset="0"/>
                <a:ea typeface="Calibri" panose="020F0502020204030204" pitchFamily="34" charset="0"/>
                <a:cs typeface="Times New Roman" panose="02020603050405020304" pitchFamily="18" charset="0"/>
              </a:rPr>
              <a:t>In other language- </a:t>
            </a:r>
            <a:r>
              <a:rPr lang="en-US" b="1" dirty="0">
                <a:effectLst/>
                <a:latin typeface="Bookman Old Style" panose="02050604050505020204" pitchFamily="18" charset="0"/>
                <a:ea typeface="Calibri" panose="020F0502020204030204" pitchFamily="34" charset="0"/>
                <a:cs typeface="Times New Roman" panose="02020603050405020304" pitchFamily="18" charset="0"/>
              </a:rPr>
              <a:t>“</a:t>
            </a:r>
            <a:r>
              <a:rPr lang="en-US" b="1" i="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Natural Language Processing is an area of computer science and Artificial Intelligence concerned with the interaction between computer and human language”. </a:t>
            </a:r>
          </a:p>
          <a:p>
            <a:pPr algn="just">
              <a:lnSpc>
                <a:spcPct val="150000"/>
              </a:lnSpc>
            </a:pPr>
            <a:r>
              <a:rPr lang="en-US" dirty="0">
                <a:effectLst/>
                <a:latin typeface="Bookman Old Style" panose="02050604050505020204" pitchFamily="18" charset="0"/>
                <a:ea typeface="Calibri" panose="020F0502020204030204" pitchFamily="34" charset="0"/>
                <a:cs typeface="Times New Roman" panose="02020603050405020304" pitchFamily="18" charset="0"/>
              </a:rPr>
              <a:t>Natural Language Processing helps developers to organize and structure knowledge to perform tasks like translation, summarization, named entity recognition, relationship extraction, speech recognition, topic segmentation etc. </a:t>
            </a:r>
            <a:endParaRPr lang="en-US"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pPr>
            <a:endParaRPr lang="en-US"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EA16A853-92C2-4B77-9613-28A20C7140B1}"/>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66F3B3CC-7B00-47DB-8214-494412C05B82}"/>
              </a:ext>
            </a:extLst>
          </p:cNvPr>
          <p:cNvSpPr>
            <a:spLocks noGrp="1"/>
          </p:cNvSpPr>
          <p:nvPr>
            <p:ph type="sldNum" sz="quarter" idx="12"/>
          </p:nvPr>
        </p:nvSpPr>
        <p:spPr/>
        <p:txBody>
          <a:bodyPr/>
          <a:lstStyle/>
          <a:p>
            <a:fld id="{CB1E4CB7-CB13-4810-BF18-BE31AFC64F93}" type="slidenum">
              <a:rPr lang="en-US" smtClean="0"/>
              <a:pPr/>
              <a:t>5</a:t>
            </a:fld>
            <a:endParaRPr lang="en-US" sz="1000" dirty="0"/>
          </a:p>
        </p:txBody>
      </p:sp>
    </p:spTree>
    <p:extLst>
      <p:ext uri="{BB962C8B-B14F-4D97-AF65-F5344CB8AC3E}">
        <p14:creationId xmlns:p14="http://schemas.microsoft.com/office/powerpoint/2010/main" val="202470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1011836" y="921775"/>
            <a:ext cx="10665502" cy="5149122"/>
          </a:xfrm>
        </p:spPr>
        <p:txBody>
          <a:bodyPr>
            <a:normAutofit/>
          </a:bodyPr>
          <a:lstStyle/>
          <a:p>
            <a:pPr algn="just">
              <a:lnSpc>
                <a:spcPct val="150000"/>
              </a:lnSpc>
            </a:pPr>
            <a:r>
              <a:rPr lang="en-US" sz="2100" dirty="0">
                <a:effectLst/>
                <a:latin typeface="Bookman Old Style" panose="02050604050505020204" pitchFamily="18" charset="0"/>
                <a:ea typeface="Calibri" panose="020F0502020204030204" pitchFamily="34" charset="0"/>
                <a:cs typeface="Times New Roman" panose="02020603050405020304" pitchFamily="18" charset="0"/>
              </a:rPr>
              <a:t>Natural Language Processing considers the hierarchical structure of language: several words makes a phase, several phases makes a sentence and ultimately, sentences conveys ideas.</a:t>
            </a:r>
          </a:p>
          <a:p>
            <a:pPr marL="0" marR="0" indent="0" algn="just">
              <a:lnSpc>
                <a:spcPct val="150000"/>
              </a:lnSpc>
              <a:spcBef>
                <a:spcPts val="0"/>
              </a:spcBef>
              <a:spcAft>
                <a:spcPts val="800"/>
              </a:spcAft>
              <a:buNone/>
            </a:pPr>
            <a:r>
              <a:rPr lang="en-US" sz="2100" b="1"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Uses of Natural Language Processing- </a:t>
            </a:r>
            <a:r>
              <a:rPr lang="en-US" sz="2100" dirty="0">
                <a:effectLst/>
                <a:latin typeface="Bookman Old Style" panose="02050604050505020204" pitchFamily="18" charset="0"/>
                <a:ea typeface="Calibri" panose="020F0502020204030204" pitchFamily="34" charset="0"/>
                <a:cs typeface="Times New Roman" panose="02020603050405020304" pitchFamily="18" charset="0"/>
              </a:rPr>
              <a:t>Natural Language Processing algorithm have a variety of uses. They allow developers to create a software that understands human languages. Some of the uses are</a:t>
            </a:r>
          </a:p>
          <a:p>
            <a:pPr marL="873252" lvl="1" indent="-342900" algn="just">
              <a:lnSpc>
                <a:spcPct val="150000"/>
              </a:lnSpc>
              <a:spcBef>
                <a:spcPts val="0"/>
              </a:spcBef>
              <a:spcAft>
                <a:spcPts val="0"/>
              </a:spcAft>
              <a:buFont typeface="+mj-lt"/>
              <a:buAutoNum type="arabicPeriod"/>
            </a:pPr>
            <a:r>
              <a:rPr lang="en-US" sz="2100" i="0" dirty="0">
                <a:effectLst/>
                <a:latin typeface="Bookman Old Style" panose="02050604050505020204" pitchFamily="18" charset="0"/>
                <a:ea typeface="Calibri" panose="020F0502020204030204" pitchFamily="34" charset="0"/>
                <a:cs typeface="Times New Roman" panose="02020603050405020304" pitchFamily="18" charset="0"/>
              </a:rPr>
              <a:t>Summarize blocks of text using summarizer to extract the most important and central ideas while ignoring irrelevant information.</a:t>
            </a:r>
          </a:p>
          <a:p>
            <a:pPr marL="873252" lvl="1" indent="-342900" algn="just">
              <a:lnSpc>
                <a:spcPct val="150000"/>
              </a:lnSpc>
              <a:spcBef>
                <a:spcPts val="0"/>
              </a:spcBef>
              <a:spcAft>
                <a:spcPts val="0"/>
              </a:spcAft>
              <a:buFont typeface="+mj-lt"/>
              <a:buAutoNum type="arabicPeriod"/>
            </a:pPr>
            <a:r>
              <a:rPr lang="en-US" sz="2100" i="0" dirty="0">
                <a:effectLst/>
                <a:latin typeface="Bookman Old Style" panose="02050604050505020204" pitchFamily="18" charset="0"/>
                <a:ea typeface="Calibri" panose="020F0502020204030204" pitchFamily="34" charset="0"/>
                <a:cs typeface="Times New Roman" panose="02020603050405020304" pitchFamily="18" charset="0"/>
              </a:rPr>
              <a:t>Create a Chatbot using Parsey Mc Parseface, a language parsing deep learning model made by Google that uses point-of-speech tagging. </a:t>
            </a: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6</a:t>
            </a:fld>
            <a:endParaRPr lang="en-US" sz="1000" dirty="0"/>
          </a:p>
        </p:txBody>
      </p:sp>
    </p:spTree>
    <p:extLst>
      <p:ext uri="{BB962C8B-B14F-4D97-AF65-F5344CB8AC3E}">
        <p14:creationId xmlns:p14="http://schemas.microsoft.com/office/powerpoint/2010/main" val="2331392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921894" y="936885"/>
            <a:ext cx="10965305" cy="4984229"/>
          </a:xfrm>
        </p:spPr>
        <p:txBody>
          <a:bodyPr>
            <a:normAutofit/>
          </a:bodyPr>
          <a:lstStyle/>
          <a:p>
            <a:pPr marL="342900" marR="0" lvl="0" indent="-342900" algn="just">
              <a:lnSpc>
                <a:spcPct val="150000"/>
              </a:lnSpc>
              <a:spcBef>
                <a:spcPts val="0"/>
              </a:spcBef>
              <a:spcAft>
                <a:spcPts val="0"/>
              </a:spcAft>
              <a:buFont typeface="+mj-lt"/>
              <a:buAutoNum type="arabicPeriod" startAt="3"/>
            </a:pPr>
            <a:r>
              <a:rPr lang="en-US" sz="2100" dirty="0">
                <a:effectLst/>
                <a:latin typeface="Bookman Old Style" panose="02050604050505020204" pitchFamily="18" charset="0"/>
                <a:ea typeface="Calibri" panose="020F0502020204030204" pitchFamily="34" charset="0"/>
                <a:cs typeface="Times New Roman" panose="02020603050405020304" pitchFamily="18" charset="0"/>
              </a:rPr>
              <a:t>Automatically generate keyword tags from content using Auto Tag, which leverages LDA, a technique that discovers topics contained within a body of text.</a:t>
            </a:r>
          </a:p>
          <a:p>
            <a:pPr marL="342900" marR="0" lvl="0" indent="-342900" algn="just">
              <a:lnSpc>
                <a:spcPct val="150000"/>
              </a:lnSpc>
              <a:spcBef>
                <a:spcPts val="0"/>
              </a:spcBef>
              <a:spcAft>
                <a:spcPts val="0"/>
              </a:spcAft>
              <a:buFont typeface="+mj-lt"/>
              <a:buAutoNum type="arabicPeriod" startAt="3"/>
            </a:pPr>
            <a:r>
              <a:rPr lang="en-US" sz="2100" dirty="0">
                <a:effectLst/>
                <a:latin typeface="Bookman Old Style" panose="02050604050505020204" pitchFamily="18" charset="0"/>
                <a:ea typeface="Calibri" panose="020F0502020204030204" pitchFamily="34" charset="0"/>
                <a:cs typeface="Times New Roman" panose="02020603050405020304" pitchFamily="18" charset="0"/>
              </a:rPr>
              <a:t>Identify the type of entity extracted, such as it being a person, place or organization using Named Entity Recognition. </a:t>
            </a:r>
          </a:p>
          <a:p>
            <a:pPr marL="342900" marR="0" lvl="0" indent="-342900" algn="just">
              <a:lnSpc>
                <a:spcPct val="150000"/>
              </a:lnSpc>
              <a:spcBef>
                <a:spcPts val="0"/>
              </a:spcBef>
              <a:spcAft>
                <a:spcPts val="0"/>
              </a:spcAft>
              <a:buFont typeface="+mj-lt"/>
              <a:buAutoNum type="arabicPeriod" startAt="3"/>
            </a:pPr>
            <a:r>
              <a:rPr lang="en-US" sz="2100" dirty="0">
                <a:effectLst/>
                <a:latin typeface="Bookman Old Style" panose="02050604050505020204" pitchFamily="18" charset="0"/>
                <a:ea typeface="Calibri" panose="020F0502020204030204" pitchFamily="34" charset="0"/>
                <a:cs typeface="Times New Roman" panose="02020603050405020304" pitchFamily="18" charset="0"/>
              </a:rPr>
              <a:t>Use Sentiment Analysis to identify the sentiment of a string of text from very negative to neutral to very positive.</a:t>
            </a:r>
          </a:p>
          <a:p>
            <a:pPr marL="342900" marR="0" lvl="0" indent="-342900" algn="just">
              <a:lnSpc>
                <a:spcPct val="150000"/>
              </a:lnSpc>
              <a:spcBef>
                <a:spcPts val="0"/>
              </a:spcBef>
              <a:spcAft>
                <a:spcPts val="800"/>
              </a:spcAft>
              <a:buFont typeface="+mj-lt"/>
              <a:buAutoNum type="arabicPeriod" startAt="3"/>
            </a:pPr>
            <a:r>
              <a:rPr lang="en-US" sz="2100" dirty="0">
                <a:effectLst/>
                <a:latin typeface="Bookman Old Style" panose="02050604050505020204" pitchFamily="18" charset="0"/>
                <a:ea typeface="Calibri" panose="020F0502020204030204" pitchFamily="34" charset="0"/>
                <a:cs typeface="Times New Roman" panose="02020603050405020304" pitchFamily="18" charset="0"/>
              </a:rPr>
              <a:t>Reduce words to their root, or stem using Porter Stemmer or break up text into tokens using Tokenizer.</a:t>
            </a:r>
          </a:p>
          <a:p>
            <a:pPr marL="457200" indent="-457200">
              <a:buFont typeface="+mj-lt"/>
              <a:buAutoNum type="arabicPeriod" startAt="3"/>
            </a:pPr>
            <a:endParaRPr lang="en-US" sz="2100"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7</a:t>
            </a:fld>
            <a:endParaRPr lang="en-US" sz="1000" dirty="0"/>
          </a:p>
        </p:txBody>
      </p:sp>
    </p:spTree>
    <p:extLst>
      <p:ext uri="{BB962C8B-B14F-4D97-AF65-F5344CB8AC3E}">
        <p14:creationId xmlns:p14="http://schemas.microsoft.com/office/powerpoint/2010/main" val="3267718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846943" y="67456"/>
            <a:ext cx="10815403" cy="5921235"/>
          </a:xfrm>
        </p:spPr>
        <p:txBody>
          <a:bodyPr>
            <a:normAutofit/>
          </a:bodyPr>
          <a:lstStyle/>
          <a:p>
            <a:pPr marL="0" indent="0" algn="just">
              <a:lnSpc>
                <a:spcPct val="150000"/>
              </a:lnSpc>
              <a:buNone/>
            </a:pPr>
            <a:r>
              <a:rPr lang="en-US" sz="2100" b="1" dirty="0">
                <a:solidFill>
                  <a:srgbClr val="C00000"/>
                </a:solidFill>
                <a:latin typeface="Bookman Old Style" panose="02050604050505020204" pitchFamily="18" charset="0"/>
              </a:rPr>
              <a:t>Components of Natural Language Processing- </a:t>
            </a: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8</a:t>
            </a:fld>
            <a:endParaRPr lang="en-US" sz="1000" dirty="0"/>
          </a:p>
        </p:txBody>
      </p:sp>
      <p:pic>
        <p:nvPicPr>
          <p:cNvPr id="6" name="Picture 5">
            <a:extLst>
              <a:ext uri="{FF2B5EF4-FFF2-40B4-BE49-F238E27FC236}">
                <a16:creationId xmlns:a16="http://schemas.microsoft.com/office/drawing/2014/main" id="{8870C9EC-0B68-4121-B3E3-9A1A715D3654}"/>
              </a:ext>
            </a:extLst>
          </p:cNvPr>
          <p:cNvPicPr/>
          <p:nvPr/>
        </p:nvPicPr>
        <p:blipFill>
          <a:blip r:embed="rId2">
            <a:extLst>
              <a:ext uri="{28A0092B-C50C-407E-A947-70E740481C1C}">
                <a14:useLocalDpi xmlns:a14="http://schemas.microsoft.com/office/drawing/2010/main" val="0"/>
              </a:ext>
            </a:extLst>
          </a:blip>
          <a:stretch>
            <a:fillRect/>
          </a:stretch>
        </p:blipFill>
        <p:spPr>
          <a:xfrm>
            <a:off x="4999320" y="597260"/>
            <a:ext cx="5958490" cy="6193283"/>
          </a:xfrm>
          <a:prstGeom prst="rect">
            <a:avLst/>
          </a:prstGeom>
        </p:spPr>
      </p:pic>
    </p:spTree>
    <p:extLst>
      <p:ext uri="{BB962C8B-B14F-4D97-AF65-F5344CB8AC3E}">
        <p14:creationId xmlns:p14="http://schemas.microsoft.com/office/powerpoint/2010/main" val="3076386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8EE0E-8DDB-40FD-8A57-81EC06184B99}"/>
              </a:ext>
            </a:extLst>
          </p:cNvPr>
          <p:cNvSpPr>
            <a:spLocks noGrp="1"/>
          </p:cNvSpPr>
          <p:nvPr>
            <p:ph idx="1"/>
          </p:nvPr>
        </p:nvSpPr>
        <p:spPr>
          <a:xfrm>
            <a:off x="897535" y="277317"/>
            <a:ext cx="10884733" cy="6033542"/>
          </a:xfrm>
        </p:spPr>
        <p:txBody>
          <a:bodyPr>
            <a:normAutofit/>
          </a:bodyPr>
          <a:lstStyle/>
          <a:p>
            <a:pPr algn="just">
              <a:lnSpc>
                <a:spcPct val="150000"/>
              </a:lnSpc>
            </a:pPr>
            <a:r>
              <a:rPr lang="en-US" dirty="0">
                <a:effectLst/>
                <a:latin typeface="Bookman Old Style" panose="02050604050505020204" pitchFamily="18" charset="0"/>
                <a:ea typeface="Calibri" panose="020F0502020204030204" pitchFamily="34" charset="0"/>
                <a:cs typeface="Times New Roman" panose="02020603050405020304" pitchFamily="18" charset="0"/>
              </a:rPr>
              <a:t>There are total four main components of Natural Language Processing- </a:t>
            </a:r>
          </a:p>
          <a:p>
            <a:pPr marL="873252" lvl="1" indent="-342900" algn="just">
              <a:lnSpc>
                <a:spcPct val="150000"/>
              </a:lnSpc>
              <a:spcBef>
                <a:spcPts val="0"/>
              </a:spcBef>
              <a:spcAft>
                <a:spcPts val="0"/>
              </a:spcAft>
              <a:buFont typeface="Symbol" panose="05050102010706020507" pitchFamily="18" charset="2"/>
              <a:buChar char=""/>
            </a:pPr>
            <a:r>
              <a:rPr lang="en-US" b="1" i="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Morphological Processing- </a:t>
            </a:r>
            <a:r>
              <a:rPr lang="en-US" i="0" dirty="0">
                <a:effectLst/>
                <a:latin typeface="Bookman Old Style" panose="02050604050505020204" pitchFamily="18" charset="0"/>
                <a:ea typeface="Calibri" panose="020F0502020204030204" pitchFamily="34" charset="0"/>
                <a:cs typeface="Times New Roman" panose="02020603050405020304" pitchFamily="18" charset="0"/>
              </a:rPr>
              <a:t>It is the first phase of NLP. The purpose of this phase is to break chunks of language input into sets of tokens corresponding to paragraphs, sentences and words.</a:t>
            </a:r>
          </a:p>
          <a:p>
            <a:pPr marL="873252" lvl="1" indent="-342900" algn="just">
              <a:lnSpc>
                <a:spcPct val="150000"/>
              </a:lnSpc>
              <a:spcBef>
                <a:spcPts val="0"/>
              </a:spcBef>
              <a:spcAft>
                <a:spcPts val="0"/>
              </a:spcAft>
              <a:buFont typeface="Symbol" panose="05050102010706020507" pitchFamily="18" charset="2"/>
              <a:buChar char=""/>
            </a:pPr>
            <a:r>
              <a:rPr lang="en-US" b="1" i="0"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Syntax Analysis- </a:t>
            </a:r>
            <a:r>
              <a:rPr lang="en-US" i="0" dirty="0">
                <a:effectLst/>
                <a:latin typeface="Bookman Old Style" panose="02050604050505020204" pitchFamily="18" charset="0"/>
                <a:ea typeface="Calibri" panose="020F0502020204030204" pitchFamily="34" charset="0"/>
                <a:cs typeface="Times New Roman" panose="02020603050405020304" pitchFamily="18" charset="0"/>
              </a:rPr>
              <a:t>It is the second phase of NLP. The purpose of this phase is twofold-</a:t>
            </a:r>
          </a:p>
          <a:p>
            <a:pPr marL="1787652" lvl="3" indent="-342900" algn="just">
              <a:lnSpc>
                <a:spcPct val="150000"/>
              </a:lnSpc>
              <a:spcBef>
                <a:spcPts val="0"/>
              </a:spcBef>
              <a:spcAft>
                <a:spcPts val="0"/>
              </a:spcAft>
              <a:buFont typeface="Wingdings" panose="05000000000000000000" pitchFamily="2" charset="2"/>
              <a:buChar char=""/>
            </a:pPr>
            <a:r>
              <a:rPr lang="en-US" sz="2000" i="0" dirty="0">
                <a:effectLst/>
                <a:latin typeface="Bookman Old Style" panose="02050604050505020204" pitchFamily="18" charset="0"/>
                <a:ea typeface="Calibri" panose="020F0502020204030204" pitchFamily="34" charset="0"/>
                <a:cs typeface="Times New Roman" panose="02020603050405020304" pitchFamily="18" charset="0"/>
              </a:rPr>
              <a:t>To check that a sentence is well formed or not.</a:t>
            </a:r>
          </a:p>
          <a:p>
            <a:pPr marL="1787652" lvl="3" indent="-342900" algn="just">
              <a:lnSpc>
                <a:spcPct val="150000"/>
              </a:lnSpc>
              <a:spcBef>
                <a:spcPts val="0"/>
              </a:spcBef>
              <a:spcAft>
                <a:spcPts val="800"/>
              </a:spcAft>
              <a:buFont typeface="Wingdings" panose="05000000000000000000" pitchFamily="2" charset="2"/>
              <a:buChar char=""/>
            </a:pPr>
            <a:r>
              <a:rPr lang="en-US" sz="2000" i="0" dirty="0">
                <a:effectLst/>
                <a:latin typeface="Bookman Old Style" panose="02050604050505020204" pitchFamily="18" charset="0"/>
                <a:ea typeface="Calibri" panose="020F0502020204030204" pitchFamily="34" charset="0"/>
                <a:cs typeface="Times New Roman" panose="02020603050405020304" pitchFamily="18" charset="0"/>
              </a:rPr>
              <a:t>To break it up into a structure that shows the syntactic relationship between words.</a:t>
            </a:r>
          </a:p>
          <a:p>
            <a:pPr marL="603504" lvl="1" indent="0" algn="just">
              <a:lnSpc>
                <a:spcPct val="150000"/>
              </a:lnSpc>
              <a:spcBef>
                <a:spcPts val="0"/>
              </a:spcBef>
              <a:spcAft>
                <a:spcPts val="800"/>
              </a:spcAft>
              <a:buNone/>
            </a:pPr>
            <a:r>
              <a:rPr lang="en-US" b="1" i="0" dirty="0">
                <a:effectLst/>
                <a:latin typeface="Bookman Old Style" panose="02050604050505020204" pitchFamily="18" charset="0"/>
                <a:ea typeface="Calibri" panose="020F0502020204030204" pitchFamily="34" charset="0"/>
                <a:cs typeface="Times New Roman" panose="02020603050405020304" pitchFamily="18" charset="0"/>
              </a:rPr>
              <a:t>     Lexicon- </a:t>
            </a:r>
            <a:r>
              <a:rPr lang="en-US" i="0" dirty="0">
                <a:effectLst/>
                <a:latin typeface="Bookman Old Style" panose="02050604050505020204" pitchFamily="18" charset="0"/>
                <a:ea typeface="Calibri" panose="020F0502020204030204" pitchFamily="34" charset="0"/>
                <a:cs typeface="Times New Roman" panose="02020603050405020304" pitchFamily="18" charset="0"/>
              </a:rPr>
              <a:t>All the words and phrases used in a particular language or subject.</a:t>
            </a:r>
          </a:p>
          <a:p>
            <a:pPr marL="1060704" lvl="2" indent="0" algn="just">
              <a:lnSpc>
                <a:spcPct val="150000"/>
              </a:lnSpc>
              <a:spcBef>
                <a:spcPts val="0"/>
              </a:spcBef>
              <a:spcAft>
                <a:spcPts val="0"/>
              </a:spcAft>
              <a:buNone/>
            </a:pPr>
            <a:r>
              <a:rPr lang="en-US" sz="2000" b="1" i="0" dirty="0">
                <a:effectLst/>
                <a:latin typeface="Bookman Old Style" panose="02050604050505020204" pitchFamily="18" charset="0"/>
                <a:ea typeface="Calibri" panose="020F0502020204030204" pitchFamily="34" charset="0"/>
                <a:cs typeface="Times New Roman" panose="02020603050405020304" pitchFamily="18" charset="0"/>
              </a:rPr>
              <a:t>Example- </a:t>
            </a:r>
            <a:r>
              <a:rPr lang="en-US" sz="2000" i="0" dirty="0">
                <a:effectLst/>
                <a:latin typeface="Bookman Old Style" panose="02050604050505020204" pitchFamily="18" charset="0"/>
                <a:ea typeface="Calibri" panose="020F0502020204030204" pitchFamily="34" charset="0"/>
                <a:cs typeface="Times New Roman" panose="02020603050405020304" pitchFamily="18" charset="0"/>
              </a:rPr>
              <a:t>“The School goes to Boy”- This sentence will be rejected by syntax analyzer or parser. </a:t>
            </a:r>
          </a:p>
          <a:p>
            <a:pPr algn="just">
              <a:lnSpc>
                <a:spcPct val="150000"/>
              </a:lnSpc>
            </a:pPr>
            <a:endParaRPr lang="en-US"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3050314-456D-4B26-9D29-AC9DBF48E66A}"/>
              </a:ext>
            </a:extLst>
          </p:cNvPr>
          <p:cNvSpPr>
            <a:spLocks noGrp="1"/>
          </p:cNvSpPr>
          <p:nvPr>
            <p:ph type="ftr" sz="quarter" idx="11"/>
          </p:nvPr>
        </p:nvSpPr>
        <p:spPr/>
        <p:txBody>
          <a:bodyPr/>
          <a:lstStyle/>
          <a:p>
            <a:r>
              <a:rPr lang="en-US" sz="1000"/>
              <a:t>Unit 5 Introduction to NLP and Expet System</a:t>
            </a:r>
            <a:endParaRPr lang="en-US" sz="1000" dirty="0"/>
          </a:p>
        </p:txBody>
      </p:sp>
      <p:sp>
        <p:nvSpPr>
          <p:cNvPr id="5" name="Slide Number Placeholder 4">
            <a:extLst>
              <a:ext uri="{FF2B5EF4-FFF2-40B4-BE49-F238E27FC236}">
                <a16:creationId xmlns:a16="http://schemas.microsoft.com/office/drawing/2014/main" id="{F2CBAD00-E58B-4A0E-BED8-1A3D4BCF17D3}"/>
              </a:ext>
            </a:extLst>
          </p:cNvPr>
          <p:cNvSpPr>
            <a:spLocks noGrp="1"/>
          </p:cNvSpPr>
          <p:nvPr>
            <p:ph type="sldNum" sz="quarter" idx="12"/>
          </p:nvPr>
        </p:nvSpPr>
        <p:spPr/>
        <p:txBody>
          <a:bodyPr/>
          <a:lstStyle/>
          <a:p>
            <a:fld id="{CB1E4CB7-CB13-4810-BF18-BE31AFC64F93}" type="slidenum">
              <a:rPr lang="en-US" smtClean="0"/>
              <a:pPr/>
              <a:t>9</a:t>
            </a:fld>
            <a:endParaRPr lang="en-US" sz="1000" dirty="0"/>
          </a:p>
        </p:txBody>
      </p:sp>
    </p:spTree>
    <p:extLst>
      <p:ext uri="{BB962C8B-B14F-4D97-AF65-F5344CB8AC3E}">
        <p14:creationId xmlns:p14="http://schemas.microsoft.com/office/powerpoint/2010/main" val="4110794918"/>
      </p:ext>
    </p:extLst>
  </p:cSld>
  <p:clrMapOvr>
    <a:masterClrMapping/>
  </p:clrMapOvr>
</p:sld>
</file>

<file path=ppt/theme/theme1.xml><?xml version="1.0" encoding="utf-8"?>
<a:theme xmlns:a="http://schemas.openxmlformats.org/drawingml/2006/main" name="Cro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1544</TotalTime>
  <Words>4041</Words>
  <Application>Microsoft Office PowerPoint</Application>
  <PresentationFormat>Widescreen</PresentationFormat>
  <Paragraphs>341</Paragraphs>
  <Slides>46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Bookman Old Style</vt:lpstr>
      <vt:lpstr>Calibri</vt:lpstr>
      <vt:lpstr>Franklin Gothic Book</vt:lpstr>
      <vt:lpstr>Symbol</vt:lpstr>
      <vt:lpstr>Wingdings</vt:lpstr>
      <vt:lpstr>Crop</vt:lpstr>
      <vt:lpstr>Unit 5 Introduction to NLP and Expert System</vt:lpstr>
      <vt:lpstr>Points to be covered-</vt:lpstr>
      <vt:lpstr>Points to be covered-</vt:lpstr>
      <vt:lpstr>Points to be covered-</vt:lpstr>
      <vt:lpstr>Introduction-</vt:lpstr>
      <vt:lpstr>PowerPoint Presentation</vt:lpstr>
      <vt:lpstr>PowerPoint Presentation</vt:lpstr>
      <vt:lpstr>PowerPoint Presentation</vt:lpstr>
      <vt:lpstr>PowerPoint Presentation</vt:lpstr>
      <vt:lpstr>PowerPoint Presentation</vt:lpstr>
      <vt:lpstr>PowerPoint Presentation</vt:lpstr>
      <vt:lpstr>Ambiguity and Uncertainty in Language-</vt:lpstr>
      <vt:lpstr>PowerPoint Presentation</vt:lpstr>
      <vt:lpstr>PowerPoint Presentation</vt:lpstr>
      <vt:lpstr>Advantages of NLP</vt:lpstr>
      <vt:lpstr>Disadvantages of NLP</vt:lpstr>
      <vt:lpstr>Natural Language vs Computer Language</vt:lpstr>
      <vt:lpstr>Different Issues involved in NLP-</vt:lpstr>
      <vt:lpstr>PowerPoint Presentation</vt:lpstr>
      <vt:lpstr>PowerPoint Presentation</vt:lpstr>
      <vt:lpstr>Expert System-</vt:lpstr>
      <vt:lpstr>PowerPoint Presentation</vt:lpstr>
      <vt:lpstr>PowerPoint Presentation</vt:lpstr>
      <vt:lpstr>Components of Expert System</vt:lpstr>
      <vt:lpstr>PowerPoint Presentation</vt:lpstr>
      <vt:lpstr>PowerPoint Presentation</vt:lpstr>
      <vt:lpstr>Expert System Building Tools and Shells-</vt:lpstr>
      <vt:lpstr>PowerPoint Presentation</vt:lpstr>
      <vt:lpstr>PowerPoint Presentation</vt:lpstr>
      <vt:lpstr>PowerPoint Presentation</vt:lpstr>
      <vt:lpstr>Characteristics of Expert System-</vt:lpstr>
      <vt:lpstr>PowerPoint Presentation</vt:lpstr>
      <vt:lpstr>PowerPoint Presentation</vt:lpstr>
      <vt:lpstr>PowerPoint Presentation</vt:lpstr>
      <vt:lpstr>Applications of Expert System-</vt:lpstr>
      <vt:lpstr>Benefits of Expert System-</vt:lpstr>
      <vt:lpstr>Limitations of Expert System-</vt:lpstr>
      <vt:lpstr>Development of Expert System: General Steps-</vt:lpstr>
      <vt:lpstr>PowerPoint Presentation</vt:lpstr>
      <vt:lpstr>PowerPoint Presentation</vt:lpstr>
      <vt:lpstr>Robotics-</vt:lpstr>
      <vt:lpstr>PowerPoint Presentation</vt:lpstr>
      <vt:lpstr>PowerPoint Presentation</vt:lpstr>
      <vt:lpstr>Components of Robot-</vt:lpstr>
      <vt:lpstr>PowerPoint Presentation</vt:lpstr>
      <vt:lpstr>Applications of Robotics-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Introduction to NLP and Expert System</dc:title>
  <dc:creator>Kritika Purohit</dc:creator>
  <cp:lastModifiedBy>Kritika Purohit</cp:lastModifiedBy>
  <cp:revision>52</cp:revision>
  <dcterms:created xsi:type="dcterms:W3CDTF">2021-04-25T11:42:13Z</dcterms:created>
  <dcterms:modified xsi:type="dcterms:W3CDTF">2021-05-02T11:40:23Z</dcterms:modified>
</cp:coreProperties>
</file>