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72" r:id="rId5"/>
    <p:sldId id="260" r:id="rId6"/>
    <p:sldId id="261" r:id="rId7"/>
    <p:sldId id="278" r:id="rId8"/>
    <p:sldId id="279" r:id="rId9"/>
    <p:sldId id="280" r:id="rId10"/>
    <p:sldId id="281" r:id="rId11"/>
    <p:sldId id="282" r:id="rId12"/>
    <p:sldId id="283" r:id="rId13"/>
    <p:sldId id="262" r:id="rId14"/>
    <p:sldId id="273" r:id="rId15"/>
    <p:sldId id="274" r:id="rId16"/>
    <p:sldId id="275" r:id="rId17"/>
    <p:sldId id="276" r:id="rId18"/>
    <p:sldId id="263" r:id="rId19"/>
    <p:sldId id="264" r:id="rId20"/>
    <p:sldId id="265" r:id="rId21"/>
    <p:sldId id="277" r:id="rId22"/>
    <p:sldId id="284" r:id="rId23"/>
    <p:sldId id="285" r:id="rId24"/>
    <p:sldId id="266" r:id="rId25"/>
    <p:sldId id="267" r:id="rId26"/>
    <p:sldId id="268" r:id="rId27"/>
    <p:sldId id="269" r:id="rId28"/>
    <p:sldId id="270" r:id="rId29"/>
    <p:sldId id="27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Unit-2</a:t>
            </a:r>
            <a:endParaRPr lang="en-US" dirty="0"/>
          </a:p>
        </p:txBody>
      </p:sp>
      <p:sp>
        <p:nvSpPr>
          <p:cNvPr id="3" name="Subtitle 2"/>
          <p:cNvSpPr>
            <a:spLocks noGrp="1"/>
          </p:cNvSpPr>
          <p:nvPr>
            <p:ph type="subTitle" idx="1"/>
          </p:nvPr>
        </p:nvSpPr>
        <p:spPr/>
        <p:txBody>
          <a:bodyPr/>
          <a:lstStyle/>
          <a:p>
            <a:r>
              <a:rPr lang="en-US" dirty="0" smtClean="0"/>
              <a:t>Image Transformation &amp; Filtering</a:t>
            </a:r>
            <a:endParaRPr lang="en-US" dirty="0"/>
          </a:p>
        </p:txBody>
      </p:sp>
    </p:spTree>
    <p:extLst>
      <p:ext uri="{BB962C8B-B14F-4D97-AF65-F5344CB8AC3E}">
        <p14:creationId xmlns:p14="http://schemas.microsoft.com/office/powerpoint/2010/main" xmlns="" val="2442129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Negative </a:t>
            </a:r>
            <a:r>
              <a:rPr lang="en-US" dirty="0" smtClean="0"/>
              <a:t>transformation</a:t>
            </a:r>
            <a:endParaRPr lang="en-US" dirty="0"/>
          </a:p>
        </p:txBody>
      </p:sp>
      <p:sp>
        <p:nvSpPr>
          <p:cNvPr id="3" name="Content Placeholder 2"/>
          <p:cNvSpPr>
            <a:spLocks noGrp="1"/>
          </p:cNvSpPr>
          <p:nvPr>
            <p:ph idx="1"/>
          </p:nvPr>
        </p:nvSpPr>
        <p:spPr/>
        <p:txBody>
          <a:bodyPr/>
          <a:lstStyle/>
          <a:p>
            <a:r>
              <a:rPr lang="en-US" dirty="0"/>
              <a:t>The second linear transformation is negative transformation, which is invert of identity transformation. </a:t>
            </a:r>
            <a:endParaRPr lang="en-US" smtClean="0"/>
          </a:p>
          <a:p>
            <a:r>
              <a:rPr lang="en-US" smtClean="0"/>
              <a:t>In </a:t>
            </a:r>
            <a:r>
              <a:rPr lang="en-US" dirty="0"/>
              <a:t>negative transformation, each value of the input image is subtracted from the L-1 and mapped onto the output image.</a:t>
            </a:r>
          </a:p>
        </p:txBody>
      </p:sp>
    </p:spTree>
    <p:extLst>
      <p:ext uri="{BB962C8B-B14F-4D97-AF65-F5344CB8AC3E}">
        <p14:creationId xmlns:p14="http://schemas.microsoft.com/office/powerpoint/2010/main" xmlns="" val="98055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0200" y="762000"/>
            <a:ext cx="3352800" cy="923330"/>
          </a:xfrm>
          <a:prstGeom prst="rect">
            <a:avLst/>
          </a:prstGeom>
        </p:spPr>
        <p:txBody>
          <a:bodyPr wrap="square">
            <a:spAutoFit/>
          </a:bodyPr>
          <a:lstStyle/>
          <a:p>
            <a:r>
              <a:rPr lang="en-US" dirty="0"/>
              <a:t>Input Image</a:t>
            </a:r>
          </a:p>
          <a:p>
            <a:r>
              <a:rPr lang="en-US" dirty="0"/>
              <a:t/>
            </a:r>
            <a:br>
              <a:rPr lang="en-US" dirty="0"/>
            </a:br>
            <a:endParaRPr lang="en-US" dirty="0"/>
          </a:p>
        </p:txBody>
      </p:sp>
      <p:pic>
        <p:nvPicPr>
          <p:cNvPr id="4098" name="Picture 2" descr="Gray Level Transforma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304801"/>
            <a:ext cx="335280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Gray Level Transformati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0400" y="3429000"/>
            <a:ext cx="3378200" cy="28194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4572000" y="3917832"/>
            <a:ext cx="2819400" cy="923330"/>
          </a:xfrm>
          <a:prstGeom prst="rect">
            <a:avLst/>
          </a:prstGeom>
        </p:spPr>
        <p:txBody>
          <a:bodyPr wrap="square">
            <a:spAutoFit/>
          </a:bodyPr>
          <a:lstStyle/>
          <a:p>
            <a:r>
              <a:rPr lang="en-US" dirty="0" smtClean="0"/>
              <a:t>	Output </a:t>
            </a:r>
            <a:r>
              <a:rPr lang="en-US" dirty="0"/>
              <a:t>Image</a:t>
            </a:r>
          </a:p>
          <a:p>
            <a:r>
              <a:rPr lang="en-US" dirty="0"/>
              <a:t/>
            </a:r>
            <a:br>
              <a:rPr lang="en-US" dirty="0"/>
            </a:br>
            <a:endParaRPr lang="en-US" dirty="0"/>
          </a:p>
        </p:txBody>
      </p:sp>
    </p:spTree>
    <p:extLst>
      <p:ext uri="{BB962C8B-B14F-4D97-AF65-F5344CB8AC3E}">
        <p14:creationId xmlns:p14="http://schemas.microsoft.com/office/powerpoint/2010/main" xmlns="" val="539981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800" dirty="0"/>
              <a:t>In this case the following transition has been </a:t>
            </a:r>
            <a:r>
              <a:rPr lang="en-US" sz="2800" dirty="0" smtClean="0"/>
              <a:t>done.		s </a:t>
            </a:r>
            <a:r>
              <a:rPr lang="en-US" sz="2800" dirty="0"/>
              <a:t>= (L – 1) – r</a:t>
            </a:r>
          </a:p>
          <a:p>
            <a:r>
              <a:rPr lang="en-US" sz="2800" dirty="0"/>
              <a:t>since the input image of Einstein is an 8 </a:t>
            </a:r>
            <a:r>
              <a:rPr lang="en-US" sz="2800" dirty="0" err="1"/>
              <a:t>bpp</a:t>
            </a:r>
            <a:r>
              <a:rPr lang="en-US" sz="2800" dirty="0"/>
              <a:t> image, so the number of levels in this image are 256. Putting 256 in the equation, we get </a:t>
            </a:r>
            <a:r>
              <a:rPr lang="en-US" sz="2800" dirty="0" smtClean="0"/>
              <a:t>this s </a:t>
            </a:r>
            <a:r>
              <a:rPr lang="en-US" sz="2800" dirty="0"/>
              <a:t>= 255 – r</a:t>
            </a:r>
          </a:p>
          <a:p>
            <a:r>
              <a:rPr lang="en-US" sz="2800" dirty="0"/>
              <a:t>So each value is subtracted by 255 and the result image has been shown above. So what happens is that, the lighter pixels become dark and the darker picture becomes light. And it results in image negative.</a:t>
            </a:r>
          </a:p>
          <a:p>
            <a:pPr marL="0" indent="0">
              <a:buNone/>
            </a:pPr>
            <a:endParaRPr lang="en-US" sz="28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28058" y="4495800"/>
            <a:ext cx="5172941" cy="206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49620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asic intensity transforms&#10;â¢ Image negatives&#10;â¢ Reversing the intensity levels&#10;g(x, y) = L â 1 â f(x, y)&#10;â It produces the ..."/>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7709"/>
            <a:ext cx="8915400" cy="66935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1631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lstStyle/>
          <a:p>
            <a:r>
              <a:rPr lang="en-US" dirty="0"/>
              <a:t>The Photographic Negative is probably the easiest of the intensity transformations to describe. </a:t>
            </a:r>
            <a:endParaRPr lang="en-US" dirty="0" smtClean="0"/>
          </a:p>
          <a:p>
            <a:r>
              <a:rPr lang="en-US" dirty="0" smtClean="0"/>
              <a:t>Assume </a:t>
            </a:r>
            <a:r>
              <a:rPr lang="en-US" dirty="0"/>
              <a:t>that we are working with </a:t>
            </a:r>
            <a:r>
              <a:rPr lang="en-US" dirty="0" smtClean="0"/>
              <a:t>gray scale </a:t>
            </a:r>
            <a:r>
              <a:rPr lang="en-US" dirty="0"/>
              <a:t>double arrays where black is 0 and white is 1</a:t>
            </a:r>
            <a:r>
              <a:rPr lang="en-US" dirty="0" smtClean="0"/>
              <a:t>.</a:t>
            </a:r>
          </a:p>
          <a:p>
            <a:r>
              <a:rPr lang="en-US" dirty="0" smtClean="0"/>
              <a:t> </a:t>
            </a:r>
            <a:r>
              <a:rPr lang="en-US" dirty="0"/>
              <a:t>The idea is that 0's become 1's, 1's become 0's, and any gradients in between are also reversed. </a:t>
            </a:r>
          </a:p>
        </p:txBody>
      </p:sp>
    </p:spTree>
    <p:extLst>
      <p:ext uri="{BB962C8B-B14F-4D97-AF65-F5344CB8AC3E}">
        <p14:creationId xmlns:p14="http://schemas.microsoft.com/office/powerpoint/2010/main" xmlns="" val="804756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Logarithmic </a:t>
            </a:r>
            <a:r>
              <a:rPr lang="en-US" dirty="0" smtClean="0"/>
              <a:t>transformations</a:t>
            </a:r>
            <a:endParaRPr lang="en-US" dirty="0"/>
          </a:p>
        </p:txBody>
      </p:sp>
      <p:sp>
        <p:nvSpPr>
          <p:cNvPr id="3" name="Content Placeholder 2"/>
          <p:cNvSpPr>
            <a:spLocks noGrp="1"/>
          </p:cNvSpPr>
          <p:nvPr>
            <p:ph idx="1"/>
          </p:nvPr>
        </p:nvSpPr>
        <p:spPr>
          <a:xfrm>
            <a:off x="304800" y="1600200"/>
            <a:ext cx="8534400" cy="4525963"/>
          </a:xfrm>
        </p:spPr>
        <p:txBody>
          <a:bodyPr/>
          <a:lstStyle/>
          <a:p>
            <a:r>
              <a:rPr lang="en-US" dirty="0" smtClean="0"/>
              <a:t>Logarithmic </a:t>
            </a:r>
            <a:r>
              <a:rPr lang="en-US" dirty="0"/>
              <a:t>transformation further contains two type of transformation. </a:t>
            </a:r>
            <a:r>
              <a:rPr lang="en-US" dirty="0" smtClean="0"/>
              <a:t>Log transformation </a:t>
            </a:r>
            <a:r>
              <a:rPr lang="en-US" dirty="0"/>
              <a:t>and inverse log transformation.</a:t>
            </a:r>
          </a:p>
          <a:p>
            <a:endParaRPr lang="en-US" dirty="0"/>
          </a:p>
        </p:txBody>
      </p:sp>
    </p:spTree>
    <p:extLst>
      <p:ext uri="{BB962C8B-B14F-4D97-AF65-F5344CB8AC3E}">
        <p14:creationId xmlns:p14="http://schemas.microsoft.com/office/powerpoint/2010/main" xmlns="" val="2952469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 </a:t>
            </a:r>
            <a:r>
              <a:rPr lang="en-US" dirty="0" smtClean="0"/>
              <a:t>transformation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log transformations can be defined by this formula</a:t>
            </a:r>
          </a:p>
          <a:p>
            <a:pPr marL="0" indent="0">
              <a:buNone/>
            </a:pPr>
            <a:r>
              <a:rPr lang="en-US" dirty="0" smtClean="0"/>
              <a:t>			s </a:t>
            </a:r>
            <a:r>
              <a:rPr lang="en-US" dirty="0"/>
              <a:t>= c log(r + 1).</a:t>
            </a:r>
          </a:p>
          <a:p>
            <a:r>
              <a:rPr lang="en-US" dirty="0"/>
              <a:t>Where s and r are the pixel values of the output and the input image and c is a constant. The value 1 is added to each of the pixel value of the input image because if there is a pixel intensity of 0 in the image, then log (0) is equal to infinity. So 1 is added, to make the minimum value at least 1.</a:t>
            </a:r>
          </a:p>
          <a:p>
            <a:r>
              <a:rPr lang="en-US" dirty="0"/>
              <a:t>During log transformation, the dark pixels in an image are expanded as compare to the higher pixel values. The higher pixel values are kind of compressed in log transformation. This result in following image enhancement.</a:t>
            </a:r>
          </a:p>
          <a:p>
            <a:r>
              <a:rPr lang="en-US" dirty="0"/>
              <a:t>The value of c in the log transform adjust the kind of enhancement you are looking for.</a:t>
            </a:r>
          </a:p>
          <a:p>
            <a:pPr marL="0" indent="0">
              <a:buNone/>
            </a:pPr>
            <a:endParaRPr lang="en-US" dirty="0"/>
          </a:p>
        </p:txBody>
      </p:sp>
    </p:spTree>
    <p:extLst>
      <p:ext uri="{BB962C8B-B14F-4D97-AF65-F5344CB8AC3E}">
        <p14:creationId xmlns:p14="http://schemas.microsoft.com/office/powerpoint/2010/main" xmlns="" val="3689630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ay Level Transforma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20185" y="901700"/>
            <a:ext cx="2637415" cy="24511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4114800" y="1315621"/>
            <a:ext cx="2552700" cy="923330"/>
          </a:xfrm>
          <a:prstGeom prst="rect">
            <a:avLst/>
          </a:prstGeom>
        </p:spPr>
        <p:txBody>
          <a:bodyPr wrap="square">
            <a:spAutoFit/>
          </a:bodyPr>
          <a:lstStyle/>
          <a:p>
            <a:r>
              <a:rPr lang="en-US" dirty="0"/>
              <a:t>Input Image</a:t>
            </a:r>
          </a:p>
          <a:p>
            <a:r>
              <a:rPr lang="en-US" dirty="0"/>
              <a:t/>
            </a:r>
            <a:br>
              <a:rPr lang="en-US" dirty="0"/>
            </a:br>
            <a:endParaRPr lang="en-US" dirty="0"/>
          </a:p>
        </p:txBody>
      </p:sp>
      <p:pic>
        <p:nvPicPr>
          <p:cNvPr id="1028" name="Picture 4" descr="Gray Level Transformati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1600" y="3352800"/>
            <a:ext cx="2971800" cy="235267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2777115" y="4649272"/>
            <a:ext cx="2139625" cy="369332"/>
          </a:xfrm>
          <a:prstGeom prst="rect">
            <a:avLst/>
          </a:prstGeom>
        </p:spPr>
        <p:txBody>
          <a:bodyPr wrap="none">
            <a:spAutoFit/>
          </a:bodyPr>
          <a:lstStyle/>
          <a:p>
            <a:r>
              <a:rPr lang="en-US" dirty="0"/>
              <a:t>Log </a:t>
            </a:r>
            <a:r>
              <a:rPr lang="en-US" dirty="0" smtClean="0"/>
              <a:t>Transform </a:t>
            </a:r>
            <a:r>
              <a:rPr lang="en-US" dirty="0"/>
              <a:t>Image</a:t>
            </a:r>
          </a:p>
        </p:txBody>
      </p:sp>
      <p:sp>
        <p:nvSpPr>
          <p:cNvPr id="4" name="Rectangle 3"/>
          <p:cNvSpPr/>
          <p:nvPr/>
        </p:nvSpPr>
        <p:spPr>
          <a:xfrm>
            <a:off x="581891" y="5892379"/>
            <a:ext cx="5715000" cy="369332"/>
          </a:xfrm>
          <a:prstGeom prst="rect">
            <a:avLst/>
          </a:prstGeom>
        </p:spPr>
        <p:txBody>
          <a:bodyPr wrap="square">
            <a:spAutoFit/>
          </a:bodyPr>
          <a:lstStyle/>
          <a:p>
            <a:r>
              <a:rPr lang="en-US" dirty="0"/>
              <a:t>The inverse log transform is opposite to log transform.</a:t>
            </a:r>
          </a:p>
        </p:txBody>
      </p:sp>
    </p:spTree>
    <p:extLst>
      <p:ext uri="{BB962C8B-B14F-4D97-AF65-F5344CB8AC3E}">
        <p14:creationId xmlns:p14="http://schemas.microsoft.com/office/powerpoint/2010/main" xmlns="" val="2439237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asic intensity transforms&#10;â¢ Log transformations&#10;g(x, y) = c . Log (1 + f(x, y))&#10;â c is a constant and f(x, y) &gt;= 0.&#10;&#10;Inp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8915400" cy="66935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25111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asic intensity transforms&#10;â¢ Log transformations&#10;â Maps a narrow range of low intensity values into a wider range of outp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
            <a:ext cx="8763000" cy="657911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8461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 the this lecture&#10;â¢ Basic processing operations that can be done on an image&#10;â¢&#10;&#10;3&#10;&#10; "/>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44000" cy="6865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68011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asic intensity transforms&#10;â¢ Log transformations&#10;â Maps a narrow range of low intensity values into a wider range of outpu..."/>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636" y="0"/>
            <a:ext cx="9026236" cy="677675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61158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 – Law </a:t>
            </a:r>
            <a:r>
              <a:rPr lang="en-US" dirty="0" smtClean="0"/>
              <a:t>transformations</a:t>
            </a:r>
            <a:endParaRPr lang="en-US" dirty="0"/>
          </a:p>
        </p:txBody>
      </p:sp>
      <p:sp>
        <p:nvSpPr>
          <p:cNvPr id="3" name="Content Placeholder 2"/>
          <p:cNvSpPr>
            <a:spLocks noGrp="1"/>
          </p:cNvSpPr>
          <p:nvPr>
            <p:ph idx="1"/>
          </p:nvPr>
        </p:nvSpPr>
        <p:spPr/>
        <p:txBody>
          <a:bodyPr/>
          <a:lstStyle/>
          <a:p>
            <a:r>
              <a:rPr lang="en-US" dirty="0" smtClean="0"/>
              <a:t>T</a:t>
            </a:r>
            <a:r>
              <a:rPr lang="en-US" dirty="0"/>
              <a:t>here are further two transformation is power law transformations, that include nth power and nth root transformation</a:t>
            </a:r>
            <a:r>
              <a:rPr lang="en-US" dirty="0" smtClean="0"/>
              <a:t>.</a:t>
            </a:r>
          </a:p>
          <a:p>
            <a:r>
              <a:rPr lang="en-US" dirty="0"/>
              <a:t>These transformations can be given by the expression</a:t>
            </a:r>
            <a:r>
              <a:rPr lang="en-US" dirty="0" smtClean="0"/>
              <a:t>: </a:t>
            </a:r>
            <a:r>
              <a:rPr lang="en-US" dirty="0"/>
              <a:t>s=</a:t>
            </a:r>
            <a:r>
              <a:rPr lang="en-US" dirty="0" err="1"/>
              <a:t>cr</a:t>
            </a:r>
            <a:r>
              <a:rPr lang="en-US" dirty="0"/>
              <a:t>^</a:t>
            </a:r>
            <a:r>
              <a:rPr lang="el-GR" dirty="0"/>
              <a:t>γ</a:t>
            </a:r>
          </a:p>
          <a:p>
            <a:r>
              <a:rPr lang="en-US" dirty="0" smtClean="0"/>
              <a:t>T</a:t>
            </a:r>
            <a:r>
              <a:rPr lang="en-US" dirty="0"/>
              <a:t>his symbol γ is called gamma, due to which this transformation is also known as gamma transformation.</a:t>
            </a:r>
          </a:p>
        </p:txBody>
      </p:sp>
    </p:spTree>
    <p:extLst>
      <p:ext uri="{BB962C8B-B14F-4D97-AF65-F5344CB8AC3E}">
        <p14:creationId xmlns:p14="http://schemas.microsoft.com/office/powerpoint/2010/main" xmlns="" val="203486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800" dirty="0"/>
              <a:t>Variation in the value of γ varies the enhancement of the images. Different display devices / monitors have their own gamma correction, that’s why they display their image at different intensity.</a:t>
            </a:r>
          </a:p>
          <a:p>
            <a:r>
              <a:rPr lang="en-US" sz="2800" dirty="0"/>
              <a:t>This type of transformation is used for enhancing images for different type of display devices. The gamma of different display devices is different. For example Gamma of CRT lies in between of 1.8 to 2.5, that means the image displayed on CRT is dark</a:t>
            </a:r>
            <a:r>
              <a:rPr lang="en-US" sz="2800" dirty="0" smtClean="0"/>
              <a:t>.</a:t>
            </a:r>
          </a:p>
          <a:p>
            <a:r>
              <a:rPr lang="en-US" sz="2800" dirty="0"/>
              <a:t>Correcting gamma.</a:t>
            </a:r>
          </a:p>
          <a:p>
            <a:pPr marL="0" indent="0">
              <a:buNone/>
            </a:pPr>
            <a:r>
              <a:rPr lang="en-US" sz="2800" dirty="0" smtClean="0"/>
              <a:t>	s=</a:t>
            </a:r>
            <a:r>
              <a:rPr lang="en-US" sz="2800" dirty="0" err="1" smtClean="0"/>
              <a:t>cr</a:t>
            </a:r>
            <a:r>
              <a:rPr lang="en-US" sz="2800" dirty="0" smtClean="0"/>
              <a:t>^</a:t>
            </a:r>
            <a:r>
              <a:rPr lang="el-GR" sz="2800" dirty="0"/>
              <a:t>γ</a:t>
            </a:r>
          </a:p>
          <a:p>
            <a:pPr marL="0" indent="0">
              <a:buNone/>
            </a:pPr>
            <a:r>
              <a:rPr lang="en-US" sz="2800" dirty="0" smtClean="0"/>
              <a:t>	s=</a:t>
            </a:r>
            <a:r>
              <a:rPr lang="en-US" sz="2800" dirty="0" err="1" smtClean="0"/>
              <a:t>cr</a:t>
            </a:r>
            <a:r>
              <a:rPr lang="en-US" sz="2800" dirty="0"/>
              <a:t>^(1/2.5)</a:t>
            </a:r>
          </a:p>
          <a:p>
            <a:endParaRPr lang="en-US" sz="2800" dirty="0"/>
          </a:p>
          <a:p>
            <a:pPr marL="0" indent="0">
              <a:buNone/>
            </a:pPr>
            <a:endParaRPr lang="en-US" sz="2800" dirty="0"/>
          </a:p>
        </p:txBody>
      </p:sp>
    </p:spTree>
    <p:extLst>
      <p:ext uri="{BB962C8B-B14F-4D97-AF65-F5344CB8AC3E}">
        <p14:creationId xmlns:p14="http://schemas.microsoft.com/office/powerpoint/2010/main" xmlns="" val="1880791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ray Level Transforma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85409" y="509289"/>
            <a:ext cx="1752600" cy="1733551"/>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descr="Gray Level Transformati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85409" y="2541308"/>
            <a:ext cx="1752600" cy="1752600"/>
          </a:xfrm>
          <a:prstGeom prst="rect">
            <a:avLst/>
          </a:prstGeom>
          <a:noFill/>
          <a:extLst>
            <a:ext uri="{909E8E84-426E-40DD-AFC4-6F175D3DCCD1}">
              <a14:hiddenFill xmlns:a14="http://schemas.microsoft.com/office/drawing/2010/main" xmlns="">
                <a:solidFill>
                  <a:srgbClr val="FFFFFF"/>
                </a:solidFill>
              </a14:hiddenFill>
            </a:ext>
          </a:extLst>
        </p:spPr>
      </p:pic>
      <p:pic>
        <p:nvPicPr>
          <p:cNvPr id="6150" name="Picture 6" descr="Gray Level Transformatio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23509" y="4648200"/>
            <a:ext cx="1790700" cy="17240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1099704" y="762000"/>
            <a:ext cx="2788227" cy="923330"/>
          </a:xfrm>
          <a:prstGeom prst="rect">
            <a:avLst/>
          </a:prstGeom>
        </p:spPr>
        <p:txBody>
          <a:bodyPr wrap="square">
            <a:spAutoFit/>
          </a:bodyPr>
          <a:lstStyle/>
          <a:p>
            <a:r>
              <a:rPr lang="en-US" dirty="0"/>
              <a:t>Gamma = 10</a:t>
            </a:r>
          </a:p>
          <a:p>
            <a:r>
              <a:rPr lang="en-US" dirty="0"/>
              <a:t/>
            </a:r>
            <a:br>
              <a:rPr lang="en-US" dirty="0"/>
            </a:br>
            <a:endParaRPr lang="en-US" dirty="0"/>
          </a:p>
        </p:txBody>
      </p:sp>
      <p:sp>
        <p:nvSpPr>
          <p:cNvPr id="3" name="Rectangle 2"/>
          <p:cNvSpPr/>
          <p:nvPr/>
        </p:nvSpPr>
        <p:spPr>
          <a:xfrm>
            <a:off x="1099704" y="3124200"/>
            <a:ext cx="4572000" cy="923330"/>
          </a:xfrm>
          <a:prstGeom prst="rect">
            <a:avLst/>
          </a:prstGeom>
        </p:spPr>
        <p:txBody>
          <a:bodyPr>
            <a:spAutoFit/>
          </a:bodyPr>
          <a:lstStyle/>
          <a:p>
            <a:r>
              <a:rPr lang="en-US" dirty="0"/>
              <a:t>Gamma = 8</a:t>
            </a:r>
          </a:p>
          <a:p>
            <a:r>
              <a:rPr lang="en-US" dirty="0"/>
              <a:t/>
            </a:r>
            <a:br>
              <a:rPr lang="en-US" dirty="0"/>
            </a:br>
            <a:endParaRPr lang="en-US" dirty="0"/>
          </a:p>
        </p:txBody>
      </p:sp>
      <p:sp>
        <p:nvSpPr>
          <p:cNvPr id="4" name="Rectangle 3"/>
          <p:cNvSpPr/>
          <p:nvPr/>
        </p:nvSpPr>
        <p:spPr>
          <a:xfrm>
            <a:off x="1078922" y="4910047"/>
            <a:ext cx="2064327" cy="1200329"/>
          </a:xfrm>
          <a:prstGeom prst="rect">
            <a:avLst/>
          </a:prstGeom>
        </p:spPr>
        <p:txBody>
          <a:bodyPr wrap="square">
            <a:spAutoFit/>
          </a:bodyPr>
          <a:lstStyle/>
          <a:p>
            <a:endParaRPr lang="en-US" dirty="0" smtClean="0"/>
          </a:p>
          <a:p>
            <a:r>
              <a:rPr lang="en-US" dirty="0" smtClean="0"/>
              <a:t>Gamma </a:t>
            </a:r>
            <a:r>
              <a:rPr lang="en-US" dirty="0"/>
              <a:t>= 6</a:t>
            </a:r>
          </a:p>
          <a:p>
            <a:r>
              <a:rPr lang="en-US" dirty="0"/>
              <a:t/>
            </a:r>
            <a:br>
              <a:rPr lang="en-US" dirty="0"/>
            </a:br>
            <a:endParaRPr lang="en-US" dirty="0"/>
          </a:p>
        </p:txBody>
      </p:sp>
    </p:spTree>
    <p:extLst>
      <p:ext uri="{BB962C8B-B14F-4D97-AF65-F5344CB8AC3E}">
        <p14:creationId xmlns:p14="http://schemas.microsoft.com/office/powerpoint/2010/main" xmlns="" val="269903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Basic intensity transforms&#10;â¢ Power-law (Gamma) transformations&#10;g(x, y) = c . f(x, y)ï§&#10;â c and ï§ are positive constants.&#10;&#10;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0782"/>
            <a:ext cx="9144000" cy="6865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42607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asic intensity transforms&#10;â¢ Power-law (Gamma) transformations&#10;g(x, y) = c . f(x, y)ï§&#10;â c and ï§ are positive constants.&#10;&#10;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27" y="-27710"/>
            <a:ext cx="8968372" cy="67333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16346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Basic intensity transforms&#10;â¢ Power-law (Gamma) transformations&#10;g(x, y) = c . f(x, y)ï§&#10;â c and ï§ are positive constants.&#10;&#10;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
            <a:ext cx="8991600" cy="6781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970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Basic intensity transforms&#10;â¢ Piecewise linear transformation functions&#10;â Piecewise linear functions can be arbitrary comp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34636"/>
            <a:ext cx="8763000" cy="66709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65808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iecewise linear transformations&#10;â¢ Contrast stretching&#10;â Low contrast images can result from poor illumination&#10;&#10;Low contr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8991600" cy="67507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89705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Piecewise linear transformations&#10;â¢ Contrast stretching&#10;â Low contrast images can result from poor illumination&#10;&#10;Low contr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34636"/>
            <a:ext cx="9180586" cy="68926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07938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Spatial Domain vs. Transform Domain </a:t>
            </a:r>
            <a:endParaRPr lang="en-US" dirty="0"/>
          </a:p>
        </p:txBody>
      </p:sp>
      <p:sp>
        <p:nvSpPr>
          <p:cNvPr id="3" name="Content Placeholder 2"/>
          <p:cNvSpPr>
            <a:spLocks noGrp="1"/>
          </p:cNvSpPr>
          <p:nvPr>
            <p:ph idx="1"/>
          </p:nvPr>
        </p:nvSpPr>
        <p:spPr/>
        <p:txBody>
          <a:bodyPr>
            <a:normAutofit/>
          </a:bodyPr>
          <a:lstStyle/>
          <a:p>
            <a:pPr algn="just"/>
            <a:r>
              <a:rPr lang="en-US" dirty="0" smtClean="0"/>
              <a:t>Spatial </a:t>
            </a:r>
            <a:r>
              <a:rPr lang="en-US" dirty="0" smtClean="0"/>
              <a:t>domain </a:t>
            </a:r>
          </a:p>
          <a:p>
            <a:pPr algn="just">
              <a:buNone/>
            </a:pPr>
            <a:r>
              <a:rPr lang="en-US" dirty="0" smtClean="0"/>
              <a:t>    image </a:t>
            </a:r>
            <a:r>
              <a:rPr lang="en-US" dirty="0" smtClean="0"/>
              <a:t>plane itself, directly process the intensity values of the image plane </a:t>
            </a:r>
            <a:endParaRPr lang="en-US" dirty="0" smtClean="0"/>
          </a:p>
          <a:p>
            <a:pPr algn="just"/>
            <a:r>
              <a:rPr lang="en-US" dirty="0" smtClean="0"/>
              <a:t>Transform domain </a:t>
            </a:r>
          </a:p>
          <a:p>
            <a:pPr algn="just">
              <a:buNone/>
            </a:pPr>
            <a:r>
              <a:rPr lang="en-US" dirty="0" smtClean="0"/>
              <a:t>    process </a:t>
            </a:r>
            <a:r>
              <a:rPr lang="en-US" dirty="0" smtClean="0"/>
              <a:t>the transform coefficients, not directly process the intensity values of the image plane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Intensity Transformation </a:t>
            </a:r>
            <a:r>
              <a:rPr lang="en-US" b="1"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you are working with gray-scale images, sometimes you want to modify the intensity values. </a:t>
            </a:r>
            <a:endParaRPr lang="en-US" dirty="0" smtClean="0"/>
          </a:p>
          <a:p>
            <a:r>
              <a:rPr lang="en-US" dirty="0" smtClean="0"/>
              <a:t>For </a:t>
            </a:r>
            <a:r>
              <a:rPr lang="en-US" dirty="0"/>
              <a:t>instance, you may want to reverse black and the white intensities or you may want to make the darks darker and the lights lighter. </a:t>
            </a:r>
            <a:endParaRPr lang="en-US" dirty="0" smtClean="0"/>
          </a:p>
          <a:p>
            <a:r>
              <a:rPr lang="en-US" dirty="0" smtClean="0"/>
              <a:t>An </a:t>
            </a:r>
            <a:r>
              <a:rPr lang="en-US" dirty="0"/>
              <a:t>application of intensity transformations is to increase the contrast between certain intensity values so that you can pick out things in an image. </a:t>
            </a:r>
          </a:p>
        </p:txBody>
      </p:sp>
    </p:spTree>
    <p:extLst>
      <p:ext uri="{BB962C8B-B14F-4D97-AF65-F5344CB8AC3E}">
        <p14:creationId xmlns:p14="http://schemas.microsoft.com/office/powerpoint/2010/main" xmlns="" val="146231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asics&#10;â¢ Intensity transformation and spatial filtering&#10;&#10;g ( x, y ) ï½ T ï f ( x, y )ï&#10;â¢&#10;â¢&#10;â¢&#10;&#10;f : input image&#10;g: output im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8991600" cy="67507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81986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asic intensity transforms&#10;â¢ Definition&#10;â¢ g(x, y) = T (f(x, y))&#10;&#10;â¢ Examples&#10;â¢ Image negatives&#10;&#10;â¢ Log transformations&#10;â¢ Pow..."/>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636" y="0"/>
            <a:ext cx="8880764" cy="66675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5197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y Level Transforma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295400"/>
            <a:ext cx="7772400" cy="51054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685800" y="228600"/>
            <a:ext cx="6934200" cy="1815882"/>
          </a:xfrm>
          <a:prstGeom prst="rect">
            <a:avLst/>
          </a:prstGeom>
        </p:spPr>
        <p:txBody>
          <a:bodyPr wrap="square">
            <a:spAutoFit/>
          </a:bodyPr>
          <a:lstStyle/>
          <a:p>
            <a:r>
              <a:rPr lang="en-US" sz="2800" dirty="0" smtClean="0"/>
              <a:t>The </a:t>
            </a:r>
            <a:r>
              <a:rPr lang="en-US" sz="2800" dirty="0"/>
              <a:t>overall graph of these transitions has been shown below.</a:t>
            </a:r>
          </a:p>
          <a:p>
            <a:r>
              <a:rPr lang="en-US" sz="2800" dirty="0"/>
              <a:t/>
            </a:r>
            <a:br>
              <a:rPr lang="en-US" sz="2800" dirty="0"/>
            </a:br>
            <a:endParaRPr lang="en-US" sz="2800" dirty="0"/>
          </a:p>
        </p:txBody>
      </p:sp>
    </p:spTree>
    <p:extLst>
      <p:ext uri="{BB962C8B-B14F-4D97-AF65-F5344CB8AC3E}">
        <p14:creationId xmlns:p14="http://schemas.microsoft.com/office/powerpoint/2010/main" xmlns="" val="3270173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a:t>
            </a:r>
            <a:r>
              <a:rPr lang="en-US" dirty="0" smtClean="0"/>
              <a:t>transformation</a:t>
            </a:r>
            <a:endParaRPr lang="en-US" dirty="0"/>
          </a:p>
        </p:txBody>
      </p:sp>
      <p:sp>
        <p:nvSpPr>
          <p:cNvPr id="3" name="Content Placeholder 2"/>
          <p:cNvSpPr>
            <a:spLocks noGrp="1"/>
          </p:cNvSpPr>
          <p:nvPr>
            <p:ph idx="1"/>
          </p:nvPr>
        </p:nvSpPr>
        <p:spPr/>
        <p:txBody>
          <a:bodyPr>
            <a:normAutofit/>
          </a:bodyPr>
          <a:lstStyle/>
          <a:p>
            <a:r>
              <a:rPr lang="en-US" sz="2800" dirty="0"/>
              <a:t>Linear transformation includes simple identity and negative transformation. </a:t>
            </a:r>
            <a:endParaRPr lang="en-US" sz="2800" dirty="0" smtClean="0"/>
          </a:p>
          <a:p>
            <a:r>
              <a:rPr lang="en-US" sz="2800" dirty="0"/>
              <a:t>Identity transition is shown by a straight line. In this transition, each value of the input image is directly mapped to each other value of output image</a:t>
            </a:r>
            <a:r>
              <a:rPr lang="en-US" sz="2800" dirty="0" smtClean="0"/>
              <a:t>.</a:t>
            </a:r>
          </a:p>
          <a:p>
            <a:r>
              <a:rPr lang="en-US" sz="2800" dirty="0" smtClean="0"/>
              <a:t> </a:t>
            </a:r>
            <a:r>
              <a:rPr lang="en-US" sz="2800" dirty="0"/>
              <a:t>That results in the same input image and output image. And hence is called identity transformation. </a:t>
            </a:r>
          </a:p>
        </p:txBody>
      </p:sp>
    </p:spTree>
    <p:extLst>
      <p:ext uri="{BB962C8B-B14F-4D97-AF65-F5344CB8AC3E}">
        <p14:creationId xmlns:p14="http://schemas.microsoft.com/office/powerpoint/2010/main" xmlns="" val="2848268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3910429" cy="523220"/>
          </a:xfrm>
          <a:prstGeom prst="rect">
            <a:avLst/>
          </a:prstGeom>
        </p:spPr>
        <p:txBody>
          <a:bodyPr wrap="none">
            <a:spAutoFit/>
          </a:bodyPr>
          <a:lstStyle/>
          <a:p>
            <a:r>
              <a:rPr lang="en-US" sz="2800" dirty="0"/>
              <a:t>It has been shown below:</a:t>
            </a:r>
          </a:p>
        </p:txBody>
      </p:sp>
      <p:pic>
        <p:nvPicPr>
          <p:cNvPr id="3074" name="Picture 2" descr="Gray Level Transforma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752600"/>
            <a:ext cx="6629400" cy="4114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39001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491</Words>
  <Application>Microsoft Office PowerPoint</Application>
  <PresentationFormat>On-screen Show (4:3)</PresentationFormat>
  <Paragraphs>59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Unit-2</vt:lpstr>
      <vt:lpstr>Slide 2</vt:lpstr>
      <vt:lpstr>Spatial Domain vs. Transform Domain </vt:lpstr>
      <vt:lpstr>Intensity Transformation Functions</vt:lpstr>
      <vt:lpstr>Slide 5</vt:lpstr>
      <vt:lpstr>Slide 6</vt:lpstr>
      <vt:lpstr>Slide 7</vt:lpstr>
      <vt:lpstr>Linear transformation</vt:lpstr>
      <vt:lpstr>Slide 9</vt:lpstr>
      <vt:lpstr>Negative transformation</vt:lpstr>
      <vt:lpstr>Slide 11</vt:lpstr>
      <vt:lpstr>Slide 12</vt:lpstr>
      <vt:lpstr>Slide 13</vt:lpstr>
      <vt:lpstr>Slide 14</vt:lpstr>
      <vt:lpstr>Logarithmic transformations</vt:lpstr>
      <vt:lpstr>Log transformation</vt:lpstr>
      <vt:lpstr>Slide 17</vt:lpstr>
      <vt:lpstr>Slide 18</vt:lpstr>
      <vt:lpstr>Slide 19</vt:lpstr>
      <vt:lpstr>Slide 20</vt:lpstr>
      <vt:lpstr>Power – Law transformations</vt:lpstr>
      <vt:lpstr>Slide 22</vt:lpstr>
      <vt:lpstr>Slide 23</vt:lpstr>
      <vt:lpstr>Slide 24</vt:lpstr>
      <vt:lpstr>Slide 25</vt:lpstr>
      <vt:lpstr>Slide 26</vt:lpstr>
      <vt:lpstr>Slide 27</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Jyoti Mrs. Vyas</dc:creator>
  <cp:lastModifiedBy>jodhpur</cp:lastModifiedBy>
  <cp:revision>15</cp:revision>
  <dcterms:created xsi:type="dcterms:W3CDTF">2006-08-16T00:00:00Z</dcterms:created>
  <dcterms:modified xsi:type="dcterms:W3CDTF">2020-01-14T13:13:02Z</dcterms:modified>
</cp:coreProperties>
</file>