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5"/>
  </p:notesMasterIdLst>
  <p:sldIdLst>
    <p:sldId id="256" r:id="rId2"/>
    <p:sldId id="257" r:id="rId3"/>
    <p:sldId id="258" r:id="rId4"/>
    <p:sldId id="263" r:id="rId5"/>
    <p:sldId id="264" r:id="rId6"/>
    <p:sldId id="265" r:id="rId7"/>
    <p:sldId id="442" r:id="rId8"/>
    <p:sldId id="267" r:id="rId9"/>
    <p:sldId id="443" r:id="rId10"/>
    <p:sldId id="268" r:id="rId11"/>
    <p:sldId id="444" r:id="rId12"/>
    <p:sldId id="269" r:id="rId13"/>
    <p:sldId id="445" r:id="rId14"/>
    <p:sldId id="270" r:id="rId15"/>
    <p:sldId id="271" r:id="rId16"/>
    <p:sldId id="446" r:id="rId17"/>
    <p:sldId id="259" r:id="rId18"/>
    <p:sldId id="260" r:id="rId19"/>
    <p:sldId id="273" r:id="rId20"/>
    <p:sldId id="397" r:id="rId21"/>
    <p:sldId id="398" r:id="rId22"/>
    <p:sldId id="401" r:id="rId23"/>
    <p:sldId id="399" r:id="rId24"/>
    <p:sldId id="400" r:id="rId25"/>
    <p:sldId id="406" r:id="rId26"/>
    <p:sldId id="274" r:id="rId27"/>
    <p:sldId id="279" r:id="rId28"/>
    <p:sldId id="407" r:id="rId29"/>
    <p:sldId id="402" r:id="rId30"/>
    <p:sldId id="408" r:id="rId31"/>
    <p:sldId id="403" r:id="rId32"/>
    <p:sldId id="409" r:id="rId33"/>
    <p:sldId id="404" r:id="rId34"/>
    <p:sldId id="410" r:id="rId35"/>
    <p:sldId id="449" r:id="rId36"/>
    <p:sldId id="448" r:id="rId37"/>
    <p:sldId id="450" r:id="rId38"/>
    <p:sldId id="451" r:id="rId39"/>
    <p:sldId id="452" r:id="rId40"/>
    <p:sldId id="453" r:id="rId41"/>
    <p:sldId id="276" r:id="rId42"/>
    <p:sldId id="277" r:id="rId43"/>
    <p:sldId id="280" r:id="rId44"/>
    <p:sldId id="281" r:id="rId45"/>
    <p:sldId id="283" r:id="rId46"/>
    <p:sldId id="282" r:id="rId47"/>
    <p:sldId id="275" r:id="rId48"/>
    <p:sldId id="284" r:id="rId49"/>
    <p:sldId id="289" r:id="rId50"/>
    <p:sldId id="290" r:id="rId51"/>
    <p:sldId id="287" r:id="rId52"/>
    <p:sldId id="389" r:id="rId53"/>
    <p:sldId id="390" r:id="rId54"/>
    <p:sldId id="261" r:id="rId55"/>
    <p:sldId id="292" r:id="rId56"/>
    <p:sldId id="391" r:id="rId57"/>
    <p:sldId id="392" r:id="rId58"/>
    <p:sldId id="413" r:id="rId59"/>
    <p:sldId id="393" r:id="rId60"/>
    <p:sldId id="394" r:id="rId61"/>
    <p:sldId id="395" r:id="rId62"/>
    <p:sldId id="396" r:id="rId63"/>
    <p:sldId id="423" r:id="rId64"/>
    <p:sldId id="424" r:id="rId65"/>
    <p:sldId id="425" r:id="rId66"/>
    <p:sldId id="426" r:id="rId67"/>
    <p:sldId id="427" r:id="rId68"/>
    <p:sldId id="428" r:id="rId69"/>
    <p:sldId id="429" r:id="rId70"/>
    <p:sldId id="430" r:id="rId71"/>
    <p:sldId id="441" r:id="rId72"/>
    <p:sldId id="431" r:id="rId73"/>
    <p:sldId id="432" r:id="rId74"/>
    <p:sldId id="433" r:id="rId75"/>
    <p:sldId id="272" r:id="rId76"/>
    <p:sldId id="434" r:id="rId77"/>
    <p:sldId id="435" r:id="rId78"/>
    <p:sldId id="436" r:id="rId79"/>
    <p:sldId id="437" r:id="rId80"/>
    <p:sldId id="438" r:id="rId81"/>
    <p:sldId id="278" r:id="rId82"/>
    <p:sldId id="439" r:id="rId83"/>
    <p:sldId id="440" r:id="rId84"/>
    <p:sldId id="421" r:id="rId85"/>
    <p:sldId id="420" r:id="rId86"/>
    <p:sldId id="422" r:id="rId87"/>
    <p:sldId id="411" r:id="rId88"/>
    <p:sldId id="414" r:id="rId89"/>
    <p:sldId id="415" r:id="rId90"/>
    <p:sldId id="416" r:id="rId91"/>
    <p:sldId id="262" r:id="rId92"/>
    <p:sldId id="417" r:id="rId93"/>
    <p:sldId id="418" r:id="rId94"/>
    <p:sldId id="419" r:id="rId95"/>
    <p:sldId id="266" r:id="rId96"/>
    <p:sldId id="815" r:id="rId97"/>
    <p:sldId id="816" r:id="rId98"/>
    <p:sldId id="817" r:id="rId99"/>
    <p:sldId id="819" r:id="rId100"/>
    <p:sldId id="820" r:id="rId101"/>
    <p:sldId id="821" r:id="rId102"/>
    <p:sldId id="822" r:id="rId103"/>
    <p:sldId id="823" r:id="rId10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4155BC-7A47-4558-ABED-CC7A992272D6}" type="datetimeFigureOut">
              <a:rPr lang="en-US" smtClean="0"/>
              <a:t>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F507F1-20D3-4CBE-91CF-F1DEED0861FA}" type="slidenum">
              <a:rPr lang="en-US" smtClean="0"/>
              <a:t>‹#›</a:t>
            </a:fld>
            <a:endParaRPr lang="en-US"/>
          </a:p>
        </p:txBody>
      </p:sp>
    </p:spTree>
    <p:extLst>
      <p:ext uri="{BB962C8B-B14F-4D97-AF65-F5344CB8AC3E}">
        <p14:creationId xmlns:p14="http://schemas.microsoft.com/office/powerpoint/2010/main" val="898137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D65C45FF-BDA9-4AEA-9AD0-E06C7CC709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eaLnBrk="0" hangingPunct="0">
              <a:spcBef>
                <a:spcPct val="30000"/>
              </a:spcBef>
              <a:defRPr kumimoji="1" sz="1200">
                <a:solidFill>
                  <a:schemeClr val="tx1"/>
                </a:solidFill>
                <a:latin typeface="Times New Roman" panose="02020603050405020304" pitchFamily="18" charset="0"/>
              </a:defRPr>
            </a:lvl1pPr>
            <a:lvl2pPr marL="742950" indent="-285750" defTabSz="989013" eaLnBrk="0" hangingPunct="0">
              <a:spcBef>
                <a:spcPct val="30000"/>
              </a:spcBef>
              <a:defRPr kumimoji="1" sz="1200">
                <a:solidFill>
                  <a:schemeClr val="tx1"/>
                </a:solidFill>
                <a:latin typeface="Times New Roman" panose="02020603050405020304" pitchFamily="18" charset="0"/>
              </a:defRPr>
            </a:lvl2pPr>
            <a:lvl3pPr marL="1143000" indent="-228600" defTabSz="989013" eaLnBrk="0" hangingPunct="0">
              <a:spcBef>
                <a:spcPct val="30000"/>
              </a:spcBef>
              <a:defRPr kumimoji="1" sz="1200">
                <a:solidFill>
                  <a:schemeClr val="tx1"/>
                </a:solidFill>
                <a:latin typeface="Times New Roman" panose="02020603050405020304" pitchFamily="18" charset="0"/>
              </a:defRPr>
            </a:lvl3pPr>
            <a:lvl4pPr marL="1600200" indent="-228600" defTabSz="989013" eaLnBrk="0" hangingPunct="0">
              <a:spcBef>
                <a:spcPct val="30000"/>
              </a:spcBef>
              <a:defRPr kumimoji="1" sz="1200">
                <a:solidFill>
                  <a:schemeClr val="tx1"/>
                </a:solidFill>
                <a:latin typeface="Times New Roman" panose="02020603050405020304" pitchFamily="18" charset="0"/>
              </a:defRPr>
            </a:lvl4pPr>
            <a:lvl5pPr marL="2057400" indent="-228600" defTabSz="989013" eaLnBrk="0" hangingPunct="0">
              <a:spcBef>
                <a:spcPct val="30000"/>
              </a:spcBef>
              <a:defRPr kumimoji="1" sz="1200">
                <a:solidFill>
                  <a:schemeClr val="tx1"/>
                </a:solidFill>
                <a:latin typeface="Times New Roman" panose="02020603050405020304" pitchFamily="18" charset="0"/>
              </a:defRPr>
            </a:lvl5pPr>
            <a:lvl6pPr marL="25146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eaLnBrk="1" hangingPunct="1">
              <a:spcBef>
                <a:spcPct val="0"/>
              </a:spcBef>
            </a:pPr>
            <a:fld id="{5252FE1B-2D9F-43C9-A6E3-BBE0C8A32105}" type="slidenum">
              <a:rPr kumimoji="0" lang="en-US" altLang="en-US" sz="1300"/>
              <a:pPr eaLnBrk="1" hangingPunct="1">
                <a:spcBef>
                  <a:spcPct val="0"/>
                </a:spcBef>
              </a:pPr>
              <a:t>52</a:t>
            </a:fld>
            <a:endParaRPr kumimoji="0" lang="en-US" altLang="en-US" sz="1300"/>
          </a:p>
        </p:txBody>
      </p:sp>
      <p:sp>
        <p:nvSpPr>
          <p:cNvPr id="50179" name="Rectangle 2">
            <a:extLst>
              <a:ext uri="{FF2B5EF4-FFF2-40B4-BE49-F238E27FC236}">
                <a16:creationId xmlns:a16="http://schemas.microsoft.com/office/drawing/2014/main" id="{D19BA769-2F0C-48E7-BA77-B07285963003}"/>
              </a:ext>
            </a:extLst>
          </p:cNvPr>
          <p:cNvSpPr>
            <a:spLocks noGrp="1" noRot="1" noChangeAspect="1" noChangeArrowheads="1" noTextEdit="1"/>
          </p:cNvSpPr>
          <p:nvPr>
            <p:ph type="sldImg"/>
          </p:nvPr>
        </p:nvSpPr>
        <p:spPr>
          <a:xfrm>
            <a:off x="141288" y="768350"/>
            <a:ext cx="6819900" cy="3836988"/>
          </a:xfrm>
          <a:ln/>
        </p:spPr>
      </p:sp>
      <p:sp>
        <p:nvSpPr>
          <p:cNvPr id="50180" name="Rectangle 3">
            <a:extLst>
              <a:ext uri="{FF2B5EF4-FFF2-40B4-BE49-F238E27FC236}">
                <a16:creationId xmlns:a16="http://schemas.microsoft.com/office/drawing/2014/main" id="{9C0BC853-A024-4A14-8613-A82177E342F5}"/>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Cipher alphabet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Ct: TONHOUGNTO</a:t>
            </a:r>
          </a:p>
        </p:txBody>
      </p:sp>
      <p:sp>
        <p:nvSpPr>
          <p:cNvPr id="4" name="Slide Number Placeholder 3"/>
          <p:cNvSpPr>
            <a:spLocks noGrp="1"/>
          </p:cNvSpPr>
          <p:nvPr>
            <p:ph type="sldNum" sz="quarter" idx="5"/>
          </p:nvPr>
        </p:nvSpPr>
        <p:spPr/>
        <p:txBody>
          <a:bodyPr/>
          <a:lstStyle/>
          <a:p>
            <a:fld id="{6CF507F1-20D3-4CBE-91CF-F1DEED0861FA}" type="slidenum">
              <a:rPr lang="en-US" smtClean="0"/>
              <a:t>57</a:t>
            </a:fld>
            <a:endParaRPr lang="en-US"/>
          </a:p>
        </p:txBody>
      </p:sp>
    </p:spTree>
    <p:extLst>
      <p:ext uri="{BB962C8B-B14F-4D97-AF65-F5344CB8AC3E}">
        <p14:creationId xmlns:p14="http://schemas.microsoft.com/office/powerpoint/2010/main" val="3536009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Ct: TONHOUGNTO</a:t>
            </a:r>
          </a:p>
        </p:txBody>
      </p:sp>
      <p:sp>
        <p:nvSpPr>
          <p:cNvPr id="4" name="Slide Number Placeholder 3"/>
          <p:cNvSpPr>
            <a:spLocks noGrp="1"/>
          </p:cNvSpPr>
          <p:nvPr>
            <p:ph type="sldNum" sz="quarter" idx="5"/>
          </p:nvPr>
        </p:nvSpPr>
        <p:spPr/>
        <p:txBody>
          <a:bodyPr/>
          <a:lstStyle/>
          <a:p>
            <a:fld id="{6CF507F1-20D3-4CBE-91CF-F1DEED0861FA}" type="slidenum">
              <a:rPr lang="en-US" smtClean="0"/>
              <a:t>58</a:t>
            </a:fld>
            <a:endParaRPr lang="en-US"/>
          </a:p>
        </p:txBody>
      </p:sp>
    </p:spTree>
    <p:extLst>
      <p:ext uri="{BB962C8B-B14F-4D97-AF65-F5344CB8AC3E}">
        <p14:creationId xmlns:p14="http://schemas.microsoft.com/office/powerpoint/2010/main" val="1707748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Pt: </a:t>
            </a:r>
            <a:r>
              <a:rPr lang="en-US" dirty="0" err="1"/>
              <a:t>instrumentsz</a:t>
            </a:r>
            <a:endParaRPr lang="en-US" dirty="0"/>
          </a:p>
          <a:p>
            <a:r>
              <a:rPr lang="en-US" dirty="0"/>
              <a:t>Ct: </a:t>
            </a:r>
            <a:r>
              <a:rPr lang="en-US" dirty="0" err="1"/>
              <a:t>gatlmzclrqtx</a:t>
            </a:r>
            <a:endParaRPr lang="en-US" dirty="0"/>
          </a:p>
        </p:txBody>
      </p:sp>
      <p:sp>
        <p:nvSpPr>
          <p:cNvPr id="4" name="Slide Number Placeholder 3"/>
          <p:cNvSpPr>
            <a:spLocks noGrp="1"/>
          </p:cNvSpPr>
          <p:nvPr>
            <p:ph type="sldNum" sz="quarter" idx="5"/>
          </p:nvPr>
        </p:nvSpPr>
        <p:spPr/>
        <p:txBody>
          <a:bodyPr/>
          <a:lstStyle/>
          <a:p>
            <a:fld id="{6CF507F1-20D3-4CBE-91CF-F1DEED0861FA}" type="slidenum">
              <a:rPr lang="en-US" smtClean="0"/>
              <a:t>62</a:t>
            </a:fld>
            <a:endParaRPr lang="en-US"/>
          </a:p>
        </p:txBody>
      </p:sp>
    </p:spTree>
    <p:extLst>
      <p:ext uri="{BB962C8B-B14F-4D97-AF65-F5344CB8AC3E}">
        <p14:creationId xmlns:p14="http://schemas.microsoft.com/office/powerpoint/2010/main" val="4240663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22C17D7D-47B2-4E69-A977-73E9B22490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0875631-9576-4792-8EFF-125293E3D0AF}" type="slidenum">
              <a:rPr lang="en-US" altLang="en-US" sz="1200" b="0" i="0" baseline="0"/>
              <a:pPr/>
              <a:t>96</a:t>
            </a:fld>
            <a:endParaRPr lang="en-US" altLang="en-US" sz="1200" b="0" i="0" baseline="0"/>
          </a:p>
        </p:txBody>
      </p:sp>
      <p:sp>
        <p:nvSpPr>
          <p:cNvPr id="79875" name="Rectangle 2">
            <a:extLst>
              <a:ext uri="{FF2B5EF4-FFF2-40B4-BE49-F238E27FC236}">
                <a16:creationId xmlns:a16="http://schemas.microsoft.com/office/drawing/2014/main" id="{17402833-8E52-4758-8734-C42496A440B2}"/>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59CD88A2-DA5C-417C-9898-C1AE09D66C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3D17C188-B631-403D-B8EE-51780E6094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7D2B7AE-500B-4379-AE2D-F4EE91BA13F4}" type="slidenum">
              <a:rPr lang="en-US" altLang="en-US" sz="1200" b="0" i="0" baseline="0"/>
              <a:pPr/>
              <a:t>97</a:t>
            </a:fld>
            <a:endParaRPr lang="en-US" altLang="en-US" sz="1200" b="0" i="0" baseline="0"/>
          </a:p>
        </p:txBody>
      </p:sp>
      <p:sp>
        <p:nvSpPr>
          <p:cNvPr id="80899" name="Rectangle 2">
            <a:extLst>
              <a:ext uri="{FF2B5EF4-FFF2-40B4-BE49-F238E27FC236}">
                <a16:creationId xmlns:a16="http://schemas.microsoft.com/office/drawing/2014/main" id="{899D862E-4DDC-438B-9B74-2BD57A0A660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7BBE12C2-0BA6-4F71-9FB4-32C20A0010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3B447709-E76D-460E-87A0-AC75687EAE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404F8275-F3CE-4D90-9083-3132E71EEB9B}" type="slidenum">
              <a:rPr lang="en-US" altLang="en-US" sz="1200" b="0" i="0" baseline="0"/>
              <a:pPr/>
              <a:t>98</a:t>
            </a:fld>
            <a:endParaRPr lang="en-US" altLang="en-US" sz="1200" b="0" i="0" baseline="0"/>
          </a:p>
        </p:txBody>
      </p:sp>
      <p:sp>
        <p:nvSpPr>
          <p:cNvPr id="81923" name="Rectangle 2">
            <a:extLst>
              <a:ext uri="{FF2B5EF4-FFF2-40B4-BE49-F238E27FC236}">
                <a16:creationId xmlns:a16="http://schemas.microsoft.com/office/drawing/2014/main" id="{C826E7BC-01E8-4EE0-B96E-E0BE16100E80}"/>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A23D9B8A-C248-408D-8621-71D44CE658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15A79577-FD68-4703-87F4-DF720996C4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0BD952E5-4450-4FEF-A8E5-513EB84B30FA}" type="slidenum">
              <a:rPr lang="en-US" altLang="en-US" sz="1200" b="0" i="0" baseline="0"/>
              <a:pPr/>
              <a:t>99</a:t>
            </a:fld>
            <a:endParaRPr lang="en-US" altLang="en-US" sz="1200" b="0" i="0" baseline="0"/>
          </a:p>
        </p:txBody>
      </p:sp>
      <p:sp>
        <p:nvSpPr>
          <p:cNvPr id="82947" name="Rectangle 2">
            <a:extLst>
              <a:ext uri="{FF2B5EF4-FFF2-40B4-BE49-F238E27FC236}">
                <a16:creationId xmlns:a16="http://schemas.microsoft.com/office/drawing/2014/main" id="{95C84FBE-FF9F-4CC3-842F-BE7B15CC5848}"/>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9DA62110-61E0-4771-BAC2-38242B04BD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DD98E85F-BDB2-4D1A-AB8C-9B69EDCB4E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85875673-4CD2-4E17-9981-0B232096E522}" type="slidenum">
              <a:rPr lang="en-US" altLang="en-US" sz="1200" b="0" i="0" baseline="0"/>
              <a:pPr/>
              <a:t>100</a:t>
            </a:fld>
            <a:endParaRPr lang="en-US" altLang="en-US" sz="1200" b="0" i="0" baseline="0"/>
          </a:p>
        </p:txBody>
      </p:sp>
      <p:sp>
        <p:nvSpPr>
          <p:cNvPr id="83971" name="Rectangle 2">
            <a:extLst>
              <a:ext uri="{FF2B5EF4-FFF2-40B4-BE49-F238E27FC236}">
                <a16:creationId xmlns:a16="http://schemas.microsoft.com/office/drawing/2014/main" id="{9450FB49-F674-4822-9FB5-1FAA9C4A35A3}"/>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13DAA26D-9B12-4472-ACE6-418C55A7CD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74ED05-DF17-485A-886E-60181C3F3939}"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8022EA0-49A0-4122-8525-C967BB0B4EA6}" type="slidenum">
              <a:rPr lang="en-US" smtClean="0"/>
              <a:t>‹#›</a:t>
            </a:fld>
            <a:endParaRPr lang="en-US"/>
          </a:p>
        </p:txBody>
      </p:sp>
    </p:spTree>
    <p:extLst>
      <p:ext uri="{BB962C8B-B14F-4D97-AF65-F5344CB8AC3E}">
        <p14:creationId xmlns:p14="http://schemas.microsoft.com/office/powerpoint/2010/main" val="140014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4ED05-DF17-485A-886E-60181C3F3939}"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022EA0-49A0-4122-8525-C967BB0B4EA6}" type="slidenum">
              <a:rPr lang="en-US" smtClean="0"/>
              <a:t>‹#›</a:t>
            </a:fld>
            <a:endParaRPr lang="en-US"/>
          </a:p>
        </p:txBody>
      </p:sp>
    </p:spTree>
    <p:extLst>
      <p:ext uri="{BB962C8B-B14F-4D97-AF65-F5344CB8AC3E}">
        <p14:creationId xmlns:p14="http://schemas.microsoft.com/office/powerpoint/2010/main" val="305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4ED05-DF17-485A-886E-60181C3F3939}"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022EA0-49A0-4122-8525-C967BB0B4EA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3933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F74ED05-DF17-485A-886E-60181C3F3939}"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022EA0-49A0-4122-8525-C967BB0B4EA6}" type="slidenum">
              <a:rPr lang="en-US" smtClean="0"/>
              <a:t>‹#›</a:t>
            </a:fld>
            <a:endParaRPr lang="en-US"/>
          </a:p>
        </p:txBody>
      </p:sp>
    </p:spTree>
    <p:extLst>
      <p:ext uri="{BB962C8B-B14F-4D97-AF65-F5344CB8AC3E}">
        <p14:creationId xmlns:p14="http://schemas.microsoft.com/office/powerpoint/2010/main" val="3811944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F74ED05-DF17-485A-886E-60181C3F3939}"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022EA0-49A0-4122-8525-C967BB0B4EA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213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F74ED05-DF17-485A-886E-60181C3F3939}"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022EA0-49A0-4122-8525-C967BB0B4EA6}" type="slidenum">
              <a:rPr lang="en-US" smtClean="0"/>
              <a:t>‹#›</a:t>
            </a:fld>
            <a:endParaRPr lang="en-US"/>
          </a:p>
        </p:txBody>
      </p:sp>
    </p:spTree>
    <p:extLst>
      <p:ext uri="{BB962C8B-B14F-4D97-AF65-F5344CB8AC3E}">
        <p14:creationId xmlns:p14="http://schemas.microsoft.com/office/powerpoint/2010/main" val="1360265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74ED05-DF17-485A-886E-60181C3F3939}"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022EA0-49A0-4122-8525-C967BB0B4EA6}" type="slidenum">
              <a:rPr lang="en-US" smtClean="0"/>
              <a:t>‹#›</a:t>
            </a:fld>
            <a:endParaRPr lang="en-US"/>
          </a:p>
        </p:txBody>
      </p:sp>
    </p:spTree>
    <p:extLst>
      <p:ext uri="{BB962C8B-B14F-4D97-AF65-F5344CB8AC3E}">
        <p14:creationId xmlns:p14="http://schemas.microsoft.com/office/powerpoint/2010/main" val="4142725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74ED05-DF17-485A-886E-60181C3F3939}"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022EA0-49A0-4122-8525-C967BB0B4EA6}" type="slidenum">
              <a:rPr lang="en-US" smtClean="0"/>
              <a:t>‹#›</a:t>
            </a:fld>
            <a:endParaRPr lang="en-US"/>
          </a:p>
        </p:txBody>
      </p:sp>
    </p:spTree>
    <p:extLst>
      <p:ext uri="{BB962C8B-B14F-4D97-AF65-F5344CB8AC3E}">
        <p14:creationId xmlns:p14="http://schemas.microsoft.com/office/powerpoint/2010/main" val="3785615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74ED05-DF17-485A-886E-60181C3F3939}"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022EA0-49A0-4122-8525-C967BB0B4EA6}" type="slidenum">
              <a:rPr lang="en-US" smtClean="0"/>
              <a:t>‹#›</a:t>
            </a:fld>
            <a:endParaRPr lang="en-US"/>
          </a:p>
        </p:txBody>
      </p:sp>
    </p:spTree>
    <p:extLst>
      <p:ext uri="{BB962C8B-B14F-4D97-AF65-F5344CB8AC3E}">
        <p14:creationId xmlns:p14="http://schemas.microsoft.com/office/powerpoint/2010/main" val="261496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74ED05-DF17-485A-886E-60181C3F3939}" type="datetimeFigureOut">
              <a:rPr lang="en-US" smtClean="0"/>
              <a:t>2/5/2020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022EA0-49A0-4122-8525-C967BB0B4EA6}" type="slidenum">
              <a:rPr lang="en-US" smtClean="0"/>
              <a:t>‹#›</a:t>
            </a:fld>
            <a:endParaRPr lang="en-US"/>
          </a:p>
        </p:txBody>
      </p:sp>
    </p:spTree>
    <p:extLst>
      <p:ext uri="{BB962C8B-B14F-4D97-AF65-F5344CB8AC3E}">
        <p14:creationId xmlns:p14="http://schemas.microsoft.com/office/powerpoint/2010/main" val="2919716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74ED05-DF17-485A-886E-60181C3F3939}"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8022EA0-49A0-4122-8525-C967BB0B4EA6}" type="slidenum">
              <a:rPr lang="en-US" smtClean="0"/>
              <a:t>‹#›</a:t>
            </a:fld>
            <a:endParaRPr lang="en-US"/>
          </a:p>
        </p:txBody>
      </p:sp>
    </p:spTree>
    <p:extLst>
      <p:ext uri="{BB962C8B-B14F-4D97-AF65-F5344CB8AC3E}">
        <p14:creationId xmlns:p14="http://schemas.microsoft.com/office/powerpoint/2010/main" val="221294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74ED05-DF17-485A-886E-60181C3F3939}" type="datetimeFigureOut">
              <a:rPr lang="en-US" smtClean="0"/>
              <a:t>2/5/2020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8022EA0-49A0-4122-8525-C967BB0B4EA6}" type="slidenum">
              <a:rPr lang="en-US" smtClean="0"/>
              <a:t>‹#›</a:t>
            </a:fld>
            <a:endParaRPr lang="en-US"/>
          </a:p>
        </p:txBody>
      </p:sp>
    </p:spTree>
    <p:extLst>
      <p:ext uri="{BB962C8B-B14F-4D97-AF65-F5344CB8AC3E}">
        <p14:creationId xmlns:p14="http://schemas.microsoft.com/office/powerpoint/2010/main" val="3959632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74ED05-DF17-485A-886E-60181C3F3939}" type="datetimeFigureOut">
              <a:rPr lang="en-US" smtClean="0"/>
              <a:t>2/5/2020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8022EA0-49A0-4122-8525-C967BB0B4EA6}" type="slidenum">
              <a:rPr lang="en-US" smtClean="0"/>
              <a:t>‹#›</a:t>
            </a:fld>
            <a:endParaRPr lang="en-US"/>
          </a:p>
        </p:txBody>
      </p:sp>
    </p:spTree>
    <p:extLst>
      <p:ext uri="{BB962C8B-B14F-4D97-AF65-F5344CB8AC3E}">
        <p14:creationId xmlns:p14="http://schemas.microsoft.com/office/powerpoint/2010/main" val="92841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4ED05-DF17-485A-886E-60181C3F3939}" type="datetimeFigureOut">
              <a:rPr lang="en-US" smtClean="0"/>
              <a:t>2/5/2020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8022EA0-49A0-4122-8525-C967BB0B4EA6}" type="slidenum">
              <a:rPr lang="en-US" smtClean="0"/>
              <a:t>‹#›</a:t>
            </a:fld>
            <a:endParaRPr lang="en-US"/>
          </a:p>
        </p:txBody>
      </p:sp>
    </p:spTree>
    <p:extLst>
      <p:ext uri="{BB962C8B-B14F-4D97-AF65-F5344CB8AC3E}">
        <p14:creationId xmlns:p14="http://schemas.microsoft.com/office/powerpoint/2010/main" val="3304217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74ED05-DF17-485A-886E-60181C3F3939}"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8022EA0-49A0-4122-8525-C967BB0B4EA6}" type="slidenum">
              <a:rPr lang="en-US" smtClean="0"/>
              <a:t>‹#›</a:t>
            </a:fld>
            <a:endParaRPr lang="en-US"/>
          </a:p>
        </p:txBody>
      </p:sp>
    </p:spTree>
    <p:extLst>
      <p:ext uri="{BB962C8B-B14F-4D97-AF65-F5344CB8AC3E}">
        <p14:creationId xmlns:p14="http://schemas.microsoft.com/office/powerpoint/2010/main" val="3887321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74ED05-DF17-485A-886E-60181C3F3939}" type="datetimeFigureOut">
              <a:rPr lang="en-US" smtClean="0"/>
              <a:t>2/5/2020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022EA0-49A0-4122-8525-C967BB0B4EA6}" type="slidenum">
              <a:rPr lang="en-US" smtClean="0"/>
              <a:t>‹#›</a:t>
            </a:fld>
            <a:endParaRPr lang="en-US"/>
          </a:p>
        </p:txBody>
      </p:sp>
    </p:spTree>
    <p:extLst>
      <p:ext uri="{BB962C8B-B14F-4D97-AF65-F5344CB8AC3E}">
        <p14:creationId xmlns:p14="http://schemas.microsoft.com/office/powerpoint/2010/main" val="3358301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F74ED05-DF17-485A-886E-60181C3F3939}" type="datetimeFigureOut">
              <a:rPr lang="en-US" smtClean="0"/>
              <a:t>2/5/2020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8022EA0-49A0-4122-8525-C967BB0B4EA6}" type="slidenum">
              <a:rPr lang="en-US" smtClean="0"/>
              <a:t>‹#›</a:t>
            </a:fld>
            <a:endParaRPr lang="en-US"/>
          </a:p>
        </p:txBody>
      </p:sp>
    </p:spTree>
    <p:extLst>
      <p:ext uri="{BB962C8B-B14F-4D97-AF65-F5344CB8AC3E}">
        <p14:creationId xmlns:p14="http://schemas.microsoft.com/office/powerpoint/2010/main" val="4157623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226B-3D52-4EB4-A039-D1333C8082A8}"/>
              </a:ext>
            </a:extLst>
          </p:cNvPr>
          <p:cNvSpPr>
            <a:spLocks noGrp="1"/>
          </p:cNvSpPr>
          <p:nvPr>
            <p:ph type="ctrTitle"/>
          </p:nvPr>
        </p:nvSpPr>
        <p:spPr>
          <a:xfrm>
            <a:off x="2589213" y="647115"/>
            <a:ext cx="8915399" cy="1716258"/>
          </a:xfrm>
        </p:spPr>
        <p:txBody>
          <a:bodyPr/>
          <a:lstStyle/>
          <a:p>
            <a:pPr algn="ctr"/>
            <a:r>
              <a:rPr lang="en-US" dirty="0">
                <a:solidFill>
                  <a:schemeClr val="accent1">
                    <a:lumMod val="60000"/>
                    <a:lumOff val="40000"/>
                  </a:schemeClr>
                </a:solidFill>
              </a:rPr>
              <a:t>UNIT 1</a:t>
            </a:r>
          </a:p>
        </p:txBody>
      </p:sp>
      <p:sp>
        <p:nvSpPr>
          <p:cNvPr id="3" name="Subtitle 2">
            <a:extLst>
              <a:ext uri="{FF2B5EF4-FFF2-40B4-BE49-F238E27FC236}">
                <a16:creationId xmlns:a16="http://schemas.microsoft.com/office/drawing/2014/main" id="{D8C91EE2-1D48-4600-AE54-7935D900853B}"/>
              </a:ext>
            </a:extLst>
          </p:cNvPr>
          <p:cNvSpPr>
            <a:spLocks noGrp="1"/>
          </p:cNvSpPr>
          <p:nvPr>
            <p:ph type="subTitle" idx="1"/>
          </p:nvPr>
        </p:nvSpPr>
        <p:spPr>
          <a:xfrm>
            <a:off x="2589213" y="2658795"/>
            <a:ext cx="8915399" cy="3552090"/>
          </a:xfrm>
        </p:spPr>
        <p:txBody>
          <a:bodyPr>
            <a:normAutofit lnSpcReduction="10000"/>
          </a:bodyPr>
          <a:lstStyle/>
          <a:p>
            <a:pPr algn="r"/>
            <a:endParaRPr lang="en-US" sz="5400" dirty="0">
              <a:latin typeface="Times New Roman" panose="02020603050405020304" pitchFamily="18" charset="0"/>
              <a:cs typeface="Times New Roman" panose="02020603050405020304" pitchFamily="18" charset="0"/>
            </a:endParaRPr>
          </a:p>
          <a:p>
            <a:pPr algn="r"/>
            <a:endParaRPr lang="en-US" sz="5400" dirty="0">
              <a:latin typeface="Times New Roman" panose="02020603050405020304" pitchFamily="18" charset="0"/>
              <a:cs typeface="Times New Roman" panose="02020603050405020304" pitchFamily="18" charset="0"/>
            </a:endParaRPr>
          </a:p>
          <a:p>
            <a:pPr algn="r"/>
            <a:r>
              <a:rPr lang="en-US" sz="5400" dirty="0">
                <a:solidFill>
                  <a:schemeClr val="tx1"/>
                </a:solidFill>
                <a:latin typeface="Times New Roman" panose="02020603050405020304" pitchFamily="18" charset="0"/>
                <a:cs typeface="Times New Roman" panose="02020603050405020304" pitchFamily="18" charset="0"/>
              </a:rPr>
              <a:t>Jaya Gangwani</a:t>
            </a:r>
          </a:p>
          <a:p>
            <a:pPr algn="r"/>
            <a:r>
              <a:rPr lang="en-US" sz="5400" dirty="0">
                <a:solidFill>
                  <a:schemeClr val="tx1"/>
                </a:solidFill>
                <a:latin typeface="Times New Roman" panose="02020603050405020304" pitchFamily="18" charset="0"/>
                <a:cs typeface="Times New Roman" panose="02020603050405020304" pitchFamily="18" charset="0"/>
              </a:rPr>
              <a:t>JIET CSE</a:t>
            </a:r>
          </a:p>
          <a:p>
            <a:endParaRPr lang="en-US" dirty="0"/>
          </a:p>
        </p:txBody>
      </p:sp>
    </p:spTree>
    <p:extLst>
      <p:ext uri="{BB962C8B-B14F-4D97-AF65-F5344CB8AC3E}">
        <p14:creationId xmlns:p14="http://schemas.microsoft.com/office/powerpoint/2010/main" val="2268343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1842869" y="624110"/>
            <a:ext cx="9661744" cy="979607"/>
          </a:xfrm>
        </p:spPr>
        <p:txBody>
          <a:bodyPr>
            <a:normAutofit fontScale="90000"/>
          </a:bodyPr>
          <a:lstStyle/>
          <a:p>
            <a:r>
              <a:rPr lang="en-US" sz="4900" dirty="0"/>
              <a:t>Security Goals (Cont.)</a:t>
            </a:r>
            <a:br>
              <a:rPr lang="en-US" sz="4900" dirty="0"/>
            </a:br>
            <a:br>
              <a:rPr lang="en-US" dirty="0"/>
            </a:br>
            <a:endParaRPr lang="en-US"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1589649" y="1603717"/>
            <a:ext cx="9914963" cy="4630173"/>
          </a:xfrm>
        </p:spPr>
        <p:txBody>
          <a:bodyPr>
            <a:normAutofit/>
          </a:bodyPr>
          <a:lstStyle/>
          <a:p>
            <a:pPr marL="0" indent="0">
              <a:buNone/>
            </a:pPr>
            <a:r>
              <a:rPr lang="en-US" sz="2800" dirty="0"/>
              <a:t>Integrity</a:t>
            </a:r>
          </a:p>
          <a:p>
            <a:pPr marL="0" indent="0" algn="just">
              <a:buNone/>
            </a:pPr>
            <a:r>
              <a:rPr lang="en-US" sz="2000" dirty="0"/>
              <a:t>When the contents of a message are changed after the sender sends it, but before it reaches the intended recipient, we say that the integrity of the message is lost. </a:t>
            </a:r>
          </a:p>
          <a:p>
            <a:pPr marL="0" indent="0" algn="just">
              <a:buNone/>
            </a:pPr>
            <a:r>
              <a:rPr lang="en-US" sz="2000" dirty="0"/>
              <a:t>For example, consider that user A sends message to user B. User C tampers with a message originally sent by user A, which is actually destined for user B. User C somehow manages to access it, change its contents and send the changed message to user B. User B has no way of knowing that the contents of the message changed after user A had sent it. User A also does not know about this change. </a:t>
            </a:r>
          </a:p>
          <a:p>
            <a:pPr marL="0" indent="0" algn="just">
              <a:buNone/>
            </a:pPr>
            <a:r>
              <a:rPr lang="en-US" sz="2000" dirty="0"/>
              <a:t>This type of attack is called </a:t>
            </a:r>
            <a:r>
              <a:rPr lang="en-US" sz="2000" b="1" dirty="0"/>
              <a:t>modification</a:t>
            </a:r>
            <a:r>
              <a:rPr lang="en-US" sz="2000" dirty="0"/>
              <a:t>.</a:t>
            </a:r>
            <a:endParaRPr lang="en-US" sz="3200" dirty="0"/>
          </a:p>
          <a:p>
            <a:pPr marL="0" indent="0">
              <a:buNone/>
            </a:pPr>
            <a:endParaRPr lang="en-US" sz="2800" dirty="0"/>
          </a:p>
        </p:txBody>
      </p:sp>
    </p:spTree>
    <p:extLst>
      <p:ext uri="{BB962C8B-B14F-4D97-AF65-F5344CB8AC3E}">
        <p14:creationId xmlns:p14="http://schemas.microsoft.com/office/powerpoint/2010/main" val="13794364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a:extLst>
              <a:ext uri="{FF2B5EF4-FFF2-40B4-BE49-F238E27FC236}">
                <a16:creationId xmlns:a16="http://schemas.microsoft.com/office/drawing/2014/main" id="{3A1C3A40-A69D-498E-BD66-90F199955BE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68A05A82-9456-4531-BF53-A99AA15E80F4}" type="slidenum">
              <a:rPr lang="en-US" altLang="en-US" sz="1200" i="0" baseline="0">
                <a:latin typeface="Arial" panose="020B0604020202020204" pitchFamily="34" charset="0"/>
              </a:rPr>
              <a:pPr/>
              <a:t>100</a:t>
            </a:fld>
            <a:endParaRPr lang="en-US" altLang="en-US" sz="1200" i="0" baseline="0">
              <a:latin typeface="Arial" panose="020B0604020202020204" pitchFamily="34" charset="0"/>
            </a:endParaRPr>
          </a:p>
        </p:txBody>
      </p:sp>
      <p:sp>
        <p:nvSpPr>
          <p:cNvPr id="14346" name="Text Box 9">
            <a:extLst>
              <a:ext uri="{FF2B5EF4-FFF2-40B4-BE49-F238E27FC236}">
                <a16:creationId xmlns:a16="http://schemas.microsoft.com/office/drawing/2014/main" id="{6FD6F5EB-3DE4-4400-8402-EF6DDC6A25F9}"/>
              </a:ext>
            </a:extLst>
          </p:cNvPr>
          <p:cNvSpPr txBox="1">
            <a:spLocks noChangeArrowheads="1"/>
          </p:cNvSpPr>
          <p:nvPr/>
        </p:nvSpPr>
        <p:spPr bwMode="auto">
          <a:xfrm>
            <a:off x="2667000" y="0"/>
            <a:ext cx="19623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dirty="0"/>
              <a:t>Continued</a:t>
            </a:r>
          </a:p>
        </p:txBody>
      </p:sp>
      <p:sp>
        <p:nvSpPr>
          <p:cNvPr id="14347" name="Text Box 12">
            <a:extLst>
              <a:ext uri="{FF2B5EF4-FFF2-40B4-BE49-F238E27FC236}">
                <a16:creationId xmlns:a16="http://schemas.microsoft.com/office/drawing/2014/main" id="{BF2995AE-57D4-4A57-8903-5CC7E4F53FFF}"/>
              </a:ext>
            </a:extLst>
          </p:cNvPr>
          <p:cNvSpPr txBox="1">
            <a:spLocks noChangeArrowheads="1"/>
          </p:cNvSpPr>
          <p:nvPr/>
        </p:nvSpPr>
        <p:spPr bwMode="auto">
          <a:xfrm>
            <a:off x="3709989" y="1752600"/>
            <a:ext cx="28232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baseline="0" dirty="0"/>
              <a:t>Chosen-ciphertext attack</a:t>
            </a:r>
          </a:p>
        </p:txBody>
      </p:sp>
      <p:pic>
        <p:nvPicPr>
          <p:cNvPr id="14348" name="Picture 13">
            <a:extLst>
              <a:ext uri="{FF2B5EF4-FFF2-40B4-BE49-F238E27FC236}">
                <a16:creationId xmlns:a16="http://schemas.microsoft.com/office/drawing/2014/main" id="{36E47857-41BA-4BF9-8A6C-2E3B0B7015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350" y="2895600"/>
            <a:ext cx="794385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9" name="Rectangle 14">
            <a:extLst>
              <a:ext uri="{FF2B5EF4-FFF2-40B4-BE49-F238E27FC236}">
                <a16:creationId xmlns:a16="http://schemas.microsoft.com/office/drawing/2014/main" id="{01721DE4-F2C6-475B-81D6-15C8E01293BB}"/>
              </a:ext>
            </a:extLst>
          </p:cNvPr>
          <p:cNvSpPr>
            <a:spLocks noChangeArrowheads="1"/>
          </p:cNvSpPr>
          <p:nvPr/>
        </p:nvSpPr>
        <p:spPr bwMode="auto">
          <a:xfrm>
            <a:off x="2667000" y="582613"/>
            <a:ext cx="3247364"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i="0">
                <a:solidFill>
                  <a:schemeClr val="folHlink"/>
                </a:solidFill>
              </a:rPr>
              <a:t>Chosen-Ciphertext Attack</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7B0919-6679-4B91-BCCB-4DC5FA53A4B9}"/>
              </a:ext>
            </a:extLst>
          </p:cNvPr>
          <p:cNvPicPr>
            <a:picLocks noChangeAspect="1"/>
          </p:cNvPicPr>
          <p:nvPr/>
        </p:nvPicPr>
        <p:blipFill>
          <a:blip r:embed="rId2"/>
          <a:stretch>
            <a:fillRect/>
          </a:stretch>
        </p:blipFill>
        <p:spPr>
          <a:xfrm>
            <a:off x="1885071" y="281354"/>
            <a:ext cx="9791114" cy="6189784"/>
          </a:xfrm>
          <a:prstGeom prst="rect">
            <a:avLst/>
          </a:prstGeom>
        </p:spPr>
      </p:pic>
    </p:spTree>
    <p:extLst>
      <p:ext uri="{BB962C8B-B14F-4D97-AF65-F5344CB8AC3E}">
        <p14:creationId xmlns:p14="http://schemas.microsoft.com/office/powerpoint/2010/main" val="30113040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2592925" y="624110"/>
            <a:ext cx="8911687" cy="979607"/>
          </a:xfrm>
        </p:spPr>
        <p:txBody>
          <a:bodyPr>
            <a:normAutofit fontScale="90000"/>
          </a:bodyPr>
          <a:lstStyle/>
          <a:p>
            <a:r>
              <a:rPr lang="en-US" sz="4400" dirty="0"/>
              <a:t>Steganography</a:t>
            </a:r>
            <a:br>
              <a:rPr lang="en-US" dirty="0"/>
            </a:br>
            <a:endParaRPr lang="en-US"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2589212" y="1603717"/>
            <a:ext cx="8915400" cy="4630173"/>
          </a:xfrm>
        </p:spPr>
        <p:txBody>
          <a:bodyPr>
            <a:normAutofit/>
          </a:bodyPr>
          <a:lstStyle/>
          <a:p>
            <a:pPr marL="0" indent="0" algn="just">
              <a:buNone/>
            </a:pPr>
            <a:r>
              <a:rPr lang="en-US" sz="2000" b="1" dirty="0"/>
              <a:t>Steganography </a:t>
            </a:r>
            <a:r>
              <a:rPr lang="en-US" sz="2000" dirty="0"/>
              <a:t>is a technique that facilitates hiding of a message that is to be kept secret inside other messages. This results in the concealment of the secret message itself! Historically, the sender used methods such as invisible ink, tiny pin punctures on specific characters, minute variations between handwritten characters, pencil marks on handwritten characters, etc.</a:t>
            </a:r>
          </a:p>
          <a:p>
            <a:pPr marL="0" indent="0" algn="just">
              <a:buNone/>
            </a:pPr>
            <a:r>
              <a:rPr lang="en-US" sz="2000" dirty="0"/>
              <a:t>Of late, people hide secret messages within graphic images. For instance, suppose that we have a secret message to send. We can take another image file and we can replace the last two rightmost bits of each byte of that image with (the next) two bits of our secret message. The resulting image would not look too different and yet carry a secret message inside! The receiver would perform the opposite trick: it would read the last two bits of each byte of the image file and reconstruct the secret message.</a:t>
            </a:r>
          </a:p>
        </p:txBody>
      </p:sp>
    </p:spTree>
    <p:extLst>
      <p:ext uri="{BB962C8B-B14F-4D97-AF65-F5344CB8AC3E}">
        <p14:creationId xmlns:p14="http://schemas.microsoft.com/office/powerpoint/2010/main" val="21725990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60FF1F-C106-4A06-A93B-25BAAE59167C}"/>
              </a:ext>
            </a:extLst>
          </p:cNvPr>
          <p:cNvPicPr>
            <a:picLocks noChangeAspect="1"/>
          </p:cNvPicPr>
          <p:nvPr/>
        </p:nvPicPr>
        <p:blipFill>
          <a:blip r:embed="rId2"/>
          <a:stretch>
            <a:fillRect/>
          </a:stretch>
        </p:blipFill>
        <p:spPr>
          <a:xfrm>
            <a:off x="2011680" y="745588"/>
            <a:ext cx="9298745" cy="5064369"/>
          </a:xfrm>
          <a:prstGeom prst="rect">
            <a:avLst/>
          </a:prstGeom>
        </p:spPr>
      </p:pic>
    </p:spTree>
    <p:extLst>
      <p:ext uri="{BB962C8B-B14F-4D97-AF65-F5344CB8AC3E}">
        <p14:creationId xmlns:p14="http://schemas.microsoft.com/office/powerpoint/2010/main" val="2437349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74F66E-DAA4-4BAA-8327-122958B2AD43}"/>
              </a:ext>
            </a:extLst>
          </p:cNvPr>
          <p:cNvPicPr>
            <a:picLocks noChangeAspect="1"/>
          </p:cNvPicPr>
          <p:nvPr/>
        </p:nvPicPr>
        <p:blipFill>
          <a:blip r:embed="rId2"/>
          <a:stretch>
            <a:fillRect/>
          </a:stretch>
        </p:blipFill>
        <p:spPr>
          <a:xfrm>
            <a:off x="1997613" y="970671"/>
            <a:ext cx="8834510" cy="5205046"/>
          </a:xfrm>
          <a:prstGeom prst="rect">
            <a:avLst/>
          </a:prstGeom>
        </p:spPr>
      </p:pic>
    </p:spTree>
    <p:extLst>
      <p:ext uri="{BB962C8B-B14F-4D97-AF65-F5344CB8AC3E}">
        <p14:creationId xmlns:p14="http://schemas.microsoft.com/office/powerpoint/2010/main" val="2036664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1842869" y="624110"/>
            <a:ext cx="9661744" cy="979607"/>
          </a:xfrm>
        </p:spPr>
        <p:txBody>
          <a:bodyPr>
            <a:normAutofit fontScale="90000"/>
          </a:bodyPr>
          <a:lstStyle/>
          <a:p>
            <a:r>
              <a:rPr lang="en-US" sz="4900" dirty="0"/>
              <a:t>Security Goals (Cont.)</a:t>
            </a:r>
            <a:br>
              <a:rPr lang="en-US" sz="4900" dirty="0"/>
            </a:br>
            <a:br>
              <a:rPr lang="en-US" dirty="0"/>
            </a:br>
            <a:endParaRPr lang="en-US"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1589649" y="1603717"/>
            <a:ext cx="9914963" cy="4630173"/>
          </a:xfrm>
        </p:spPr>
        <p:txBody>
          <a:bodyPr>
            <a:normAutofit/>
          </a:bodyPr>
          <a:lstStyle/>
          <a:p>
            <a:pPr marL="0" indent="0">
              <a:buNone/>
            </a:pPr>
            <a:r>
              <a:rPr lang="en-US" sz="3200" dirty="0"/>
              <a:t>Non-repudiation</a:t>
            </a:r>
          </a:p>
          <a:p>
            <a:pPr marL="0" indent="0">
              <a:buNone/>
            </a:pPr>
            <a:r>
              <a:rPr lang="en-US" sz="2400" dirty="0"/>
              <a:t>There are situations where a user sends a message and later on refuses that she had sent that message. </a:t>
            </a:r>
          </a:p>
          <a:p>
            <a:pPr marL="0" indent="0">
              <a:buNone/>
            </a:pPr>
            <a:r>
              <a:rPr lang="en-US" sz="2400" dirty="0"/>
              <a:t>For instance, user A could send a funds transfer request to bank B over the Internet. After the bank performs the funds transfer as per A’s instructions, A could claim that she never sent the funds transfer instruction to the bank! Thus, A repudiates or denies, her funds transfer instruction.</a:t>
            </a:r>
            <a:endParaRPr lang="en-US" sz="3600" dirty="0"/>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2273115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3C154F-9FA0-47A9-B8F6-3713E00E219D}"/>
              </a:ext>
            </a:extLst>
          </p:cNvPr>
          <p:cNvPicPr>
            <a:picLocks noChangeAspect="1"/>
          </p:cNvPicPr>
          <p:nvPr/>
        </p:nvPicPr>
        <p:blipFill>
          <a:blip r:embed="rId2"/>
          <a:stretch>
            <a:fillRect/>
          </a:stretch>
        </p:blipFill>
        <p:spPr>
          <a:xfrm>
            <a:off x="2180492" y="1153551"/>
            <a:ext cx="8285871" cy="4670474"/>
          </a:xfrm>
          <a:prstGeom prst="rect">
            <a:avLst/>
          </a:prstGeom>
        </p:spPr>
      </p:pic>
    </p:spTree>
    <p:extLst>
      <p:ext uri="{BB962C8B-B14F-4D97-AF65-F5344CB8AC3E}">
        <p14:creationId xmlns:p14="http://schemas.microsoft.com/office/powerpoint/2010/main" val="2386414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1842869" y="624110"/>
            <a:ext cx="9661744" cy="979607"/>
          </a:xfrm>
        </p:spPr>
        <p:txBody>
          <a:bodyPr>
            <a:normAutofit fontScale="90000"/>
          </a:bodyPr>
          <a:lstStyle/>
          <a:p>
            <a:r>
              <a:rPr lang="en-US" sz="4900" dirty="0"/>
              <a:t>Security Goals (Cont.)</a:t>
            </a:r>
            <a:br>
              <a:rPr lang="en-US" sz="4900" dirty="0"/>
            </a:br>
            <a:br>
              <a:rPr lang="en-US" dirty="0"/>
            </a:br>
            <a:endParaRPr lang="en-US"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1589649" y="1603717"/>
            <a:ext cx="9914963" cy="4630173"/>
          </a:xfrm>
        </p:spPr>
        <p:txBody>
          <a:bodyPr>
            <a:normAutofit fontScale="92500" lnSpcReduction="10000"/>
          </a:bodyPr>
          <a:lstStyle/>
          <a:p>
            <a:pPr marL="0" indent="0">
              <a:buNone/>
            </a:pPr>
            <a:r>
              <a:rPr lang="en-US" sz="3200" dirty="0"/>
              <a:t>Access control</a:t>
            </a:r>
          </a:p>
          <a:p>
            <a:pPr marL="0" indent="0" algn="just">
              <a:buNone/>
            </a:pPr>
            <a:r>
              <a:rPr lang="en-US" sz="2400" dirty="0"/>
              <a:t>The principle of </a:t>
            </a:r>
            <a:r>
              <a:rPr lang="en-US" sz="2400" i="1" dirty="0"/>
              <a:t>access control </a:t>
            </a:r>
            <a:r>
              <a:rPr lang="en-US" sz="2400" dirty="0"/>
              <a:t>determines </a:t>
            </a:r>
            <a:r>
              <a:rPr lang="en-US" sz="2400" i="1" dirty="0"/>
              <a:t>who </a:t>
            </a:r>
            <a:r>
              <a:rPr lang="en-US" sz="2400" dirty="0"/>
              <a:t>should be able to access </a:t>
            </a:r>
            <a:r>
              <a:rPr lang="en-US" sz="2400" i="1" dirty="0"/>
              <a:t>what</a:t>
            </a:r>
            <a:r>
              <a:rPr lang="en-US" sz="2400" dirty="0"/>
              <a:t>. For instance, we should be able to specify that user A can view the records in a database, but cannot update them. However, user B might be allowed to make updates as well. An access control mechanism can be set up to ensure this. Access control is broadly related to two areas: </a:t>
            </a:r>
            <a:r>
              <a:rPr lang="en-US" sz="2400" i="1" dirty="0"/>
              <a:t>role management </a:t>
            </a:r>
            <a:r>
              <a:rPr lang="en-US" sz="2400" dirty="0"/>
              <a:t>and </a:t>
            </a:r>
            <a:r>
              <a:rPr lang="en-US" sz="2400" i="1" dirty="0"/>
              <a:t>rule management</a:t>
            </a:r>
            <a:r>
              <a:rPr lang="en-US" sz="2400" dirty="0"/>
              <a:t>. Role management concentrates on the user side (which user can do what), whereas rule management focuses on the resources side (which resource is accessible and under what circumstances). Based on the decisions taken here, an access control matrix is prepared, which lists the users against a list of items they can access (e.g. it can say that user A can write to file X, but can only update files Y and Z). An </a:t>
            </a:r>
            <a:r>
              <a:rPr lang="en-US" sz="2400" b="1" dirty="0"/>
              <a:t>Access Control List (ACL) </a:t>
            </a:r>
            <a:r>
              <a:rPr lang="en-US" sz="2400" dirty="0"/>
              <a:t>is a subset of an access control matrix.</a:t>
            </a:r>
            <a:endParaRPr lang="en-US" sz="3600" dirty="0"/>
          </a:p>
        </p:txBody>
      </p:sp>
    </p:spTree>
    <p:extLst>
      <p:ext uri="{BB962C8B-B14F-4D97-AF65-F5344CB8AC3E}">
        <p14:creationId xmlns:p14="http://schemas.microsoft.com/office/powerpoint/2010/main" val="575596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1842869" y="624110"/>
            <a:ext cx="9661744" cy="979607"/>
          </a:xfrm>
        </p:spPr>
        <p:txBody>
          <a:bodyPr>
            <a:normAutofit fontScale="90000"/>
          </a:bodyPr>
          <a:lstStyle/>
          <a:p>
            <a:r>
              <a:rPr lang="en-US" sz="4900" dirty="0"/>
              <a:t>Security Goals (Cont.)</a:t>
            </a:r>
            <a:br>
              <a:rPr lang="en-US" sz="4900" dirty="0"/>
            </a:br>
            <a:br>
              <a:rPr lang="en-US" dirty="0"/>
            </a:br>
            <a:endParaRPr lang="en-US"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1589649" y="1603717"/>
            <a:ext cx="9914963" cy="4630173"/>
          </a:xfrm>
        </p:spPr>
        <p:txBody>
          <a:bodyPr>
            <a:normAutofit/>
          </a:bodyPr>
          <a:lstStyle/>
          <a:p>
            <a:pPr marL="0" indent="0">
              <a:buNone/>
            </a:pPr>
            <a:r>
              <a:rPr lang="en-US" sz="2800" dirty="0"/>
              <a:t>Availability</a:t>
            </a:r>
          </a:p>
          <a:p>
            <a:pPr marL="0" indent="0" algn="just">
              <a:buNone/>
            </a:pPr>
            <a:r>
              <a:rPr lang="en-US" sz="2000" dirty="0"/>
              <a:t>The principle of availability is that resources should be available to authorized parties at all times. </a:t>
            </a:r>
          </a:p>
          <a:p>
            <a:pPr marL="0" indent="0" algn="just">
              <a:buNone/>
            </a:pPr>
            <a:r>
              <a:rPr lang="en-US" sz="2000" dirty="0"/>
              <a:t>For example, due to the intentional actions of an unauthorized user C, an authorized user A may not be able to contact a server B. This would defeat the principle of availability. </a:t>
            </a:r>
          </a:p>
          <a:p>
            <a:pPr marL="0" indent="0" algn="just">
              <a:buNone/>
            </a:pPr>
            <a:r>
              <a:rPr lang="en-US" sz="2000" dirty="0"/>
              <a:t>Such an attack is called </a:t>
            </a:r>
            <a:r>
              <a:rPr lang="en-US" sz="2000" b="1" dirty="0"/>
              <a:t>interruption</a:t>
            </a:r>
            <a:r>
              <a:rPr lang="en-US" dirty="0"/>
              <a:t>.</a:t>
            </a:r>
            <a:endParaRPr lang="en-US" sz="2800" dirty="0"/>
          </a:p>
        </p:txBody>
      </p:sp>
    </p:spTree>
    <p:extLst>
      <p:ext uri="{BB962C8B-B14F-4D97-AF65-F5344CB8AC3E}">
        <p14:creationId xmlns:p14="http://schemas.microsoft.com/office/powerpoint/2010/main" val="9243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C83D6C-FDB8-49D5-993E-FBD9F81B2EED}"/>
              </a:ext>
            </a:extLst>
          </p:cNvPr>
          <p:cNvPicPr>
            <a:picLocks noChangeAspect="1"/>
          </p:cNvPicPr>
          <p:nvPr/>
        </p:nvPicPr>
        <p:blipFill>
          <a:blip r:embed="rId2"/>
          <a:stretch>
            <a:fillRect/>
          </a:stretch>
        </p:blipFill>
        <p:spPr>
          <a:xfrm>
            <a:off x="2433711" y="928467"/>
            <a:ext cx="8159261" cy="4726745"/>
          </a:xfrm>
          <a:prstGeom prst="rect">
            <a:avLst/>
          </a:prstGeom>
        </p:spPr>
      </p:pic>
    </p:spTree>
    <p:extLst>
      <p:ext uri="{BB962C8B-B14F-4D97-AF65-F5344CB8AC3E}">
        <p14:creationId xmlns:p14="http://schemas.microsoft.com/office/powerpoint/2010/main" val="656011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2592925" y="624110"/>
            <a:ext cx="8911687" cy="979607"/>
          </a:xfrm>
        </p:spPr>
        <p:txBody>
          <a:bodyPr>
            <a:normAutofit fontScale="90000"/>
          </a:bodyPr>
          <a:lstStyle/>
          <a:p>
            <a:r>
              <a:rPr lang="en-US" dirty="0"/>
              <a:t>Aspects of Security</a:t>
            </a:r>
            <a:br>
              <a:rPr lang="en-US" dirty="0"/>
            </a:br>
            <a:endParaRPr lang="en-US"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2589212" y="1842868"/>
            <a:ext cx="8915400" cy="4068354"/>
          </a:xfrm>
        </p:spPr>
        <p:txBody>
          <a:bodyPr>
            <a:normAutofit/>
          </a:bodyPr>
          <a:lstStyle/>
          <a:p>
            <a:pPr marL="0" indent="0">
              <a:buNone/>
            </a:pPr>
            <a:r>
              <a:rPr lang="en-US" sz="2400" dirty="0"/>
              <a:t> We consider 3 aspects of information security: </a:t>
            </a:r>
          </a:p>
          <a:p>
            <a:r>
              <a:rPr lang="en-US" sz="2400" dirty="0"/>
              <a:t> </a:t>
            </a:r>
            <a:r>
              <a:rPr lang="en-US" sz="2400" b="1" dirty="0"/>
              <a:t>Security Attack </a:t>
            </a:r>
            <a:endParaRPr lang="en-US" sz="2400" dirty="0"/>
          </a:p>
          <a:p>
            <a:r>
              <a:rPr lang="en-US" sz="2400" dirty="0"/>
              <a:t> </a:t>
            </a:r>
            <a:r>
              <a:rPr lang="en-US" sz="2400" b="1" dirty="0"/>
              <a:t>Security Mechanism </a:t>
            </a:r>
            <a:endParaRPr lang="en-US" sz="2400" dirty="0"/>
          </a:p>
          <a:p>
            <a:r>
              <a:rPr lang="en-US" sz="2400" b="1" dirty="0"/>
              <a:t> Security Service </a:t>
            </a:r>
            <a:endParaRPr lang="en-US" sz="2400" dirty="0"/>
          </a:p>
          <a:p>
            <a:endParaRPr lang="en-US" sz="2400" dirty="0"/>
          </a:p>
        </p:txBody>
      </p:sp>
    </p:spTree>
    <p:extLst>
      <p:ext uri="{BB962C8B-B14F-4D97-AF65-F5344CB8AC3E}">
        <p14:creationId xmlns:p14="http://schemas.microsoft.com/office/powerpoint/2010/main" val="3884750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2592925" y="624110"/>
            <a:ext cx="8911687" cy="979607"/>
          </a:xfrm>
        </p:spPr>
        <p:txBody>
          <a:bodyPr>
            <a:normAutofit fontScale="90000"/>
          </a:bodyPr>
          <a:lstStyle/>
          <a:p>
            <a:r>
              <a:rPr lang="en-US" sz="4400" dirty="0"/>
              <a:t>Security</a:t>
            </a:r>
            <a:r>
              <a:rPr lang="en-US" dirty="0"/>
              <a:t> </a:t>
            </a:r>
            <a:r>
              <a:rPr lang="en-US" sz="4400" dirty="0"/>
              <a:t>Attacks</a:t>
            </a:r>
            <a:br>
              <a:rPr lang="en-US" dirty="0"/>
            </a:br>
            <a:endParaRPr lang="en-US"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2589212" y="1603717"/>
            <a:ext cx="8915400" cy="4630173"/>
          </a:xfrm>
        </p:spPr>
        <p:txBody>
          <a:bodyPr/>
          <a:lstStyle/>
          <a:p>
            <a:endParaRPr lang="en-US" dirty="0"/>
          </a:p>
          <a:p>
            <a:r>
              <a:rPr lang="en-US" sz="2400" dirty="0"/>
              <a:t>any action that compromises the security of information owned by an organization </a:t>
            </a:r>
          </a:p>
          <a:p>
            <a:r>
              <a:rPr lang="en-US" sz="2400" dirty="0"/>
              <a:t>information security is about how to prevent attacks, or failing that, to detect attacks on information-based systems </a:t>
            </a:r>
          </a:p>
          <a:p>
            <a:r>
              <a:rPr lang="en-US" sz="2400" dirty="0"/>
              <a:t>often </a:t>
            </a:r>
            <a:r>
              <a:rPr lang="en-US" sz="2400" i="1" dirty="0"/>
              <a:t>threat </a:t>
            </a:r>
            <a:r>
              <a:rPr lang="en-US" sz="2400" dirty="0"/>
              <a:t>&amp; </a:t>
            </a:r>
            <a:r>
              <a:rPr lang="en-US" sz="2400" i="1" dirty="0"/>
              <a:t>attack </a:t>
            </a:r>
            <a:r>
              <a:rPr lang="en-US" sz="2400" dirty="0"/>
              <a:t>used to mean same thing </a:t>
            </a:r>
          </a:p>
          <a:p>
            <a:r>
              <a:rPr lang="en-US" sz="2400" dirty="0"/>
              <a:t>have a wide range of attacks </a:t>
            </a:r>
          </a:p>
          <a:p>
            <a:r>
              <a:rPr lang="en-US" sz="2400" dirty="0"/>
              <a:t>generic types of attacks: </a:t>
            </a:r>
            <a:r>
              <a:rPr lang="en-US" sz="2400" b="1" dirty="0"/>
              <a:t>Passive attack and active attack</a:t>
            </a:r>
            <a:r>
              <a:rPr lang="en-US" sz="2400"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45168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1842869" y="624110"/>
            <a:ext cx="9661744" cy="979607"/>
          </a:xfrm>
        </p:spPr>
        <p:txBody>
          <a:bodyPr>
            <a:normAutofit fontScale="90000"/>
          </a:bodyPr>
          <a:lstStyle/>
          <a:p>
            <a:r>
              <a:rPr lang="en-US" sz="4900" dirty="0"/>
              <a:t>Security Attacks (Cont.)</a:t>
            </a:r>
            <a:br>
              <a:rPr lang="en-US" sz="4900" dirty="0"/>
            </a:br>
            <a:br>
              <a:rPr lang="en-US" dirty="0"/>
            </a:br>
            <a:endParaRPr lang="en-US"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1589649" y="1603717"/>
            <a:ext cx="9914963" cy="4630173"/>
          </a:xfrm>
        </p:spPr>
        <p:txBody>
          <a:bodyPr>
            <a:normAutofit/>
          </a:bodyPr>
          <a:lstStyle/>
          <a:p>
            <a:pPr marL="0" indent="0">
              <a:buNone/>
            </a:pPr>
            <a:r>
              <a:rPr lang="en-US" sz="2800" dirty="0"/>
              <a:t>Passive Attack</a:t>
            </a:r>
          </a:p>
          <a:p>
            <a:r>
              <a:rPr lang="en-US" sz="2000" dirty="0"/>
              <a:t>A passive attack attempts to learn or make use of information from the system but does not affect system resources.</a:t>
            </a:r>
          </a:p>
          <a:p>
            <a:r>
              <a:rPr lang="en-US" sz="2000" dirty="0"/>
              <a:t>A passive attack, in computing security, is an attack characterized by the attacker listening in on communication. In such an attack, the intruder/hacker does not attempt to break into the system or otherwise change data</a:t>
            </a:r>
          </a:p>
          <a:p>
            <a:r>
              <a:rPr lang="en-US" sz="2000" dirty="0"/>
              <a:t>Goal: to obtain information that is being transmitted;</a:t>
            </a:r>
          </a:p>
          <a:p>
            <a:r>
              <a:rPr lang="en-US" sz="2000" dirty="0"/>
              <a:t>Passive attacks basically mean that the attacker is eavesdropping (listen secretly to or over-hear private conversation)</a:t>
            </a:r>
          </a:p>
          <a:p>
            <a:pPr marL="0" indent="0">
              <a:buNone/>
            </a:pPr>
            <a:endParaRPr lang="en-US" sz="2800" dirty="0"/>
          </a:p>
        </p:txBody>
      </p:sp>
    </p:spTree>
    <p:extLst>
      <p:ext uri="{BB962C8B-B14F-4D97-AF65-F5344CB8AC3E}">
        <p14:creationId xmlns:p14="http://schemas.microsoft.com/office/powerpoint/2010/main" val="2355877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0466-CC7D-4A7E-9012-3F824BBE9B3B}"/>
              </a:ext>
            </a:extLst>
          </p:cNvPr>
          <p:cNvSpPr>
            <a:spLocks noGrp="1"/>
          </p:cNvSpPr>
          <p:nvPr>
            <p:ph type="ctrTitle"/>
          </p:nvPr>
        </p:nvSpPr>
        <p:spPr>
          <a:xfrm>
            <a:off x="2589213" y="661183"/>
            <a:ext cx="8915399" cy="872196"/>
          </a:xfrm>
        </p:spPr>
        <p:txBody>
          <a:bodyPr>
            <a:normAutofit fontScale="90000"/>
          </a:bodyPr>
          <a:lstStyle/>
          <a:p>
            <a:r>
              <a:rPr lang="en-US" dirty="0"/>
              <a:t>Objectives</a:t>
            </a:r>
          </a:p>
        </p:txBody>
      </p:sp>
      <p:sp>
        <p:nvSpPr>
          <p:cNvPr id="3" name="Subtitle 2">
            <a:extLst>
              <a:ext uri="{FF2B5EF4-FFF2-40B4-BE49-F238E27FC236}">
                <a16:creationId xmlns:a16="http://schemas.microsoft.com/office/drawing/2014/main" id="{859C30D3-3219-47AA-AA07-57495173122D}"/>
              </a:ext>
            </a:extLst>
          </p:cNvPr>
          <p:cNvSpPr>
            <a:spLocks noGrp="1"/>
          </p:cNvSpPr>
          <p:nvPr>
            <p:ph type="subTitle" idx="1"/>
          </p:nvPr>
        </p:nvSpPr>
        <p:spPr>
          <a:xfrm>
            <a:off x="2321927" y="2048247"/>
            <a:ext cx="8915399" cy="3902387"/>
          </a:xfrm>
        </p:spPr>
        <p:txBody>
          <a:bodyPr/>
          <a:lstStyle/>
          <a:p>
            <a:r>
              <a:rPr lang="en-US" dirty="0"/>
              <a:t>Services, Mechanism, Attacks, Network security model, </a:t>
            </a:r>
          </a:p>
          <a:p>
            <a:r>
              <a:rPr lang="en-US" dirty="0"/>
              <a:t>Classical Encryption techniques -</a:t>
            </a:r>
          </a:p>
          <a:p>
            <a:r>
              <a:rPr lang="en-US" dirty="0"/>
              <a:t>Symmetric cipher model</a:t>
            </a:r>
          </a:p>
          <a:p>
            <a:r>
              <a:rPr lang="fr-FR" dirty="0"/>
              <a:t>Substitution techniques </a:t>
            </a:r>
          </a:p>
          <a:p>
            <a:r>
              <a:rPr lang="en-US" dirty="0"/>
              <a:t>Transposition techniques</a:t>
            </a:r>
          </a:p>
          <a:p>
            <a:r>
              <a:rPr lang="en-US" dirty="0"/>
              <a:t>Cryptanalysis</a:t>
            </a:r>
          </a:p>
          <a:p>
            <a:r>
              <a:rPr lang="en-US" dirty="0"/>
              <a:t>Steganography</a:t>
            </a:r>
          </a:p>
        </p:txBody>
      </p:sp>
    </p:spTree>
    <p:extLst>
      <p:ext uri="{BB962C8B-B14F-4D97-AF65-F5344CB8AC3E}">
        <p14:creationId xmlns:p14="http://schemas.microsoft.com/office/powerpoint/2010/main" val="667604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1842869" y="624110"/>
            <a:ext cx="9661744" cy="979607"/>
          </a:xfrm>
        </p:spPr>
        <p:txBody>
          <a:bodyPr>
            <a:normAutofit fontScale="90000"/>
          </a:bodyPr>
          <a:lstStyle/>
          <a:p>
            <a:r>
              <a:rPr lang="en-US" sz="4900" dirty="0"/>
              <a:t>Security Attacks (Cont.)</a:t>
            </a:r>
            <a:br>
              <a:rPr lang="en-US" sz="4900" dirty="0"/>
            </a:br>
            <a:br>
              <a:rPr lang="en-US" dirty="0"/>
            </a:br>
            <a:endParaRPr lang="en-US"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1589649" y="1603717"/>
            <a:ext cx="9914963" cy="4630173"/>
          </a:xfrm>
        </p:spPr>
        <p:txBody>
          <a:bodyPr>
            <a:normAutofit/>
          </a:bodyPr>
          <a:lstStyle/>
          <a:p>
            <a:pPr marL="0" indent="0">
              <a:buNone/>
            </a:pPr>
            <a:r>
              <a:rPr lang="en-US" sz="2800" dirty="0"/>
              <a:t>Passive Attack</a:t>
            </a:r>
          </a:p>
          <a:p>
            <a:pPr marL="0" indent="0">
              <a:buNone/>
            </a:pPr>
            <a:r>
              <a:rPr lang="en-US" dirty="0"/>
              <a:t>Two types of passive attacks are </a:t>
            </a:r>
          </a:p>
          <a:p>
            <a:pPr lvl="0"/>
            <a:r>
              <a:rPr lang="en-US" dirty="0"/>
              <a:t>The release of message contents and </a:t>
            </a:r>
          </a:p>
          <a:p>
            <a:pPr lvl="0"/>
            <a:r>
              <a:rPr lang="en-US" dirty="0"/>
              <a:t>Traffic analysis.</a:t>
            </a:r>
          </a:p>
          <a:p>
            <a:pPr marL="0" indent="0">
              <a:buNone/>
            </a:pPr>
            <a:endParaRPr lang="en-US" sz="2800" dirty="0"/>
          </a:p>
        </p:txBody>
      </p:sp>
    </p:spTree>
    <p:extLst>
      <p:ext uri="{BB962C8B-B14F-4D97-AF65-F5344CB8AC3E}">
        <p14:creationId xmlns:p14="http://schemas.microsoft.com/office/powerpoint/2010/main" val="502064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1842869" y="624110"/>
            <a:ext cx="9661744" cy="979607"/>
          </a:xfrm>
        </p:spPr>
        <p:txBody>
          <a:bodyPr>
            <a:normAutofit fontScale="90000"/>
          </a:bodyPr>
          <a:lstStyle/>
          <a:p>
            <a:r>
              <a:rPr lang="en-US" sz="4900" dirty="0"/>
              <a:t>Security Attacks (Cont.)</a:t>
            </a:r>
            <a:br>
              <a:rPr lang="en-US" sz="4900" dirty="0"/>
            </a:br>
            <a:br>
              <a:rPr lang="en-US" dirty="0"/>
            </a:br>
            <a:endParaRPr lang="en-US"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1589649" y="1603717"/>
            <a:ext cx="9914963" cy="4630173"/>
          </a:xfrm>
        </p:spPr>
        <p:txBody>
          <a:bodyPr>
            <a:normAutofit/>
          </a:bodyPr>
          <a:lstStyle/>
          <a:p>
            <a:pPr marL="0" indent="0">
              <a:buNone/>
            </a:pPr>
            <a:r>
              <a:rPr lang="en-US" sz="2800" dirty="0"/>
              <a:t>Passive Attack</a:t>
            </a:r>
          </a:p>
          <a:p>
            <a:pPr marL="0" indent="0">
              <a:buNone/>
            </a:pPr>
            <a:r>
              <a:rPr lang="en-US" sz="2000" b="1" i="1" dirty="0"/>
              <a:t>Release of message contents: </a:t>
            </a:r>
          </a:p>
          <a:p>
            <a:pPr marL="0" indent="0">
              <a:buNone/>
            </a:pPr>
            <a:r>
              <a:rPr lang="en-US" sz="2000" dirty="0"/>
              <a:t>A telephone conversation, an electronic mail message, and a transferred file may contain sensitive or confidential information</a:t>
            </a:r>
          </a:p>
          <a:p>
            <a:pPr marL="0" indent="0">
              <a:buNone/>
            </a:pPr>
            <a:r>
              <a:rPr lang="en-US" sz="2800" dirty="0"/>
              <a:t>		</a:t>
            </a:r>
          </a:p>
          <a:p>
            <a:pPr marL="0" indent="0">
              <a:buNone/>
            </a:pPr>
            <a:r>
              <a:rPr lang="en-US" sz="2800" dirty="0"/>
              <a:t>				</a:t>
            </a:r>
          </a:p>
          <a:p>
            <a:pPr marL="0" indent="0">
              <a:buNone/>
            </a:pPr>
            <a:endParaRPr lang="en-US" sz="2800" dirty="0"/>
          </a:p>
        </p:txBody>
      </p:sp>
    </p:spTree>
    <p:extLst>
      <p:ext uri="{BB962C8B-B14F-4D97-AF65-F5344CB8AC3E}">
        <p14:creationId xmlns:p14="http://schemas.microsoft.com/office/powerpoint/2010/main" val="1160500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BD5DE794-ABDA-4CB3-A112-3ECDD7777D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69" y="492369"/>
            <a:ext cx="8792306" cy="607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7906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1842869" y="624110"/>
            <a:ext cx="9661744" cy="979607"/>
          </a:xfrm>
        </p:spPr>
        <p:txBody>
          <a:bodyPr>
            <a:normAutofit fontScale="90000"/>
          </a:bodyPr>
          <a:lstStyle/>
          <a:p>
            <a:r>
              <a:rPr lang="en-US" sz="4900" dirty="0"/>
              <a:t>Security Attacks (Cont.)</a:t>
            </a:r>
            <a:br>
              <a:rPr lang="en-US" sz="4900" dirty="0"/>
            </a:br>
            <a:br>
              <a:rPr lang="en-US" dirty="0"/>
            </a:br>
            <a:endParaRPr lang="en-US"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1589649" y="1603717"/>
            <a:ext cx="9914963" cy="4630173"/>
          </a:xfrm>
        </p:spPr>
        <p:txBody>
          <a:bodyPr>
            <a:normAutofit/>
          </a:bodyPr>
          <a:lstStyle/>
          <a:p>
            <a:pPr marL="0" indent="0">
              <a:buNone/>
            </a:pPr>
            <a:r>
              <a:rPr lang="en-US" sz="2800" dirty="0"/>
              <a:t>Passive Attack</a:t>
            </a:r>
          </a:p>
          <a:p>
            <a:pPr marL="0" lvl="0" indent="0">
              <a:buNone/>
            </a:pPr>
            <a:r>
              <a:rPr lang="en-US" b="1" i="1" dirty="0"/>
              <a:t>Traffic analysis: </a:t>
            </a:r>
          </a:p>
          <a:p>
            <a:pPr marL="0" lvl="0" indent="0">
              <a:buNone/>
            </a:pPr>
            <a:r>
              <a:rPr lang="en-US" dirty="0"/>
              <a:t>By monitoring frequency and length of messages, even encrypted, nature of communication may be guessed</a:t>
            </a:r>
          </a:p>
          <a:p>
            <a:r>
              <a:rPr lang="en-US" dirty="0"/>
              <a:t>Traffic analysis is subtler (Figure b) Suppose that we had a way of masking the contents of messages or other information traffic so that opponents, even if they captured the message, could not extract the information from the message. The common technique for masking contents is encryption. If we had encryption protection in place, an opponent still might be able to observe the pattern of these messages. The opponent could determine the location and identity of communicating hosts and could observe the frequency and length of messages being exchanged. This information might be useful in guessing the nature of the communication that was taking place.</a:t>
            </a:r>
          </a:p>
          <a:p>
            <a:pPr marL="0" indent="0">
              <a:buNone/>
            </a:pPr>
            <a:endParaRPr lang="en-US" sz="2800" dirty="0"/>
          </a:p>
        </p:txBody>
      </p:sp>
    </p:spTree>
    <p:extLst>
      <p:ext uri="{BB962C8B-B14F-4D97-AF65-F5344CB8AC3E}">
        <p14:creationId xmlns:p14="http://schemas.microsoft.com/office/powerpoint/2010/main" val="1370992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idx="4294967295"/>
          </p:nvPr>
        </p:nvSpPr>
        <p:spPr>
          <a:xfrm>
            <a:off x="2530475" y="623888"/>
            <a:ext cx="9661525" cy="979487"/>
          </a:xfrm>
        </p:spPr>
        <p:txBody>
          <a:bodyPr>
            <a:normAutofit fontScale="90000"/>
          </a:bodyPr>
          <a:lstStyle/>
          <a:p>
            <a:br>
              <a:rPr lang="en-US" sz="4900" dirty="0"/>
            </a:br>
            <a:br>
              <a:rPr lang="en-US" dirty="0"/>
            </a:br>
            <a:endParaRPr lang="en-US" dirty="0"/>
          </a:p>
        </p:txBody>
      </p:sp>
      <p:pic>
        <p:nvPicPr>
          <p:cNvPr id="4098" name="Picture 5">
            <a:extLst>
              <a:ext uri="{FF2B5EF4-FFF2-40B4-BE49-F238E27FC236}">
                <a16:creationId xmlns:a16="http://schemas.microsoft.com/office/drawing/2014/main" id="{73EC9A6A-E8E6-48A1-88DC-64C790F5F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238" y="281356"/>
            <a:ext cx="9661525" cy="606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5100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1842869" y="624110"/>
            <a:ext cx="9661744" cy="979607"/>
          </a:xfrm>
        </p:spPr>
        <p:txBody>
          <a:bodyPr>
            <a:normAutofit fontScale="90000"/>
          </a:bodyPr>
          <a:lstStyle/>
          <a:p>
            <a:r>
              <a:rPr lang="en-US" sz="4900" dirty="0"/>
              <a:t>Security Attacks (Cont.)</a:t>
            </a:r>
            <a:br>
              <a:rPr lang="en-US" sz="4900" dirty="0"/>
            </a:br>
            <a:br>
              <a:rPr lang="en-US" dirty="0"/>
            </a:br>
            <a:endParaRPr lang="en-US"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1589649" y="1603717"/>
            <a:ext cx="9914963" cy="4630173"/>
          </a:xfrm>
        </p:spPr>
        <p:txBody>
          <a:bodyPr>
            <a:normAutofit/>
          </a:bodyPr>
          <a:lstStyle/>
          <a:p>
            <a:pPr marL="0" indent="0">
              <a:buNone/>
            </a:pPr>
            <a:r>
              <a:rPr lang="en-US" sz="2800" dirty="0"/>
              <a:t>Passive Attack			</a:t>
            </a:r>
          </a:p>
          <a:p>
            <a:pPr lvl="0" algn="just"/>
            <a:r>
              <a:rPr lang="en-US" sz="2400" dirty="0"/>
              <a:t>Passive attacks are very difficult to detect, because they do not involve any alteration of the data. </a:t>
            </a:r>
          </a:p>
          <a:p>
            <a:pPr lvl="0" algn="just"/>
            <a:r>
              <a:rPr lang="en-US" sz="2400" dirty="0"/>
              <a:t>Typically, the message traffic is sent and received in an apparently normal fashion, and neither the sender nor the receiver is aware that a third party has read the messages or observed the traffic pattern. </a:t>
            </a:r>
          </a:p>
          <a:p>
            <a:pPr lvl="0" algn="just"/>
            <a:r>
              <a:rPr lang="en-US" sz="2400" dirty="0"/>
              <a:t>However, it is feasible to prevent the success of these attacks, usually by means of encryption</a:t>
            </a:r>
            <a:r>
              <a:rPr lang="en-US" dirty="0"/>
              <a:t>.</a:t>
            </a:r>
          </a:p>
          <a:p>
            <a:pPr marL="0" indent="0">
              <a:buNone/>
            </a:pPr>
            <a:endParaRPr lang="en-US" sz="2800" dirty="0"/>
          </a:p>
        </p:txBody>
      </p:sp>
    </p:spTree>
    <p:extLst>
      <p:ext uri="{BB962C8B-B14F-4D97-AF65-F5344CB8AC3E}">
        <p14:creationId xmlns:p14="http://schemas.microsoft.com/office/powerpoint/2010/main" val="1835230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1842869" y="624110"/>
            <a:ext cx="9661744" cy="979607"/>
          </a:xfrm>
        </p:spPr>
        <p:txBody>
          <a:bodyPr>
            <a:normAutofit fontScale="90000"/>
          </a:bodyPr>
          <a:lstStyle/>
          <a:p>
            <a:r>
              <a:rPr lang="en-US" sz="4900" dirty="0"/>
              <a:t>Security Attacks (Cont.)</a:t>
            </a:r>
            <a:br>
              <a:rPr lang="en-US" sz="4900" dirty="0"/>
            </a:br>
            <a:br>
              <a:rPr lang="en-US" dirty="0"/>
            </a:br>
            <a:endParaRPr lang="en-US"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1589649" y="1603717"/>
            <a:ext cx="9914963" cy="4630173"/>
          </a:xfrm>
        </p:spPr>
        <p:txBody>
          <a:bodyPr>
            <a:normAutofit/>
          </a:bodyPr>
          <a:lstStyle/>
          <a:p>
            <a:pPr marL="0" indent="0">
              <a:buNone/>
            </a:pPr>
            <a:r>
              <a:rPr lang="en-US" sz="2800" dirty="0"/>
              <a:t>Active Attack</a:t>
            </a:r>
          </a:p>
          <a:p>
            <a:pPr marL="0" indent="0">
              <a:buNone/>
            </a:pPr>
            <a:r>
              <a:rPr lang="en-IN" dirty="0"/>
              <a:t>An active attack attempts to alter system resources or affect their operation. </a:t>
            </a:r>
            <a:r>
              <a:rPr lang="en-US" dirty="0"/>
              <a:t>Active attacks involve some modification of the data stream or the creation of a false stream.</a:t>
            </a:r>
          </a:p>
          <a:p>
            <a:pPr marL="0" indent="0">
              <a:buNone/>
            </a:pPr>
            <a:r>
              <a:rPr lang="en-US" dirty="0"/>
              <a:t>Active attacks can be subdivided into four categories: </a:t>
            </a:r>
          </a:p>
          <a:p>
            <a:pPr lvl="0"/>
            <a:r>
              <a:rPr lang="en-US" dirty="0"/>
              <a:t>masquerade,</a:t>
            </a:r>
          </a:p>
          <a:p>
            <a:pPr lvl="0"/>
            <a:r>
              <a:rPr lang="en-US" dirty="0"/>
              <a:t>replay,</a:t>
            </a:r>
          </a:p>
          <a:p>
            <a:pPr lvl="0"/>
            <a:r>
              <a:rPr lang="en-US" dirty="0"/>
              <a:t>modification of messages, and </a:t>
            </a:r>
          </a:p>
          <a:p>
            <a:pPr lvl="0"/>
            <a:r>
              <a:rPr lang="en-US" dirty="0"/>
              <a:t>Denial of service.</a:t>
            </a:r>
          </a:p>
          <a:p>
            <a:pPr marL="0" indent="0">
              <a:buNone/>
            </a:pPr>
            <a:endParaRPr lang="en-US" sz="2800" dirty="0"/>
          </a:p>
        </p:txBody>
      </p:sp>
    </p:spTree>
    <p:extLst>
      <p:ext uri="{BB962C8B-B14F-4D97-AF65-F5344CB8AC3E}">
        <p14:creationId xmlns:p14="http://schemas.microsoft.com/office/powerpoint/2010/main" val="3507210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1842869" y="624110"/>
            <a:ext cx="9661744" cy="979607"/>
          </a:xfrm>
        </p:spPr>
        <p:txBody>
          <a:bodyPr>
            <a:normAutofit fontScale="90000"/>
          </a:bodyPr>
          <a:lstStyle/>
          <a:p>
            <a:r>
              <a:rPr lang="en-US" sz="4900" dirty="0"/>
              <a:t>Security Attacks (Cont.)</a:t>
            </a:r>
            <a:br>
              <a:rPr lang="en-US" sz="4900" dirty="0"/>
            </a:br>
            <a:br>
              <a:rPr lang="en-US" dirty="0"/>
            </a:br>
            <a:endParaRPr lang="en-US"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1589649" y="1603717"/>
            <a:ext cx="9914963" cy="4630173"/>
          </a:xfrm>
        </p:spPr>
        <p:txBody>
          <a:bodyPr>
            <a:normAutofit/>
          </a:bodyPr>
          <a:lstStyle/>
          <a:p>
            <a:pPr marL="0" indent="0">
              <a:buNone/>
            </a:pPr>
            <a:r>
              <a:rPr lang="en-US" sz="2800" dirty="0"/>
              <a:t>Active Attack</a:t>
            </a:r>
          </a:p>
          <a:p>
            <a:r>
              <a:rPr lang="en-IN" dirty="0"/>
              <a:t>A </a:t>
            </a:r>
            <a:r>
              <a:rPr lang="en-IN" b="1" i="1" dirty="0"/>
              <a:t>masquerade</a:t>
            </a:r>
            <a:r>
              <a:rPr lang="en-IN" b="1" dirty="0"/>
              <a:t> </a:t>
            </a:r>
            <a:r>
              <a:rPr lang="en-IN" dirty="0"/>
              <a:t>takes place when one entity pretends to be a different entity. A masquerade attack usually includes one of the other forms of active attack.  </a:t>
            </a:r>
            <a:endParaRPr lang="en-US" dirty="0"/>
          </a:p>
          <a:p>
            <a:pPr marL="0" indent="0">
              <a:buNone/>
            </a:pPr>
            <a:endParaRPr lang="en-US" sz="2800" dirty="0"/>
          </a:p>
        </p:txBody>
      </p:sp>
    </p:spTree>
    <p:extLst>
      <p:ext uri="{BB962C8B-B14F-4D97-AF65-F5344CB8AC3E}">
        <p14:creationId xmlns:p14="http://schemas.microsoft.com/office/powerpoint/2010/main" val="2317507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096BD77E-7C52-4CEB-9CC7-440338C40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612" y="492369"/>
            <a:ext cx="9425353" cy="593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3942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1842868" y="685512"/>
            <a:ext cx="9661744" cy="979607"/>
          </a:xfrm>
        </p:spPr>
        <p:txBody>
          <a:bodyPr>
            <a:normAutofit fontScale="90000"/>
          </a:bodyPr>
          <a:lstStyle/>
          <a:p>
            <a:r>
              <a:rPr lang="en-US" sz="4900" dirty="0"/>
              <a:t>Security Attacks (Cont.)</a:t>
            </a:r>
            <a:br>
              <a:rPr lang="en-US" sz="4900" dirty="0"/>
            </a:br>
            <a:br>
              <a:rPr lang="en-US" dirty="0"/>
            </a:br>
            <a:endParaRPr lang="en-US"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1589649" y="1603717"/>
            <a:ext cx="9914963" cy="4630173"/>
          </a:xfrm>
        </p:spPr>
        <p:txBody>
          <a:bodyPr>
            <a:normAutofit/>
          </a:bodyPr>
          <a:lstStyle/>
          <a:p>
            <a:pPr marL="0" indent="0">
              <a:buNone/>
            </a:pPr>
            <a:r>
              <a:rPr lang="en-US" sz="2800" dirty="0"/>
              <a:t>Active Attack</a:t>
            </a:r>
          </a:p>
          <a:p>
            <a:pPr marL="0" indent="0">
              <a:buNone/>
            </a:pPr>
            <a:r>
              <a:rPr lang="en-US" b="1" i="1" dirty="0"/>
              <a:t>Replay</a:t>
            </a:r>
            <a:r>
              <a:rPr lang="en-US" dirty="0"/>
              <a:t> involves the passive capture of a data unit and its subsequent retransmission to produce an unauthorized effect.</a:t>
            </a:r>
          </a:p>
          <a:p>
            <a:pPr marL="0" indent="0">
              <a:buNone/>
            </a:pPr>
            <a:endParaRPr lang="en-US" dirty="0"/>
          </a:p>
          <a:p>
            <a:pPr marL="0" indent="0">
              <a:buNone/>
            </a:pPr>
            <a:r>
              <a:rPr lang="en-IN" dirty="0"/>
              <a:t>For example, authentication sequences can be captured and replayed after a valid authentication sequence has taken place, thus enabling an authorized entity with few privileges to obtain extra privileges by impersonating an entity that has those privileges.</a:t>
            </a:r>
            <a:endParaRPr lang="en-US" dirty="0"/>
          </a:p>
          <a:p>
            <a:pPr marL="0" indent="0">
              <a:buNone/>
            </a:pPr>
            <a:endParaRPr lang="en-US" dirty="0"/>
          </a:p>
          <a:p>
            <a:pPr marL="0" indent="0">
              <a:buNone/>
            </a:pPr>
            <a:endParaRPr lang="en-US" sz="2800" dirty="0"/>
          </a:p>
        </p:txBody>
      </p:sp>
    </p:spTree>
    <p:extLst>
      <p:ext uri="{BB962C8B-B14F-4D97-AF65-F5344CB8AC3E}">
        <p14:creationId xmlns:p14="http://schemas.microsoft.com/office/powerpoint/2010/main" val="305193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2592925" y="624110"/>
            <a:ext cx="8911687" cy="1218758"/>
          </a:xfrm>
        </p:spPr>
        <p:txBody>
          <a:bodyPr>
            <a:normAutofit fontScale="90000"/>
          </a:bodyPr>
          <a:lstStyle/>
          <a:p>
            <a:r>
              <a:rPr lang="en-US" sz="4900" dirty="0"/>
              <a:t>What is Security?</a:t>
            </a:r>
            <a:br>
              <a:rPr lang="en-US" dirty="0"/>
            </a:br>
            <a:endParaRPr lang="en-US"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2589212" y="2475914"/>
            <a:ext cx="8915400" cy="3435308"/>
          </a:xfrm>
        </p:spPr>
        <p:txBody>
          <a:bodyPr>
            <a:normAutofit lnSpcReduction="10000"/>
          </a:bodyPr>
          <a:lstStyle/>
          <a:p>
            <a:pPr marL="0" indent="0">
              <a:buNone/>
            </a:pPr>
            <a:r>
              <a:rPr lang="en-US" sz="2400" dirty="0"/>
              <a:t>The quality or state of being secure—to be free from danger</a:t>
            </a:r>
          </a:p>
          <a:p>
            <a:pPr lvl="0"/>
            <a:r>
              <a:rPr lang="en-US" sz="2400" b="1" dirty="0"/>
              <a:t>Computer Security</a:t>
            </a:r>
            <a:r>
              <a:rPr lang="en-US" sz="2400" dirty="0"/>
              <a:t>-generic name for the collection of tools designed to protect data and to thwart hackers</a:t>
            </a:r>
          </a:p>
          <a:p>
            <a:pPr lvl="0"/>
            <a:r>
              <a:rPr lang="en-US" sz="2400" b="1" dirty="0"/>
              <a:t>Network Security</a:t>
            </a:r>
            <a:r>
              <a:rPr lang="en-US" sz="2400" dirty="0"/>
              <a:t>-measures to protect data during their transmission</a:t>
            </a:r>
          </a:p>
          <a:p>
            <a:pPr lvl="0"/>
            <a:r>
              <a:rPr lang="en-US" sz="2400" b="1" dirty="0"/>
              <a:t>Internet Security</a:t>
            </a:r>
            <a:r>
              <a:rPr lang="en-US" sz="2400" dirty="0"/>
              <a:t>-measures to protect data during their transmission over a collection of interconnected networks</a:t>
            </a:r>
          </a:p>
          <a:p>
            <a:endParaRPr lang="en-US" sz="2000" dirty="0"/>
          </a:p>
        </p:txBody>
      </p:sp>
    </p:spTree>
    <p:extLst>
      <p:ext uri="{BB962C8B-B14F-4D97-AF65-F5344CB8AC3E}">
        <p14:creationId xmlns:p14="http://schemas.microsoft.com/office/powerpoint/2010/main" val="1221425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114961A8-1491-4B17-AF58-EA7217AF0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68" y="689317"/>
            <a:ext cx="9622301" cy="566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2080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1842869" y="624110"/>
            <a:ext cx="9661744" cy="979607"/>
          </a:xfrm>
        </p:spPr>
        <p:txBody>
          <a:bodyPr>
            <a:normAutofit fontScale="90000"/>
          </a:bodyPr>
          <a:lstStyle/>
          <a:p>
            <a:r>
              <a:rPr lang="en-US" sz="4900" dirty="0"/>
              <a:t>Security Attacks (Cont.)</a:t>
            </a:r>
            <a:br>
              <a:rPr lang="en-US" sz="4900" dirty="0"/>
            </a:br>
            <a:br>
              <a:rPr lang="en-US" dirty="0"/>
            </a:br>
            <a:endParaRPr lang="en-US"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1589649" y="1603717"/>
            <a:ext cx="9914963" cy="4630173"/>
          </a:xfrm>
        </p:spPr>
        <p:txBody>
          <a:bodyPr>
            <a:normAutofit/>
          </a:bodyPr>
          <a:lstStyle/>
          <a:p>
            <a:pPr marL="0" indent="0">
              <a:buNone/>
            </a:pPr>
            <a:r>
              <a:rPr lang="en-US" sz="2800" dirty="0"/>
              <a:t>Active Attack</a:t>
            </a:r>
          </a:p>
          <a:p>
            <a:pPr marL="0" indent="0">
              <a:buNone/>
            </a:pPr>
            <a:r>
              <a:rPr lang="en-US" b="1" i="1" dirty="0"/>
              <a:t>Modification</a:t>
            </a:r>
            <a:r>
              <a:rPr lang="en-US" dirty="0"/>
              <a:t> of messages simply means that some portion of a legitimate message is altered, or that messages are delayed or reordered, to produce an unauthorized effect.</a:t>
            </a:r>
          </a:p>
          <a:p>
            <a:pPr marL="0" indent="0">
              <a:buNone/>
            </a:pPr>
            <a:r>
              <a:rPr lang="en-US" dirty="0"/>
              <a:t> </a:t>
            </a:r>
          </a:p>
          <a:p>
            <a:pPr marL="0" indent="0">
              <a:buNone/>
            </a:pPr>
            <a:r>
              <a:rPr lang="en-US" dirty="0"/>
              <a:t>For example, a message meaning “Allow John Smith to read confidential file accounts” is modified to mean “Allow Fred Brown to read confidential file accounts.”</a:t>
            </a:r>
          </a:p>
          <a:p>
            <a:pPr marL="0" indent="0">
              <a:buNone/>
            </a:pPr>
            <a:endParaRPr lang="en-US" sz="2800" dirty="0"/>
          </a:p>
        </p:txBody>
      </p:sp>
    </p:spTree>
    <p:extLst>
      <p:ext uri="{BB962C8B-B14F-4D97-AF65-F5344CB8AC3E}">
        <p14:creationId xmlns:p14="http://schemas.microsoft.com/office/powerpoint/2010/main" val="1933045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E598B3EB-C813-4ABE-AE1F-B14DCB21C7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055" y="666749"/>
            <a:ext cx="9917723" cy="5523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0026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1842869" y="624110"/>
            <a:ext cx="9661744" cy="979607"/>
          </a:xfrm>
        </p:spPr>
        <p:txBody>
          <a:bodyPr>
            <a:normAutofit fontScale="90000"/>
          </a:bodyPr>
          <a:lstStyle/>
          <a:p>
            <a:r>
              <a:rPr lang="en-US" sz="4900" dirty="0"/>
              <a:t>Security Attacks (Cont.)</a:t>
            </a:r>
            <a:br>
              <a:rPr lang="en-US" sz="4900" dirty="0"/>
            </a:br>
            <a:br>
              <a:rPr lang="en-US" dirty="0"/>
            </a:br>
            <a:endParaRPr lang="en-US"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1589649" y="1603717"/>
            <a:ext cx="9914963" cy="4630173"/>
          </a:xfrm>
        </p:spPr>
        <p:txBody>
          <a:bodyPr>
            <a:normAutofit/>
          </a:bodyPr>
          <a:lstStyle/>
          <a:p>
            <a:pPr marL="0" indent="0">
              <a:buNone/>
            </a:pPr>
            <a:r>
              <a:rPr lang="en-US" sz="2800" dirty="0"/>
              <a:t>Active Attack</a:t>
            </a:r>
          </a:p>
          <a:p>
            <a:pPr marL="0" indent="0">
              <a:buNone/>
            </a:pPr>
            <a:r>
              <a:rPr lang="en-IN" sz="2000" dirty="0"/>
              <a:t>The </a:t>
            </a:r>
            <a:r>
              <a:rPr lang="en-IN" sz="2000" b="1" i="1" dirty="0"/>
              <a:t>denial of service </a:t>
            </a:r>
            <a:r>
              <a:rPr lang="en-IN" sz="2000" dirty="0"/>
              <a:t>prevents or inhibits the normal use or management of communications facilities. This attack may have a specific target; </a:t>
            </a:r>
            <a:endParaRPr lang="en-US" sz="2000" dirty="0"/>
          </a:p>
          <a:p>
            <a:pPr marL="0" indent="0">
              <a:buNone/>
            </a:pPr>
            <a:r>
              <a:rPr lang="en-IN" sz="2000" dirty="0"/>
              <a:t> </a:t>
            </a:r>
            <a:endParaRPr lang="en-US" sz="2000" dirty="0"/>
          </a:p>
          <a:p>
            <a:r>
              <a:rPr lang="en-IN" sz="2000" dirty="0"/>
              <a:t>For example, an entity may suppress all messages directed to a particular destination (e.g., the security audit service). </a:t>
            </a:r>
            <a:endParaRPr lang="en-US" sz="2000" dirty="0"/>
          </a:p>
          <a:p>
            <a:pPr marL="0" indent="0">
              <a:buNone/>
            </a:pPr>
            <a:r>
              <a:rPr lang="en-IN" sz="2000" dirty="0"/>
              <a:t> </a:t>
            </a:r>
            <a:endParaRPr lang="en-US" sz="2000" dirty="0"/>
          </a:p>
          <a:p>
            <a:r>
              <a:rPr lang="en-IN" sz="2000" dirty="0"/>
              <a:t>Another form of service denial is the disruption of an entire network—either by disabling the network or by overloading it with messages so as to degrade performance</a:t>
            </a:r>
            <a:r>
              <a:rPr lang="en-IN" dirty="0"/>
              <a:t>.</a:t>
            </a:r>
            <a:endParaRPr lang="en-US" dirty="0"/>
          </a:p>
          <a:p>
            <a:pPr marL="0" indent="0">
              <a:buNone/>
            </a:pPr>
            <a:endParaRPr lang="en-US" sz="2800" dirty="0"/>
          </a:p>
        </p:txBody>
      </p:sp>
    </p:spTree>
    <p:extLst>
      <p:ext uri="{BB962C8B-B14F-4D97-AF65-F5344CB8AC3E}">
        <p14:creationId xmlns:p14="http://schemas.microsoft.com/office/powerpoint/2010/main" val="2631683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4933BAC6-7C5F-484E-8061-61D8121B0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018" y="666310"/>
            <a:ext cx="9369084" cy="55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0592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7FF533-CCCD-429B-8EB0-DFB2CF1E3A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394" y="0"/>
            <a:ext cx="9622301" cy="7019778"/>
          </a:xfrm>
          <a:prstGeom prst="rect">
            <a:avLst/>
          </a:prstGeom>
        </p:spPr>
      </p:pic>
    </p:spTree>
    <p:extLst>
      <p:ext uri="{BB962C8B-B14F-4D97-AF65-F5344CB8AC3E}">
        <p14:creationId xmlns:p14="http://schemas.microsoft.com/office/powerpoint/2010/main" val="25348769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E7ACE7-5093-49BE-9BCD-B9BC7780A211}"/>
              </a:ext>
            </a:extLst>
          </p:cNvPr>
          <p:cNvPicPr>
            <a:picLocks noChangeAspect="1"/>
          </p:cNvPicPr>
          <p:nvPr/>
        </p:nvPicPr>
        <p:blipFill>
          <a:blip r:embed="rId2"/>
          <a:stretch>
            <a:fillRect/>
          </a:stretch>
        </p:blipFill>
        <p:spPr>
          <a:xfrm>
            <a:off x="1842867" y="407964"/>
            <a:ext cx="10086535" cy="6260122"/>
          </a:xfrm>
          <a:prstGeom prst="rect">
            <a:avLst/>
          </a:prstGeom>
        </p:spPr>
      </p:pic>
    </p:spTree>
    <p:extLst>
      <p:ext uri="{BB962C8B-B14F-4D97-AF65-F5344CB8AC3E}">
        <p14:creationId xmlns:p14="http://schemas.microsoft.com/office/powerpoint/2010/main" val="26492435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AF8E5-BEB0-42FF-92BF-594B76333D9E}"/>
              </a:ext>
            </a:extLst>
          </p:cNvPr>
          <p:cNvSpPr>
            <a:spLocks noGrp="1"/>
          </p:cNvSpPr>
          <p:nvPr>
            <p:ph type="title"/>
          </p:nvPr>
        </p:nvSpPr>
        <p:spPr>
          <a:xfrm>
            <a:off x="2222696" y="2307107"/>
            <a:ext cx="9281915" cy="2778360"/>
          </a:xfrm>
        </p:spPr>
        <p:txBody>
          <a:bodyPr>
            <a:normAutofit/>
          </a:bodyPr>
          <a:lstStyle/>
          <a:p>
            <a:pPr algn="ctr"/>
            <a:r>
              <a:rPr lang="en-US" sz="6600" dirty="0"/>
              <a:t>Security Services and Mechanism</a:t>
            </a:r>
          </a:p>
        </p:txBody>
      </p:sp>
      <p:sp>
        <p:nvSpPr>
          <p:cNvPr id="12" name="Rectangle 2">
            <a:extLst>
              <a:ext uri="{FF2B5EF4-FFF2-40B4-BE49-F238E27FC236}">
                <a16:creationId xmlns:a16="http://schemas.microsoft.com/office/drawing/2014/main" id="{4C7A3BC7-8B40-4A4C-88A9-9BFDF1D4120E}"/>
              </a:ext>
            </a:extLst>
          </p:cNvPr>
          <p:cNvSpPr>
            <a:spLocks noChangeArrowheads="1"/>
          </p:cNvSpPr>
          <p:nvPr/>
        </p:nvSpPr>
        <p:spPr bwMode="auto">
          <a:xfrm>
            <a:off x="2222696" y="17725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12471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37CC794-46E0-44B1-9774-9A5944722AE6}"/>
              </a:ext>
            </a:extLst>
          </p:cNvPr>
          <p:cNvGraphicFramePr>
            <a:graphicFrameLocks noChangeAspect="1"/>
          </p:cNvGraphicFramePr>
          <p:nvPr>
            <p:extLst>
              <p:ext uri="{D42A27DB-BD31-4B8C-83A1-F6EECF244321}">
                <p14:modId xmlns:p14="http://schemas.microsoft.com/office/powerpoint/2010/main" val="3689217068"/>
              </p:ext>
            </p:extLst>
          </p:nvPr>
        </p:nvGraphicFramePr>
        <p:xfrm>
          <a:off x="1645920" y="0"/>
          <a:ext cx="10283483" cy="6891981"/>
        </p:xfrm>
        <a:graphic>
          <a:graphicData uri="http://schemas.openxmlformats.org/presentationml/2006/ole">
            <mc:AlternateContent xmlns:mc="http://schemas.openxmlformats.org/markup-compatibility/2006">
              <mc:Choice xmlns:v="urn:schemas-microsoft-com:vml" Requires="v">
                <p:oleObj spid="_x0000_s4137" name="Bitmap Image" r:id="rId3" imgW="4447619" imgH="4982270" progId="Paint.Picture">
                  <p:embed/>
                </p:oleObj>
              </mc:Choice>
              <mc:Fallback>
                <p:oleObj name="Bitmap Image" r:id="rId3" imgW="4447619" imgH="4982270" progId="Paint.Picture">
                  <p:embed/>
                  <p:pic>
                    <p:nvPicPr>
                      <p:cNvPr id="13" name="Object 12">
                        <a:extLst>
                          <a:ext uri="{FF2B5EF4-FFF2-40B4-BE49-F238E27FC236}">
                            <a16:creationId xmlns:a16="http://schemas.microsoft.com/office/drawing/2014/main" id="{15FA6134-C957-4356-B7DC-9145CC0D4C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5920" y="0"/>
                        <a:ext cx="10283483" cy="6891981"/>
                      </a:xfrm>
                      <a:prstGeom prst="rect">
                        <a:avLst/>
                      </a:prstGeom>
                      <a:noFill/>
                    </p:spPr>
                  </p:pic>
                </p:oleObj>
              </mc:Fallback>
            </mc:AlternateContent>
          </a:graphicData>
        </a:graphic>
      </p:graphicFrame>
    </p:spTree>
    <p:extLst>
      <p:ext uri="{BB962C8B-B14F-4D97-AF65-F5344CB8AC3E}">
        <p14:creationId xmlns:p14="http://schemas.microsoft.com/office/powerpoint/2010/main" val="816674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3DFFC5C-BECB-4777-9ECC-4DB59EA78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785" y="0"/>
            <a:ext cx="10466364" cy="6963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86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1842869" y="624110"/>
            <a:ext cx="9661744" cy="979607"/>
          </a:xfrm>
        </p:spPr>
        <p:txBody>
          <a:bodyPr>
            <a:normAutofit fontScale="90000"/>
          </a:bodyPr>
          <a:lstStyle/>
          <a:p>
            <a:r>
              <a:rPr lang="en-US" sz="4000" dirty="0"/>
              <a:t>Security Models</a:t>
            </a:r>
            <a:br>
              <a:rPr lang="en-US" dirty="0"/>
            </a:br>
            <a:endParaRPr lang="en-US"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1589649" y="1322363"/>
            <a:ext cx="9914963" cy="4911527"/>
          </a:xfrm>
        </p:spPr>
        <p:txBody>
          <a:bodyPr>
            <a:normAutofit/>
          </a:bodyPr>
          <a:lstStyle/>
          <a:p>
            <a:pPr marL="0" indent="0">
              <a:buNone/>
            </a:pPr>
            <a:endParaRPr lang="en-US" dirty="0"/>
          </a:p>
          <a:p>
            <a:pPr marL="0" indent="0">
              <a:buNone/>
            </a:pPr>
            <a:r>
              <a:rPr lang="en-US" dirty="0"/>
              <a:t>An organization can take several approaches to implement its security model. Let us summarize these approaches.</a:t>
            </a:r>
          </a:p>
          <a:p>
            <a:r>
              <a:rPr lang="en-US" b="1" dirty="0"/>
              <a:t>No Security: </a:t>
            </a:r>
            <a:r>
              <a:rPr lang="en-US" dirty="0"/>
              <a:t>In this simplest case, the approach could be a decision to implement no security at all.</a:t>
            </a:r>
          </a:p>
          <a:p>
            <a:r>
              <a:rPr lang="en-US" b="1" dirty="0"/>
              <a:t>Security through obscurity: </a:t>
            </a:r>
            <a:r>
              <a:rPr lang="en-US" dirty="0"/>
              <a:t>In this model, a system is secure simply because nobody knows about its existence and contents. This approach cannot work for too long, as there are many ways an attacker can come to know about it.</a:t>
            </a:r>
          </a:p>
          <a:p>
            <a:r>
              <a:rPr lang="en-US" b="1" dirty="0"/>
              <a:t>Hot Security: </a:t>
            </a:r>
            <a:r>
              <a:rPr lang="en-US" dirty="0"/>
              <a:t>In this scheme, the security for each host is enforced individually. This is a very safe approach, but the trouble is that it cannot scale well. The complexity and diversity of modern sites/organizations makes the task even harder.</a:t>
            </a:r>
          </a:p>
          <a:p>
            <a:r>
              <a:rPr lang="en-US" b="1" dirty="0"/>
              <a:t>Network Security: </a:t>
            </a:r>
            <a:r>
              <a:rPr lang="en-US" dirty="0"/>
              <a:t>Host security is tough to achieve as organizations grow and become more diverse. In this technique, the focus is to control network access to various hosts and their services, rather than individual host security. This is a very efficient and scalable model.</a:t>
            </a:r>
          </a:p>
        </p:txBody>
      </p:sp>
    </p:spTree>
    <p:extLst>
      <p:ext uri="{BB962C8B-B14F-4D97-AF65-F5344CB8AC3E}">
        <p14:creationId xmlns:p14="http://schemas.microsoft.com/office/powerpoint/2010/main" val="11015737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149A8157-7FE8-44B5-9243-4B324704E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963" y="534572"/>
            <a:ext cx="9676154" cy="5655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6098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2592925" y="624110"/>
            <a:ext cx="8911687" cy="979607"/>
          </a:xfrm>
        </p:spPr>
        <p:txBody>
          <a:bodyPr>
            <a:normAutofit fontScale="90000"/>
          </a:bodyPr>
          <a:lstStyle/>
          <a:p>
            <a:r>
              <a:rPr lang="en-US" sz="4400" dirty="0"/>
              <a:t>Cryptography Techniques</a:t>
            </a:r>
            <a:br>
              <a:rPr lang="en-US" dirty="0"/>
            </a:br>
            <a:endParaRPr lang="en-US"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2589212" y="1603717"/>
            <a:ext cx="8915400" cy="4979963"/>
          </a:xfrm>
        </p:spPr>
        <p:txBody>
          <a:bodyPr>
            <a:normAutofit lnSpcReduction="10000"/>
          </a:bodyPr>
          <a:lstStyle/>
          <a:p>
            <a:pPr marL="0" indent="0">
              <a:buNone/>
            </a:pPr>
            <a:r>
              <a:rPr lang="en-US" sz="2400" dirty="0"/>
              <a:t>Some basic definitions</a:t>
            </a:r>
          </a:p>
          <a:p>
            <a:pPr marL="0" indent="0" algn="just">
              <a:buNone/>
            </a:pPr>
            <a:r>
              <a:rPr lang="en-US" b="1" i="1" dirty="0"/>
              <a:t>Cryptography</a:t>
            </a:r>
            <a:r>
              <a:rPr lang="en-US" dirty="0"/>
              <a:t> is the art of achieving security by encoding messages to make them non readable.</a:t>
            </a:r>
          </a:p>
          <a:p>
            <a:pPr marL="0" indent="0" algn="just">
              <a:buNone/>
            </a:pPr>
            <a:r>
              <a:rPr lang="en-US" dirty="0"/>
              <a:t>Cryptography is a method of protecting information and communications through the use of codes so that only those for whom the information is intended can read and process it. The pre-fix "crypt" means "hidden" or "vault" and the suffix "</a:t>
            </a:r>
            <a:r>
              <a:rPr lang="en-US" dirty="0" err="1"/>
              <a:t>graphy</a:t>
            </a:r>
            <a:r>
              <a:rPr lang="en-US" dirty="0"/>
              <a:t>" stands for "writing."</a:t>
            </a:r>
          </a:p>
          <a:p>
            <a:pPr marL="0" indent="0" algn="just">
              <a:buNone/>
            </a:pPr>
            <a:r>
              <a:rPr lang="en-US" b="1" i="1" dirty="0"/>
              <a:t>Cryptanalysis</a:t>
            </a:r>
            <a:r>
              <a:rPr lang="en-US" dirty="0"/>
              <a:t> is the technique of decoding messages from a non-readable format back to readable format without knowing how they were initially converted to readable format to non-readable format.</a:t>
            </a:r>
          </a:p>
          <a:p>
            <a:pPr marL="0" indent="0" algn="just">
              <a:buNone/>
            </a:pPr>
            <a:r>
              <a:rPr lang="en-US" b="1" i="1" dirty="0"/>
              <a:t>Cryptology</a:t>
            </a:r>
            <a:r>
              <a:rPr lang="en-US" dirty="0"/>
              <a:t> is a combination of cryptography and cryptanalysis.</a:t>
            </a:r>
          </a:p>
          <a:p>
            <a:pPr marL="0" indent="0" algn="just">
              <a:buNone/>
            </a:pPr>
            <a:r>
              <a:rPr lang="en-US" b="1" i="1" dirty="0"/>
              <a:t>Plain text or clear text</a:t>
            </a:r>
            <a:r>
              <a:rPr lang="en-US" dirty="0"/>
              <a:t> is ordinary readable text before being encrypted into ciphertext or after being decrypted.</a:t>
            </a:r>
          </a:p>
          <a:p>
            <a:pPr marL="0" indent="0" algn="just">
              <a:buNone/>
            </a:pPr>
            <a:r>
              <a:rPr lang="en-US" dirty="0"/>
              <a:t>When a plain text message is codified using any suitable scheme, the resulting message is called </a:t>
            </a:r>
            <a:r>
              <a:rPr lang="en-US" b="1" i="1" dirty="0"/>
              <a:t>Cipher text</a:t>
            </a:r>
            <a:r>
              <a:rPr lang="en-US" dirty="0"/>
              <a:t>. </a:t>
            </a:r>
          </a:p>
          <a:p>
            <a:pPr marL="0" indent="0">
              <a:buNone/>
            </a:pPr>
            <a:endParaRPr lang="en-US" dirty="0"/>
          </a:p>
          <a:p>
            <a:pPr>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18734546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2592925" y="422032"/>
            <a:ext cx="8911687" cy="914399"/>
          </a:xfrm>
        </p:spPr>
        <p:txBody>
          <a:bodyPr>
            <a:normAutofit/>
          </a:bodyPr>
          <a:lstStyle/>
          <a:p>
            <a:r>
              <a:rPr lang="en-US" sz="4400" dirty="0"/>
              <a:t>Cryptography Techniques</a:t>
            </a:r>
            <a:r>
              <a:rPr lang="en-US" dirty="0"/>
              <a:t>(cont.)</a:t>
            </a:r>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2589212" y="1463039"/>
            <a:ext cx="8915400" cy="5050302"/>
          </a:xfrm>
        </p:spPr>
        <p:txBody>
          <a:bodyPr>
            <a:normAutofit fontScale="92500" lnSpcReduction="10000"/>
          </a:bodyPr>
          <a:lstStyle/>
          <a:p>
            <a:pPr marL="0" indent="0">
              <a:buNone/>
            </a:pPr>
            <a:r>
              <a:rPr lang="en-US" sz="2400" i="1" dirty="0"/>
              <a:t>Three types of cryptographic techniques used in general</a:t>
            </a:r>
            <a:endParaRPr lang="en-US" sz="2400" dirty="0"/>
          </a:p>
          <a:p>
            <a:pPr>
              <a:buFont typeface="+mj-lt"/>
              <a:buAutoNum type="arabicPeriod"/>
            </a:pPr>
            <a:r>
              <a:rPr lang="en-US" sz="2400" dirty="0"/>
              <a:t>Symmetric – key Cryptography</a:t>
            </a:r>
          </a:p>
          <a:p>
            <a:pPr marL="400050" lvl="1" indent="0" algn="just">
              <a:buNone/>
            </a:pPr>
            <a:r>
              <a:rPr lang="en-US" sz="1800" dirty="0"/>
              <a:t>Both the sender and receiver share a single key. The sender uses this key to encrypt plaintext and send the cipher text to the receiver. On the other side the receiver applies the same key to decrypt the message and recover the plain text.</a:t>
            </a:r>
            <a:endParaRPr lang="en-US" sz="2400" dirty="0"/>
          </a:p>
          <a:p>
            <a:pPr>
              <a:buFont typeface="+mj-lt"/>
              <a:buAutoNum type="arabicPeriod"/>
            </a:pPr>
            <a:r>
              <a:rPr lang="en-US" sz="2400" dirty="0"/>
              <a:t>Asymmetric – key Cryptography </a:t>
            </a:r>
          </a:p>
          <a:p>
            <a:pPr marL="400050" lvl="1" indent="0" algn="just">
              <a:buNone/>
            </a:pPr>
            <a:r>
              <a:rPr lang="en-US" sz="1800" dirty="0"/>
              <a:t>In Public-Key Cryptography two related keys (public and private key) are used. Public key may be freely distributed, while its paired private key, remains a secret. The public key is used for encryption and for decryption private key is used.</a:t>
            </a:r>
            <a:endParaRPr lang="en-US" sz="2400" dirty="0"/>
          </a:p>
          <a:p>
            <a:pPr>
              <a:buFont typeface="+mj-lt"/>
              <a:buAutoNum type="arabicPeriod"/>
            </a:pPr>
            <a:r>
              <a:rPr lang="en-US" sz="2400" dirty="0"/>
              <a:t>Hash Functions</a:t>
            </a:r>
          </a:p>
          <a:p>
            <a:pPr marL="400050" lvl="1" indent="0" algn="just">
              <a:buNone/>
            </a:pPr>
            <a:r>
              <a:rPr lang="en-US" sz="1900" dirty="0"/>
              <a:t>No key is used in this algorithm. A fixed-length hash value is computed as per the plain text that makes it impossible for the contents of the plain text to be recovered. Hash functions are also used by many operating systems to encrypt passwords.</a:t>
            </a:r>
            <a:endParaRPr lang="en-US" sz="2600" dirty="0"/>
          </a:p>
          <a:p>
            <a:pPr marL="0" indent="0" algn="just">
              <a:buNone/>
            </a:pPr>
            <a:endParaRPr lang="en-US" sz="2200" dirty="0"/>
          </a:p>
          <a:p>
            <a:pPr marL="0" indent="0">
              <a:buNone/>
            </a:pPr>
            <a:endParaRPr lang="en-US" dirty="0"/>
          </a:p>
        </p:txBody>
      </p:sp>
    </p:spTree>
    <p:extLst>
      <p:ext uri="{BB962C8B-B14F-4D97-AF65-F5344CB8AC3E}">
        <p14:creationId xmlns:p14="http://schemas.microsoft.com/office/powerpoint/2010/main" val="39574430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1842869" y="464235"/>
            <a:ext cx="9661744" cy="801858"/>
          </a:xfrm>
        </p:spPr>
        <p:txBody>
          <a:bodyPr>
            <a:noAutofit/>
          </a:bodyPr>
          <a:lstStyle/>
          <a:p>
            <a:r>
              <a:rPr lang="en-US" sz="4400" dirty="0"/>
              <a:t>Classical Encryption</a:t>
            </a:r>
            <a:br>
              <a:rPr lang="en-US" dirty="0"/>
            </a:br>
            <a:br>
              <a:rPr lang="en-US" sz="2400" dirty="0"/>
            </a:br>
            <a:endParaRPr lang="en-US" sz="2400"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1842868" y="1364566"/>
            <a:ext cx="9661744" cy="5317587"/>
          </a:xfrm>
        </p:spPr>
        <p:txBody>
          <a:bodyPr>
            <a:normAutofit/>
          </a:bodyPr>
          <a:lstStyle/>
          <a:p>
            <a:pPr marL="0" indent="0">
              <a:buNone/>
            </a:pPr>
            <a:r>
              <a:rPr lang="en-US" sz="2800" dirty="0"/>
              <a:t>Symmetric Cipher Model</a:t>
            </a:r>
          </a:p>
        </p:txBody>
      </p:sp>
      <p:pic>
        <p:nvPicPr>
          <p:cNvPr id="1026" name="Picture 8">
            <a:extLst>
              <a:ext uri="{FF2B5EF4-FFF2-40B4-BE49-F238E27FC236}">
                <a16:creationId xmlns:a16="http://schemas.microsoft.com/office/drawing/2014/main" id="{E3E8168F-2C07-4A6D-A001-6DB9205CF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868" y="2053882"/>
            <a:ext cx="9661744" cy="444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51011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1842869" y="624110"/>
            <a:ext cx="9661744" cy="726389"/>
          </a:xfrm>
        </p:spPr>
        <p:txBody>
          <a:bodyPr>
            <a:noAutofit/>
          </a:bodyPr>
          <a:lstStyle/>
          <a:p>
            <a:r>
              <a:rPr lang="en-US" dirty="0"/>
              <a:t>Symmetric Cipher Model</a:t>
            </a:r>
            <a:br>
              <a:rPr lang="en-US" dirty="0"/>
            </a:br>
            <a:br>
              <a:rPr lang="en-US" sz="3200" dirty="0"/>
            </a:br>
            <a:br>
              <a:rPr lang="en-US" sz="2000" dirty="0"/>
            </a:br>
            <a:endParaRPr lang="en-US" sz="2000"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1842868" y="1350499"/>
            <a:ext cx="9661744" cy="5387926"/>
          </a:xfrm>
        </p:spPr>
        <p:txBody>
          <a:bodyPr>
            <a:normAutofit/>
          </a:bodyPr>
          <a:lstStyle/>
          <a:p>
            <a:pPr marL="0" indent="0">
              <a:buNone/>
            </a:pPr>
            <a:r>
              <a:rPr lang="en-US" sz="2800" dirty="0"/>
              <a:t>Basic terminology used</a:t>
            </a:r>
          </a:p>
          <a:p>
            <a:pPr marL="0" indent="0">
              <a:buNone/>
            </a:pPr>
            <a:r>
              <a:rPr lang="en-US" b="1" dirty="0"/>
              <a:t>1. Plaintext: </a:t>
            </a:r>
            <a:r>
              <a:rPr lang="en-US" dirty="0"/>
              <a:t>This is the original intelligible message or data that is fed into the algorithm as input.</a:t>
            </a:r>
          </a:p>
          <a:p>
            <a:pPr marL="0" indent="0">
              <a:buNone/>
            </a:pPr>
            <a:r>
              <a:rPr lang="en-US" b="1" dirty="0"/>
              <a:t>2. Encryption algorithm: </a:t>
            </a:r>
            <a:r>
              <a:rPr lang="en-US" dirty="0"/>
              <a:t>The encryption algorithm performs various substitutions and transformations on the plaintext.</a:t>
            </a:r>
          </a:p>
          <a:p>
            <a:pPr marL="0" indent="0">
              <a:buNone/>
            </a:pPr>
            <a:r>
              <a:rPr lang="en-US" b="1" dirty="0"/>
              <a:t>3. Secret key: </a:t>
            </a:r>
            <a:r>
              <a:rPr lang="en-US" dirty="0"/>
              <a:t>The secret key is also input to the encryption algorithm. The key is a value independent of the plaintext and of the algorithm. The algorithm will produce a different output depending on the specific key being used at the time. The exact substitutions and transformations performed by the algorithm depend on the key.</a:t>
            </a:r>
          </a:p>
          <a:p>
            <a:pPr marL="0" indent="0">
              <a:buNone/>
            </a:pPr>
            <a:r>
              <a:rPr lang="en-US" b="1" dirty="0"/>
              <a:t>4. Cipher text: </a:t>
            </a:r>
            <a:r>
              <a:rPr lang="en-US" dirty="0"/>
              <a:t>This is the scrambled message produced as output. It depends on the plaintext and the secret key. For a given message, two different keys will produce two different cipher texts. The cipher text is an apparently random stream of data and, as it stands, is unintelligible.</a:t>
            </a:r>
          </a:p>
          <a:p>
            <a:pPr marL="0" indent="0">
              <a:buNone/>
            </a:pPr>
            <a:r>
              <a:rPr lang="en-US" b="1" dirty="0"/>
              <a:t>5. Decryption algorithm: </a:t>
            </a:r>
            <a:r>
              <a:rPr lang="en-US" dirty="0"/>
              <a:t>This is essentially the encryption algorithm run in reverse. It takes the cipher text and the secret key and produces the original plaintext.</a:t>
            </a:r>
            <a:endParaRPr lang="en-US" sz="2800" dirty="0"/>
          </a:p>
        </p:txBody>
      </p:sp>
    </p:spTree>
    <p:extLst>
      <p:ext uri="{BB962C8B-B14F-4D97-AF65-F5344CB8AC3E}">
        <p14:creationId xmlns:p14="http://schemas.microsoft.com/office/powerpoint/2010/main" val="23197874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0F972B0-F1B9-40DF-98E8-B5457834FF1A}"/>
              </a:ext>
            </a:extLst>
          </p:cNvPr>
          <p:cNvSpPr>
            <a:spLocks noGrp="1" noChangeArrowheads="1"/>
          </p:cNvSpPr>
          <p:nvPr>
            <p:ph type="title"/>
          </p:nvPr>
        </p:nvSpPr>
        <p:spPr/>
        <p:txBody>
          <a:bodyPr/>
          <a:lstStyle/>
          <a:p>
            <a:pPr eaLnBrk="1" hangingPunct="1"/>
            <a:r>
              <a:rPr lang="en-US" altLang="zh-TW">
                <a:ea typeface="新細明體" panose="020B0604030504040204" pitchFamily="18" charset="-120"/>
              </a:rPr>
              <a:t>Techniques for Plain Text to Cipher Text Conversion</a:t>
            </a:r>
          </a:p>
        </p:txBody>
      </p:sp>
      <p:sp>
        <p:nvSpPr>
          <p:cNvPr id="4100" name="Rectangle 4">
            <a:extLst>
              <a:ext uri="{FF2B5EF4-FFF2-40B4-BE49-F238E27FC236}">
                <a16:creationId xmlns:a16="http://schemas.microsoft.com/office/drawing/2014/main" id="{4B3DF8A3-FF20-4412-98BE-38B63B9C0807}"/>
              </a:ext>
            </a:extLst>
          </p:cNvPr>
          <p:cNvSpPr>
            <a:spLocks noChangeArrowheads="1"/>
          </p:cNvSpPr>
          <p:nvPr/>
        </p:nvSpPr>
        <p:spPr bwMode="auto">
          <a:xfrm>
            <a:off x="1527175" y="2466976"/>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AU" altLang="en-US" sz="1200">
                <a:cs typeface="Times New Roman" panose="02020603050405020304" pitchFamily="18" charset="0"/>
              </a:rPr>
              <a:t> </a:t>
            </a:r>
            <a:endParaRPr lang="zh-TW" altLang="en-US" sz="1200">
              <a:ea typeface="新細明體" panose="020B0604030504040204" pitchFamily="18" charset="-120"/>
              <a:cs typeface="Times New Roman" panose="02020603050405020304" pitchFamily="18" charset="0"/>
            </a:endParaRPr>
          </a:p>
          <a:p>
            <a:endParaRPr lang="zh-TW" altLang="en-US">
              <a:ea typeface="新細明體" panose="020B0604030504040204" pitchFamily="18" charset="-120"/>
            </a:endParaRPr>
          </a:p>
        </p:txBody>
      </p:sp>
      <p:grpSp>
        <p:nvGrpSpPr>
          <p:cNvPr id="4101" name="Group 12">
            <a:extLst>
              <a:ext uri="{FF2B5EF4-FFF2-40B4-BE49-F238E27FC236}">
                <a16:creationId xmlns:a16="http://schemas.microsoft.com/office/drawing/2014/main" id="{DE47FF95-C3F4-4F34-8775-566A334BB392}"/>
              </a:ext>
            </a:extLst>
          </p:cNvPr>
          <p:cNvGrpSpPr>
            <a:grpSpLocks/>
          </p:cNvGrpSpPr>
          <p:nvPr/>
        </p:nvGrpSpPr>
        <p:grpSpPr bwMode="auto">
          <a:xfrm>
            <a:off x="2286000" y="2057400"/>
            <a:ext cx="7315200" cy="3505200"/>
            <a:chOff x="2867" y="6697"/>
            <a:chExt cx="6452" cy="2663"/>
          </a:xfrm>
        </p:grpSpPr>
        <p:sp>
          <p:nvSpPr>
            <p:cNvPr id="4102" name="Rectangle 13">
              <a:extLst>
                <a:ext uri="{FF2B5EF4-FFF2-40B4-BE49-F238E27FC236}">
                  <a16:creationId xmlns:a16="http://schemas.microsoft.com/office/drawing/2014/main" id="{19DFE028-A13F-4BB7-8947-440E947C2386}"/>
                </a:ext>
              </a:extLst>
            </p:cNvPr>
            <p:cNvSpPr>
              <a:spLocks noChangeArrowheads="1"/>
            </p:cNvSpPr>
            <p:nvPr/>
          </p:nvSpPr>
          <p:spPr bwMode="auto">
            <a:xfrm>
              <a:off x="2867" y="6697"/>
              <a:ext cx="6452" cy="2663"/>
            </a:xfrm>
            <a:prstGeom prst="rect">
              <a:avLst/>
            </a:prstGeom>
            <a:solidFill>
              <a:srgbClr val="FFFFFF"/>
            </a:solidFill>
            <a:ln w="9525">
              <a:no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4103" name="Text Box 14">
              <a:extLst>
                <a:ext uri="{FF2B5EF4-FFF2-40B4-BE49-F238E27FC236}">
                  <a16:creationId xmlns:a16="http://schemas.microsoft.com/office/drawing/2014/main" id="{C4064913-2BE5-4238-A649-2BDBD782E68F}"/>
                </a:ext>
              </a:extLst>
            </p:cNvPr>
            <p:cNvSpPr txBox="1">
              <a:spLocks noChangeArrowheads="1"/>
            </p:cNvSpPr>
            <p:nvPr/>
          </p:nvSpPr>
          <p:spPr bwMode="auto">
            <a:xfrm>
              <a:off x="4782" y="7063"/>
              <a:ext cx="3017" cy="6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sz="2000" b="1" dirty="0">
                  <a:ea typeface="新細明體" panose="020B0604030504040204" pitchFamily="18" charset="-120"/>
                </a:rPr>
                <a:t>Transforming a plain text message into cipher text</a:t>
              </a:r>
            </a:p>
          </p:txBody>
        </p:sp>
        <p:sp>
          <p:nvSpPr>
            <p:cNvPr id="4104" name="Text Box 15">
              <a:extLst>
                <a:ext uri="{FF2B5EF4-FFF2-40B4-BE49-F238E27FC236}">
                  <a16:creationId xmlns:a16="http://schemas.microsoft.com/office/drawing/2014/main" id="{2ADDAC8A-70F6-40E1-A24D-B5809741D35D}"/>
                </a:ext>
              </a:extLst>
            </p:cNvPr>
            <p:cNvSpPr txBox="1">
              <a:spLocks noChangeArrowheads="1"/>
            </p:cNvSpPr>
            <p:nvPr/>
          </p:nvSpPr>
          <p:spPr bwMode="auto">
            <a:xfrm>
              <a:off x="2876" y="8390"/>
              <a:ext cx="3017" cy="4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sz="2000" b="1">
                  <a:ea typeface="新細明體" panose="020B0604030504040204" pitchFamily="18" charset="-120"/>
                </a:rPr>
                <a:t>Substitution techniques</a:t>
              </a:r>
            </a:p>
          </p:txBody>
        </p:sp>
        <p:sp>
          <p:nvSpPr>
            <p:cNvPr id="4105" name="Text Box 16">
              <a:extLst>
                <a:ext uri="{FF2B5EF4-FFF2-40B4-BE49-F238E27FC236}">
                  <a16:creationId xmlns:a16="http://schemas.microsoft.com/office/drawing/2014/main" id="{5EFE7388-EA3B-4EAA-998A-BA54BF2FBB3B}"/>
                </a:ext>
              </a:extLst>
            </p:cNvPr>
            <p:cNvSpPr txBox="1">
              <a:spLocks noChangeArrowheads="1"/>
            </p:cNvSpPr>
            <p:nvPr/>
          </p:nvSpPr>
          <p:spPr bwMode="auto">
            <a:xfrm>
              <a:off x="6118" y="8426"/>
              <a:ext cx="3017" cy="4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sz="2000" b="1">
                  <a:ea typeface="新細明體" panose="020B0604030504040204" pitchFamily="18" charset="-120"/>
                </a:rPr>
                <a:t>Transposition techniques</a:t>
              </a:r>
            </a:p>
          </p:txBody>
        </p:sp>
        <p:sp>
          <p:nvSpPr>
            <p:cNvPr id="4106" name="Line 17">
              <a:extLst>
                <a:ext uri="{FF2B5EF4-FFF2-40B4-BE49-F238E27FC236}">
                  <a16:creationId xmlns:a16="http://schemas.microsoft.com/office/drawing/2014/main" id="{5686DB38-AC1A-49E8-BFCC-A228680D0A08}"/>
                </a:ext>
              </a:extLst>
            </p:cNvPr>
            <p:cNvSpPr>
              <a:spLocks noChangeShapeType="1"/>
            </p:cNvSpPr>
            <p:nvPr/>
          </p:nvSpPr>
          <p:spPr bwMode="auto">
            <a:xfrm>
              <a:off x="6195" y="7688"/>
              <a:ext cx="0" cy="3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7" name="Line 18">
              <a:extLst>
                <a:ext uri="{FF2B5EF4-FFF2-40B4-BE49-F238E27FC236}">
                  <a16:creationId xmlns:a16="http://schemas.microsoft.com/office/drawing/2014/main" id="{3D957202-5A1E-400E-A94E-6B28FA860607}"/>
                </a:ext>
              </a:extLst>
            </p:cNvPr>
            <p:cNvSpPr>
              <a:spLocks noChangeShapeType="1"/>
            </p:cNvSpPr>
            <p:nvPr/>
          </p:nvSpPr>
          <p:spPr bwMode="auto">
            <a:xfrm>
              <a:off x="4211" y="8068"/>
              <a:ext cx="35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8" name="Line 19">
              <a:extLst>
                <a:ext uri="{FF2B5EF4-FFF2-40B4-BE49-F238E27FC236}">
                  <a16:creationId xmlns:a16="http://schemas.microsoft.com/office/drawing/2014/main" id="{3A4FCD32-D654-49A5-AB4D-401891872B1C}"/>
                </a:ext>
              </a:extLst>
            </p:cNvPr>
            <p:cNvSpPr>
              <a:spLocks noChangeShapeType="1"/>
            </p:cNvSpPr>
            <p:nvPr/>
          </p:nvSpPr>
          <p:spPr bwMode="auto">
            <a:xfrm>
              <a:off x="4207" y="8064"/>
              <a:ext cx="0" cy="3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9" name="Line 20">
              <a:extLst>
                <a:ext uri="{FF2B5EF4-FFF2-40B4-BE49-F238E27FC236}">
                  <a16:creationId xmlns:a16="http://schemas.microsoft.com/office/drawing/2014/main" id="{3F78D10B-E512-40FB-83A1-391A2B17E6D7}"/>
                </a:ext>
              </a:extLst>
            </p:cNvPr>
            <p:cNvSpPr>
              <a:spLocks noChangeShapeType="1"/>
            </p:cNvSpPr>
            <p:nvPr/>
          </p:nvSpPr>
          <p:spPr bwMode="auto">
            <a:xfrm>
              <a:off x="7767" y="8077"/>
              <a:ext cx="0" cy="3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1842869" y="624110"/>
            <a:ext cx="9661744" cy="726389"/>
          </a:xfrm>
        </p:spPr>
        <p:txBody>
          <a:bodyPr>
            <a:noAutofit/>
          </a:bodyPr>
          <a:lstStyle/>
          <a:p>
            <a:r>
              <a:rPr lang="en-US" dirty="0"/>
              <a:t>Substitution Techniques</a:t>
            </a:r>
            <a:br>
              <a:rPr lang="en-US" dirty="0"/>
            </a:br>
            <a:br>
              <a:rPr lang="en-US" sz="3200" dirty="0"/>
            </a:br>
            <a:br>
              <a:rPr lang="en-US" sz="2000" dirty="0"/>
            </a:br>
            <a:endParaRPr lang="en-US" sz="2000"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1842868" y="1350499"/>
            <a:ext cx="9661744" cy="4883391"/>
          </a:xfrm>
        </p:spPr>
        <p:txBody>
          <a:bodyPr>
            <a:normAutofit/>
          </a:bodyPr>
          <a:lstStyle/>
          <a:p>
            <a:pPr marL="514350" indent="-514350">
              <a:buFont typeface="+mj-lt"/>
              <a:buAutoNum type="arabicPeriod"/>
            </a:pPr>
            <a:r>
              <a:rPr lang="en-US" sz="2800" dirty="0"/>
              <a:t>Caesar Cipher</a:t>
            </a:r>
          </a:p>
          <a:p>
            <a:pPr marL="514350" indent="-514350">
              <a:buFont typeface="+mj-lt"/>
              <a:buAutoNum type="arabicPeriod"/>
            </a:pPr>
            <a:r>
              <a:rPr lang="en-US" sz="2800" dirty="0"/>
              <a:t>Modified Caesar Cipher</a:t>
            </a:r>
          </a:p>
          <a:p>
            <a:pPr marL="514350" indent="-514350">
              <a:buFont typeface="+mj-lt"/>
              <a:buAutoNum type="arabicPeriod"/>
            </a:pPr>
            <a:r>
              <a:rPr lang="en-US" sz="2800" dirty="0"/>
              <a:t>Mono-alphabetic Substitution Cipher</a:t>
            </a:r>
          </a:p>
          <a:p>
            <a:pPr marL="514350" indent="-514350">
              <a:buFont typeface="+mj-lt"/>
              <a:buAutoNum type="arabicPeriod"/>
            </a:pPr>
            <a:r>
              <a:rPr lang="en-US" sz="2800" dirty="0"/>
              <a:t>Polygram Substitution Cipher</a:t>
            </a:r>
          </a:p>
          <a:p>
            <a:pPr marL="514350" indent="-514350">
              <a:buFont typeface="+mj-lt"/>
              <a:buAutoNum type="arabicPeriod"/>
            </a:pPr>
            <a:r>
              <a:rPr lang="en-US" sz="2800" dirty="0"/>
              <a:t>Poly-alphabetic Substitution Cipher</a:t>
            </a:r>
          </a:p>
          <a:p>
            <a:pPr marL="514350" indent="-514350">
              <a:buFont typeface="+mj-lt"/>
              <a:buAutoNum type="arabicPeriod"/>
            </a:pPr>
            <a:r>
              <a:rPr lang="en-US" sz="2800" dirty="0"/>
              <a:t>Playfair Cipher</a:t>
            </a:r>
          </a:p>
          <a:p>
            <a:pPr marL="514350" indent="-514350">
              <a:buFont typeface="+mj-lt"/>
              <a:buAutoNum type="arabicPeriod"/>
            </a:pPr>
            <a:r>
              <a:rPr lang="en-US" sz="2800" dirty="0"/>
              <a:t>Hill cipher</a:t>
            </a:r>
          </a:p>
          <a:p>
            <a:pPr marL="514350" indent="-514350">
              <a:buFont typeface="+mj-lt"/>
              <a:buAutoNum type="arabicPeriod"/>
            </a:pPr>
            <a:r>
              <a:rPr lang="en-US" sz="2800" dirty="0" err="1"/>
              <a:t>Vernam</a:t>
            </a:r>
            <a:r>
              <a:rPr lang="en-US" sz="2800" dirty="0"/>
              <a:t> Cipher (One Time Pad)</a:t>
            </a:r>
          </a:p>
          <a:p>
            <a:pPr marL="0" indent="0">
              <a:buNone/>
            </a:pPr>
            <a:endParaRPr lang="en-US" sz="2800" dirty="0"/>
          </a:p>
          <a:p>
            <a:pPr marL="514350" indent="-514350">
              <a:buFont typeface="+mj-lt"/>
              <a:buAutoNum type="arabicPeriod"/>
            </a:pPr>
            <a:endParaRPr lang="en-US" sz="2800" dirty="0"/>
          </a:p>
        </p:txBody>
      </p:sp>
    </p:spTree>
    <p:extLst>
      <p:ext uri="{BB962C8B-B14F-4D97-AF65-F5344CB8AC3E}">
        <p14:creationId xmlns:p14="http://schemas.microsoft.com/office/powerpoint/2010/main" val="31551822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BF9DB46-ADC8-4B92-91D4-324E0300B2E1}"/>
              </a:ext>
            </a:extLst>
          </p:cNvPr>
          <p:cNvSpPr>
            <a:spLocks noGrp="1" noChangeArrowheads="1"/>
          </p:cNvSpPr>
          <p:nvPr>
            <p:ph type="title"/>
          </p:nvPr>
        </p:nvSpPr>
        <p:spPr/>
        <p:txBody>
          <a:bodyPr/>
          <a:lstStyle/>
          <a:p>
            <a:pPr eaLnBrk="1" hangingPunct="1"/>
            <a:r>
              <a:rPr lang="en-US" altLang="zh-TW">
                <a:ea typeface="新細明體" panose="020B0604030504040204" pitchFamily="18" charset="-120"/>
              </a:rPr>
              <a:t>Caesar Cipher</a:t>
            </a:r>
          </a:p>
        </p:txBody>
      </p:sp>
      <p:sp>
        <p:nvSpPr>
          <p:cNvPr id="5123" name="Rectangle 3">
            <a:extLst>
              <a:ext uri="{FF2B5EF4-FFF2-40B4-BE49-F238E27FC236}">
                <a16:creationId xmlns:a16="http://schemas.microsoft.com/office/drawing/2014/main" id="{054138CE-DAE9-47CE-94BE-4507C7DE496E}"/>
              </a:ext>
            </a:extLst>
          </p:cNvPr>
          <p:cNvSpPr>
            <a:spLocks noGrp="1" noChangeArrowheads="1"/>
          </p:cNvSpPr>
          <p:nvPr>
            <p:ph type="body" idx="1"/>
          </p:nvPr>
        </p:nvSpPr>
        <p:spPr/>
        <p:txBody>
          <a:bodyPr/>
          <a:lstStyle/>
          <a:p>
            <a:pPr eaLnBrk="1" hangingPunct="1">
              <a:lnSpc>
                <a:spcPct val="90000"/>
              </a:lnSpc>
            </a:pPr>
            <a:r>
              <a:rPr lang="en-US" altLang="zh-TW" dirty="0">
                <a:ea typeface="新細明體" panose="020B0604030504040204" pitchFamily="18" charset="-120"/>
              </a:rPr>
              <a:t>Invented by Julius Caesar (Gallic Wars), 46 BC</a:t>
            </a:r>
          </a:p>
          <a:p>
            <a:pPr eaLnBrk="1" hangingPunct="1">
              <a:lnSpc>
                <a:spcPct val="90000"/>
              </a:lnSpc>
            </a:pPr>
            <a:endParaRPr lang="en-US" altLang="zh-TW" dirty="0">
              <a:ea typeface="新細明體" panose="020B0604030504040204" pitchFamily="18" charset="-120"/>
            </a:endParaRPr>
          </a:p>
          <a:p>
            <a:pPr eaLnBrk="1" hangingPunct="1">
              <a:lnSpc>
                <a:spcPct val="90000"/>
              </a:lnSpc>
            </a:pPr>
            <a:r>
              <a:rPr lang="en-US" altLang="zh-TW" dirty="0">
                <a:ea typeface="新細明體" panose="020B0604030504040204" pitchFamily="18" charset="-120"/>
              </a:rPr>
              <a:t>Replaces each alphabet with the one three places down (shift by 3)</a:t>
            </a:r>
          </a:p>
          <a:p>
            <a:pPr eaLnBrk="1" hangingPunct="1">
              <a:lnSpc>
                <a:spcPct val="90000"/>
              </a:lnSpc>
            </a:pPr>
            <a:endParaRPr lang="en-US" altLang="zh-TW" dirty="0">
              <a:ea typeface="新細明體" panose="020B0604030504040204" pitchFamily="18" charset="-120"/>
            </a:endParaRPr>
          </a:p>
          <a:p>
            <a:pPr eaLnBrk="1" hangingPunct="1">
              <a:lnSpc>
                <a:spcPct val="90000"/>
              </a:lnSpc>
            </a:pPr>
            <a:r>
              <a:rPr lang="en-US" altLang="zh-TW" dirty="0">
                <a:ea typeface="新細明體" panose="020B0604030504040204" pitchFamily="18" charset="-120"/>
              </a:rPr>
              <a:t>Example: Replace each A with D, B with E, etc.</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555569D-24E1-4F0F-861C-17AF66FA608E}"/>
              </a:ext>
            </a:extLst>
          </p:cNvPr>
          <p:cNvSpPr>
            <a:spLocks noGrp="1" noChangeArrowheads="1"/>
          </p:cNvSpPr>
          <p:nvPr>
            <p:ph type="title"/>
          </p:nvPr>
        </p:nvSpPr>
        <p:spPr/>
        <p:txBody>
          <a:bodyPr/>
          <a:lstStyle/>
          <a:p>
            <a:pPr eaLnBrk="1" hangingPunct="1"/>
            <a:r>
              <a:rPr lang="en-US" altLang="zh-TW">
                <a:ea typeface="新細明體" panose="020B0604030504040204" pitchFamily="18" charset="-120"/>
              </a:rPr>
              <a:t>Caesar Cipher</a:t>
            </a:r>
          </a:p>
        </p:txBody>
      </p:sp>
      <p:sp>
        <p:nvSpPr>
          <p:cNvPr id="6148" name="Rectangle 6">
            <a:extLst>
              <a:ext uri="{FF2B5EF4-FFF2-40B4-BE49-F238E27FC236}">
                <a16:creationId xmlns:a16="http://schemas.microsoft.com/office/drawing/2014/main" id="{DA89B138-03F1-4699-A152-3781BAE8AD34}"/>
              </a:ext>
            </a:extLst>
          </p:cNvPr>
          <p:cNvSpPr>
            <a:spLocks noChangeArrowheads="1"/>
          </p:cNvSpPr>
          <p:nvPr/>
        </p:nvSpPr>
        <p:spPr bwMode="auto">
          <a:xfrm>
            <a:off x="1527175" y="2452908"/>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AU" altLang="en-US" sz="1200">
                <a:cs typeface="Times New Roman" panose="02020603050405020304" pitchFamily="18" charset="0"/>
              </a:rPr>
              <a:t> </a:t>
            </a:r>
            <a:endParaRPr lang="zh-TW" altLang="en-US" sz="1200">
              <a:ea typeface="新細明體" panose="020B0604030504040204" pitchFamily="18" charset="-120"/>
              <a:cs typeface="Times New Roman" panose="02020603050405020304" pitchFamily="18" charset="0"/>
            </a:endParaRPr>
          </a:p>
          <a:p>
            <a:endParaRPr lang="zh-TW" altLang="en-US">
              <a:ea typeface="新細明體" panose="020B0604030504040204" pitchFamily="18" charset="-120"/>
            </a:endParaRPr>
          </a:p>
        </p:txBody>
      </p:sp>
      <p:sp>
        <p:nvSpPr>
          <p:cNvPr id="6149" name="Rectangle 500">
            <a:extLst>
              <a:ext uri="{FF2B5EF4-FFF2-40B4-BE49-F238E27FC236}">
                <a16:creationId xmlns:a16="http://schemas.microsoft.com/office/drawing/2014/main" id="{37A36A21-9EDF-4AB7-90C6-DB927F5DB156}"/>
              </a:ext>
            </a:extLst>
          </p:cNvPr>
          <p:cNvSpPr>
            <a:spLocks noChangeArrowheads="1"/>
          </p:cNvSpPr>
          <p:nvPr/>
        </p:nvSpPr>
        <p:spPr bwMode="auto">
          <a:xfrm>
            <a:off x="2514600" y="1676400"/>
            <a:ext cx="7162800" cy="3810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zh-TW">
                <a:ea typeface="新細明體" panose="020B0604030504040204" pitchFamily="18" charset="-120"/>
              </a:rPr>
              <a:t>A B C D E F G H I J K L M N O P Q R S T U V W X Y Z</a:t>
            </a:r>
          </a:p>
          <a:p>
            <a:pPr algn="ctr" eaLnBrk="1" hangingPunct="1"/>
            <a:endParaRPr lang="en-US" altLang="zh-TW">
              <a:ea typeface="新細明體" panose="020B0604030504040204" pitchFamily="18" charset="-120"/>
            </a:endParaRPr>
          </a:p>
          <a:p>
            <a:pPr algn="ctr" eaLnBrk="1" hangingPunct="1"/>
            <a:endParaRPr lang="en-US" altLang="zh-TW">
              <a:ea typeface="新細明體" panose="020B0604030504040204" pitchFamily="18" charset="-120"/>
            </a:endParaRPr>
          </a:p>
          <a:p>
            <a:pPr algn="ctr" eaLnBrk="1" hangingPunct="1"/>
            <a:r>
              <a:rPr lang="en-US" altLang="zh-TW">
                <a:ea typeface="新細明體" panose="020B0604030504040204" pitchFamily="18" charset="-120"/>
              </a:rPr>
              <a:t>D E F G H I J K L M N O P Q R S T U V W X Y Z A B C</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48D5DED-9FCB-4A99-8440-5441C8300E44}"/>
              </a:ext>
            </a:extLst>
          </p:cNvPr>
          <p:cNvSpPr>
            <a:spLocks noGrp="1" noChangeArrowheads="1"/>
          </p:cNvSpPr>
          <p:nvPr>
            <p:ph type="title"/>
          </p:nvPr>
        </p:nvSpPr>
        <p:spPr/>
        <p:txBody>
          <a:bodyPr/>
          <a:lstStyle/>
          <a:p>
            <a:pPr eaLnBrk="1" hangingPunct="1"/>
            <a:r>
              <a:rPr lang="en-US" altLang="zh-TW" sz="4000" dirty="0">
                <a:ea typeface="新細明體" panose="020B0604030504040204" pitchFamily="18" charset="-120"/>
              </a:rPr>
              <a:t>Algorithm to Encrypt Caesar Cipher</a:t>
            </a:r>
            <a:endParaRPr lang="zh-TW" altLang="en-US" sz="4000" dirty="0">
              <a:ea typeface="新細明體" panose="020B0604030504040204" pitchFamily="18" charset="-120"/>
            </a:endParaRPr>
          </a:p>
        </p:txBody>
      </p:sp>
      <p:sp>
        <p:nvSpPr>
          <p:cNvPr id="8195" name="Rectangle 3">
            <a:extLst>
              <a:ext uri="{FF2B5EF4-FFF2-40B4-BE49-F238E27FC236}">
                <a16:creationId xmlns:a16="http://schemas.microsoft.com/office/drawing/2014/main" id="{2F3C1BA1-24C1-43E4-A649-0FAE65F3AC58}"/>
              </a:ext>
            </a:extLst>
          </p:cNvPr>
          <p:cNvSpPr>
            <a:spLocks noGrp="1" noChangeArrowheads="1"/>
          </p:cNvSpPr>
          <p:nvPr>
            <p:ph type="body" idx="1"/>
          </p:nvPr>
        </p:nvSpPr>
        <p:spPr/>
        <p:txBody>
          <a:bodyPr>
            <a:normAutofit lnSpcReduction="10000"/>
          </a:bodyPr>
          <a:lstStyle/>
          <a:p>
            <a:pPr>
              <a:spcBef>
                <a:spcPct val="0"/>
              </a:spcBef>
              <a:buFont typeface="Times New Roman" panose="02020603050405020304" pitchFamily="18" charset="0"/>
              <a:buNone/>
            </a:pPr>
            <a:r>
              <a:rPr lang="en-US" altLang="zh-TW" sz="2800" dirty="0">
                <a:ea typeface="新細明體" panose="020B0604030504040204" pitchFamily="18" charset="-120"/>
              </a:rPr>
              <a:t>1. Read each alphabet in the plain text, and plus the alphabet order by k=3</a:t>
            </a:r>
          </a:p>
          <a:p>
            <a:pPr>
              <a:spcBef>
                <a:spcPct val="0"/>
              </a:spcBef>
              <a:buFont typeface="Times New Roman" panose="02020603050405020304" pitchFamily="18" charset="0"/>
              <a:buChar char="1"/>
            </a:pPr>
            <a:endParaRPr lang="en-US" altLang="zh-TW" sz="2800" dirty="0">
              <a:ea typeface="新細明體" panose="020B0604030504040204" pitchFamily="18" charset="-120"/>
            </a:endParaRPr>
          </a:p>
          <a:p>
            <a:pPr>
              <a:spcBef>
                <a:spcPct val="0"/>
              </a:spcBef>
              <a:buFont typeface="Times New Roman" panose="02020603050405020304" pitchFamily="18" charset="0"/>
              <a:buNone/>
            </a:pPr>
            <a:r>
              <a:rPr lang="en-US" altLang="zh-TW" sz="2800" dirty="0">
                <a:ea typeface="新細明體" panose="020B0604030504040204" pitchFamily="18" charset="-120"/>
              </a:rPr>
              <a:t>2. Repeat the process for all alphabets in the plain  text message. And print out.</a:t>
            </a:r>
          </a:p>
          <a:p>
            <a:pPr>
              <a:spcBef>
                <a:spcPct val="0"/>
              </a:spcBef>
              <a:buFont typeface="Times New Roman" panose="02020603050405020304" pitchFamily="18" charset="0"/>
              <a:buNone/>
            </a:pPr>
            <a:endParaRPr lang="zh-TW" altLang="en-US" sz="2800" dirty="0">
              <a:ea typeface="新細明體" panose="020B0604030504040204" pitchFamily="18" charset="-120"/>
            </a:endParaRPr>
          </a:p>
          <a:p>
            <a:pPr>
              <a:spcBef>
                <a:spcPct val="0"/>
              </a:spcBef>
              <a:buFont typeface="Times New Roman" panose="02020603050405020304" pitchFamily="18" charset="0"/>
              <a:buNone/>
            </a:pPr>
            <a:r>
              <a:rPr lang="en-US" altLang="zh-TW" sz="2800" dirty="0">
                <a:ea typeface="新細明體" panose="020B0604030504040204" pitchFamily="18" charset="-120"/>
              </a:rPr>
              <a:t>E.g.,	 Plain text: 		Hope you are doing fine</a:t>
            </a:r>
          </a:p>
          <a:p>
            <a:pPr>
              <a:spcBef>
                <a:spcPct val="0"/>
              </a:spcBef>
              <a:buFont typeface="Times New Roman" panose="02020603050405020304" pitchFamily="18" charset="0"/>
              <a:buNone/>
            </a:pPr>
            <a:r>
              <a:rPr lang="en-US" altLang="zh-TW" sz="2800" dirty="0">
                <a:ea typeface="新細明體" panose="020B0604030504040204" pitchFamily="18" charset="-120"/>
              </a:rPr>
              <a:t>		Cipher text: 			</a:t>
            </a:r>
            <a:r>
              <a:rPr lang="en-US" altLang="zh-TW" sz="2800" b="1" dirty="0" err="1">
                <a:ea typeface="新細明體" panose="020B0604030504040204" pitchFamily="18" charset="-120"/>
              </a:rPr>
              <a:t>Krsh</a:t>
            </a:r>
            <a:r>
              <a:rPr lang="en-US" altLang="zh-TW" sz="2800" b="1" dirty="0">
                <a:ea typeface="新細明體" panose="020B0604030504040204" pitchFamily="18" charset="-120"/>
              </a:rPr>
              <a:t> </a:t>
            </a:r>
            <a:r>
              <a:rPr lang="en-US" altLang="zh-TW" sz="2800" b="1" dirty="0" err="1">
                <a:ea typeface="新細明體" panose="020B0604030504040204" pitchFamily="18" charset="-120"/>
              </a:rPr>
              <a:t>brx</a:t>
            </a:r>
            <a:r>
              <a:rPr lang="en-US" altLang="zh-TW" sz="2800" b="1" dirty="0">
                <a:ea typeface="新細明體" panose="020B0604030504040204" pitchFamily="18" charset="-120"/>
              </a:rPr>
              <a:t> duh </a:t>
            </a:r>
            <a:r>
              <a:rPr lang="en-US" altLang="zh-TW" sz="2800" b="1" dirty="0" err="1">
                <a:ea typeface="新細明體" panose="020B0604030504040204" pitchFamily="18" charset="-120"/>
              </a:rPr>
              <a:t>grlqj</a:t>
            </a:r>
            <a:r>
              <a:rPr lang="en-US" altLang="zh-TW" sz="2800" b="1" dirty="0">
                <a:ea typeface="新細明體" panose="020B0604030504040204" pitchFamily="18" charset="-120"/>
              </a:rPr>
              <a:t> </a:t>
            </a:r>
            <a:r>
              <a:rPr lang="en-US" altLang="zh-TW" sz="2800" b="1" dirty="0" err="1">
                <a:ea typeface="新細明體" panose="020B0604030504040204" pitchFamily="18" charset="-120"/>
              </a:rPr>
              <a:t>ilqh</a:t>
            </a:r>
            <a:endParaRPr lang="en-US" altLang="zh-TW" sz="2800" dirty="0">
              <a:ea typeface="新細明體" panose="020B0604030504040204" pitchFamily="18" charset="-120"/>
            </a:endParaRPr>
          </a:p>
          <a:p>
            <a:pPr>
              <a:spcBef>
                <a:spcPct val="0"/>
              </a:spcBef>
              <a:buFont typeface="Times New Roman" panose="02020603050405020304" pitchFamily="18" charset="0"/>
              <a:buNone/>
            </a:pPr>
            <a:r>
              <a:rPr lang="en-US" altLang="zh-TW" sz="2800" dirty="0">
                <a:ea typeface="新細明體" panose="020B0604030504040204" pitchFamily="18" charset="-12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1842869" y="624110"/>
            <a:ext cx="9661744" cy="979607"/>
          </a:xfrm>
        </p:spPr>
        <p:txBody>
          <a:bodyPr>
            <a:normAutofit fontScale="90000"/>
          </a:bodyPr>
          <a:lstStyle/>
          <a:p>
            <a:r>
              <a:rPr lang="en-US" sz="4900" dirty="0"/>
              <a:t>Security Goals</a:t>
            </a:r>
            <a:br>
              <a:rPr lang="en-US" dirty="0"/>
            </a:br>
            <a:endParaRPr lang="en-US"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1589649" y="2349305"/>
            <a:ext cx="9914963" cy="3884585"/>
          </a:xfrm>
        </p:spPr>
        <p:txBody>
          <a:bodyPr>
            <a:normAutofit/>
          </a:bodyPr>
          <a:lstStyle/>
          <a:p>
            <a:pPr>
              <a:buFont typeface="+mj-lt"/>
              <a:buAutoNum type="arabicPeriod"/>
            </a:pPr>
            <a:r>
              <a:rPr lang="en-US" sz="2800" dirty="0"/>
              <a:t>Confidentiality</a:t>
            </a:r>
          </a:p>
          <a:p>
            <a:pPr>
              <a:buFont typeface="+mj-lt"/>
              <a:buAutoNum type="arabicPeriod"/>
            </a:pPr>
            <a:r>
              <a:rPr lang="en-US" sz="2800" dirty="0"/>
              <a:t>Authentication</a:t>
            </a:r>
          </a:p>
          <a:p>
            <a:pPr>
              <a:buFont typeface="+mj-lt"/>
              <a:buAutoNum type="arabicPeriod"/>
            </a:pPr>
            <a:r>
              <a:rPr lang="en-US" sz="2800" dirty="0"/>
              <a:t>Integrity</a:t>
            </a:r>
          </a:p>
          <a:p>
            <a:pPr>
              <a:buFont typeface="+mj-lt"/>
              <a:buAutoNum type="arabicPeriod"/>
            </a:pPr>
            <a:r>
              <a:rPr lang="en-US" sz="2800" dirty="0"/>
              <a:t>Non-repudiation</a:t>
            </a:r>
          </a:p>
          <a:p>
            <a:pPr>
              <a:buFont typeface="+mj-lt"/>
              <a:buAutoNum type="arabicPeriod"/>
            </a:pPr>
            <a:r>
              <a:rPr lang="en-US" sz="2800" dirty="0"/>
              <a:t>Access control</a:t>
            </a:r>
          </a:p>
          <a:p>
            <a:pPr>
              <a:buFont typeface="+mj-lt"/>
              <a:buAutoNum type="arabicPeriod"/>
            </a:pPr>
            <a:r>
              <a:rPr lang="en-US" sz="2800" dirty="0"/>
              <a:t>Availability</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32513852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A900D4D-D3A8-44A5-AD74-B34815647F61}"/>
              </a:ext>
            </a:extLst>
          </p:cNvPr>
          <p:cNvSpPr>
            <a:spLocks noGrp="1" noChangeArrowheads="1"/>
          </p:cNvSpPr>
          <p:nvPr>
            <p:ph type="title"/>
          </p:nvPr>
        </p:nvSpPr>
        <p:spPr/>
        <p:txBody>
          <a:bodyPr/>
          <a:lstStyle/>
          <a:p>
            <a:pPr eaLnBrk="1" hangingPunct="1"/>
            <a:r>
              <a:rPr lang="en-US" altLang="zh-TW">
                <a:ea typeface="新細明體" panose="020B0604030504040204" pitchFamily="18" charset="-120"/>
              </a:rPr>
              <a:t>Plain Text and Cipher Text</a:t>
            </a:r>
          </a:p>
        </p:txBody>
      </p:sp>
      <p:sp>
        <p:nvSpPr>
          <p:cNvPr id="9220" name="Rectangle 4">
            <a:extLst>
              <a:ext uri="{FF2B5EF4-FFF2-40B4-BE49-F238E27FC236}">
                <a16:creationId xmlns:a16="http://schemas.microsoft.com/office/drawing/2014/main" id="{9806CB2E-9F85-4DB0-B148-92C3F21D90FE}"/>
              </a:ext>
            </a:extLst>
          </p:cNvPr>
          <p:cNvSpPr>
            <a:spLocks noChangeArrowheads="1"/>
          </p:cNvSpPr>
          <p:nvPr/>
        </p:nvSpPr>
        <p:spPr bwMode="auto">
          <a:xfrm>
            <a:off x="1527175" y="2466976"/>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AU" altLang="en-US" sz="1200">
                <a:cs typeface="Times New Roman" panose="02020603050405020304" pitchFamily="18" charset="0"/>
              </a:rPr>
              <a:t> </a:t>
            </a:r>
            <a:endParaRPr lang="zh-TW" altLang="en-US" sz="1200">
              <a:ea typeface="新細明體" panose="020B0604030504040204" pitchFamily="18" charset="-120"/>
              <a:cs typeface="Times New Roman" panose="02020603050405020304" pitchFamily="18" charset="0"/>
            </a:endParaRPr>
          </a:p>
          <a:p>
            <a:endParaRPr lang="zh-TW" altLang="en-US">
              <a:ea typeface="新細明體" panose="020B0604030504040204" pitchFamily="18" charset="-120"/>
            </a:endParaRPr>
          </a:p>
        </p:txBody>
      </p:sp>
      <p:grpSp>
        <p:nvGrpSpPr>
          <p:cNvPr id="9221" name="Group 7">
            <a:extLst>
              <a:ext uri="{FF2B5EF4-FFF2-40B4-BE49-F238E27FC236}">
                <a16:creationId xmlns:a16="http://schemas.microsoft.com/office/drawing/2014/main" id="{55E6F85B-7ED2-439B-8F5C-5508F5E67CF7}"/>
              </a:ext>
            </a:extLst>
          </p:cNvPr>
          <p:cNvGrpSpPr>
            <a:grpSpLocks/>
          </p:cNvGrpSpPr>
          <p:nvPr/>
        </p:nvGrpSpPr>
        <p:grpSpPr bwMode="auto">
          <a:xfrm>
            <a:off x="1527175" y="1676400"/>
            <a:ext cx="9977435" cy="4822874"/>
            <a:chOff x="1800" y="1512"/>
            <a:chExt cx="9036" cy="3516"/>
          </a:xfrm>
        </p:grpSpPr>
        <p:sp>
          <p:nvSpPr>
            <p:cNvPr id="9222" name="Rectangle 8">
              <a:extLst>
                <a:ext uri="{FF2B5EF4-FFF2-40B4-BE49-F238E27FC236}">
                  <a16:creationId xmlns:a16="http://schemas.microsoft.com/office/drawing/2014/main" id="{6425A757-0516-49C7-8D28-A4A23AC152FB}"/>
                </a:ext>
              </a:extLst>
            </p:cNvPr>
            <p:cNvSpPr>
              <a:spLocks noChangeArrowheads="1"/>
            </p:cNvSpPr>
            <p:nvPr/>
          </p:nvSpPr>
          <p:spPr bwMode="auto">
            <a:xfrm>
              <a:off x="1800" y="1512"/>
              <a:ext cx="9036" cy="3516"/>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9223" name="Text Box 9">
              <a:extLst>
                <a:ext uri="{FF2B5EF4-FFF2-40B4-BE49-F238E27FC236}">
                  <a16:creationId xmlns:a16="http://schemas.microsoft.com/office/drawing/2014/main" id="{2D8C08F1-F2D0-418A-A886-8B6190723E94}"/>
                </a:ext>
              </a:extLst>
            </p:cNvPr>
            <p:cNvSpPr txBox="1">
              <a:spLocks noChangeArrowheads="1"/>
            </p:cNvSpPr>
            <p:nvPr/>
          </p:nvSpPr>
          <p:spPr bwMode="auto">
            <a:xfrm>
              <a:off x="2105" y="1823"/>
              <a:ext cx="4105" cy="222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1600" dirty="0">
                  <a:ea typeface="新細明體" panose="020B0604030504040204" pitchFamily="18" charset="-120"/>
                </a:rPr>
                <a:t>Hi Amit,</a:t>
              </a:r>
            </a:p>
            <a:p>
              <a:endParaRPr lang="en-US" altLang="zh-TW" sz="1600" dirty="0">
                <a:ea typeface="新細明體" panose="020B0604030504040204" pitchFamily="18" charset="-120"/>
              </a:endParaRPr>
            </a:p>
            <a:p>
              <a:r>
                <a:rPr lang="en-US" altLang="zh-TW" sz="1600" dirty="0">
                  <a:ea typeface="新細明體" panose="020B0604030504040204" pitchFamily="18" charset="-120"/>
                </a:rPr>
                <a:t>Hope you are doing fine. How about meeting at the train station this Friday at 5 pm? Please let me know if it is ok with you.</a:t>
              </a:r>
            </a:p>
            <a:p>
              <a:endParaRPr lang="en-US" altLang="zh-TW" sz="1600" dirty="0">
                <a:ea typeface="新細明體" panose="020B0604030504040204" pitchFamily="18" charset="-120"/>
              </a:endParaRPr>
            </a:p>
            <a:p>
              <a:r>
                <a:rPr lang="en-US" altLang="zh-TW" sz="1600" dirty="0">
                  <a:ea typeface="新細明體" panose="020B0604030504040204" pitchFamily="18" charset="-120"/>
                </a:rPr>
                <a:t>Regards.</a:t>
              </a:r>
            </a:p>
            <a:p>
              <a:endParaRPr lang="en-US" altLang="zh-TW" sz="1600" dirty="0">
                <a:ea typeface="新細明體" panose="020B0604030504040204" pitchFamily="18" charset="-120"/>
              </a:endParaRPr>
            </a:p>
            <a:p>
              <a:r>
                <a:rPr lang="en-US" altLang="zh-TW" sz="1600" dirty="0">
                  <a:ea typeface="新細明體" panose="020B0604030504040204" pitchFamily="18" charset="-120"/>
                </a:rPr>
                <a:t>Atul</a:t>
              </a:r>
            </a:p>
          </p:txBody>
        </p:sp>
        <p:sp>
          <p:nvSpPr>
            <p:cNvPr id="9224" name="Text Box 10">
              <a:extLst>
                <a:ext uri="{FF2B5EF4-FFF2-40B4-BE49-F238E27FC236}">
                  <a16:creationId xmlns:a16="http://schemas.microsoft.com/office/drawing/2014/main" id="{CAF10FE9-3838-4CBA-84FD-36E550C2AF9E}"/>
                </a:ext>
              </a:extLst>
            </p:cNvPr>
            <p:cNvSpPr txBox="1">
              <a:spLocks noChangeArrowheads="1"/>
            </p:cNvSpPr>
            <p:nvPr/>
          </p:nvSpPr>
          <p:spPr bwMode="auto">
            <a:xfrm>
              <a:off x="6221" y="1823"/>
              <a:ext cx="4405" cy="2225"/>
            </a:xfrm>
            <a:prstGeom prst="rect">
              <a:avLst/>
            </a:prstGeom>
            <a:solidFill>
              <a:srgbClr val="C0C0C0">
                <a:alpha val="50195"/>
              </a:srgbClr>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1600" b="1">
                  <a:ea typeface="新細明體" panose="020B0604030504040204" pitchFamily="18" charset="-120"/>
                </a:rPr>
                <a:t>Kl Dplw,</a:t>
              </a:r>
            </a:p>
            <a:p>
              <a:endParaRPr lang="en-US" altLang="zh-TW" sz="1600" b="1">
                <a:ea typeface="新細明體" panose="020B0604030504040204" pitchFamily="18" charset="-120"/>
              </a:endParaRPr>
            </a:p>
            <a:p>
              <a:r>
                <a:rPr lang="en-US" altLang="zh-TW" sz="1600" b="1">
                  <a:ea typeface="新細明體" panose="020B0604030504040204" pitchFamily="18" charset="-120"/>
                </a:rPr>
                <a:t>Krsh brx duh grlqj ilqh. Krz derxw phhwlqj dw wkh wudlq vwdwlrq wklv Iulgdb dw 5 sp? Sohdvh ohw ph nqrz li lw lv rn zlwk brx.</a:t>
              </a:r>
            </a:p>
            <a:p>
              <a:endParaRPr lang="en-US" altLang="zh-TW" sz="1600" b="1">
                <a:ea typeface="新細明體" panose="020B0604030504040204" pitchFamily="18" charset="-120"/>
              </a:endParaRPr>
            </a:p>
            <a:p>
              <a:r>
                <a:rPr lang="en-US" altLang="zh-TW" sz="1600" b="1">
                  <a:ea typeface="新細明體" panose="020B0604030504040204" pitchFamily="18" charset="-120"/>
                </a:rPr>
                <a:t>Uhjdugv.</a:t>
              </a:r>
            </a:p>
            <a:p>
              <a:endParaRPr lang="en-US" altLang="zh-TW" sz="1600" b="1">
                <a:ea typeface="新細明體" panose="020B0604030504040204" pitchFamily="18" charset="-120"/>
              </a:endParaRPr>
            </a:p>
            <a:p>
              <a:r>
                <a:rPr lang="en-US" altLang="zh-TW" sz="1600" b="1">
                  <a:ea typeface="新細明體" panose="020B0604030504040204" pitchFamily="18" charset="-120"/>
                </a:rPr>
                <a:t>Dwxo</a:t>
              </a:r>
            </a:p>
          </p:txBody>
        </p:sp>
        <p:sp>
          <p:nvSpPr>
            <p:cNvPr id="9225" name="Text Box 11">
              <a:extLst>
                <a:ext uri="{FF2B5EF4-FFF2-40B4-BE49-F238E27FC236}">
                  <a16:creationId xmlns:a16="http://schemas.microsoft.com/office/drawing/2014/main" id="{B0B2047F-9A73-44E2-A1F2-848789A35AF7}"/>
                </a:ext>
              </a:extLst>
            </p:cNvPr>
            <p:cNvSpPr txBox="1">
              <a:spLocks noChangeArrowheads="1"/>
            </p:cNvSpPr>
            <p:nvPr/>
          </p:nvSpPr>
          <p:spPr bwMode="auto">
            <a:xfrm>
              <a:off x="3012" y="4288"/>
              <a:ext cx="2496" cy="4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sz="1600" b="1">
                  <a:ea typeface="新細明體" panose="020B0604030504040204" pitchFamily="18" charset="-120"/>
                </a:rPr>
                <a:t>Plain text message</a:t>
              </a:r>
            </a:p>
          </p:txBody>
        </p:sp>
        <p:sp>
          <p:nvSpPr>
            <p:cNvPr id="9226" name="Text Box 12">
              <a:extLst>
                <a:ext uri="{FF2B5EF4-FFF2-40B4-BE49-F238E27FC236}">
                  <a16:creationId xmlns:a16="http://schemas.microsoft.com/office/drawing/2014/main" id="{0FF39E85-9D5E-480D-9A87-B94CA8E86E08}"/>
                </a:ext>
              </a:extLst>
            </p:cNvPr>
            <p:cNvSpPr txBox="1">
              <a:spLocks noChangeArrowheads="1"/>
            </p:cNvSpPr>
            <p:nvPr/>
          </p:nvSpPr>
          <p:spPr bwMode="auto">
            <a:xfrm>
              <a:off x="6840" y="4276"/>
              <a:ext cx="3384" cy="456"/>
            </a:xfrm>
            <a:prstGeom prst="rect">
              <a:avLst/>
            </a:prstGeom>
            <a:solidFill>
              <a:srgbClr val="C0C0C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sz="1600" b="1">
                  <a:ea typeface="新細明體" panose="020B0604030504040204" pitchFamily="18" charset="-120"/>
                </a:rPr>
                <a:t>Corresponding cipher text message</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F0B5BA0-7BD5-4593-A5D2-0E0089FA4113}"/>
              </a:ext>
            </a:extLst>
          </p:cNvPr>
          <p:cNvSpPr>
            <a:spLocks noGrp="1" noChangeArrowheads="1"/>
          </p:cNvSpPr>
          <p:nvPr>
            <p:ph type="title"/>
          </p:nvPr>
        </p:nvSpPr>
        <p:spPr/>
        <p:txBody>
          <a:bodyPr/>
          <a:lstStyle/>
          <a:p>
            <a:pPr eaLnBrk="1" hangingPunct="1"/>
            <a:r>
              <a:rPr lang="en-US" altLang="zh-TW" sz="4000">
                <a:ea typeface="新細明體" panose="020B0604030504040204" pitchFamily="18" charset="-120"/>
              </a:rPr>
              <a:t>Modified Version of Caesar Cipher</a:t>
            </a:r>
          </a:p>
        </p:txBody>
      </p:sp>
      <p:sp>
        <p:nvSpPr>
          <p:cNvPr id="11267" name="Rectangle 3">
            <a:extLst>
              <a:ext uri="{FF2B5EF4-FFF2-40B4-BE49-F238E27FC236}">
                <a16:creationId xmlns:a16="http://schemas.microsoft.com/office/drawing/2014/main" id="{60834A96-A958-4470-8372-310B4E32DF0F}"/>
              </a:ext>
            </a:extLst>
          </p:cNvPr>
          <p:cNvSpPr>
            <a:spLocks noGrp="1" noChangeArrowheads="1"/>
          </p:cNvSpPr>
          <p:nvPr>
            <p:ph type="body" idx="1"/>
          </p:nvPr>
        </p:nvSpPr>
        <p:spPr>
          <a:xfrm>
            <a:off x="2589212" y="2133600"/>
            <a:ext cx="7426985" cy="3777622"/>
          </a:xfrm>
        </p:spPr>
        <p:txBody>
          <a:bodyPr>
            <a:normAutofit/>
          </a:bodyPr>
          <a:lstStyle/>
          <a:p>
            <a:pPr algn="just" eaLnBrk="1" hangingPunct="1">
              <a:lnSpc>
                <a:spcPct val="90000"/>
              </a:lnSpc>
            </a:pPr>
            <a:r>
              <a:rPr lang="en-US" altLang="zh-TW" sz="2400" dirty="0">
                <a:ea typeface="新細明體" panose="020B0604030504040204" pitchFamily="18" charset="-120"/>
              </a:rPr>
              <a:t>In stead of A replaced by D, they can be replaced by other number of shifting.</a:t>
            </a:r>
          </a:p>
          <a:p>
            <a:pPr algn="just" eaLnBrk="1" hangingPunct="1">
              <a:lnSpc>
                <a:spcPct val="90000"/>
              </a:lnSpc>
            </a:pPr>
            <a:r>
              <a:rPr lang="en-US" altLang="zh-TW" sz="2400" dirty="0">
                <a:ea typeface="新細明體" panose="020B0604030504040204" pitchFamily="18" charset="-120"/>
              </a:rPr>
              <a:t>Once shift number K is decided, it would be constant and will be used for all other alphabets in that message.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5">
            <a:extLst>
              <a:ext uri="{FF2B5EF4-FFF2-40B4-BE49-F238E27FC236}">
                <a16:creationId xmlns:a16="http://schemas.microsoft.com/office/drawing/2014/main" id="{7CCCABB1-B338-42EE-B177-26E74083E6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SzTx/>
              <a:buFontTx/>
              <a:buNone/>
            </a:pPr>
            <a:fld id="{82C6D2F8-3403-4087-AC43-DB9AB5575E6D}" type="slidenum">
              <a:rPr lang="en-US" altLang="en-US" sz="1400" smtClean="0">
                <a:solidFill>
                  <a:schemeClr val="accent1"/>
                </a:solidFill>
              </a:rPr>
              <a:pPr eaLnBrk="1" hangingPunct="1">
                <a:spcBef>
                  <a:spcPct val="50000"/>
                </a:spcBef>
                <a:buClrTx/>
                <a:buSzTx/>
                <a:buFontTx/>
                <a:buNone/>
              </a:pPr>
              <a:t>52</a:t>
            </a:fld>
            <a:endParaRPr lang="en-US" altLang="en-US" sz="1400" dirty="0">
              <a:solidFill>
                <a:schemeClr val="accent1"/>
              </a:solidFill>
            </a:endParaRPr>
          </a:p>
        </p:txBody>
      </p:sp>
      <p:sp>
        <p:nvSpPr>
          <p:cNvPr id="22533" name="Rectangle 2">
            <a:extLst>
              <a:ext uri="{FF2B5EF4-FFF2-40B4-BE49-F238E27FC236}">
                <a16:creationId xmlns:a16="http://schemas.microsoft.com/office/drawing/2014/main" id="{CA36B9D3-8CD4-4EBB-899C-6D023A763166}"/>
              </a:ext>
            </a:extLst>
          </p:cNvPr>
          <p:cNvSpPr>
            <a:spLocks noGrp="1" noChangeArrowheads="1"/>
          </p:cNvSpPr>
          <p:nvPr>
            <p:ph type="title"/>
          </p:nvPr>
        </p:nvSpPr>
        <p:spPr/>
        <p:txBody>
          <a:bodyPr>
            <a:normAutofit fontScale="90000"/>
          </a:bodyPr>
          <a:lstStyle/>
          <a:p>
            <a:pPr eaLnBrk="1" hangingPunct="1"/>
            <a:r>
              <a:rPr lang="en-US" altLang="en-US" sz="4000"/>
              <a:t>Mono-alphabetic Substitution Cipher </a:t>
            </a:r>
          </a:p>
        </p:txBody>
      </p:sp>
      <p:sp>
        <p:nvSpPr>
          <p:cNvPr id="22534" name="Rectangle 3">
            <a:extLst>
              <a:ext uri="{FF2B5EF4-FFF2-40B4-BE49-F238E27FC236}">
                <a16:creationId xmlns:a16="http://schemas.microsoft.com/office/drawing/2014/main" id="{0107CA2F-4A34-41D3-B778-91F248EA588E}"/>
              </a:ext>
            </a:extLst>
          </p:cNvPr>
          <p:cNvSpPr>
            <a:spLocks noGrp="1" noChangeArrowheads="1"/>
          </p:cNvSpPr>
          <p:nvPr>
            <p:ph type="body" idx="1"/>
          </p:nvPr>
        </p:nvSpPr>
        <p:spPr>
          <a:xfrm>
            <a:off x="2447778" y="1447799"/>
            <a:ext cx="9056834" cy="4896729"/>
          </a:xfrm>
        </p:spPr>
        <p:txBody>
          <a:bodyPr/>
          <a:lstStyle/>
          <a:p>
            <a:pPr eaLnBrk="1" hangingPunct="1">
              <a:lnSpc>
                <a:spcPct val="90000"/>
              </a:lnSpc>
            </a:pPr>
            <a:r>
              <a:rPr lang="en-US" altLang="en-US" sz="2400" dirty="0">
                <a:cs typeface="Arial" panose="020B0604020202020204" pitchFamily="34" charset="0"/>
              </a:rPr>
              <a:t>The key space: all permutations of </a:t>
            </a:r>
            <a:r>
              <a:rPr lang="en-US" altLang="en-US" sz="2400" dirty="0">
                <a:cs typeface="Arial" panose="020B0604020202020204" pitchFamily="34" charset="0"/>
                <a:sym typeface="Symbol" panose="05050102010706020507" pitchFamily="18" charset="2"/>
              </a:rPr>
              <a:t> = {A, B, C, …, Z}</a:t>
            </a:r>
            <a:endParaRPr lang="en-US" altLang="en-US" sz="2400" dirty="0">
              <a:cs typeface="Arial" panose="020B0604020202020204" pitchFamily="34" charset="0"/>
            </a:endParaRPr>
          </a:p>
          <a:p>
            <a:pPr eaLnBrk="1" hangingPunct="1">
              <a:lnSpc>
                <a:spcPct val="90000"/>
              </a:lnSpc>
            </a:pPr>
            <a:r>
              <a:rPr lang="en-US" altLang="en-US" sz="2400" dirty="0">
                <a:cs typeface="Arial" panose="020B0604020202020204" pitchFamily="34" charset="0"/>
              </a:rPr>
              <a:t>Encryption given a key </a:t>
            </a:r>
            <a:r>
              <a:rPr lang="en-US" altLang="en-US" sz="2400" dirty="0">
                <a:cs typeface="Arial" panose="020B0604020202020204" pitchFamily="34" charset="0"/>
                <a:sym typeface="Symbol" panose="05050102010706020507" pitchFamily="18" charset="2"/>
              </a:rPr>
              <a:t>K</a:t>
            </a:r>
            <a:r>
              <a:rPr lang="en-US" altLang="en-US" sz="2400" dirty="0">
                <a:cs typeface="Arial" panose="020B0604020202020204" pitchFamily="34" charset="0"/>
              </a:rPr>
              <a:t>: </a:t>
            </a:r>
          </a:p>
          <a:p>
            <a:pPr lvl="1" eaLnBrk="1" hangingPunct="1">
              <a:lnSpc>
                <a:spcPct val="90000"/>
              </a:lnSpc>
            </a:pPr>
            <a:r>
              <a:rPr lang="en-US" altLang="en-US" dirty="0">
                <a:cs typeface="Arial" panose="020B0604020202020204" pitchFamily="34" charset="0"/>
              </a:rPr>
              <a:t>each letter </a:t>
            </a:r>
            <a:r>
              <a:rPr lang="en-US" altLang="en-US" dirty="0">
                <a:cs typeface="Arial" panose="020B0604020202020204" pitchFamily="34" charset="0"/>
                <a:sym typeface="Symbol" panose="05050102010706020507" pitchFamily="18" charset="2"/>
              </a:rPr>
              <a:t>X</a:t>
            </a:r>
            <a:r>
              <a:rPr lang="en-US" altLang="en-US" dirty="0">
                <a:cs typeface="Arial" panose="020B0604020202020204" pitchFamily="34" charset="0"/>
              </a:rPr>
              <a:t> in the plaintext P is replaced with </a:t>
            </a:r>
            <a:r>
              <a:rPr lang="en-US" altLang="en-US" sz="2000" dirty="0">
                <a:cs typeface="Arial" panose="020B0604020202020204" pitchFamily="34" charset="0"/>
                <a:sym typeface="Symbol" panose="05050102010706020507" pitchFamily="18" charset="2"/>
              </a:rPr>
              <a:t>K(X)</a:t>
            </a:r>
            <a:endParaRPr lang="en-US" altLang="en-US" dirty="0">
              <a:cs typeface="Arial" panose="020B0604020202020204" pitchFamily="34" charset="0"/>
            </a:endParaRPr>
          </a:p>
          <a:p>
            <a:pPr eaLnBrk="1" hangingPunct="1">
              <a:lnSpc>
                <a:spcPct val="90000"/>
              </a:lnSpc>
            </a:pPr>
            <a:r>
              <a:rPr lang="en-US" altLang="en-US" sz="2400" dirty="0">
                <a:cs typeface="Arial" panose="020B0604020202020204" pitchFamily="34" charset="0"/>
              </a:rPr>
              <a:t>Decryption given a key </a:t>
            </a:r>
            <a:r>
              <a:rPr lang="en-US" altLang="en-US" sz="2400" dirty="0">
                <a:cs typeface="Arial" panose="020B0604020202020204" pitchFamily="34" charset="0"/>
                <a:sym typeface="Symbol" panose="05050102010706020507" pitchFamily="18" charset="2"/>
              </a:rPr>
              <a:t>K</a:t>
            </a:r>
            <a:r>
              <a:rPr lang="en-US" altLang="en-US" sz="2400" dirty="0">
                <a:cs typeface="Arial" panose="020B0604020202020204" pitchFamily="34" charset="0"/>
              </a:rPr>
              <a:t>: </a:t>
            </a:r>
          </a:p>
          <a:p>
            <a:pPr lvl="1" eaLnBrk="1" hangingPunct="1">
              <a:lnSpc>
                <a:spcPct val="90000"/>
              </a:lnSpc>
            </a:pPr>
            <a:r>
              <a:rPr lang="en-US" altLang="en-US" dirty="0">
                <a:cs typeface="Arial" panose="020B0604020202020204" pitchFamily="34" charset="0"/>
              </a:rPr>
              <a:t>each letter </a:t>
            </a:r>
            <a:r>
              <a:rPr lang="en-US" altLang="en-US" dirty="0">
                <a:cs typeface="Arial" panose="020B0604020202020204" pitchFamily="34" charset="0"/>
                <a:sym typeface="Symbol" panose="05050102010706020507" pitchFamily="18" charset="2"/>
              </a:rPr>
              <a:t>Y</a:t>
            </a:r>
            <a:r>
              <a:rPr lang="en-US" altLang="en-US" dirty="0">
                <a:cs typeface="Arial" panose="020B0604020202020204" pitchFamily="34" charset="0"/>
              </a:rPr>
              <a:t> in the ciphertext P is replaced with </a:t>
            </a:r>
            <a:r>
              <a:rPr lang="en-US" altLang="en-US" sz="2000" dirty="0">
                <a:cs typeface="Arial" panose="020B0604020202020204" pitchFamily="34" charset="0"/>
                <a:sym typeface="Symbol" panose="05050102010706020507" pitchFamily="18" charset="2"/>
              </a:rPr>
              <a:t>k</a:t>
            </a:r>
            <a:r>
              <a:rPr lang="en-US" altLang="en-US" sz="2000" baseline="30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(Y)</a:t>
            </a:r>
            <a:endParaRPr lang="en-US" altLang="en-US" dirty="0">
              <a:cs typeface="Arial" panose="020B0604020202020204" pitchFamily="34" charset="0"/>
            </a:endParaRPr>
          </a:p>
          <a:p>
            <a:pPr eaLnBrk="1" hangingPunct="1">
              <a:lnSpc>
                <a:spcPct val="90000"/>
              </a:lnSpc>
            </a:pPr>
            <a:endParaRPr lang="en-US" altLang="en-US" sz="2400" dirty="0">
              <a:cs typeface="Arial" panose="020B0604020202020204" pitchFamily="34" charset="0"/>
            </a:endParaRPr>
          </a:p>
          <a:p>
            <a:pPr eaLnBrk="1" hangingPunct="1">
              <a:lnSpc>
                <a:spcPct val="90000"/>
              </a:lnSpc>
              <a:buFont typeface="Times" panose="02020603050405020304" pitchFamily="18" charset="0"/>
              <a:buNone/>
            </a:pPr>
            <a:r>
              <a:rPr lang="en-US" altLang="en-US" sz="2400" b="1" dirty="0">
                <a:solidFill>
                  <a:srgbClr val="FF0000"/>
                </a:solidFill>
                <a:cs typeface="Arial" panose="020B0604020202020204" pitchFamily="34" charset="0"/>
              </a:rPr>
              <a:t>Example:</a:t>
            </a:r>
          </a:p>
          <a:p>
            <a:pPr eaLnBrk="1" hangingPunct="1">
              <a:lnSpc>
                <a:spcPct val="90000"/>
              </a:lnSpc>
              <a:buFont typeface="Times" panose="02020603050405020304" pitchFamily="18" charset="0"/>
              <a:buNone/>
            </a:pPr>
            <a:r>
              <a:rPr lang="en-US" altLang="en-US" sz="2000" dirty="0">
                <a:latin typeface="Courier New" panose="02070309020205020404" pitchFamily="49" charset="0"/>
                <a:cs typeface="Arial" panose="020B0604020202020204" pitchFamily="34" charset="0"/>
              </a:rPr>
              <a:t>   A B C D E F G H I J K L M N O P Q R S T U V W X Y Z</a:t>
            </a:r>
          </a:p>
          <a:p>
            <a:pPr eaLnBrk="1" hangingPunct="1">
              <a:lnSpc>
                <a:spcPct val="90000"/>
              </a:lnSpc>
              <a:buFont typeface="Times" panose="02020603050405020304" pitchFamily="18" charset="0"/>
              <a:buNone/>
            </a:pPr>
            <a:r>
              <a:rPr lang="en-US" altLang="en-US" sz="2400" dirty="0">
                <a:cs typeface="Arial" panose="020B0604020202020204" pitchFamily="34" charset="0"/>
                <a:sym typeface="Symbol" panose="05050102010706020507" pitchFamily="18" charset="2"/>
              </a:rPr>
              <a:t>K= </a:t>
            </a:r>
            <a:r>
              <a:rPr lang="en-US" altLang="en-US" sz="2000" dirty="0">
                <a:latin typeface="Courier New" panose="02070309020205020404" pitchFamily="49" charset="0"/>
                <a:cs typeface="Arial" panose="020B0604020202020204" pitchFamily="34" charset="0"/>
              </a:rPr>
              <a:t>B A D C Z H W Y G O Q X S V T R N M L K J I P F E U</a:t>
            </a:r>
            <a:r>
              <a:rPr lang="en-US" altLang="en-US" sz="2000" dirty="0">
                <a:latin typeface="Courier New" panose="02070309020205020404" pitchFamily="49" charset="0"/>
                <a:cs typeface="Arial" panose="020B0604020202020204" pitchFamily="34" charset="0"/>
                <a:sym typeface="Symbol" panose="05050102010706020507" pitchFamily="18" charset="2"/>
              </a:rPr>
              <a:t> </a:t>
            </a:r>
            <a:endParaRPr lang="en-US" altLang="en-US" sz="2000" dirty="0">
              <a:latin typeface="Courier New" panose="02070309020205020404" pitchFamily="49" charset="0"/>
              <a:cs typeface="Arial" panose="020B0604020202020204" pitchFamily="34" charset="0"/>
            </a:endParaRPr>
          </a:p>
          <a:p>
            <a:pPr eaLnBrk="1" hangingPunct="1">
              <a:lnSpc>
                <a:spcPct val="90000"/>
              </a:lnSpc>
              <a:buFont typeface="Times" panose="02020603050405020304" pitchFamily="18" charset="0"/>
              <a:buNone/>
            </a:pPr>
            <a:r>
              <a:rPr lang="en-US" altLang="en-US" sz="3200" dirty="0">
                <a:solidFill>
                  <a:srgbClr val="6600CC"/>
                </a:solidFill>
              </a:rPr>
              <a:t>BECAUSE</a:t>
            </a:r>
            <a:r>
              <a:rPr lang="en-US" altLang="en-US" sz="3200" dirty="0"/>
              <a:t> </a:t>
            </a:r>
            <a:r>
              <a:rPr lang="en-US" altLang="en-US" sz="3200" dirty="0">
                <a:sym typeface="Symbol" panose="05050102010706020507" pitchFamily="18" charset="2"/>
              </a:rPr>
              <a:t></a:t>
            </a:r>
            <a:r>
              <a:rPr lang="en-US" altLang="en-US" sz="3200" dirty="0"/>
              <a:t>  </a:t>
            </a:r>
            <a:r>
              <a:rPr lang="en-US" altLang="en-US" sz="3200" dirty="0">
                <a:solidFill>
                  <a:srgbClr val="CC0000"/>
                </a:solidFill>
              </a:rPr>
              <a:t>AZDBJSZ</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a:extLst>
              <a:ext uri="{FF2B5EF4-FFF2-40B4-BE49-F238E27FC236}">
                <a16:creationId xmlns:a16="http://schemas.microsoft.com/office/drawing/2014/main" id="{E9236E33-8136-4647-8FA7-BAECD635A990}"/>
              </a:ext>
            </a:extLst>
          </p:cNvPr>
          <p:cNvSpPr>
            <a:spLocks noGrp="1" noChangeArrowheads="1"/>
          </p:cNvSpPr>
          <p:nvPr>
            <p:ph type="title"/>
          </p:nvPr>
        </p:nvSpPr>
        <p:spPr/>
        <p:txBody>
          <a:bodyPr/>
          <a:lstStyle/>
          <a:p>
            <a:pPr eaLnBrk="1" hangingPunct="1"/>
            <a:r>
              <a:rPr lang="en-US" altLang="zh-TW">
                <a:ea typeface="新細明體" panose="020B0604030504040204" pitchFamily="18" charset="-120"/>
              </a:rPr>
              <a:t>Polygram Substitution Cipher</a:t>
            </a:r>
          </a:p>
        </p:txBody>
      </p:sp>
      <p:sp>
        <p:nvSpPr>
          <p:cNvPr id="15363" name="Rectangle 1027">
            <a:extLst>
              <a:ext uri="{FF2B5EF4-FFF2-40B4-BE49-F238E27FC236}">
                <a16:creationId xmlns:a16="http://schemas.microsoft.com/office/drawing/2014/main" id="{6AA50C65-6D88-4074-9EEB-C9E192DE8AE6}"/>
              </a:ext>
            </a:extLst>
          </p:cNvPr>
          <p:cNvSpPr>
            <a:spLocks noGrp="1" noChangeArrowheads="1"/>
          </p:cNvSpPr>
          <p:nvPr>
            <p:ph type="body" idx="1"/>
          </p:nvPr>
        </p:nvSpPr>
        <p:spPr/>
        <p:txBody>
          <a:bodyPr/>
          <a:lstStyle/>
          <a:p>
            <a:pPr eaLnBrk="1" hangingPunct="1">
              <a:lnSpc>
                <a:spcPct val="90000"/>
              </a:lnSpc>
            </a:pPr>
            <a:r>
              <a:rPr lang="en-US" altLang="zh-TW" dirty="0">
                <a:ea typeface="新細明體" panose="020B0604030504040204" pitchFamily="18" charset="-120"/>
              </a:rPr>
              <a:t>Block of plain text transformed into block of cipher text</a:t>
            </a:r>
          </a:p>
          <a:p>
            <a:pPr eaLnBrk="1" hangingPunct="1">
              <a:lnSpc>
                <a:spcPct val="90000"/>
              </a:lnSpc>
            </a:pPr>
            <a:endParaRPr lang="en-US" altLang="zh-TW" dirty="0">
              <a:ea typeface="新細明體" panose="020B0604030504040204" pitchFamily="18" charset="-120"/>
            </a:endParaRPr>
          </a:p>
          <a:p>
            <a:pPr eaLnBrk="1" hangingPunct="1">
              <a:lnSpc>
                <a:spcPct val="90000"/>
              </a:lnSpc>
            </a:pPr>
            <a:r>
              <a:rPr lang="en-US" altLang="zh-TW" dirty="0">
                <a:ea typeface="新細明體" panose="020B0604030504040204" pitchFamily="18" charset="-120"/>
              </a:rPr>
              <a:t>Similar text patterns can yield completely different cipher text patterns</a:t>
            </a:r>
          </a:p>
          <a:p>
            <a:pPr eaLnBrk="1" hangingPunct="1">
              <a:lnSpc>
                <a:spcPct val="90000"/>
              </a:lnSpc>
            </a:pPr>
            <a:endParaRPr lang="en-US" altLang="zh-TW" dirty="0">
              <a:ea typeface="新細明體" panose="020B0604030504040204" pitchFamily="18" charset="-120"/>
            </a:endParaRPr>
          </a:p>
          <a:p>
            <a:pPr eaLnBrk="1" hangingPunct="1">
              <a:lnSpc>
                <a:spcPct val="90000"/>
              </a:lnSpc>
            </a:pPr>
            <a:r>
              <a:rPr lang="en-US" altLang="zh-TW" dirty="0">
                <a:ea typeface="新細明體" panose="020B0604030504040204" pitchFamily="18" charset="-120"/>
              </a:rPr>
              <a:t>Block-by-block replacement (Word by word, not character by character)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1EE54B7-3BE8-426B-BCC2-EAB7EC66600A}"/>
              </a:ext>
            </a:extLst>
          </p:cNvPr>
          <p:cNvSpPr>
            <a:spLocks noGrp="1" noChangeArrowheads="1"/>
          </p:cNvSpPr>
          <p:nvPr>
            <p:ph type="title"/>
          </p:nvPr>
        </p:nvSpPr>
        <p:spPr/>
        <p:txBody>
          <a:bodyPr/>
          <a:lstStyle/>
          <a:p>
            <a:pPr eaLnBrk="1" hangingPunct="1"/>
            <a:r>
              <a:rPr lang="en-US" altLang="zh-TW">
                <a:ea typeface="新細明體" panose="020B0604030504040204" pitchFamily="18" charset="-120"/>
              </a:rPr>
              <a:t>Polygram Substitution Cipher</a:t>
            </a:r>
          </a:p>
        </p:txBody>
      </p:sp>
      <p:sp>
        <p:nvSpPr>
          <p:cNvPr id="16388" name="Rectangle 4">
            <a:extLst>
              <a:ext uri="{FF2B5EF4-FFF2-40B4-BE49-F238E27FC236}">
                <a16:creationId xmlns:a16="http://schemas.microsoft.com/office/drawing/2014/main" id="{1A2BF327-52B3-4E00-9690-F1749409C6E0}"/>
              </a:ext>
            </a:extLst>
          </p:cNvPr>
          <p:cNvSpPr>
            <a:spLocks noChangeArrowheads="1"/>
          </p:cNvSpPr>
          <p:nvPr/>
        </p:nvSpPr>
        <p:spPr bwMode="auto">
          <a:xfrm>
            <a:off x="1527175" y="2466976"/>
            <a:ext cx="914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r>
              <a:rPr lang="en-AU" altLang="en-US" sz="1200">
                <a:cs typeface="Times New Roman" panose="02020603050405020304" pitchFamily="18" charset="0"/>
              </a:rPr>
              <a:t> </a:t>
            </a:r>
            <a:endParaRPr lang="zh-TW" altLang="en-US" sz="1200">
              <a:ea typeface="新細明體" panose="020B0604030504040204" pitchFamily="18" charset="-120"/>
              <a:cs typeface="Times New Roman" panose="02020603050405020304" pitchFamily="18" charset="0"/>
            </a:endParaRPr>
          </a:p>
          <a:p>
            <a:endParaRPr lang="zh-TW" altLang="en-US">
              <a:ea typeface="新細明體" panose="020B0604030504040204" pitchFamily="18" charset="-120"/>
            </a:endParaRPr>
          </a:p>
        </p:txBody>
      </p:sp>
      <p:grpSp>
        <p:nvGrpSpPr>
          <p:cNvPr id="16389" name="Group 6">
            <a:extLst>
              <a:ext uri="{FF2B5EF4-FFF2-40B4-BE49-F238E27FC236}">
                <a16:creationId xmlns:a16="http://schemas.microsoft.com/office/drawing/2014/main" id="{1229684B-F489-45CE-8CB3-5C2ED043E848}"/>
              </a:ext>
            </a:extLst>
          </p:cNvPr>
          <p:cNvGrpSpPr>
            <a:grpSpLocks/>
          </p:cNvGrpSpPr>
          <p:nvPr/>
        </p:nvGrpSpPr>
        <p:grpSpPr bwMode="auto">
          <a:xfrm>
            <a:off x="2514600" y="1981200"/>
            <a:ext cx="6629400" cy="3200400"/>
            <a:chOff x="1808" y="5756"/>
            <a:chExt cx="8590" cy="2378"/>
          </a:xfrm>
        </p:grpSpPr>
        <p:sp>
          <p:nvSpPr>
            <p:cNvPr id="16390" name="Text Box 7">
              <a:extLst>
                <a:ext uri="{FF2B5EF4-FFF2-40B4-BE49-F238E27FC236}">
                  <a16:creationId xmlns:a16="http://schemas.microsoft.com/office/drawing/2014/main" id="{DCC309EB-A050-40AF-A442-BF430DE9F0C2}"/>
                </a:ext>
              </a:extLst>
            </p:cNvPr>
            <p:cNvSpPr txBox="1">
              <a:spLocks noChangeArrowheads="1"/>
            </p:cNvSpPr>
            <p:nvPr/>
          </p:nvSpPr>
          <p:spPr bwMode="auto">
            <a:xfrm>
              <a:off x="1808" y="5756"/>
              <a:ext cx="8590" cy="2378"/>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zh-TW" altLang="en-US" sz="1200">
                <a:ea typeface="新細明體" panose="020B0604030504040204" pitchFamily="18" charset="-120"/>
              </a:endParaRPr>
            </a:p>
          </p:txBody>
        </p:sp>
        <p:sp>
          <p:nvSpPr>
            <p:cNvPr id="16391" name="Text Box 8">
              <a:extLst>
                <a:ext uri="{FF2B5EF4-FFF2-40B4-BE49-F238E27FC236}">
                  <a16:creationId xmlns:a16="http://schemas.microsoft.com/office/drawing/2014/main" id="{64E0F5B1-6341-46A5-8B15-5F8EA325AB6B}"/>
                </a:ext>
              </a:extLst>
            </p:cNvPr>
            <p:cNvSpPr txBox="1">
              <a:spLocks noChangeArrowheads="1"/>
            </p:cNvSpPr>
            <p:nvPr/>
          </p:nvSpPr>
          <p:spPr bwMode="auto">
            <a:xfrm>
              <a:off x="2227" y="6162"/>
              <a:ext cx="1674" cy="43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sz="2000" b="1">
                  <a:ea typeface="新細明體" panose="020B0604030504040204" pitchFamily="18" charset="-120"/>
                </a:rPr>
                <a:t>HELLO</a:t>
              </a:r>
            </a:p>
          </p:txBody>
        </p:sp>
        <p:sp>
          <p:nvSpPr>
            <p:cNvPr id="16392" name="Text Box 9">
              <a:extLst>
                <a:ext uri="{FF2B5EF4-FFF2-40B4-BE49-F238E27FC236}">
                  <a16:creationId xmlns:a16="http://schemas.microsoft.com/office/drawing/2014/main" id="{9F7E8A5F-3EEF-4918-A7D3-FFD8F197A2AC}"/>
                </a:ext>
              </a:extLst>
            </p:cNvPr>
            <p:cNvSpPr txBox="1">
              <a:spLocks noChangeArrowheads="1"/>
            </p:cNvSpPr>
            <p:nvPr/>
          </p:nvSpPr>
          <p:spPr bwMode="auto">
            <a:xfrm>
              <a:off x="8093" y="6168"/>
              <a:ext cx="1674" cy="43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sz="2000" b="1">
                  <a:ea typeface="新細明體" panose="020B0604030504040204" pitchFamily="18" charset="-120"/>
                </a:rPr>
                <a:t>YUQQW</a:t>
              </a:r>
            </a:p>
          </p:txBody>
        </p:sp>
        <p:sp>
          <p:nvSpPr>
            <p:cNvPr id="16393" name="AutoShape 10">
              <a:extLst>
                <a:ext uri="{FF2B5EF4-FFF2-40B4-BE49-F238E27FC236}">
                  <a16:creationId xmlns:a16="http://schemas.microsoft.com/office/drawing/2014/main" id="{5386E6E0-C24B-4EC3-8217-7C71F64873CA}"/>
                </a:ext>
              </a:extLst>
            </p:cNvPr>
            <p:cNvSpPr>
              <a:spLocks noChangeArrowheads="1"/>
            </p:cNvSpPr>
            <p:nvPr/>
          </p:nvSpPr>
          <p:spPr bwMode="auto">
            <a:xfrm>
              <a:off x="4471" y="6079"/>
              <a:ext cx="3315" cy="602"/>
            </a:xfrm>
            <a:prstGeom prst="rightArrow">
              <a:avLst>
                <a:gd name="adj1" fmla="val 50000"/>
                <a:gd name="adj2" fmla="val 137666"/>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sz="1600" b="1">
                  <a:ea typeface="新細明體" panose="020B0604030504040204" pitchFamily="18" charset="-120"/>
                </a:rPr>
                <a:t>Polygram Substitution</a:t>
              </a:r>
            </a:p>
          </p:txBody>
        </p:sp>
        <p:sp>
          <p:nvSpPr>
            <p:cNvPr id="16394" name="Text Box 11">
              <a:extLst>
                <a:ext uri="{FF2B5EF4-FFF2-40B4-BE49-F238E27FC236}">
                  <a16:creationId xmlns:a16="http://schemas.microsoft.com/office/drawing/2014/main" id="{BF884A8C-2B04-4C27-B78F-0989C9F074D4}"/>
                </a:ext>
              </a:extLst>
            </p:cNvPr>
            <p:cNvSpPr txBox="1">
              <a:spLocks noChangeArrowheads="1"/>
            </p:cNvSpPr>
            <p:nvPr/>
          </p:nvSpPr>
          <p:spPr bwMode="auto">
            <a:xfrm>
              <a:off x="2200" y="7306"/>
              <a:ext cx="1674" cy="43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sz="2000" b="1">
                  <a:ea typeface="新細明體" panose="020B0604030504040204" pitchFamily="18" charset="-120"/>
                </a:rPr>
                <a:t>HELL</a:t>
              </a:r>
            </a:p>
          </p:txBody>
        </p:sp>
        <p:sp>
          <p:nvSpPr>
            <p:cNvPr id="16395" name="Text Box 12">
              <a:extLst>
                <a:ext uri="{FF2B5EF4-FFF2-40B4-BE49-F238E27FC236}">
                  <a16:creationId xmlns:a16="http://schemas.microsoft.com/office/drawing/2014/main" id="{4EF03F37-1F89-455E-B537-638C53BC5009}"/>
                </a:ext>
              </a:extLst>
            </p:cNvPr>
            <p:cNvSpPr txBox="1">
              <a:spLocks noChangeArrowheads="1"/>
            </p:cNvSpPr>
            <p:nvPr/>
          </p:nvSpPr>
          <p:spPr bwMode="auto">
            <a:xfrm>
              <a:off x="8066" y="7312"/>
              <a:ext cx="1674" cy="435"/>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sz="2000" b="1">
                  <a:ea typeface="新細明體" panose="020B0604030504040204" pitchFamily="18" charset="-120"/>
                </a:rPr>
                <a:t>TEUI</a:t>
              </a:r>
            </a:p>
          </p:txBody>
        </p:sp>
        <p:sp>
          <p:nvSpPr>
            <p:cNvPr id="16396" name="AutoShape 13">
              <a:extLst>
                <a:ext uri="{FF2B5EF4-FFF2-40B4-BE49-F238E27FC236}">
                  <a16:creationId xmlns:a16="http://schemas.microsoft.com/office/drawing/2014/main" id="{80BC2088-4046-4202-A0B4-7003EEBAF5FD}"/>
                </a:ext>
              </a:extLst>
            </p:cNvPr>
            <p:cNvSpPr>
              <a:spLocks noChangeArrowheads="1"/>
            </p:cNvSpPr>
            <p:nvPr/>
          </p:nvSpPr>
          <p:spPr bwMode="auto">
            <a:xfrm>
              <a:off x="4444" y="7223"/>
              <a:ext cx="3315" cy="602"/>
            </a:xfrm>
            <a:prstGeom prst="rightArrow">
              <a:avLst>
                <a:gd name="adj1" fmla="val 50000"/>
                <a:gd name="adj2" fmla="val 137666"/>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TW" sz="1600" b="1">
                  <a:ea typeface="新細明體" panose="020B0604030504040204" pitchFamily="18" charset="-120"/>
                </a:rPr>
                <a:t>Polygram Substitution</a:t>
              </a: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0774D32-4684-4A5F-BEF1-56773DEC92F4}"/>
              </a:ext>
            </a:extLst>
          </p:cNvPr>
          <p:cNvSpPr>
            <a:spLocks noGrp="1" noChangeArrowheads="1"/>
          </p:cNvSpPr>
          <p:nvPr>
            <p:ph type="title"/>
          </p:nvPr>
        </p:nvSpPr>
        <p:spPr/>
        <p:txBody>
          <a:bodyPr/>
          <a:lstStyle/>
          <a:p>
            <a:pPr eaLnBrk="1" hangingPunct="1"/>
            <a:r>
              <a:rPr lang="en-US" altLang="zh-TW" sz="4000">
                <a:ea typeface="新細明體" panose="020B0604030504040204" pitchFamily="18" charset="-120"/>
              </a:rPr>
              <a:t>Poly_alphabetic substitution cipher</a:t>
            </a:r>
          </a:p>
        </p:txBody>
      </p:sp>
      <p:sp>
        <p:nvSpPr>
          <p:cNvPr id="17411" name="Rectangle 3">
            <a:extLst>
              <a:ext uri="{FF2B5EF4-FFF2-40B4-BE49-F238E27FC236}">
                <a16:creationId xmlns:a16="http://schemas.microsoft.com/office/drawing/2014/main" id="{DEDDB65E-B459-4A69-AB76-9704C5BD7AB2}"/>
              </a:ext>
            </a:extLst>
          </p:cNvPr>
          <p:cNvSpPr>
            <a:spLocks noGrp="1" noChangeArrowheads="1"/>
          </p:cNvSpPr>
          <p:nvPr>
            <p:ph type="body" idx="1"/>
          </p:nvPr>
        </p:nvSpPr>
        <p:spPr/>
        <p:txBody>
          <a:bodyPr>
            <a:normAutofit/>
          </a:bodyPr>
          <a:lstStyle/>
          <a:p>
            <a:pPr algn="just" eaLnBrk="1" hangingPunct="1"/>
            <a:r>
              <a:rPr lang="en-US" altLang="zh-TW" sz="2400" dirty="0" err="1">
                <a:ea typeface="新細明體" panose="020B0604030504040204" pitchFamily="18" charset="-120"/>
              </a:rPr>
              <a:t>Vigenere</a:t>
            </a:r>
            <a:r>
              <a:rPr lang="en-US" altLang="zh-TW" sz="2400" dirty="0">
                <a:ea typeface="新細明體" panose="020B0604030504040204" pitchFamily="18" charset="-120"/>
              </a:rPr>
              <a:t> Cipher is one of this type.</a:t>
            </a:r>
          </a:p>
          <a:p>
            <a:pPr algn="just" eaLnBrk="1" hangingPunct="1"/>
            <a:r>
              <a:rPr lang="en-US" altLang="zh-TW" sz="2400" dirty="0" err="1">
                <a:ea typeface="新細明體" panose="020B0604030504040204" pitchFamily="18" charset="-120"/>
              </a:rPr>
              <a:t>Vigenere</a:t>
            </a:r>
            <a:r>
              <a:rPr lang="en-US" altLang="zh-TW" sz="2400" dirty="0">
                <a:ea typeface="新細明體" panose="020B0604030504040204" pitchFamily="18" charset="-120"/>
              </a:rPr>
              <a:t> Cipher assume a Table called </a:t>
            </a:r>
            <a:r>
              <a:rPr lang="en-US" altLang="zh-TW" sz="2400" dirty="0" err="1">
                <a:ea typeface="新細明體" panose="020B0604030504040204" pitchFamily="18" charset="-120"/>
              </a:rPr>
              <a:t>Vigenere</a:t>
            </a:r>
            <a:r>
              <a:rPr lang="en-US" altLang="zh-TW" sz="2400" dirty="0">
                <a:ea typeface="新細明體" panose="020B0604030504040204" pitchFamily="18" charset="-120"/>
              </a:rPr>
              <a:t> Table</a:t>
            </a:r>
          </a:p>
          <a:p>
            <a:pPr algn="just" eaLnBrk="1" hangingPunct="1"/>
            <a:r>
              <a:rPr lang="en-US" altLang="zh-TW" sz="2400" dirty="0">
                <a:ea typeface="新細明體" panose="020B0604030504040204" pitchFamily="18" charset="-120"/>
              </a:rPr>
              <a:t>Encryption: first define a key , read the plain text character one by one, mapping the </a:t>
            </a:r>
            <a:r>
              <a:rPr lang="en-US" altLang="zh-TW" sz="2400" dirty="0" err="1">
                <a:ea typeface="新細明體" panose="020B0604030504040204" pitchFamily="18" charset="-120"/>
              </a:rPr>
              <a:t>read_in</a:t>
            </a:r>
            <a:r>
              <a:rPr lang="en-US" altLang="zh-TW" sz="2400" dirty="0">
                <a:ea typeface="新細明體" panose="020B0604030504040204" pitchFamily="18" charset="-120"/>
              </a:rPr>
              <a:t> character and the corresponding key character by using the </a:t>
            </a:r>
            <a:r>
              <a:rPr lang="en-US" altLang="zh-TW" sz="2400" dirty="0" err="1">
                <a:ea typeface="新細明體" panose="020B0604030504040204" pitchFamily="18" charset="-120"/>
              </a:rPr>
              <a:t>Vigenere</a:t>
            </a:r>
            <a:r>
              <a:rPr lang="en-US" altLang="zh-TW" sz="2400" dirty="0">
                <a:ea typeface="新細明體" panose="020B0604030504040204" pitchFamily="18" charset="-120"/>
              </a:rPr>
              <a:t> Table,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28F1A1-A96E-4582-8483-588FAE7B2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422" y="126609"/>
            <a:ext cx="11896577" cy="671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13491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05535-FDBB-45F5-AE31-3FE544FA2800}"/>
              </a:ext>
            </a:extLst>
          </p:cNvPr>
          <p:cNvSpPr>
            <a:spLocks noGrp="1"/>
          </p:cNvSpPr>
          <p:nvPr>
            <p:ph type="title"/>
          </p:nvPr>
        </p:nvSpPr>
        <p:spPr>
          <a:xfrm>
            <a:off x="2592925" y="624110"/>
            <a:ext cx="8911687" cy="1007742"/>
          </a:xfrm>
        </p:spPr>
        <p:txBody>
          <a:bodyPr/>
          <a:lstStyle/>
          <a:p>
            <a:r>
              <a:rPr lang="en-US" altLang="zh-TW" dirty="0" err="1">
                <a:ea typeface="新細明體" panose="020B0604030504040204" pitchFamily="18" charset="-120"/>
              </a:rPr>
              <a:t>Vigenere</a:t>
            </a:r>
            <a:r>
              <a:rPr lang="en-US" altLang="zh-TW" dirty="0">
                <a:ea typeface="新細明體" panose="020B0604030504040204" pitchFamily="18" charset="-120"/>
              </a:rPr>
              <a:t> Cipher(cont.)</a:t>
            </a:r>
            <a:endParaRPr lang="en-US" dirty="0"/>
          </a:p>
        </p:txBody>
      </p:sp>
      <p:sp>
        <p:nvSpPr>
          <p:cNvPr id="3" name="Content Placeholder 2">
            <a:extLst>
              <a:ext uri="{FF2B5EF4-FFF2-40B4-BE49-F238E27FC236}">
                <a16:creationId xmlns:a16="http://schemas.microsoft.com/office/drawing/2014/main" id="{5CC1F450-F336-4007-8B64-95B9688FAD0D}"/>
              </a:ext>
            </a:extLst>
          </p:cNvPr>
          <p:cNvSpPr>
            <a:spLocks noGrp="1"/>
          </p:cNvSpPr>
          <p:nvPr>
            <p:ph idx="1"/>
          </p:nvPr>
        </p:nvSpPr>
        <p:spPr>
          <a:xfrm>
            <a:off x="2589212" y="1899138"/>
            <a:ext cx="8915400" cy="4012084"/>
          </a:xfrm>
        </p:spPr>
        <p:txBody>
          <a:bodyPr/>
          <a:lstStyle/>
          <a:p>
            <a:pPr>
              <a:lnSpc>
                <a:spcPct val="90000"/>
              </a:lnSpc>
              <a:buNone/>
            </a:pPr>
            <a:r>
              <a:rPr lang="en-US" altLang="en-US" sz="2800" b="1" dirty="0">
                <a:solidFill>
                  <a:srgbClr val="FF0000"/>
                </a:solidFill>
              </a:rPr>
              <a:t>Example:</a:t>
            </a:r>
            <a:endParaRPr lang="en-US" altLang="en-US" sz="2800" b="1" dirty="0"/>
          </a:p>
          <a:p>
            <a:pPr>
              <a:lnSpc>
                <a:spcPct val="90000"/>
              </a:lnSpc>
              <a:buNone/>
            </a:pPr>
            <a:r>
              <a:rPr lang="en-US" altLang="en-US" sz="2800" dirty="0"/>
              <a:t>    </a:t>
            </a:r>
            <a:r>
              <a:rPr lang="en-US" altLang="en-US" sz="2400" dirty="0"/>
              <a:t>Plaintext:    </a:t>
            </a:r>
            <a:r>
              <a:rPr lang="en-US" altLang="en-US" sz="2400" dirty="0">
                <a:solidFill>
                  <a:schemeClr val="accent2"/>
                </a:solidFill>
              </a:rPr>
              <a:t>C R Y P T O G R A P H Y</a:t>
            </a:r>
          </a:p>
          <a:p>
            <a:pPr>
              <a:lnSpc>
                <a:spcPct val="90000"/>
              </a:lnSpc>
              <a:buNone/>
            </a:pPr>
            <a:r>
              <a:rPr lang="en-US" altLang="en-US" sz="2400" dirty="0"/>
              <a:t>     Key:            L U C K L U C  K L U C K</a:t>
            </a:r>
          </a:p>
          <a:p>
            <a:pPr>
              <a:lnSpc>
                <a:spcPct val="90000"/>
              </a:lnSpc>
              <a:buNone/>
            </a:pPr>
            <a:r>
              <a:rPr lang="en-US" altLang="en-US" sz="2400" dirty="0"/>
              <a:t>     Ciphertext:  </a:t>
            </a:r>
            <a:r>
              <a:rPr lang="en-US" altLang="en-US" sz="2400" dirty="0">
                <a:solidFill>
                  <a:srgbClr val="CC0099"/>
                </a:solidFill>
              </a:rPr>
              <a:t>N L A Z E  I   </a:t>
            </a:r>
            <a:r>
              <a:rPr lang="en-US" altLang="en-US" sz="2400" dirty="0" err="1">
                <a:solidFill>
                  <a:srgbClr val="CC0099"/>
                </a:solidFill>
              </a:rPr>
              <a:t>I</a:t>
            </a:r>
            <a:r>
              <a:rPr lang="en-US" altLang="en-US" sz="2400" dirty="0">
                <a:solidFill>
                  <a:srgbClr val="CC0099"/>
                </a:solidFill>
              </a:rPr>
              <a:t>  B L J  </a:t>
            </a:r>
            <a:r>
              <a:rPr lang="en-US" altLang="en-US" sz="2400" dirty="0" err="1">
                <a:solidFill>
                  <a:srgbClr val="CC0099"/>
                </a:solidFill>
              </a:rPr>
              <a:t>J</a:t>
            </a:r>
            <a:r>
              <a:rPr lang="en-US" altLang="en-US" sz="2400" dirty="0">
                <a:solidFill>
                  <a:srgbClr val="CC0099"/>
                </a:solidFill>
              </a:rPr>
              <a:t>  I</a:t>
            </a:r>
          </a:p>
          <a:p>
            <a:pPr>
              <a:lnSpc>
                <a:spcPct val="90000"/>
              </a:lnSpc>
              <a:buNone/>
            </a:pPr>
            <a:endParaRPr lang="en-US" altLang="en-US" sz="2400" dirty="0">
              <a:solidFill>
                <a:srgbClr val="CC0099"/>
              </a:solidFill>
            </a:endParaRPr>
          </a:p>
          <a:p>
            <a:pPr>
              <a:buNone/>
            </a:pPr>
            <a:r>
              <a:rPr lang="en-US" altLang="zh-TW" sz="2400" dirty="0">
                <a:ea typeface="新細明體" panose="020B0604030504040204" pitchFamily="18" charset="-120"/>
              </a:rPr>
              <a:t>Plaintext: 	UNIVERSITY</a:t>
            </a:r>
          </a:p>
          <a:p>
            <a:pPr>
              <a:buNone/>
            </a:pPr>
            <a:r>
              <a:rPr lang="en-US" altLang="zh-TW" sz="2400" dirty="0">
                <a:ea typeface="新細明體" panose="020B0604030504040204" pitchFamily="18" charset="-120"/>
              </a:rPr>
              <a:t>Key:			HOUGHTON</a:t>
            </a:r>
          </a:p>
          <a:p>
            <a:pPr>
              <a:buNone/>
            </a:pPr>
            <a:endParaRPr lang="zh-TW" altLang="en-US" sz="2400" dirty="0">
              <a:ea typeface="新細明體" panose="020B0604030504040204" pitchFamily="18" charset="-120"/>
            </a:endParaRPr>
          </a:p>
          <a:p>
            <a:pPr>
              <a:lnSpc>
                <a:spcPct val="90000"/>
              </a:lnSpc>
              <a:buNone/>
            </a:pPr>
            <a:endParaRPr lang="en-US" altLang="en-US" sz="2400" dirty="0">
              <a:solidFill>
                <a:srgbClr val="CC0099"/>
              </a:solidFill>
            </a:endParaRPr>
          </a:p>
          <a:p>
            <a:endParaRPr lang="en-US" dirty="0"/>
          </a:p>
        </p:txBody>
      </p:sp>
    </p:spTree>
    <p:extLst>
      <p:ext uri="{BB962C8B-B14F-4D97-AF65-F5344CB8AC3E}">
        <p14:creationId xmlns:p14="http://schemas.microsoft.com/office/powerpoint/2010/main" val="34169468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05535-FDBB-45F5-AE31-3FE544FA2800}"/>
              </a:ext>
            </a:extLst>
          </p:cNvPr>
          <p:cNvSpPr>
            <a:spLocks noGrp="1"/>
          </p:cNvSpPr>
          <p:nvPr>
            <p:ph type="title"/>
          </p:nvPr>
        </p:nvSpPr>
        <p:spPr>
          <a:xfrm>
            <a:off x="2592925" y="624110"/>
            <a:ext cx="8911687" cy="1007742"/>
          </a:xfrm>
        </p:spPr>
        <p:txBody>
          <a:bodyPr/>
          <a:lstStyle/>
          <a:p>
            <a:r>
              <a:rPr lang="en-US" altLang="zh-TW" dirty="0" err="1">
                <a:ea typeface="新細明體" panose="020B0604030504040204" pitchFamily="18" charset="-120"/>
              </a:rPr>
              <a:t>Vigenere</a:t>
            </a:r>
            <a:r>
              <a:rPr lang="en-US" altLang="zh-TW" dirty="0">
                <a:ea typeface="新細明體" panose="020B0604030504040204" pitchFamily="18" charset="-120"/>
              </a:rPr>
              <a:t> Cipher(cont.)</a:t>
            </a:r>
            <a:endParaRPr lang="en-US" dirty="0"/>
          </a:p>
        </p:txBody>
      </p:sp>
      <p:sp>
        <p:nvSpPr>
          <p:cNvPr id="3" name="Content Placeholder 2">
            <a:extLst>
              <a:ext uri="{FF2B5EF4-FFF2-40B4-BE49-F238E27FC236}">
                <a16:creationId xmlns:a16="http://schemas.microsoft.com/office/drawing/2014/main" id="{5CC1F450-F336-4007-8B64-95B9688FAD0D}"/>
              </a:ext>
            </a:extLst>
          </p:cNvPr>
          <p:cNvSpPr>
            <a:spLocks noGrp="1"/>
          </p:cNvSpPr>
          <p:nvPr>
            <p:ph idx="1"/>
          </p:nvPr>
        </p:nvSpPr>
        <p:spPr>
          <a:xfrm>
            <a:off x="1336431" y="1631852"/>
            <a:ext cx="10168181" cy="4279370"/>
          </a:xfrm>
        </p:spPr>
        <p:txBody>
          <a:bodyPr/>
          <a:lstStyle/>
          <a:p>
            <a:pPr marL="0" indent="0">
              <a:lnSpc>
                <a:spcPct val="90000"/>
              </a:lnSpc>
              <a:buNone/>
            </a:pPr>
            <a:r>
              <a:rPr lang="en-US" altLang="zh-TW" sz="2400" dirty="0">
                <a:solidFill>
                  <a:srgbClr val="CC0099"/>
                </a:solidFill>
                <a:ea typeface="新細明體" panose="020B0604030504040204" pitchFamily="18" charset="-120"/>
              </a:rPr>
              <a:t> </a:t>
            </a:r>
            <a:r>
              <a:rPr lang="en-US" altLang="en-US" sz="2400" b="1" dirty="0">
                <a:solidFill>
                  <a:srgbClr val="FF6600"/>
                </a:solidFill>
              </a:rPr>
              <a:t>Encryption</a:t>
            </a:r>
            <a:r>
              <a:rPr lang="en-US" altLang="en-US" sz="2400" dirty="0"/>
              <a:t>:</a:t>
            </a:r>
          </a:p>
          <a:p>
            <a:pPr>
              <a:lnSpc>
                <a:spcPct val="90000"/>
              </a:lnSpc>
            </a:pPr>
            <a:r>
              <a:rPr lang="en-US" altLang="en-US" sz="2400" dirty="0"/>
              <a:t>    </a:t>
            </a:r>
            <a:r>
              <a:rPr lang="en-US" altLang="en-US" sz="2400" dirty="0" err="1"/>
              <a:t>e</a:t>
            </a:r>
            <a:r>
              <a:rPr lang="en-US" altLang="en-US" sz="2400" baseline="-25000" dirty="0" err="1"/>
              <a:t>k</a:t>
            </a:r>
            <a:r>
              <a:rPr lang="en-US" altLang="en-US" sz="2400" dirty="0"/>
              <a:t>(p</a:t>
            </a:r>
            <a:r>
              <a:rPr lang="en-US" altLang="en-US" sz="2400" baseline="-25000" dirty="0"/>
              <a:t>1</a:t>
            </a:r>
            <a:r>
              <a:rPr lang="en-US" altLang="en-US" sz="2400" dirty="0"/>
              <a:t>, p</a:t>
            </a:r>
            <a:r>
              <a:rPr lang="en-US" altLang="en-US" sz="2400" baseline="-25000" dirty="0"/>
              <a:t>2</a:t>
            </a:r>
            <a:r>
              <a:rPr lang="en-US" altLang="en-US" sz="2400" dirty="0"/>
              <a:t>… p</a:t>
            </a:r>
            <a:r>
              <a:rPr lang="en-US" altLang="en-US" sz="2400" baseline="-25000" dirty="0"/>
              <a:t>m</a:t>
            </a:r>
            <a:r>
              <a:rPr lang="en-US" altLang="en-US" sz="2400" dirty="0"/>
              <a:t>) = (p</a:t>
            </a:r>
            <a:r>
              <a:rPr lang="en-US" altLang="en-US" sz="2400" baseline="-25000" dirty="0"/>
              <a:t>1</a:t>
            </a:r>
            <a:r>
              <a:rPr lang="en-US" altLang="en-US" sz="2400" dirty="0"/>
              <a:t>+k</a:t>
            </a:r>
            <a:r>
              <a:rPr lang="en-US" altLang="en-US" sz="2400" baseline="-25000" dirty="0"/>
              <a:t>1</a:t>
            </a:r>
            <a:r>
              <a:rPr lang="en-US" altLang="en-US" sz="2400" dirty="0"/>
              <a:t>, p</a:t>
            </a:r>
            <a:r>
              <a:rPr lang="en-US" altLang="en-US" sz="2400" baseline="-25000" dirty="0"/>
              <a:t>2</a:t>
            </a:r>
            <a:r>
              <a:rPr lang="en-US" altLang="en-US" sz="2400" dirty="0"/>
              <a:t>+k</a:t>
            </a:r>
            <a:r>
              <a:rPr lang="en-US" altLang="en-US" sz="2400" baseline="-25000" dirty="0"/>
              <a:t>2</a:t>
            </a:r>
            <a:r>
              <a:rPr lang="en-US" altLang="en-US" sz="2400" dirty="0"/>
              <a:t>…</a:t>
            </a:r>
            <a:r>
              <a:rPr lang="en-US" altLang="en-US" sz="2400" dirty="0" err="1"/>
              <a:t>p</a:t>
            </a:r>
            <a:r>
              <a:rPr lang="en-US" altLang="en-US" sz="2400" baseline="-25000" dirty="0" err="1"/>
              <a:t>m</a:t>
            </a:r>
            <a:r>
              <a:rPr lang="en-US" altLang="en-US" sz="2400" dirty="0" err="1"/>
              <a:t>+k</a:t>
            </a:r>
            <a:r>
              <a:rPr lang="en-US" altLang="en-US" sz="2400" baseline="-25000" dirty="0" err="1"/>
              <a:t>m</a:t>
            </a:r>
            <a:r>
              <a:rPr lang="en-US" altLang="en-US" sz="2400" dirty="0"/>
              <a:t>) (mod 26)</a:t>
            </a:r>
          </a:p>
          <a:p>
            <a:pPr marL="0" indent="0">
              <a:lnSpc>
                <a:spcPct val="90000"/>
              </a:lnSpc>
              <a:buNone/>
            </a:pPr>
            <a:r>
              <a:rPr lang="en-US" altLang="en-US" sz="2400" b="1" dirty="0">
                <a:solidFill>
                  <a:srgbClr val="FF6600"/>
                </a:solidFill>
              </a:rPr>
              <a:t>Decryption</a:t>
            </a:r>
            <a:r>
              <a:rPr lang="en-US" altLang="en-US" sz="2400" dirty="0"/>
              <a:t>:</a:t>
            </a:r>
          </a:p>
          <a:p>
            <a:pPr>
              <a:lnSpc>
                <a:spcPct val="90000"/>
              </a:lnSpc>
            </a:pPr>
            <a:r>
              <a:rPr lang="en-US" altLang="en-US" sz="2400" dirty="0"/>
              <a:t>    d</a:t>
            </a:r>
            <a:r>
              <a:rPr lang="en-US" altLang="en-US" sz="2400" baseline="-25000" dirty="0"/>
              <a:t>k</a:t>
            </a:r>
            <a:r>
              <a:rPr lang="en-US" altLang="en-US" sz="2400" dirty="0"/>
              <a:t>(c</a:t>
            </a:r>
            <a:r>
              <a:rPr lang="en-US" altLang="en-US" sz="2400" baseline="-25000" dirty="0"/>
              <a:t>1</a:t>
            </a:r>
            <a:r>
              <a:rPr lang="en-US" altLang="en-US" sz="2400" dirty="0"/>
              <a:t>, c</a:t>
            </a:r>
            <a:r>
              <a:rPr lang="en-US" altLang="en-US" sz="2400" baseline="-25000" dirty="0"/>
              <a:t>2</a:t>
            </a:r>
            <a:r>
              <a:rPr lang="en-US" altLang="en-US" sz="2400" dirty="0"/>
              <a:t>… c</a:t>
            </a:r>
            <a:r>
              <a:rPr lang="en-US" altLang="en-US" sz="2400" baseline="-25000" dirty="0"/>
              <a:t>m</a:t>
            </a:r>
            <a:r>
              <a:rPr lang="en-US" altLang="en-US" sz="2400" dirty="0"/>
              <a:t>) = (c</a:t>
            </a:r>
            <a:r>
              <a:rPr lang="en-US" altLang="en-US" sz="2400" baseline="-25000" dirty="0"/>
              <a:t>1</a:t>
            </a:r>
            <a:r>
              <a:rPr lang="en-US" altLang="en-US" sz="2400" dirty="0"/>
              <a:t>-k</a:t>
            </a:r>
            <a:r>
              <a:rPr lang="en-US" altLang="en-US" sz="2400" baseline="-25000" dirty="0"/>
              <a:t>1</a:t>
            </a:r>
            <a:r>
              <a:rPr lang="en-US" altLang="en-US" sz="2400" dirty="0"/>
              <a:t>,  c</a:t>
            </a:r>
            <a:r>
              <a:rPr lang="en-US" altLang="en-US" sz="2400" baseline="-25000" dirty="0"/>
              <a:t>2</a:t>
            </a:r>
            <a:r>
              <a:rPr lang="en-US" altLang="en-US" sz="2400" dirty="0"/>
              <a:t>-k</a:t>
            </a:r>
            <a:r>
              <a:rPr lang="en-US" altLang="en-US" sz="2400" baseline="-25000" dirty="0"/>
              <a:t>2</a:t>
            </a:r>
            <a:r>
              <a:rPr lang="en-US" altLang="en-US" sz="2400" dirty="0"/>
              <a:t> … c</a:t>
            </a:r>
            <a:r>
              <a:rPr lang="en-US" altLang="en-US" sz="2400" baseline="-25000" dirty="0"/>
              <a:t>m</a:t>
            </a:r>
            <a:r>
              <a:rPr lang="en-US" altLang="en-US" sz="2400" dirty="0"/>
              <a:t>- k</a:t>
            </a:r>
            <a:r>
              <a:rPr lang="en-US" altLang="en-US" sz="2400" baseline="-25000" dirty="0"/>
              <a:t>m</a:t>
            </a:r>
            <a:r>
              <a:rPr lang="en-US" altLang="en-US" sz="2400" dirty="0"/>
              <a:t>) (mod 26)</a:t>
            </a:r>
            <a:endParaRPr lang="en-US" altLang="en-US" sz="2400" b="1" dirty="0"/>
          </a:p>
          <a:p>
            <a:pPr>
              <a:buNone/>
            </a:pPr>
            <a:endParaRPr lang="zh-TW" altLang="en-US" sz="2400" dirty="0">
              <a:ea typeface="新細明體" panose="020B0604030504040204" pitchFamily="18" charset="-120"/>
            </a:endParaRPr>
          </a:p>
        </p:txBody>
      </p:sp>
      <p:pic>
        <p:nvPicPr>
          <p:cNvPr id="4" name="Picture 14">
            <a:extLst>
              <a:ext uri="{FF2B5EF4-FFF2-40B4-BE49-F238E27FC236}">
                <a16:creationId xmlns:a16="http://schemas.microsoft.com/office/drawing/2014/main" id="{56C0C373-436A-4B07-9AC5-0A58097280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621" y="4014018"/>
            <a:ext cx="11197883" cy="1547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16377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01FF9B-98D9-48CD-99F7-A09E685C7CC1}"/>
              </a:ext>
            </a:extLst>
          </p:cNvPr>
          <p:cNvSpPr>
            <a:spLocks noGrp="1"/>
          </p:cNvSpPr>
          <p:nvPr>
            <p:ph type="title"/>
          </p:nvPr>
        </p:nvSpPr>
        <p:spPr/>
        <p:txBody>
          <a:bodyPr/>
          <a:lstStyle/>
          <a:p>
            <a:r>
              <a:rPr lang="en-US" dirty="0"/>
              <a:t>Playfair Cipher </a:t>
            </a:r>
            <a:br>
              <a:rPr lang="en-US" dirty="0"/>
            </a:br>
            <a:endParaRPr lang="en-US" dirty="0"/>
          </a:p>
        </p:txBody>
      </p:sp>
      <p:sp>
        <p:nvSpPr>
          <p:cNvPr id="4" name="Content Placeholder 3">
            <a:extLst>
              <a:ext uri="{FF2B5EF4-FFF2-40B4-BE49-F238E27FC236}">
                <a16:creationId xmlns:a16="http://schemas.microsoft.com/office/drawing/2014/main" id="{81D02E08-8117-479E-9DFE-BEA2CD97EDFE}"/>
              </a:ext>
            </a:extLst>
          </p:cNvPr>
          <p:cNvSpPr>
            <a:spLocks noGrp="1"/>
          </p:cNvSpPr>
          <p:nvPr>
            <p:ph idx="1"/>
          </p:nvPr>
        </p:nvSpPr>
        <p:spPr>
          <a:xfrm>
            <a:off x="2589212" y="1561514"/>
            <a:ext cx="8915400" cy="4672376"/>
          </a:xfrm>
        </p:spPr>
        <p:txBody>
          <a:bodyPr>
            <a:normAutofit lnSpcReduction="10000"/>
          </a:bodyPr>
          <a:lstStyle/>
          <a:p>
            <a:pPr algn="just"/>
            <a:endParaRPr lang="en-US" sz="2400" dirty="0"/>
          </a:p>
          <a:p>
            <a:pPr algn="just"/>
            <a:r>
              <a:rPr lang="en-US" sz="2400" dirty="0"/>
              <a:t>Best-known multiple-letter encryption cipher </a:t>
            </a:r>
          </a:p>
          <a:p>
            <a:pPr algn="just"/>
            <a:r>
              <a:rPr lang="en-US" sz="2400" dirty="0"/>
              <a:t>Treats </a:t>
            </a:r>
            <a:r>
              <a:rPr lang="en-US" sz="2400" dirty="0" err="1"/>
              <a:t>digrams</a:t>
            </a:r>
            <a:r>
              <a:rPr lang="en-US" sz="2400" dirty="0"/>
              <a:t> in the plaintext as single units and translates these units into ciphertext </a:t>
            </a:r>
            <a:r>
              <a:rPr lang="en-US" sz="2400" dirty="0" err="1"/>
              <a:t>digrams</a:t>
            </a:r>
            <a:r>
              <a:rPr lang="en-US" sz="2400" dirty="0"/>
              <a:t> </a:t>
            </a:r>
          </a:p>
          <a:p>
            <a:pPr algn="just"/>
            <a:r>
              <a:rPr lang="en-US" sz="2400" dirty="0"/>
              <a:t>Based on the use of a 5 x 5 matrix of letters constructed using a keyword </a:t>
            </a:r>
          </a:p>
          <a:p>
            <a:pPr algn="just"/>
            <a:r>
              <a:rPr lang="en-US" sz="2400" dirty="0"/>
              <a:t>Invented by British scientist Sir Charles Wheatstone in 1854 </a:t>
            </a:r>
          </a:p>
          <a:p>
            <a:pPr algn="just"/>
            <a:r>
              <a:rPr lang="en-US" sz="2400" dirty="0"/>
              <a:t>Used as the standard field system by the British Army in World War I and the U.S. Army and other Allied forces during World War II </a:t>
            </a:r>
          </a:p>
          <a:p>
            <a:pPr algn="just"/>
            <a:endParaRPr lang="en-US" sz="2400" dirty="0"/>
          </a:p>
        </p:txBody>
      </p:sp>
    </p:spTree>
    <p:extLst>
      <p:ext uri="{BB962C8B-B14F-4D97-AF65-F5344CB8AC3E}">
        <p14:creationId xmlns:p14="http://schemas.microsoft.com/office/powerpoint/2010/main" val="2182233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1842869" y="624110"/>
            <a:ext cx="9661744" cy="979607"/>
          </a:xfrm>
        </p:spPr>
        <p:txBody>
          <a:bodyPr>
            <a:normAutofit fontScale="90000"/>
          </a:bodyPr>
          <a:lstStyle/>
          <a:p>
            <a:r>
              <a:rPr lang="en-US" sz="4900" dirty="0"/>
              <a:t>Security Goals (Cont.)</a:t>
            </a:r>
            <a:br>
              <a:rPr lang="en-US" sz="4900" dirty="0"/>
            </a:br>
            <a:br>
              <a:rPr lang="en-US" dirty="0"/>
            </a:br>
            <a:endParaRPr lang="en-US"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1589649" y="1603717"/>
            <a:ext cx="9914963" cy="4630173"/>
          </a:xfrm>
        </p:spPr>
        <p:txBody>
          <a:bodyPr>
            <a:normAutofit/>
          </a:bodyPr>
          <a:lstStyle/>
          <a:p>
            <a:pPr marL="0" indent="0">
              <a:buNone/>
            </a:pPr>
            <a:r>
              <a:rPr lang="en-US" sz="3200" dirty="0"/>
              <a:t>Confidentiality</a:t>
            </a:r>
          </a:p>
          <a:p>
            <a:pPr marL="0" indent="0" algn="just">
              <a:buNone/>
            </a:pPr>
            <a:r>
              <a:rPr lang="en-US" sz="2400" dirty="0"/>
              <a:t>The principle of confidentiality is that only the sender and the intended recipient should be able to access the contents of a message. Confidentiality gets compromised if an unauthorized person is able to access the message. </a:t>
            </a:r>
          </a:p>
          <a:p>
            <a:pPr marL="0" indent="0" algn="just">
              <a:buNone/>
            </a:pPr>
            <a:r>
              <a:rPr lang="en-US" sz="2400" dirty="0"/>
              <a:t>Example of this could be a confidential email message sent by user A to user B, which is accessed by user C without the permission or knowledge of A and B. </a:t>
            </a:r>
          </a:p>
          <a:p>
            <a:pPr marL="0" indent="0" algn="just">
              <a:buNone/>
            </a:pPr>
            <a:r>
              <a:rPr lang="en-US" sz="2400" dirty="0"/>
              <a:t>This type of attack is called </a:t>
            </a:r>
            <a:r>
              <a:rPr lang="en-US" sz="2400" b="1" dirty="0"/>
              <a:t>interception</a:t>
            </a:r>
            <a:r>
              <a:rPr lang="en-US" sz="2400" dirty="0"/>
              <a:t>.</a:t>
            </a:r>
            <a:endParaRPr lang="en-US" sz="3600" dirty="0"/>
          </a:p>
          <a:p>
            <a:pPr marL="0" indent="0">
              <a:buNone/>
            </a:pPr>
            <a:endParaRPr lang="en-US" sz="2800" dirty="0"/>
          </a:p>
        </p:txBody>
      </p:sp>
    </p:spTree>
    <p:extLst>
      <p:ext uri="{BB962C8B-B14F-4D97-AF65-F5344CB8AC3E}">
        <p14:creationId xmlns:p14="http://schemas.microsoft.com/office/powerpoint/2010/main" val="6580026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4AC8-F16C-40A9-B4C4-1F1F997859AA}"/>
              </a:ext>
            </a:extLst>
          </p:cNvPr>
          <p:cNvSpPr>
            <a:spLocks noGrp="1"/>
          </p:cNvSpPr>
          <p:nvPr>
            <p:ph type="title"/>
          </p:nvPr>
        </p:nvSpPr>
        <p:spPr>
          <a:xfrm>
            <a:off x="2592925" y="624110"/>
            <a:ext cx="8911687" cy="881133"/>
          </a:xfrm>
        </p:spPr>
        <p:txBody>
          <a:bodyPr/>
          <a:lstStyle/>
          <a:p>
            <a:r>
              <a:rPr lang="en-US" dirty="0"/>
              <a:t>Playfair Key Matrix </a:t>
            </a:r>
          </a:p>
        </p:txBody>
      </p:sp>
      <p:sp>
        <p:nvSpPr>
          <p:cNvPr id="3" name="Content Placeholder 2">
            <a:extLst>
              <a:ext uri="{FF2B5EF4-FFF2-40B4-BE49-F238E27FC236}">
                <a16:creationId xmlns:a16="http://schemas.microsoft.com/office/drawing/2014/main" id="{7BE22723-AA4E-4146-9EE2-53BE3B59D7A4}"/>
              </a:ext>
            </a:extLst>
          </p:cNvPr>
          <p:cNvSpPr>
            <a:spLocks noGrp="1"/>
          </p:cNvSpPr>
          <p:nvPr>
            <p:ph idx="1"/>
          </p:nvPr>
        </p:nvSpPr>
        <p:spPr>
          <a:xfrm>
            <a:off x="2589212" y="1645920"/>
            <a:ext cx="8915400" cy="4265302"/>
          </a:xfrm>
        </p:spPr>
        <p:txBody>
          <a:bodyPr/>
          <a:lstStyle/>
          <a:p>
            <a:r>
              <a:rPr lang="en-US" dirty="0"/>
              <a:t>Fill in letters of keyword (minus duplicates) from left to right and from top to bottom, then fill in the remainder of the matrix with the remaining letters in alphabetic order </a:t>
            </a:r>
          </a:p>
          <a:p>
            <a:r>
              <a:rPr lang="en-US" dirty="0"/>
              <a:t>Using the keyword MONARCHY: </a:t>
            </a:r>
          </a:p>
          <a:p>
            <a:r>
              <a:rPr lang="en-US" dirty="0"/>
              <a:t>Example: </a:t>
            </a:r>
          </a:p>
          <a:p>
            <a:endParaRPr lang="en-US" dirty="0"/>
          </a:p>
        </p:txBody>
      </p:sp>
      <p:pic>
        <p:nvPicPr>
          <p:cNvPr id="5" name="Picture 4">
            <a:extLst>
              <a:ext uri="{FF2B5EF4-FFF2-40B4-BE49-F238E27FC236}">
                <a16:creationId xmlns:a16="http://schemas.microsoft.com/office/drawing/2014/main" id="{5E5ED4A4-B5FC-4A60-8AF4-2B4482DA507D}"/>
              </a:ext>
            </a:extLst>
          </p:cNvPr>
          <p:cNvPicPr>
            <a:picLocks noChangeAspect="1"/>
          </p:cNvPicPr>
          <p:nvPr/>
        </p:nvPicPr>
        <p:blipFill>
          <a:blip r:embed="rId2"/>
          <a:stretch>
            <a:fillRect/>
          </a:stretch>
        </p:blipFill>
        <p:spPr>
          <a:xfrm>
            <a:off x="3376246" y="3428999"/>
            <a:ext cx="6808764" cy="2999935"/>
          </a:xfrm>
          <a:prstGeom prst="rect">
            <a:avLst/>
          </a:prstGeom>
        </p:spPr>
      </p:pic>
    </p:spTree>
    <p:extLst>
      <p:ext uri="{BB962C8B-B14F-4D97-AF65-F5344CB8AC3E}">
        <p14:creationId xmlns:p14="http://schemas.microsoft.com/office/powerpoint/2010/main" val="2678922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C895-5572-46A0-B29F-6A759C7A3D96}"/>
              </a:ext>
            </a:extLst>
          </p:cNvPr>
          <p:cNvSpPr>
            <a:spLocks noGrp="1"/>
          </p:cNvSpPr>
          <p:nvPr>
            <p:ph type="title"/>
          </p:nvPr>
        </p:nvSpPr>
        <p:spPr>
          <a:xfrm>
            <a:off x="2592925" y="624110"/>
            <a:ext cx="8911687" cy="810795"/>
          </a:xfrm>
        </p:spPr>
        <p:txBody>
          <a:bodyPr/>
          <a:lstStyle/>
          <a:p>
            <a:r>
              <a:rPr lang="en-US" dirty="0"/>
              <a:t>Rules</a:t>
            </a:r>
          </a:p>
        </p:txBody>
      </p:sp>
      <p:sp>
        <p:nvSpPr>
          <p:cNvPr id="3" name="Content Placeholder 2">
            <a:extLst>
              <a:ext uri="{FF2B5EF4-FFF2-40B4-BE49-F238E27FC236}">
                <a16:creationId xmlns:a16="http://schemas.microsoft.com/office/drawing/2014/main" id="{345DC804-37BF-447F-BE0C-0723211B0BA9}"/>
              </a:ext>
            </a:extLst>
          </p:cNvPr>
          <p:cNvSpPr>
            <a:spLocks noGrp="1"/>
          </p:cNvSpPr>
          <p:nvPr>
            <p:ph idx="1"/>
          </p:nvPr>
        </p:nvSpPr>
        <p:spPr>
          <a:xfrm>
            <a:off x="2589212" y="1336431"/>
            <a:ext cx="8915400" cy="4897459"/>
          </a:xfrm>
        </p:spPr>
        <p:txBody>
          <a:bodyPr>
            <a:normAutofit lnSpcReduction="10000"/>
          </a:bodyPr>
          <a:lstStyle/>
          <a:p>
            <a:pPr marL="0" indent="0">
              <a:buNone/>
            </a:pPr>
            <a:r>
              <a:rPr lang="en-US" sz="2000" dirty="0"/>
              <a:t>Plaintext is encrypted two letters at a time, according to the following rules: </a:t>
            </a:r>
          </a:p>
          <a:p>
            <a:pPr marL="0" indent="0">
              <a:buNone/>
            </a:pPr>
            <a:r>
              <a:rPr lang="en-US" sz="2000" b="1" dirty="0"/>
              <a:t>1. Repeating plaintext letters that are in the same pair are separated with a filler </a:t>
            </a:r>
            <a:r>
              <a:rPr lang="en-US" sz="2000" dirty="0"/>
              <a:t>letter, such as x, so that balloon would be treated as </a:t>
            </a:r>
            <a:r>
              <a:rPr lang="en-US" sz="2000" dirty="0" err="1"/>
              <a:t>ba</a:t>
            </a:r>
            <a:r>
              <a:rPr lang="en-US" sz="2000" dirty="0"/>
              <a:t> lx lo on. </a:t>
            </a:r>
          </a:p>
          <a:p>
            <a:pPr marL="0" indent="0">
              <a:buNone/>
            </a:pPr>
            <a:r>
              <a:rPr lang="en-US" sz="2000" b="1" dirty="0"/>
              <a:t>2. Two plaintext letters that fall in the same row of the matrix are each replaced </a:t>
            </a:r>
            <a:r>
              <a:rPr lang="en-US" sz="2000" dirty="0"/>
              <a:t>by the letter to the right, with the first element of the row circularly following the last. For example, </a:t>
            </a:r>
            <a:r>
              <a:rPr lang="en-US" sz="2000" dirty="0" err="1"/>
              <a:t>ar</a:t>
            </a:r>
            <a:r>
              <a:rPr lang="en-US" sz="2000" dirty="0"/>
              <a:t> is encrypted as RM. </a:t>
            </a:r>
          </a:p>
          <a:p>
            <a:pPr marL="0" indent="0">
              <a:buNone/>
            </a:pPr>
            <a:r>
              <a:rPr lang="en-US" sz="2000" b="1" dirty="0"/>
              <a:t>3. Two plaintext letters that fall in the same column are each replaced by the </a:t>
            </a:r>
            <a:r>
              <a:rPr lang="en-US" sz="2000" dirty="0"/>
              <a:t>letter beneath, with the top element of the column circularly following the last. For example, mu is encrypted as CM. </a:t>
            </a:r>
          </a:p>
          <a:p>
            <a:pPr marL="0" indent="0">
              <a:buNone/>
            </a:pPr>
            <a:r>
              <a:rPr lang="en-US" sz="2000" b="1" dirty="0"/>
              <a:t>4. Otherwise, each plaintext letter in a pair is replaced by the letter that lies in </a:t>
            </a:r>
            <a:r>
              <a:rPr lang="en-US" sz="2000" dirty="0"/>
              <a:t>its own row and the column occupied by the other plaintext letter. Thus, </a:t>
            </a:r>
            <a:r>
              <a:rPr lang="en-US" sz="2000" dirty="0" err="1"/>
              <a:t>hs</a:t>
            </a:r>
            <a:r>
              <a:rPr lang="en-US" sz="2000" dirty="0"/>
              <a:t> becomes BP and </a:t>
            </a:r>
            <a:r>
              <a:rPr lang="en-US" sz="2000" dirty="0" err="1"/>
              <a:t>ea</a:t>
            </a:r>
            <a:r>
              <a:rPr lang="en-US" sz="2000" dirty="0"/>
              <a:t> becomes IM (or JM, as the </a:t>
            </a:r>
            <a:r>
              <a:rPr lang="en-US" sz="2000" dirty="0" err="1"/>
              <a:t>encipherer</a:t>
            </a:r>
            <a:r>
              <a:rPr lang="en-US" sz="2000" dirty="0"/>
              <a:t> wishes). </a:t>
            </a:r>
          </a:p>
          <a:p>
            <a:pPr marL="0" indent="0">
              <a:buNone/>
            </a:pPr>
            <a:endParaRPr lang="en-US" dirty="0"/>
          </a:p>
        </p:txBody>
      </p:sp>
    </p:spTree>
    <p:extLst>
      <p:ext uri="{BB962C8B-B14F-4D97-AF65-F5344CB8AC3E}">
        <p14:creationId xmlns:p14="http://schemas.microsoft.com/office/powerpoint/2010/main" val="35240583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A8872-093E-4D1E-8E7F-ABF77D6EAAF4}"/>
              </a:ext>
            </a:extLst>
          </p:cNvPr>
          <p:cNvSpPr>
            <a:spLocks noGrp="1"/>
          </p:cNvSpPr>
          <p:nvPr>
            <p:ph type="title"/>
          </p:nvPr>
        </p:nvSpPr>
        <p:spPr>
          <a:xfrm>
            <a:off x="2592925" y="624110"/>
            <a:ext cx="8911687" cy="754524"/>
          </a:xfrm>
        </p:spPr>
        <p:txBody>
          <a:bodyPr/>
          <a:lstStyle/>
          <a:p>
            <a:r>
              <a:rPr lang="en-US" dirty="0"/>
              <a:t>Example</a:t>
            </a:r>
          </a:p>
        </p:txBody>
      </p:sp>
      <p:sp>
        <p:nvSpPr>
          <p:cNvPr id="3" name="Content Placeholder 2">
            <a:extLst>
              <a:ext uri="{FF2B5EF4-FFF2-40B4-BE49-F238E27FC236}">
                <a16:creationId xmlns:a16="http://schemas.microsoft.com/office/drawing/2014/main" id="{B15812BF-0AC4-41B9-8A9F-FE1727CDDDF1}"/>
              </a:ext>
            </a:extLst>
          </p:cNvPr>
          <p:cNvSpPr>
            <a:spLocks noGrp="1"/>
          </p:cNvSpPr>
          <p:nvPr>
            <p:ph idx="1"/>
          </p:nvPr>
        </p:nvSpPr>
        <p:spPr>
          <a:xfrm>
            <a:off x="2589212" y="1519311"/>
            <a:ext cx="8915400" cy="4391911"/>
          </a:xfrm>
        </p:spPr>
        <p:txBody>
          <a:bodyPr/>
          <a:lstStyle/>
          <a:p>
            <a:r>
              <a:rPr lang="en-US" dirty="0"/>
              <a:t>key as: </a:t>
            </a:r>
            <a:r>
              <a:rPr lang="en-US" b="1" dirty="0"/>
              <a:t>monarchy </a:t>
            </a:r>
            <a:endParaRPr lang="en-US" dirty="0"/>
          </a:p>
          <a:p>
            <a:r>
              <a:rPr lang="en-US" dirty="0"/>
              <a:t>Plain text as: </a:t>
            </a:r>
            <a:r>
              <a:rPr lang="en-US" b="1" dirty="0"/>
              <a:t>balloon =&gt; </a:t>
            </a:r>
            <a:r>
              <a:rPr lang="en-US" b="1" dirty="0" err="1"/>
              <a:t>ba</a:t>
            </a:r>
            <a:r>
              <a:rPr lang="en-US" b="1" dirty="0"/>
              <a:t> lx lo on(since after </a:t>
            </a:r>
            <a:r>
              <a:rPr lang="en-US" b="1" dirty="0" err="1"/>
              <a:t>ba</a:t>
            </a:r>
            <a:r>
              <a:rPr lang="en-US" b="1" dirty="0"/>
              <a:t> </a:t>
            </a:r>
            <a:r>
              <a:rPr lang="en-US" b="1" dirty="0" err="1"/>
              <a:t>ll</a:t>
            </a:r>
            <a:r>
              <a:rPr lang="en-US" b="1" dirty="0"/>
              <a:t>(same letter repeating 2 times in between </a:t>
            </a:r>
            <a:r>
              <a:rPr lang="en-US" b="1" dirty="0" err="1"/>
              <a:t>ll</a:t>
            </a:r>
            <a:r>
              <a:rPr lang="en-US" b="1" dirty="0"/>
              <a:t> insert filler x = &gt; </a:t>
            </a:r>
            <a:r>
              <a:rPr lang="en-US" b="1" dirty="0" err="1"/>
              <a:t>lxl</a:t>
            </a:r>
            <a:r>
              <a:rPr lang="en-US" b="1" dirty="0"/>
              <a:t>) </a:t>
            </a:r>
          </a:p>
          <a:p>
            <a:endParaRPr lang="en-US" dirty="0"/>
          </a:p>
          <a:p>
            <a:r>
              <a:rPr lang="en-US" dirty="0"/>
              <a:t>Plain Text 				Cipher Text </a:t>
            </a:r>
          </a:p>
          <a:p>
            <a:r>
              <a:rPr lang="en-US" dirty="0" err="1"/>
              <a:t>ba</a:t>
            </a:r>
            <a:r>
              <a:rPr lang="en-US" dirty="0"/>
              <a:t> 						</a:t>
            </a:r>
            <a:r>
              <a:rPr lang="en-US" dirty="0" err="1"/>
              <a:t>i</a:t>
            </a:r>
            <a:r>
              <a:rPr lang="en-US" dirty="0"/>
              <a:t> b(since </a:t>
            </a:r>
            <a:r>
              <a:rPr lang="en-US" dirty="0" err="1"/>
              <a:t>ba</a:t>
            </a:r>
            <a:r>
              <a:rPr lang="en-US" dirty="0"/>
              <a:t> in same column) </a:t>
            </a:r>
          </a:p>
          <a:p>
            <a:r>
              <a:rPr lang="es-ES" dirty="0"/>
              <a:t>lx					 	su( </a:t>
            </a:r>
            <a:r>
              <a:rPr lang="es-ES" dirty="0" err="1"/>
              <a:t>for</a:t>
            </a:r>
            <a:r>
              <a:rPr lang="es-ES" dirty="0"/>
              <a:t> lx su </a:t>
            </a:r>
            <a:r>
              <a:rPr lang="es-ES" dirty="0" err="1"/>
              <a:t>is</a:t>
            </a:r>
            <a:r>
              <a:rPr lang="es-ES" dirty="0"/>
              <a:t> </a:t>
            </a:r>
            <a:r>
              <a:rPr lang="es-ES" dirty="0" err="1"/>
              <a:t>opposite</a:t>
            </a:r>
            <a:r>
              <a:rPr lang="es-ES" dirty="0"/>
              <a:t> diagonal) </a:t>
            </a:r>
          </a:p>
          <a:p>
            <a:r>
              <a:rPr lang="es-ES" dirty="0"/>
              <a:t>lo 						pm(</a:t>
            </a:r>
            <a:r>
              <a:rPr lang="es-ES" dirty="0" err="1"/>
              <a:t>for</a:t>
            </a:r>
            <a:r>
              <a:rPr lang="es-ES" dirty="0"/>
              <a:t> lo pm </a:t>
            </a:r>
            <a:r>
              <a:rPr lang="es-ES" dirty="0" err="1"/>
              <a:t>is</a:t>
            </a:r>
            <a:r>
              <a:rPr lang="es-ES" dirty="0"/>
              <a:t> oposite diagonal) </a:t>
            </a:r>
          </a:p>
          <a:p>
            <a:r>
              <a:rPr lang="en-US" dirty="0"/>
              <a:t>on 						</a:t>
            </a:r>
            <a:r>
              <a:rPr lang="en-US" dirty="0" err="1"/>
              <a:t>na</a:t>
            </a:r>
            <a:r>
              <a:rPr lang="en-US" dirty="0"/>
              <a:t> (since </a:t>
            </a:r>
            <a:r>
              <a:rPr lang="en-US" dirty="0" err="1"/>
              <a:t>na</a:t>
            </a:r>
            <a:r>
              <a:rPr lang="en-US" dirty="0"/>
              <a:t> in same row ) </a:t>
            </a:r>
          </a:p>
        </p:txBody>
      </p:sp>
    </p:spTree>
    <p:extLst>
      <p:ext uri="{BB962C8B-B14F-4D97-AF65-F5344CB8AC3E}">
        <p14:creationId xmlns:p14="http://schemas.microsoft.com/office/powerpoint/2010/main" val="21799916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Hill Ciphers</a:t>
            </a:r>
          </a:p>
        </p:txBody>
      </p:sp>
      <p:sp>
        <p:nvSpPr>
          <p:cNvPr id="3" name="Content Placeholder 2"/>
          <p:cNvSpPr>
            <a:spLocks noGrp="1"/>
          </p:cNvSpPr>
          <p:nvPr>
            <p:ph idx="1"/>
          </p:nvPr>
        </p:nvSpPr>
        <p:spPr/>
        <p:txBody>
          <a:bodyPr/>
          <a:lstStyle/>
          <a:p>
            <a:r>
              <a:rPr lang="en-US" dirty="0"/>
              <a:t>Created by Lester S. Hill in 1929</a:t>
            </a:r>
          </a:p>
          <a:p>
            <a:r>
              <a:rPr lang="en-US" dirty="0"/>
              <a:t>Polygraphic Substitution Cipher</a:t>
            </a:r>
          </a:p>
          <a:p>
            <a:r>
              <a:rPr lang="en-US" dirty="0"/>
              <a:t>Uses Linear Algebra to Encrypt and Decrypt</a:t>
            </a:r>
          </a:p>
          <a:p>
            <a:r>
              <a:rPr lang="en-US" dirty="0"/>
              <a:t>Uses matrices to encrypt and decrypt</a:t>
            </a:r>
          </a:p>
          <a:p>
            <a:r>
              <a:rPr lang="en-US" dirty="0"/>
              <a:t>Uses modular arithmetic (Mod 26)</a:t>
            </a:r>
          </a:p>
          <a:p>
            <a:pPr>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 Arithmetic</a:t>
            </a:r>
          </a:p>
        </p:txBody>
      </p:sp>
      <p:sp>
        <p:nvSpPr>
          <p:cNvPr id="3" name="Content Placeholder 2"/>
          <p:cNvSpPr>
            <a:spLocks noGrp="1"/>
          </p:cNvSpPr>
          <p:nvPr>
            <p:ph idx="1"/>
          </p:nvPr>
        </p:nvSpPr>
        <p:spPr/>
        <p:txBody>
          <a:bodyPr/>
          <a:lstStyle/>
          <a:p>
            <a:r>
              <a:rPr lang="en-US" dirty="0"/>
              <a:t>For </a:t>
            </a:r>
            <a:r>
              <a:rPr lang="en-US" i="1" dirty="0"/>
              <a:t>a</a:t>
            </a:r>
            <a:r>
              <a:rPr lang="en-US" dirty="0"/>
              <a:t> Mod </a:t>
            </a:r>
            <a:r>
              <a:rPr lang="en-US" i="1" dirty="0"/>
              <a:t>b</a:t>
            </a:r>
            <a:r>
              <a:rPr lang="en-US" dirty="0"/>
              <a:t>, divide </a:t>
            </a:r>
            <a:r>
              <a:rPr lang="en-US" i="1" dirty="0"/>
              <a:t>a</a:t>
            </a:r>
            <a:r>
              <a:rPr lang="en-US" dirty="0"/>
              <a:t> by </a:t>
            </a:r>
            <a:r>
              <a:rPr lang="en-US" i="1" dirty="0"/>
              <a:t>b</a:t>
            </a:r>
            <a:r>
              <a:rPr lang="en-US" dirty="0"/>
              <a:t> and take the remainder.</a:t>
            </a:r>
          </a:p>
          <a:p>
            <a:r>
              <a:rPr lang="en-US" dirty="0">
                <a:latin typeface="Times New Roman" pitchFamily="18" charset="0"/>
                <a:cs typeface="Times New Roman" pitchFamily="18" charset="0"/>
              </a:rPr>
              <a:t>14 ÷ 10 = 1 R 4</a:t>
            </a:r>
          </a:p>
          <a:p>
            <a:r>
              <a:rPr lang="en-US" dirty="0">
                <a:latin typeface="Times New Roman" pitchFamily="18" charset="0"/>
                <a:cs typeface="Times New Roman" pitchFamily="18" charset="0"/>
              </a:rPr>
              <a:t>14 Mod 10 = 4</a:t>
            </a:r>
          </a:p>
          <a:p>
            <a:r>
              <a:rPr lang="en-US" dirty="0">
                <a:latin typeface="Times New Roman" pitchFamily="18" charset="0"/>
                <a:cs typeface="Times New Roman" pitchFamily="18" charset="0"/>
              </a:rPr>
              <a:t>24 Mod 10 =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Modulus Theorem</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2590800" y="1371600"/>
            <a:ext cx="7983700" cy="297180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Modulus Examples</a:t>
            </a:r>
          </a:p>
        </p:txBody>
      </p:sp>
      <p:pic>
        <p:nvPicPr>
          <p:cNvPr id="4" name="Content Placeholder 3"/>
          <p:cNvPicPr>
            <a:picLocks noGrp="1" noChangeAspect="1" noChangeArrowheads="1"/>
          </p:cNvPicPr>
          <p:nvPr>
            <p:ph idx="1"/>
          </p:nvPr>
        </p:nvPicPr>
        <p:blipFill>
          <a:blip r:embed="rId2" cstate="print"/>
          <a:srcRect/>
          <a:stretch>
            <a:fillRect/>
          </a:stretch>
        </p:blipFill>
        <p:spPr bwMode="auto">
          <a:xfrm>
            <a:off x="2667001" y="1447800"/>
            <a:ext cx="7026639" cy="1143000"/>
          </a:xfrm>
          <a:prstGeom prst="rect">
            <a:avLst/>
          </a:prstGeom>
          <a:noFill/>
          <a:ln w="9525">
            <a:noFill/>
            <a:miter lim="800000"/>
            <a:headEnd/>
            <a:tailEnd/>
          </a:ln>
        </p:spPr>
      </p:pic>
      <p:pic>
        <p:nvPicPr>
          <p:cNvPr id="2050" name="Picture 2"/>
          <p:cNvPicPr>
            <a:picLocks noChangeAspect="1" noChangeArrowheads="1"/>
          </p:cNvPicPr>
          <p:nvPr/>
        </p:nvPicPr>
        <p:blipFill>
          <a:blip r:embed="rId3" cstate="print"/>
          <a:srcRect/>
          <a:stretch>
            <a:fillRect/>
          </a:stretch>
        </p:blipFill>
        <p:spPr bwMode="auto">
          <a:xfrm>
            <a:off x="2743201" y="2971800"/>
            <a:ext cx="7437895" cy="9906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2667000" y="4419600"/>
            <a:ext cx="6917690" cy="990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ipe(down)">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Effect transition="in" filter="wipe(down)">
                                      <p:cBhvr>
                                        <p:cTn id="1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 Inverses</a:t>
            </a:r>
          </a:p>
        </p:txBody>
      </p:sp>
      <p:sp>
        <p:nvSpPr>
          <p:cNvPr id="3" name="Content Placeholder 2"/>
          <p:cNvSpPr>
            <a:spLocks noGrp="1"/>
          </p:cNvSpPr>
          <p:nvPr>
            <p:ph idx="1"/>
          </p:nvPr>
        </p:nvSpPr>
        <p:spPr/>
        <p:txBody>
          <a:bodyPr/>
          <a:lstStyle/>
          <a:p>
            <a:r>
              <a:rPr lang="en-US" dirty="0"/>
              <a:t>Inverse of </a:t>
            </a:r>
            <a:r>
              <a:rPr lang="en-US" dirty="0">
                <a:latin typeface="Times New Roman" pitchFamily="18" charset="0"/>
                <a:cs typeface="Times New Roman" pitchFamily="18" charset="0"/>
              </a:rPr>
              <a:t>2</a:t>
            </a:r>
            <a:r>
              <a:rPr lang="en-US" dirty="0"/>
              <a:t> is </a:t>
            </a:r>
            <a:r>
              <a:rPr lang="en-US" dirty="0">
                <a:latin typeface="Times New Roman" pitchFamily="18" charset="0"/>
                <a:cs typeface="Times New Roman" pitchFamily="18" charset="0"/>
              </a:rPr>
              <a:t>½</a:t>
            </a:r>
            <a:r>
              <a:rPr lang="en-US" dirty="0"/>
              <a:t> (</a:t>
            </a:r>
            <a:r>
              <a:rPr lang="en-US">
                <a:latin typeface="Times New Roman" pitchFamily="18" charset="0"/>
                <a:cs typeface="Times New Roman" pitchFamily="18" charset="0"/>
              </a:rPr>
              <a:t>2 · </a:t>
            </a:r>
            <a:r>
              <a:rPr lang="en-US" dirty="0">
                <a:latin typeface="Times New Roman" pitchFamily="18" charset="0"/>
                <a:cs typeface="Times New Roman" pitchFamily="18" charset="0"/>
              </a:rPr>
              <a:t>½ = 1</a:t>
            </a:r>
            <a:r>
              <a:rPr lang="en-US" dirty="0"/>
              <a:t>)</a:t>
            </a:r>
          </a:p>
          <a:p>
            <a:r>
              <a:rPr lang="en-US" dirty="0"/>
              <a:t>Matrix Inverse:  </a:t>
            </a:r>
            <a:r>
              <a:rPr lang="en-US" i="1" dirty="0">
                <a:latin typeface="Times New Roman" pitchFamily="18" charset="0"/>
                <a:cs typeface="Times New Roman" pitchFamily="18" charset="0"/>
              </a:rPr>
              <a:t>AA</a:t>
            </a:r>
            <a:r>
              <a:rPr lang="en-US" baseline="30000" dirty="0">
                <a:latin typeface="Times New Roman" pitchFamily="18" charset="0"/>
                <a:cs typeface="Times New Roman" pitchFamily="18" charset="0"/>
              </a:rPr>
              <a:t>-1</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I</a:t>
            </a:r>
          </a:p>
          <a:p>
            <a:r>
              <a:rPr lang="en-US" dirty="0"/>
              <a:t>Modular Inverse for </a:t>
            </a:r>
            <a:r>
              <a:rPr lang="en-US" dirty="0">
                <a:latin typeface="Times New Roman" pitchFamily="18" charset="0"/>
                <a:cs typeface="Times New Roman" pitchFamily="18" charset="0"/>
              </a:rPr>
              <a:t>Mod </a:t>
            </a:r>
            <a:r>
              <a:rPr lang="en-US" i="1" dirty="0">
                <a:latin typeface="Times New Roman" pitchFamily="18" charset="0"/>
                <a:cs typeface="Times New Roman" pitchFamily="18" charset="0"/>
              </a:rPr>
              <a:t>m</a:t>
            </a:r>
            <a:r>
              <a:rPr lang="en-US" dirty="0"/>
              <a:t>: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a · a</a:t>
            </a:r>
            <a:r>
              <a:rPr lang="en-US" baseline="30000" dirty="0">
                <a:latin typeface="Times New Roman" pitchFamily="18" charset="0"/>
                <a:cs typeface="Times New Roman" pitchFamily="18" charset="0"/>
              </a:rPr>
              <a:t>-1</a:t>
            </a:r>
            <a:r>
              <a:rPr lang="en-US" dirty="0">
                <a:latin typeface="Times New Roman" pitchFamily="18" charset="0"/>
                <a:cs typeface="Times New Roman" pitchFamily="18" charset="0"/>
              </a:rPr>
              <a:t>) Mod </a:t>
            </a:r>
            <a:r>
              <a:rPr lang="en-US" i="1" dirty="0">
                <a:latin typeface="Times New Roman" pitchFamily="18" charset="0"/>
                <a:cs typeface="Times New Roman" pitchFamily="18" charset="0"/>
              </a:rPr>
              <a:t>m</a:t>
            </a:r>
            <a:r>
              <a:rPr lang="en-US" dirty="0">
                <a:latin typeface="Times New Roman" pitchFamily="18" charset="0"/>
                <a:cs typeface="Times New Roman" pitchFamily="18" charset="0"/>
              </a:rPr>
              <a:t> = 1</a:t>
            </a:r>
          </a:p>
          <a:p>
            <a:r>
              <a:rPr lang="en-US" dirty="0"/>
              <a:t>For Modular Inverses, </a:t>
            </a:r>
            <a:r>
              <a:rPr lang="en-US" i="1" dirty="0"/>
              <a:t>a</a:t>
            </a:r>
            <a:r>
              <a:rPr lang="en-US" dirty="0"/>
              <a:t> and </a:t>
            </a:r>
            <a:r>
              <a:rPr lang="en-US" i="1" dirty="0"/>
              <a:t>m</a:t>
            </a:r>
            <a:r>
              <a:rPr lang="en-US" dirty="0"/>
              <a:t> must NOT have any prime factors in common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 Inverses of Mod 26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43723932"/>
              </p:ext>
            </p:extLst>
          </p:nvPr>
        </p:nvGraphicFramePr>
        <p:xfrm>
          <a:off x="2959101" y="1447800"/>
          <a:ext cx="7499349" cy="741680"/>
        </p:xfrm>
        <a:graphic>
          <a:graphicData uri="http://schemas.openxmlformats.org/drawingml/2006/table">
            <a:tbl>
              <a:tblPr firstRow="1" bandRow="1">
                <a:tableStyleId>{5C22544A-7EE6-4342-B048-85BDC9FD1C3A}</a:tableStyleId>
              </a:tblPr>
              <a:tblGrid>
                <a:gridCol w="576873">
                  <a:extLst>
                    <a:ext uri="{9D8B030D-6E8A-4147-A177-3AD203B41FA5}">
                      <a16:colId xmlns:a16="http://schemas.microsoft.com/office/drawing/2014/main" val="20000"/>
                    </a:ext>
                  </a:extLst>
                </a:gridCol>
                <a:gridCol w="576873">
                  <a:extLst>
                    <a:ext uri="{9D8B030D-6E8A-4147-A177-3AD203B41FA5}">
                      <a16:colId xmlns:a16="http://schemas.microsoft.com/office/drawing/2014/main" val="20001"/>
                    </a:ext>
                  </a:extLst>
                </a:gridCol>
                <a:gridCol w="576873">
                  <a:extLst>
                    <a:ext uri="{9D8B030D-6E8A-4147-A177-3AD203B41FA5}">
                      <a16:colId xmlns:a16="http://schemas.microsoft.com/office/drawing/2014/main" val="20002"/>
                    </a:ext>
                  </a:extLst>
                </a:gridCol>
                <a:gridCol w="576873">
                  <a:extLst>
                    <a:ext uri="{9D8B030D-6E8A-4147-A177-3AD203B41FA5}">
                      <a16:colId xmlns:a16="http://schemas.microsoft.com/office/drawing/2014/main" val="20003"/>
                    </a:ext>
                  </a:extLst>
                </a:gridCol>
                <a:gridCol w="576873">
                  <a:extLst>
                    <a:ext uri="{9D8B030D-6E8A-4147-A177-3AD203B41FA5}">
                      <a16:colId xmlns:a16="http://schemas.microsoft.com/office/drawing/2014/main" val="20004"/>
                    </a:ext>
                  </a:extLst>
                </a:gridCol>
                <a:gridCol w="576873">
                  <a:extLst>
                    <a:ext uri="{9D8B030D-6E8A-4147-A177-3AD203B41FA5}">
                      <a16:colId xmlns:a16="http://schemas.microsoft.com/office/drawing/2014/main" val="20005"/>
                    </a:ext>
                  </a:extLst>
                </a:gridCol>
                <a:gridCol w="576873">
                  <a:extLst>
                    <a:ext uri="{9D8B030D-6E8A-4147-A177-3AD203B41FA5}">
                      <a16:colId xmlns:a16="http://schemas.microsoft.com/office/drawing/2014/main" val="20006"/>
                    </a:ext>
                  </a:extLst>
                </a:gridCol>
                <a:gridCol w="576873">
                  <a:extLst>
                    <a:ext uri="{9D8B030D-6E8A-4147-A177-3AD203B41FA5}">
                      <a16:colId xmlns:a16="http://schemas.microsoft.com/office/drawing/2014/main" val="20007"/>
                    </a:ext>
                  </a:extLst>
                </a:gridCol>
                <a:gridCol w="576873">
                  <a:extLst>
                    <a:ext uri="{9D8B030D-6E8A-4147-A177-3AD203B41FA5}">
                      <a16:colId xmlns:a16="http://schemas.microsoft.com/office/drawing/2014/main" val="20008"/>
                    </a:ext>
                  </a:extLst>
                </a:gridCol>
                <a:gridCol w="576873">
                  <a:extLst>
                    <a:ext uri="{9D8B030D-6E8A-4147-A177-3AD203B41FA5}">
                      <a16:colId xmlns:a16="http://schemas.microsoft.com/office/drawing/2014/main" val="20009"/>
                    </a:ext>
                  </a:extLst>
                </a:gridCol>
                <a:gridCol w="576873">
                  <a:extLst>
                    <a:ext uri="{9D8B030D-6E8A-4147-A177-3AD203B41FA5}">
                      <a16:colId xmlns:a16="http://schemas.microsoft.com/office/drawing/2014/main" val="20010"/>
                    </a:ext>
                  </a:extLst>
                </a:gridCol>
                <a:gridCol w="576873">
                  <a:extLst>
                    <a:ext uri="{9D8B030D-6E8A-4147-A177-3AD203B41FA5}">
                      <a16:colId xmlns:a16="http://schemas.microsoft.com/office/drawing/2014/main" val="20011"/>
                    </a:ext>
                  </a:extLst>
                </a:gridCol>
                <a:gridCol w="576873">
                  <a:extLst>
                    <a:ext uri="{9D8B030D-6E8A-4147-A177-3AD203B41FA5}">
                      <a16:colId xmlns:a16="http://schemas.microsoft.com/office/drawing/2014/main" val="20012"/>
                    </a:ext>
                  </a:extLst>
                </a:gridCol>
              </a:tblGrid>
              <a:tr h="370840">
                <a:tc>
                  <a:txBody>
                    <a:bodyPr/>
                    <a:lstStyle/>
                    <a:p>
                      <a:r>
                        <a:rPr lang="en-US" dirty="0">
                          <a:latin typeface="Times New Roman" pitchFamily="18" charset="0"/>
                          <a:cs typeface="Times New Roman" pitchFamily="18" charset="0"/>
                        </a:rPr>
                        <a:t>A</a:t>
                      </a:r>
                    </a:p>
                  </a:txBody>
                  <a:tcPr/>
                </a:tc>
                <a:tc>
                  <a:txBody>
                    <a:bodyPr/>
                    <a:lstStyle/>
                    <a:p>
                      <a:r>
                        <a:rPr lang="en-US" dirty="0">
                          <a:latin typeface="Times New Roman" pitchFamily="18" charset="0"/>
                          <a:cs typeface="Times New Roman" pitchFamily="18" charset="0"/>
                        </a:rPr>
                        <a:t>1</a:t>
                      </a:r>
                    </a:p>
                  </a:txBody>
                  <a:tcPr/>
                </a:tc>
                <a:tc>
                  <a:txBody>
                    <a:bodyPr/>
                    <a:lstStyle/>
                    <a:p>
                      <a:r>
                        <a:rPr lang="en-US" dirty="0">
                          <a:latin typeface="Times New Roman" pitchFamily="18" charset="0"/>
                          <a:cs typeface="Times New Roman" pitchFamily="18" charset="0"/>
                        </a:rPr>
                        <a:t>3</a:t>
                      </a:r>
                    </a:p>
                  </a:txBody>
                  <a:tcPr/>
                </a:tc>
                <a:tc>
                  <a:txBody>
                    <a:bodyPr/>
                    <a:lstStyle/>
                    <a:p>
                      <a:r>
                        <a:rPr lang="en-US" dirty="0">
                          <a:latin typeface="Times New Roman" pitchFamily="18" charset="0"/>
                          <a:cs typeface="Times New Roman" pitchFamily="18" charset="0"/>
                        </a:rPr>
                        <a:t>5</a:t>
                      </a:r>
                    </a:p>
                  </a:txBody>
                  <a:tcPr/>
                </a:tc>
                <a:tc>
                  <a:txBody>
                    <a:bodyPr/>
                    <a:lstStyle/>
                    <a:p>
                      <a:r>
                        <a:rPr lang="en-US" dirty="0">
                          <a:latin typeface="Times New Roman" pitchFamily="18" charset="0"/>
                          <a:cs typeface="Times New Roman" pitchFamily="18" charset="0"/>
                        </a:rPr>
                        <a:t>7</a:t>
                      </a:r>
                    </a:p>
                  </a:txBody>
                  <a:tcPr/>
                </a:tc>
                <a:tc>
                  <a:txBody>
                    <a:bodyPr/>
                    <a:lstStyle/>
                    <a:p>
                      <a:r>
                        <a:rPr lang="en-US" dirty="0">
                          <a:latin typeface="Times New Roman" pitchFamily="18" charset="0"/>
                          <a:cs typeface="Times New Roman" pitchFamily="18" charset="0"/>
                        </a:rPr>
                        <a:t>9</a:t>
                      </a:r>
                    </a:p>
                  </a:txBody>
                  <a:tcPr/>
                </a:tc>
                <a:tc>
                  <a:txBody>
                    <a:bodyPr/>
                    <a:lstStyle/>
                    <a:p>
                      <a:r>
                        <a:rPr lang="en-US" dirty="0">
                          <a:latin typeface="Times New Roman" pitchFamily="18" charset="0"/>
                          <a:cs typeface="Times New Roman" pitchFamily="18" charset="0"/>
                        </a:rPr>
                        <a:t>11</a:t>
                      </a:r>
                    </a:p>
                  </a:txBody>
                  <a:tcPr/>
                </a:tc>
                <a:tc>
                  <a:txBody>
                    <a:bodyPr/>
                    <a:lstStyle/>
                    <a:p>
                      <a:r>
                        <a:rPr lang="en-US" dirty="0">
                          <a:latin typeface="Times New Roman" pitchFamily="18" charset="0"/>
                          <a:cs typeface="Times New Roman" pitchFamily="18" charset="0"/>
                        </a:rPr>
                        <a:t>15</a:t>
                      </a:r>
                    </a:p>
                  </a:txBody>
                  <a:tcPr/>
                </a:tc>
                <a:tc>
                  <a:txBody>
                    <a:bodyPr/>
                    <a:lstStyle/>
                    <a:p>
                      <a:r>
                        <a:rPr lang="en-US" dirty="0">
                          <a:latin typeface="Times New Roman" pitchFamily="18" charset="0"/>
                          <a:cs typeface="Times New Roman" pitchFamily="18" charset="0"/>
                        </a:rPr>
                        <a:t>17</a:t>
                      </a:r>
                    </a:p>
                  </a:txBody>
                  <a:tcPr/>
                </a:tc>
                <a:tc>
                  <a:txBody>
                    <a:bodyPr/>
                    <a:lstStyle/>
                    <a:p>
                      <a:r>
                        <a:rPr lang="en-US" dirty="0">
                          <a:latin typeface="Times New Roman" pitchFamily="18" charset="0"/>
                          <a:cs typeface="Times New Roman" pitchFamily="18" charset="0"/>
                        </a:rPr>
                        <a:t>19</a:t>
                      </a:r>
                    </a:p>
                  </a:txBody>
                  <a:tcPr/>
                </a:tc>
                <a:tc>
                  <a:txBody>
                    <a:bodyPr/>
                    <a:lstStyle/>
                    <a:p>
                      <a:r>
                        <a:rPr lang="en-US" dirty="0">
                          <a:latin typeface="Times New Roman" pitchFamily="18" charset="0"/>
                          <a:cs typeface="Times New Roman" pitchFamily="18" charset="0"/>
                        </a:rPr>
                        <a:t>21</a:t>
                      </a:r>
                    </a:p>
                  </a:txBody>
                  <a:tcPr/>
                </a:tc>
                <a:tc>
                  <a:txBody>
                    <a:bodyPr/>
                    <a:lstStyle/>
                    <a:p>
                      <a:r>
                        <a:rPr lang="en-US" dirty="0">
                          <a:latin typeface="Times New Roman" pitchFamily="18" charset="0"/>
                          <a:cs typeface="Times New Roman" pitchFamily="18" charset="0"/>
                        </a:rPr>
                        <a:t>23</a:t>
                      </a:r>
                    </a:p>
                  </a:txBody>
                  <a:tcPr/>
                </a:tc>
                <a:tc>
                  <a:txBody>
                    <a:bodyPr/>
                    <a:lstStyle/>
                    <a:p>
                      <a:r>
                        <a:rPr lang="en-US" dirty="0">
                          <a:latin typeface="Times New Roman" pitchFamily="18" charset="0"/>
                          <a:cs typeface="Times New Roman" pitchFamily="18" charset="0"/>
                        </a:rPr>
                        <a:t>25</a:t>
                      </a:r>
                    </a:p>
                  </a:txBody>
                  <a:tcPr/>
                </a:tc>
                <a:extLst>
                  <a:ext uri="{0D108BD9-81ED-4DB2-BD59-A6C34878D82A}">
                    <a16:rowId xmlns:a16="http://schemas.microsoft.com/office/drawing/2014/main" val="10000"/>
                  </a:ext>
                </a:extLst>
              </a:tr>
              <a:tr h="370840">
                <a:tc>
                  <a:txBody>
                    <a:bodyPr/>
                    <a:lstStyle/>
                    <a:p>
                      <a:r>
                        <a:rPr lang="en-US" dirty="0">
                          <a:latin typeface="Times New Roman" pitchFamily="18" charset="0"/>
                          <a:cs typeface="Times New Roman" pitchFamily="18" charset="0"/>
                        </a:rPr>
                        <a:t>A</a:t>
                      </a:r>
                      <a:r>
                        <a:rPr lang="en-US" baseline="30000" dirty="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1</a:t>
                      </a:r>
                    </a:p>
                  </a:txBody>
                  <a:tcPr/>
                </a:tc>
                <a:tc>
                  <a:txBody>
                    <a:bodyPr/>
                    <a:lstStyle/>
                    <a:p>
                      <a:r>
                        <a:rPr lang="en-US" dirty="0">
                          <a:latin typeface="Times New Roman" pitchFamily="18" charset="0"/>
                          <a:cs typeface="Times New Roman" pitchFamily="18" charset="0"/>
                        </a:rPr>
                        <a:t>9</a:t>
                      </a:r>
                    </a:p>
                  </a:txBody>
                  <a:tcPr/>
                </a:tc>
                <a:tc>
                  <a:txBody>
                    <a:bodyPr/>
                    <a:lstStyle/>
                    <a:p>
                      <a:r>
                        <a:rPr lang="en-US" dirty="0">
                          <a:latin typeface="Times New Roman" pitchFamily="18" charset="0"/>
                          <a:cs typeface="Times New Roman" pitchFamily="18" charset="0"/>
                        </a:rPr>
                        <a:t>21</a:t>
                      </a:r>
                    </a:p>
                  </a:txBody>
                  <a:tcPr/>
                </a:tc>
                <a:tc>
                  <a:txBody>
                    <a:bodyPr/>
                    <a:lstStyle/>
                    <a:p>
                      <a:r>
                        <a:rPr lang="en-US" dirty="0">
                          <a:latin typeface="Times New Roman" pitchFamily="18" charset="0"/>
                          <a:cs typeface="Times New Roman" pitchFamily="18" charset="0"/>
                        </a:rPr>
                        <a:t>15</a:t>
                      </a:r>
                    </a:p>
                  </a:txBody>
                  <a:tcPr/>
                </a:tc>
                <a:tc>
                  <a:txBody>
                    <a:bodyPr/>
                    <a:lstStyle/>
                    <a:p>
                      <a:r>
                        <a:rPr lang="en-US" dirty="0">
                          <a:latin typeface="Times New Roman" pitchFamily="18" charset="0"/>
                          <a:cs typeface="Times New Roman" pitchFamily="18" charset="0"/>
                        </a:rPr>
                        <a:t>3</a:t>
                      </a:r>
                    </a:p>
                  </a:txBody>
                  <a:tcPr/>
                </a:tc>
                <a:tc>
                  <a:txBody>
                    <a:bodyPr/>
                    <a:lstStyle/>
                    <a:p>
                      <a:r>
                        <a:rPr lang="en-US" dirty="0">
                          <a:latin typeface="Times New Roman" pitchFamily="18" charset="0"/>
                          <a:cs typeface="Times New Roman" pitchFamily="18" charset="0"/>
                        </a:rPr>
                        <a:t>19</a:t>
                      </a:r>
                    </a:p>
                  </a:txBody>
                  <a:tcPr/>
                </a:tc>
                <a:tc>
                  <a:txBody>
                    <a:bodyPr/>
                    <a:lstStyle/>
                    <a:p>
                      <a:r>
                        <a:rPr lang="en-US" dirty="0">
                          <a:latin typeface="Times New Roman" pitchFamily="18" charset="0"/>
                          <a:cs typeface="Times New Roman" pitchFamily="18" charset="0"/>
                        </a:rPr>
                        <a:t>7</a:t>
                      </a:r>
                    </a:p>
                  </a:txBody>
                  <a:tcPr/>
                </a:tc>
                <a:tc>
                  <a:txBody>
                    <a:bodyPr/>
                    <a:lstStyle/>
                    <a:p>
                      <a:r>
                        <a:rPr lang="en-US" dirty="0">
                          <a:latin typeface="Times New Roman" pitchFamily="18" charset="0"/>
                          <a:cs typeface="Times New Roman" pitchFamily="18" charset="0"/>
                        </a:rPr>
                        <a:t>23</a:t>
                      </a:r>
                    </a:p>
                  </a:txBody>
                  <a:tcPr/>
                </a:tc>
                <a:tc>
                  <a:txBody>
                    <a:bodyPr/>
                    <a:lstStyle/>
                    <a:p>
                      <a:r>
                        <a:rPr lang="en-US" dirty="0">
                          <a:latin typeface="Times New Roman" pitchFamily="18" charset="0"/>
                          <a:cs typeface="Times New Roman" pitchFamily="18" charset="0"/>
                        </a:rPr>
                        <a:t>11</a:t>
                      </a:r>
                    </a:p>
                  </a:txBody>
                  <a:tcPr/>
                </a:tc>
                <a:tc>
                  <a:txBody>
                    <a:bodyPr/>
                    <a:lstStyle/>
                    <a:p>
                      <a:r>
                        <a:rPr lang="en-US" dirty="0">
                          <a:latin typeface="Times New Roman" pitchFamily="18" charset="0"/>
                          <a:cs typeface="Times New Roman" pitchFamily="18" charset="0"/>
                        </a:rPr>
                        <a:t>5</a:t>
                      </a:r>
                    </a:p>
                  </a:txBody>
                  <a:tcPr/>
                </a:tc>
                <a:tc>
                  <a:txBody>
                    <a:bodyPr/>
                    <a:lstStyle/>
                    <a:p>
                      <a:r>
                        <a:rPr lang="en-US" dirty="0">
                          <a:latin typeface="Times New Roman" pitchFamily="18" charset="0"/>
                          <a:cs typeface="Times New Roman" pitchFamily="18" charset="0"/>
                        </a:rPr>
                        <a:t>17</a:t>
                      </a:r>
                    </a:p>
                  </a:txBody>
                  <a:tcPr/>
                </a:tc>
                <a:tc>
                  <a:txBody>
                    <a:bodyPr/>
                    <a:lstStyle/>
                    <a:p>
                      <a:r>
                        <a:rPr lang="en-US" dirty="0">
                          <a:latin typeface="Times New Roman" pitchFamily="18" charset="0"/>
                          <a:cs typeface="Times New Roman" pitchFamily="18" charset="0"/>
                        </a:rPr>
                        <a:t>25</a:t>
                      </a:r>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3124200" y="2743200"/>
            <a:ext cx="5824030" cy="369332"/>
          </a:xfrm>
          <a:prstGeom prst="rect">
            <a:avLst/>
          </a:prstGeom>
          <a:noFill/>
        </p:spPr>
        <p:txBody>
          <a:bodyPr wrap="none" rtlCol="0">
            <a:spAutoFit/>
          </a:bodyPr>
          <a:lstStyle/>
          <a:p>
            <a:r>
              <a:rPr lang="en-US" dirty="0"/>
              <a:t>Example – Find the Modular Inverse of </a:t>
            </a:r>
            <a:r>
              <a:rPr lang="en-US" dirty="0">
                <a:latin typeface="Times New Roman" pitchFamily="18" charset="0"/>
                <a:cs typeface="Times New Roman" pitchFamily="18" charset="0"/>
              </a:rPr>
              <a:t>9 </a:t>
            </a:r>
            <a:r>
              <a:rPr lang="en-US" dirty="0">
                <a:cs typeface="Times New Roman" pitchFamily="18" charset="0"/>
              </a:rPr>
              <a:t>for Mod </a:t>
            </a:r>
            <a:r>
              <a:rPr lang="en-US" dirty="0">
                <a:latin typeface="Times New Roman" pitchFamily="18" charset="0"/>
                <a:cs typeface="Times New Roman" pitchFamily="18" charset="0"/>
              </a:rPr>
              <a:t>26</a:t>
            </a:r>
          </a:p>
        </p:txBody>
      </p:sp>
      <p:sp>
        <p:nvSpPr>
          <p:cNvPr id="7" name="TextBox 6"/>
          <p:cNvSpPr txBox="1"/>
          <p:nvPr/>
        </p:nvSpPr>
        <p:spPr>
          <a:xfrm>
            <a:off x="3581401" y="3429000"/>
            <a:ext cx="1083951" cy="369332"/>
          </a:xfrm>
          <a:prstGeom prst="rect">
            <a:avLst/>
          </a:prstGeom>
          <a:noFill/>
        </p:spPr>
        <p:txBody>
          <a:bodyPr wrap="none" rtlCol="0">
            <a:spAutoFit/>
          </a:bodyPr>
          <a:lstStyle/>
          <a:p>
            <a:r>
              <a:rPr lang="en-US" dirty="0">
                <a:latin typeface="Times New Roman" pitchFamily="18" charset="0"/>
                <a:cs typeface="Times New Roman" pitchFamily="18" charset="0"/>
              </a:rPr>
              <a:t>9 · 3 = 27</a:t>
            </a:r>
          </a:p>
        </p:txBody>
      </p:sp>
      <p:sp>
        <p:nvSpPr>
          <p:cNvPr id="8" name="TextBox 7"/>
          <p:cNvSpPr txBox="1"/>
          <p:nvPr/>
        </p:nvSpPr>
        <p:spPr>
          <a:xfrm>
            <a:off x="3581400" y="4038600"/>
            <a:ext cx="1576072" cy="369332"/>
          </a:xfrm>
          <a:prstGeom prst="rect">
            <a:avLst/>
          </a:prstGeom>
          <a:noFill/>
        </p:spPr>
        <p:txBody>
          <a:bodyPr wrap="none" rtlCol="0">
            <a:spAutoFit/>
          </a:bodyPr>
          <a:lstStyle/>
          <a:p>
            <a:r>
              <a:rPr lang="en-US" dirty="0">
                <a:latin typeface="Times New Roman" pitchFamily="18" charset="0"/>
                <a:cs typeface="Times New Roman" pitchFamily="18" charset="0"/>
              </a:rPr>
              <a:t>27 Mod 26 = 1</a:t>
            </a:r>
          </a:p>
        </p:txBody>
      </p:sp>
      <p:sp>
        <p:nvSpPr>
          <p:cNvPr id="9" name="TextBox 8"/>
          <p:cNvSpPr txBox="1"/>
          <p:nvPr/>
        </p:nvSpPr>
        <p:spPr>
          <a:xfrm>
            <a:off x="3581401" y="4572000"/>
            <a:ext cx="4041491" cy="369332"/>
          </a:xfrm>
          <a:prstGeom prst="rect">
            <a:avLst/>
          </a:prstGeom>
          <a:noFill/>
        </p:spPr>
        <p:txBody>
          <a:bodyPr wrap="none" rtlCol="0">
            <a:spAutoFit/>
          </a:bodyPr>
          <a:lstStyle/>
          <a:p>
            <a:r>
              <a:rPr lang="en-US" dirty="0">
                <a:latin typeface="Times New Roman" pitchFamily="18" charset="0"/>
                <a:cs typeface="Times New Roman" pitchFamily="18" charset="0"/>
              </a:rPr>
              <a:t>3</a:t>
            </a:r>
            <a:r>
              <a:rPr lang="en-US" dirty="0"/>
              <a:t> is the Modular Inverse of </a:t>
            </a:r>
            <a:r>
              <a:rPr lang="en-US" dirty="0">
                <a:latin typeface="Times New Roman" pitchFamily="18" charset="0"/>
                <a:cs typeface="Times New Roman" pitchFamily="18" charset="0"/>
              </a:rPr>
              <a:t>9</a:t>
            </a:r>
            <a:r>
              <a:rPr lang="en-US" dirty="0"/>
              <a:t> </a:t>
            </a:r>
            <a:r>
              <a:rPr lang="en-US" dirty="0">
                <a:latin typeface="Times New Roman" pitchFamily="18" charset="0"/>
                <a:cs typeface="Times New Roman" pitchFamily="18" charset="0"/>
              </a:rPr>
              <a:t>Mod</a:t>
            </a:r>
            <a:r>
              <a:rPr lang="en-US" dirty="0"/>
              <a:t> </a:t>
            </a:r>
            <a:r>
              <a:rPr lang="en-US" dirty="0">
                <a:latin typeface="Times New Roman" pitchFamily="18" charset="0"/>
                <a:cs typeface="Times New Roman" pitchFamily="18" charset="0"/>
              </a:rPr>
              <a:t>26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down)">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Hill Cipher Matrices</a:t>
            </a:r>
          </a:p>
        </p:txBody>
      </p:sp>
      <p:sp>
        <p:nvSpPr>
          <p:cNvPr id="3" name="Content Placeholder 2"/>
          <p:cNvSpPr>
            <a:spLocks noGrp="1"/>
          </p:cNvSpPr>
          <p:nvPr>
            <p:ph idx="1"/>
          </p:nvPr>
        </p:nvSpPr>
        <p:spPr/>
        <p:txBody>
          <a:bodyPr/>
          <a:lstStyle/>
          <a:p>
            <a:r>
              <a:rPr lang="en-US" dirty="0"/>
              <a:t>One matrix to encrypt, one to decrypt</a:t>
            </a:r>
          </a:p>
          <a:p>
            <a:r>
              <a:rPr lang="en-US" dirty="0"/>
              <a:t>Must be n x n, invertible matrices</a:t>
            </a:r>
          </a:p>
          <a:p>
            <a:r>
              <a:rPr lang="en-US" dirty="0"/>
              <a:t>Decryption matrix must be modular inverse of encryption matrix in Mod </a:t>
            </a:r>
            <a:r>
              <a:rPr lang="en-US" dirty="0">
                <a:latin typeface="Times New Roman" pitchFamily="18" charset="0"/>
                <a:cs typeface="Times New Roman" pitchFamily="18" charset="0"/>
              </a:rPr>
              <a:t>26</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3FAE43-EA97-478E-A598-7AC14FD6062A}"/>
              </a:ext>
            </a:extLst>
          </p:cNvPr>
          <p:cNvPicPr>
            <a:picLocks noChangeAspect="1"/>
          </p:cNvPicPr>
          <p:nvPr/>
        </p:nvPicPr>
        <p:blipFill>
          <a:blip r:embed="rId2"/>
          <a:stretch>
            <a:fillRect/>
          </a:stretch>
        </p:blipFill>
        <p:spPr>
          <a:xfrm>
            <a:off x="1786597" y="872197"/>
            <a:ext cx="9158067" cy="5247249"/>
          </a:xfrm>
          <a:prstGeom prst="rect">
            <a:avLst/>
          </a:prstGeom>
        </p:spPr>
      </p:pic>
    </p:spTree>
    <p:extLst>
      <p:ext uri="{BB962C8B-B14F-4D97-AF65-F5344CB8AC3E}">
        <p14:creationId xmlns:p14="http://schemas.microsoft.com/office/powerpoint/2010/main" val="3694387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Modularly Inverse Matrices</a:t>
            </a:r>
          </a:p>
        </p:txBody>
      </p:sp>
      <p:sp>
        <p:nvSpPr>
          <p:cNvPr id="3" name="Content Placeholder 2"/>
          <p:cNvSpPr>
            <a:spLocks noGrp="1"/>
          </p:cNvSpPr>
          <p:nvPr>
            <p:ph idx="1"/>
          </p:nvPr>
        </p:nvSpPr>
        <p:spPr/>
        <p:txBody>
          <a:bodyPr>
            <a:normAutofit/>
          </a:bodyPr>
          <a:lstStyle/>
          <a:p>
            <a:r>
              <a:rPr lang="en-US" dirty="0"/>
              <a:t>Calculate determinant of first matrix A, </a:t>
            </a:r>
            <a:r>
              <a:rPr lang="en-US" dirty="0" err="1"/>
              <a:t>det</a:t>
            </a:r>
            <a:r>
              <a:rPr lang="en-US" dirty="0"/>
              <a:t> A</a:t>
            </a:r>
          </a:p>
          <a:p>
            <a:r>
              <a:rPr lang="en-US" dirty="0"/>
              <a:t>Make sure that </a:t>
            </a:r>
            <a:r>
              <a:rPr lang="en-US" dirty="0" err="1"/>
              <a:t>det</a:t>
            </a:r>
            <a:r>
              <a:rPr lang="en-US" dirty="0"/>
              <a:t> A has a modular inverse for Mod </a:t>
            </a:r>
            <a:r>
              <a:rPr lang="en-US" dirty="0">
                <a:latin typeface="Times New Roman" pitchFamily="18" charset="0"/>
                <a:cs typeface="Times New Roman" pitchFamily="18" charset="0"/>
              </a:rPr>
              <a:t>26</a:t>
            </a:r>
            <a:r>
              <a:rPr lang="en-US" dirty="0"/>
              <a:t> </a:t>
            </a:r>
          </a:p>
          <a:p>
            <a:r>
              <a:rPr lang="en-US" dirty="0"/>
              <a:t>Calculate the </a:t>
            </a:r>
            <a:r>
              <a:rPr lang="en-US" dirty="0" err="1"/>
              <a:t>adjugate</a:t>
            </a:r>
            <a:r>
              <a:rPr lang="en-US" dirty="0"/>
              <a:t> of A, </a:t>
            </a:r>
            <a:r>
              <a:rPr lang="en-US" dirty="0" err="1"/>
              <a:t>adj</a:t>
            </a:r>
            <a:r>
              <a:rPr lang="en-US" dirty="0"/>
              <a:t> A</a:t>
            </a:r>
          </a:p>
          <a:p>
            <a:r>
              <a:rPr lang="en-US" dirty="0"/>
              <a:t>Multiply </a:t>
            </a:r>
            <a:r>
              <a:rPr lang="en-US" dirty="0" err="1"/>
              <a:t>adj</a:t>
            </a:r>
            <a:r>
              <a:rPr lang="en-US" dirty="0"/>
              <a:t> A by modular inverse of </a:t>
            </a:r>
            <a:r>
              <a:rPr lang="en-US" dirty="0" err="1"/>
              <a:t>det</a:t>
            </a:r>
            <a:r>
              <a:rPr lang="en-US" dirty="0"/>
              <a:t> A</a:t>
            </a:r>
          </a:p>
          <a:p>
            <a:r>
              <a:rPr lang="en-US" dirty="0"/>
              <a:t>Calculate Mod 26 of the result to get B</a:t>
            </a:r>
          </a:p>
          <a:p>
            <a:r>
              <a:rPr lang="en-US" dirty="0"/>
              <a:t>Use A to encrypt, B to decrypt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693F-33CE-4B1F-B38D-6B243A2D3D2C}"/>
              </a:ext>
            </a:extLst>
          </p:cNvPr>
          <p:cNvSpPr>
            <a:spLocks noGrp="1"/>
          </p:cNvSpPr>
          <p:nvPr>
            <p:ph type="title"/>
          </p:nvPr>
        </p:nvSpPr>
        <p:spPr>
          <a:xfrm>
            <a:off x="2592925" y="624110"/>
            <a:ext cx="8911687" cy="852998"/>
          </a:xfrm>
        </p:spPr>
        <p:txBody>
          <a:bodyPr/>
          <a:lstStyle/>
          <a:p>
            <a:r>
              <a:rPr lang="en-US" dirty="0"/>
              <a:t>Matrix Determinant</a:t>
            </a:r>
          </a:p>
        </p:txBody>
      </p:sp>
      <p:pic>
        <p:nvPicPr>
          <p:cNvPr id="4" name="Picture 6" descr="http://latex.codecogs.com/gif.latex?\LARGE%20\dpi%7b300%7d%20\fn_cm%20\begin%7bvmatrix%7d%20a_%7b11%7d%20&amp;%20a_%7b12%7d\\%20a_%7b21%7d%20&amp;%20a_%7b22%7d%20\end%7bvmatrix%7d%20=%20a_%7b11%7da_%7b22%7d-a_%7b12%7da_%7b21%7d">
            <a:extLst>
              <a:ext uri="{FF2B5EF4-FFF2-40B4-BE49-F238E27FC236}">
                <a16:creationId xmlns:a16="http://schemas.microsoft.com/office/drawing/2014/main" id="{CF3214AF-F1DB-4309-8315-31DF9AB7AA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6210" y="2045778"/>
            <a:ext cx="8505825" cy="115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http://latex.codecogs.com/gif.latex?\small%20\dpi%7b300%7d%20\fn_cm%20\begin%7bvmatrix%7d%20a_%7b11%7d%20&amp;%20a_%7b12%7d%20&amp;%20a_%7b13%7d\\%20a_%7b21%7d%20&amp;%20a_%7b22%7d%20&amp;%20a_%7b23%7d\\%20a_%7b31%7d%20&amp;%20a_%7b32%7d%20&amp;%20a_%7b33%7d%20\end%7bvmatrix%7d%20\\%20\\%20=a_%7b11%7da_%7b22%7da_%7b33%7d%20-a_%7b11%7da_%7b23%7da_%7b32%7d%20-%20a_%7b12%7da_%7b21%7da_%7b33%7d+a_%7b12%7da_%7b23%7da_%7b31%7d%20+a_%7b13%7da_%7b21%7da_%7b32%7d-a_%7b13%7da_%7b22%7da_%7b31%7d">
            <a:extLst>
              <a:ext uri="{FF2B5EF4-FFF2-40B4-BE49-F238E27FC236}">
                <a16:creationId xmlns:a16="http://schemas.microsoft.com/office/drawing/2014/main" id="{C99D320A-4E1C-4E91-AE16-7318B0681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6209" y="3767168"/>
            <a:ext cx="8505825" cy="1986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16601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 Reciprocal Example	</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3047999" y="1447800"/>
            <a:ext cx="2297723" cy="6858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124200" y="2362199"/>
            <a:ext cx="4387948" cy="397185"/>
          </a:xfrm>
          <a:prstGeom prst="rect">
            <a:avLst/>
          </a:prstGeom>
          <a:noFill/>
          <a:ln w="9525">
            <a:noFill/>
            <a:miter lim="800000"/>
            <a:headEnd/>
            <a:tailEnd/>
          </a:ln>
        </p:spPr>
      </p:pic>
      <p:pic>
        <p:nvPicPr>
          <p:cNvPr id="3077" name="Picture 5"/>
          <p:cNvPicPr>
            <a:picLocks noChangeAspect="1" noChangeArrowheads="1"/>
          </p:cNvPicPr>
          <p:nvPr/>
        </p:nvPicPr>
        <p:blipFill>
          <a:blip r:embed="rId4" cstate="print"/>
          <a:srcRect/>
          <a:stretch>
            <a:fillRect/>
          </a:stretch>
        </p:blipFill>
        <p:spPr bwMode="auto">
          <a:xfrm>
            <a:off x="3200401" y="3429001"/>
            <a:ext cx="4579033" cy="669616"/>
          </a:xfrm>
          <a:prstGeom prst="rect">
            <a:avLst/>
          </a:prstGeom>
          <a:noFill/>
          <a:ln w="9525">
            <a:noFill/>
            <a:miter lim="800000"/>
            <a:headEnd/>
            <a:tailEnd/>
          </a:ln>
        </p:spPr>
      </p:pic>
      <p:pic>
        <p:nvPicPr>
          <p:cNvPr id="3078" name="Picture 6"/>
          <p:cNvPicPr>
            <a:picLocks noChangeAspect="1" noChangeArrowheads="1"/>
          </p:cNvPicPr>
          <p:nvPr/>
        </p:nvPicPr>
        <p:blipFill>
          <a:blip r:embed="rId5" cstate="print"/>
          <a:srcRect/>
          <a:stretch>
            <a:fillRect/>
          </a:stretch>
        </p:blipFill>
        <p:spPr bwMode="auto">
          <a:xfrm>
            <a:off x="3124200" y="4267200"/>
            <a:ext cx="4579032" cy="685800"/>
          </a:xfrm>
          <a:prstGeom prst="rect">
            <a:avLst/>
          </a:prstGeom>
          <a:noFill/>
          <a:ln w="9525">
            <a:noFill/>
            <a:miter lim="800000"/>
            <a:headEnd/>
            <a:tailEnd/>
          </a:ln>
        </p:spPr>
      </p:pic>
      <p:pic>
        <p:nvPicPr>
          <p:cNvPr id="1026" name="Picture 2"/>
          <p:cNvPicPr>
            <a:picLocks noChangeAspect="1" noChangeArrowheads="1"/>
          </p:cNvPicPr>
          <p:nvPr/>
        </p:nvPicPr>
        <p:blipFill>
          <a:blip r:embed="rId6" cstate="print"/>
          <a:srcRect/>
          <a:stretch>
            <a:fillRect/>
          </a:stretch>
        </p:blipFill>
        <p:spPr bwMode="auto">
          <a:xfrm>
            <a:off x="3124200" y="2971799"/>
            <a:ext cx="4275406" cy="365419"/>
          </a:xfrm>
          <a:prstGeom prst="rect">
            <a:avLst/>
          </a:prstGeom>
          <a:noFill/>
          <a:ln w="9525">
            <a:noFill/>
            <a:miter lim="800000"/>
            <a:headEnd/>
            <a:tailEnd/>
          </a:ln>
        </p:spPr>
      </p:pic>
      <p:pic>
        <p:nvPicPr>
          <p:cNvPr id="1027" name="Picture 3"/>
          <p:cNvPicPr>
            <a:picLocks noChangeAspect="1" noChangeArrowheads="1"/>
          </p:cNvPicPr>
          <p:nvPr/>
        </p:nvPicPr>
        <p:blipFill>
          <a:blip r:embed="rId7" cstate="print"/>
          <a:srcRect/>
          <a:stretch>
            <a:fillRect/>
          </a:stretch>
        </p:blipFill>
        <p:spPr bwMode="auto">
          <a:xfrm>
            <a:off x="3124201" y="5105400"/>
            <a:ext cx="8115885" cy="685800"/>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a:t>
            </a:r>
          </a:p>
        </p:txBody>
      </p:sp>
      <p:sp>
        <p:nvSpPr>
          <p:cNvPr id="3" name="Content Placeholder 2"/>
          <p:cNvSpPr>
            <a:spLocks noGrp="1"/>
          </p:cNvSpPr>
          <p:nvPr>
            <p:ph idx="1"/>
          </p:nvPr>
        </p:nvSpPr>
        <p:spPr/>
        <p:txBody>
          <a:bodyPr/>
          <a:lstStyle/>
          <a:p>
            <a:r>
              <a:rPr lang="en-US" dirty="0"/>
              <a:t>Assign each letter in alphabet a number between </a:t>
            </a:r>
            <a:r>
              <a:rPr lang="en-US" dirty="0">
                <a:latin typeface="Times New Roman" pitchFamily="18" charset="0"/>
                <a:cs typeface="Times New Roman" pitchFamily="18" charset="0"/>
              </a:rPr>
              <a:t>0</a:t>
            </a:r>
            <a:r>
              <a:rPr lang="en-US" dirty="0"/>
              <a:t> and </a:t>
            </a:r>
            <a:r>
              <a:rPr lang="en-US" dirty="0">
                <a:latin typeface="Times New Roman" pitchFamily="18" charset="0"/>
                <a:cs typeface="Times New Roman" pitchFamily="18" charset="0"/>
              </a:rPr>
              <a:t>25</a:t>
            </a:r>
          </a:p>
          <a:p>
            <a:r>
              <a:rPr lang="en-US" dirty="0"/>
              <a:t>Change message into </a:t>
            </a:r>
            <a:r>
              <a:rPr lang="en-US" dirty="0">
                <a:latin typeface="Times New Roman" pitchFamily="18" charset="0"/>
                <a:cs typeface="Times New Roman" pitchFamily="18" charset="0"/>
              </a:rPr>
              <a:t>2 x 1</a:t>
            </a:r>
            <a:r>
              <a:rPr lang="en-US" dirty="0"/>
              <a:t> letter vectors</a:t>
            </a:r>
          </a:p>
          <a:p>
            <a:r>
              <a:rPr lang="en-US" dirty="0"/>
              <a:t>Change each vector into </a:t>
            </a:r>
            <a:r>
              <a:rPr lang="en-US" dirty="0">
                <a:latin typeface="Times New Roman" pitchFamily="18" charset="0"/>
                <a:cs typeface="Times New Roman" pitchFamily="18" charset="0"/>
              </a:rPr>
              <a:t>2 x 1</a:t>
            </a:r>
            <a:r>
              <a:rPr lang="en-US" dirty="0"/>
              <a:t> numeric vectors</a:t>
            </a:r>
          </a:p>
          <a:p>
            <a:r>
              <a:rPr lang="en-US" dirty="0"/>
              <a:t>Multiply each numeric vector by encryption matrix</a:t>
            </a:r>
          </a:p>
          <a:p>
            <a:r>
              <a:rPr lang="en-US" dirty="0"/>
              <a:t>Convert product vectors to letters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Letter to Number Substitution</a:t>
            </a:r>
          </a:p>
        </p:txBody>
      </p:sp>
      <p:graphicFrame>
        <p:nvGraphicFramePr>
          <p:cNvPr id="4" name="Content Placeholder 3"/>
          <p:cNvGraphicFramePr>
            <a:graphicFrameLocks/>
          </p:cNvGraphicFramePr>
          <p:nvPr>
            <p:extLst>
              <p:ext uri="{D42A27DB-BD31-4B8C-83A1-F6EECF244321}">
                <p14:modId xmlns:p14="http://schemas.microsoft.com/office/powerpoint/2010/main" val="3195753068"/>
              </p:ext>
            </p:extLst>
          </p:nvPr>
        </p:nvGraphicFramePr>
        <p:xfrm>
          <a:off x="2959101" y="1999566"/>
          <a:ext cx="5734807" cy="1123461"/>
        </p:xfrm>
        <a:graphic>
          <a:graphicData uri="http://schemas.openxmlformats.org/drawingml/2006/table">
            <a:tbl>
              <a:tblPr firstRow="1" bandRow="1">
                <a:tableStyleId>{5C22544A-7EE6-4342-B048-85BDC9FD1C3A}</a:tableStyleId>
              </a:tblPr>
              <a:tblGrid>
                <a:gridCol w="441139">
                  <a:extLst>
                    <a:ext uri="{9D8B030D-6E8A-4147-A177-3AD203B41FA5}">
                      <a16:colId xmlns:a16="http://schemas.microsoft.com/office/drawing/2014/main" val="20000"/>
                    </a:ext>
                  </a:extLst>
                </a:gridCol>
                <a:gridCol w="441139">
                  <a:extLst>
                    <a:ext uri="{9D8B030D-6E8A-4147-A177-3AD203B41FA5}">
                      <a16:colId xmlns:a16="http://schemas.microsoft.com/office/drawing/2014/main" val="20001"/>
                    </a:ext>
                  </a:extLst>
                </a:gridCol>
                <a:gridCol w="441139">
                  <a:extLst>
                    <a:ext uri="{9D8B030D-6E8A-4147-A177-3AD203B41FA5}">
                      <a16:colId xmlns:a16="http://schemas.microsoft.com/office/drawing/2014/main" val="20002"/>
                    </a:ext>
                  </a:extLst>
                </a:gridCol>
                <a:gridCol w="441139">
                  <a:extLst>
                    <a:ext uri="{9D8B030D-6E8A-4147-A177-3AD203B41FA5}">
                      <a16:colId xmlns:a16="http://schemas.microsoft.com/office/drawing/2014/main" val="20003"/>
                    </a:ext>
                  </a:extLst>
                </a:gridCol>
                <a:gridCol w="441139">
                  <a:extLst>
                    <a:ext uri="{9D8B030D-6E8A-4147-A177-3AD203B41FA5}">
                      <a16:colId xmlns:a16="http://schemas.microsoft.com/office/drawing/2014/main" val="20004"/>
                    </a:ext>
                  </a:extLst>
                </a:gridCol>
                <a:gridCol w="441139">
                  <a:extLst>
                    <a:ext uri="{9D8B030D-6E8A-4147-A177-3AD203B41FA5}">
                      <a16:colId xmlns:a16="http://schemas.microsoft.com/office/drawing/2014/main" val="20005"/>
                    </a:ext>
                  </a:extLst>
                </a:gridCol>
                <a:gridCol w="441139">
                  <a:extLst>
                    <a:ext uri="{9D8B030D-6E8A-4147-A177-3AD203B41FA5}">
                      <a16:colId xmlns:a16="http://schemas.microsoft.com/office/drawing/2014/main" val="20006"/>
                    </a:ext>
                  </a:extLst>
                </a:gridCol>
                <a:gridCol w="441139">
                  <a:extLst>
                    <a:ext uri="{9D8B030D-6E8A-4147-A177-3AD203B41FA5}">
                      <a16:colId xmlns:a16="http://schemas.microsoft.com/office/drawing/2014/main" val="20007"/>
                    </a:ext>
                  </a:extLst>
                </a:gridCol>
                <a:gridCol w="441139">
                  <a:extLst>
                    <a:ext uri="{9D8B030D-6E8A-4147-A177-3AD203B41FA5}">
                      <a16:colId xmlns:a16="http://schemas.microsoft.com/office/drawing/2014/main" val="20008"/>
                    </a:ext>
                  </a:extLst>
                </a:gridCol>
                <a:gridCol w="441139">
                  <a:extLst>
                    <a:ext uri="{9D8B030D-6E8A-4147-A177-3AD203B41FA5}">
                      <a16:colId xmlns:a16="http://schemas.microsoft.com/office/drawing/2014/main" val="20009"/>
                    </a:ext>
                  </a:extLst>
                </a:gridCol>
                <a:gridCol w="441139">
                  <a:extLst>
                    <a:ext uri="{9D8B030D-6E8A-4147-A177-3AD203B41FA5}">
                      <a16:colId xmlns:a16="http://schemas.microsoft.com/office/drawing/2014/main" val="20010"/>
                    </a:ext>
                  </a:extLst>
                </a:gridCol>
                <a:gridCol w="441139">
                  <a:extLst>
                    <a:ext uri="{9D8B030D-6E8A-4147-A177-3AD203B41FA5}">
                      <a16:colId xmlns:a16="http://schemas.microsoft.com/office/drawing/2014/main" val="20011"/>
                    </a:ext>
                  </a:extLst>
                </a:gridCol>
                <a:gridCol w="441139">
                  <a:extLst>
                    <a:ext uri="{9D8B030D-6E8A-4147-A177-3AD203B41FA5}">
                      <a16:colId xmlns:a16="http://schemas.microsoft.com/office/drawing/2014/main" val="20012"/>
                    </a:ext>
                  </a:extLst>
                </a:gridCol>
              </a:tblGrid>
              <a:tr h="557857">
                <a:tc>
                  <a:txBody>
                    <a:bodyPr/>
                    <a:lstStyle/>
                    <a:p>
                      <a:r>
                        <a:rPr lang="en-US" dirty="0">
                          <a:latin typeface="Times New Roman" pitchFamily="18" charset="0"/>
                          <a:cs typeface="Times New Roman" pitchFamily="18" charset="0"/>
                        </a:rPr>
                        <a:t>A</a:t>
                      </a:r>
                    </a:p>
                  </a:txBody>
                  <a:tcPr/>
                </a:tc>
                <a:tc>
                  <a:txBody>
                    <a:bodyPr/>
                    <a:lstStyle/>
                    <a:p>
                      <a:r>
                        <a:rPr lang="en-US" dirty="0">
                          <a:latin typeface="Times New Roman" pitchFamily="18" charset="0"/>
                          <a:cs typeface="Times New Roman" pitchFamily="18" charset="0"/>
                        </a:rPr>
                        <a:t>B</a:t>
                      </a:r>
                    </a:p>
                  </a:txBody>
                  <a:tcPr/>
                </a:tc>
                <a:tc>
                  <a:txBody>
                    <a:bodyPr/>
                    <a:lstStyle/>
                    <a:p>
                      <a:r>
                        <a:rPr lang="en-US" dirty="0">
                          <a:latin typeface="Times New Roman" pitchFamily="18" charset="0"/>
                          <a:cs typeface="Times New Roman" pitchFamily="18" charset="0"/>
                        </a:rPr>
                        <a:t>C</a:t>
                      </a:r>
                    </a:p>
                  </a:txBody>
                  <a:tcPr/>
                </a:tc>
                <a:tc>
                  <a:txBody>
                    <a:bodyPr/>
                    <a:lstStyle/>
                    <a:p>
                      <a:r>
                        <a:rPr lang="en-US" dirty="0">
                          <a:latin typeface="Times New Roman" pitchFamily="18" charset="0"/>
                          <a:cs typeface="Times New Roman" pitchFamily="18" charset="0"/>
                        </a:rPr>
                        <a:t>D</a:t>
                      </a:r>
                    </a:p>
                  </a:txBody>
                  <a:tcPr/>
                </a:tc>
                <a:tc>
                  <a:txBody>
                    <a:bodyPr/>
                    <a:lstStyle/>
                    <a:p>
                      <a:r>
                        <a:rPr lang="en-US" dirty="0">
                          <a:latin typeface="Times New Roman" pitchFamily="18" charset="0"/>
                          <a:cs typeface="Times New Roman" pitchFamily="18" charset="0"/>
                        </a:rPr>
                        <a:t>E</a:t>
                      </a:r>
                    </a:p>
                  </a:txBody>
                  <a:tcPr/>
                </a:tc>
                <a:tc>
                  <a:txBody>
                    <a:bodyPr/>
                    <a:lstStyle/>
                    <a:p>
                      <a:r>
                        <a:rPr lang="en-US" dirty="0">
                          <a:latin typeface="Times New Roman" pitchFamily="18" charset="0"/>
                          <a:cs typeface="Times New Roman" pitchFamily="18" charset="0"/>
                        </a:rPr>
                        <a:t>F</a:t>
                      </a:r>
                    </a:p>
                  </a:txBody>
                  <a:tcPr/>
                </a:tc>
                <a:tc>
                  <a:txBody>
                    <a:bodyPr/>
                    <a:lstStyle/>
                    <a:p>
                      <a:r>
                        <a:rPr lang="en-US" dirty="0">
                          <a:latin typeface="Times New Roman" pitchFamily="18" charset="0"/>
                          <a:cs typeface="Times New Roman" pitchFamily="18" charset="0"/>
                        </a:rPr>
                        <a:t>G</a:t>
                      </a:r>
                    </a:p>
                  </a:txBody>
                  <a:tcPr/>
                </a:tc>
                <a:tc>
                  <a:txBody>
                    <a:bodyPr/>
                    <a:lstStyle/>
                    <a:p>
                      <a:r>
                        <a:rPr lang="en-US" dirty="0">
                          <a:latin typeface="Times New Roman" pitchFamily="18" charset="0"/>
                          <a:cs typeface="Times New Roman" pitchFamily="18" charset="0"/>
                        </a:rPr>
                        <a:t>H</a:t>
                      </a:r>
                    </a:p>
                  </a:txBody>
                  <a:tcPr/>
                </a:tc>
                <a:tc>
                  <a:txBody>
                    <a:bodyPr/>
                    <a:lstStyle/>
                    <a:p>
                      <a:r>
                        <a:rPr lang="en-US" dirty="0">
                          <a:latin typeface="Times New Roman" pitchFamily="18" charset="0"/>
                          <a:cs typeface="Times New Roman" pitchFamily="18" charset="0"/>
                        </a:rPr>
                        <a:t>I</a:t>
                      </a:r>
                    </a:p>
                  </a:txBody>
                  <a:tcPr/>
                </a:tc>
                <a:tc>
                  <a:txBody>
                    <a:bodyPr/>
                    <a:lstStyle/>
                    <a:p>
                      <a:r>
                        <a:rPr lang="en-US" dirty="0">
                          <a:latin typeface="Times New Roman" pitchFamily="18" charset="0"/>
                          <a:cs typeface="Times New Roman" pitchFamily="18" charset="0"/>
                        </a:rPr>
                        <a:t>J</a:t>
                      </a:r>
                    </a:p>
                  </a:txBody>
                  <a:tcPr/>
                </a:tc>
                <a:tc>
                  <a:txBody>
                    <a:bodyPr/>
                    <a:lstStyle/>
                    <a:p>
                      <a:r>
                        <a:rPr lang="en-US" dirty="0">
                          <a:latin typeface="Times New Roman" pitchFamily="18" charset="0"/>
                          <a:cs typeface="Times New Roman" pitchFamily="18" charset="0"/>
                        </a:rPr>
                        <a:t>K</a:t>
                      </a:r>
                    </a:p>
                  </a:txBody>
                  <a:tcPr/>
                </a:tc>
                <a:tc>
                  <a:txBody>
                    <a:bodyPr/>
                    <a:lstStyle/>
                    <a:p>
                      <a:r>
                        <a:rPr lang="en-US" dirty="0">
                          <a:latin typeface="Times New Roman" pitchFamily="18" charset="0"/>
                          <a:cs typeface="Times New Roman" pitchFamily="18" charset="0"/>
                        </a:rPr>
                        <a:t>L</a:t>
                      </a:r>
                    </a:p>
                  </a:txBody>
                  <a:tcPr/>
                </a:tc>
                <a:tc>
                  <a:txBody>
                    <a:bodyPr/>
                    <a:lstStyle/>
                    <a:p>
                      <a:r>
                        <a:rPr lang="en-US" dirty="0">
                          <a:latin typeface="Times New Roman" pitchFamily="18" charset="0"/>
                          <a:cs typeface="Times New Roman" pitchFamily="18" charset="0"/>
                        </a:rPr>
                        <a:t>M</a:t>
                      </a:r>
                    </a:p>
                  </a:txBody>
                  <a:tcPr/>
                </a:tc>
                <a:extLst>
                  <a:ext uri="{0D108BD9-81ED-4DB2-BD59-A6C34878D82A}">
                    <a16:rowId xmlns:a16="http://schemas.microsoft.com/office/drawing/2014/main" val="10000"/>
                  </a:ext>
                </a:extLst>
              </a:tr>
              <a:tr h="565604">
                <a:tc>
                  <a:txBody>
                    <a:bodyPr/>
                    <a:lstStyle/>
                    <a:p>
                      <a:r>
                        <a:rPr lang="en-US" dirty="0">
                          <a:latin typeface="Times New Roman" pitchFamily="18" charset="0"/>
                          <a:cs typeface="Times New Roman" pitchFamily="18" charset="0"/>
                        </a:rPr>
                        <a:t>0</a:t>
                      </a:r>
                    </a:p>
                  </a:txBody>
                  <a:tcPr/>
                </a:tc>
                <a:tc>
                  <a:txBody>
                    <a:bodyPr/>
                    <a:lstStyle/>
                    <a:p>
                      <a:r>
                        <a:rPr lang="en-US" dirty="0">
                          <a:latin typeface="Times New Roman" pitchFamily="18" charset="0"/>
                          <a:cs typeface="Times New Roman" pitchFamily="18" charset="0"/>
                        </a:rPr>
                        <a:t>1</a:t>
                      </a:r>
                    </a:p>
                  </a:txBody>
                  <a:tcPr/>
                </a:tc>
                <a:tc>
                  <a:txBody>
                    <a:bodyPr/>
                    <a:lstStyle/>
                    <a:p>
                      <a:r>
                        <a:rPr lang="en-US" dirty="0">
                          <a:latin typeface="Times New Roman" pitchFamily="18" charset="0"/>
                          <a:cs typeface="Times New Roman" pitchFamily="18" charset="0"/>
                        </a:rPr>
                        <a:t>2</a:t>
                      </a:r>
                    </a:p>
                  </a:txBody>
                  <a:tcPr/>
                </a:tc>
                <a:tc>
                  <a:txBody>
                    <a:bodyPr/>
                    <a:lstStyle/>
                    <a:p>
                      <a:r>
                        <a:rPr lang="en-US" dirty="0">
                          <a:latin typeface="Times New Roman" pitchFamily="18" charset="0"/>
                          <a:cs typeface="Times New Roman" pitchFamily="18" charset="0"/>
                        </a:rPr>
                        <a:t>3</a:t>
                      </a:r>
                    </a:p>
                  </a:txBody>
                  <a:tcPr/>
                </a:tc>
                <a:tc>
                  <a:txBody>
                    <a:bodyPr/>
                    <a:lstStyle/>
                    <a:p>
                      <a:r>
                        <a:rPr lang="en-US" dirty="0">
                          <a:latin typeface="Times New Roman" pitchFamily="18" charset="0"/>
                          <a:cs typeface="Times New Roman" pitchFamily="18" charset="0"/>
                        </a:rPr>
                        <a:t>4</a:t>
                      </a:r>
                    </a:p>
                  </a:txBody>
                  <a:tcPr/>
                </a:tc>
                <a:tc>
                  <a:txBody>
                    <a:bodyPr/>
                    <a:lstStyle/>
                    <a:p>
                      <a:r>
                        <a:rPr lang="en-US" dirty="0">
                          <a:latin typeface="Times New Roman" pitchFamily="18" charset="0"/>
                          <a:cs typeface="Times New Roman" pitchFamily="18" charset="0"/>
                        </a:rPr>
                        <a:t>5</a:t>
                      </a:r>
                    </a:p>
                  </a:txBody>
                  <a:tcPr/>
                </a:tc>
                <a:tc>
                  <a:txBody>
                    <a:bodyPr/>
                    <a:lstStyle/>
                    <a:p>
                      <a:r>
                        <a:rPr lang="en-US" dirty="0">
                          <a:latin typeface="Times New Roman" pitchFamily="18" charset="0"/>
                          <a:cs typeface="Times New Roman" pitchFamily="18" charset="0"/>
                        </a:rPr>
                        <a:t>6</a:t>
                      </a:r>
                    </a:p>
                  </a:txBody>
                  <a:tcPr/>
                </a:tc>
                <a:tc>
                  <a:txBody>
                    <a:bodyPr/>
                    <a:lstStyle/>
                    <a:p>
                      <a:r>
                        <a:rPr lang="en-US" dirty="0">
                          <a:latin typeface="Times New Roman" pitchFamily="18" charset="0"/>
                          <a:cs typeface="Times New Roman" pitchFamily="18" charset="0"/>
                        </a:rPr>
                        <a:t>7</a:t>
                      </a:r>
                    </a:p>
                  </a:txBody>
                  <a:tcPr/>
                </a:tc>
                <a:tc>
                  <a:txBody>
                    <a:bodyPr/>
                    <a:lstStyle/>
                    <a:p>
                      <a:r>
                        <a:rPr lang="en-US" dirty="0">
                          <a:latin typeface="Times New Roman" pitchFamily="18" charset="0"/>
                          <a:cs typeface="Times New Roman" pitchFamily="18" charset="0"/>
                        </a:rPr>
                        <a:t>8</a:t>
                      </a:r>
                    </a:p>
                  </a:txBody>
                  <a:tcPr/>
                </a:tc>
                <a:tc>
                  <a:txBody>
                    <a:bodyPr/>
                    <a:lstStyle/>
                    <a:p>
                      <a:r>
                        <a:rPr lang="en-US" dirty="0">
                          <a:latin typeface="Times New Roman" pitchFamily="18" charset="0"/>
                          <a:cs typeface="Times New Roman" pitchFamily="18" charset="0"/>
                        </a:rPr>
                        <a:t>9</a:t>
                      </a:r>
                    </a:p>
                  </a:txBody>
                  <a:tcPr/>
                </a:tc>
                <a:tc>
                  <a:txBody>
                    <a:bodyPr/>
                    <a:lstStyle/>
                    <a:p>
                      <a:r>
                        <a:rPr lang="en-US" dirty="0">
                          <a:latin typeface="Times New Roman" pitchFamily="18" charset="0"/>
                          <a:cs typeface="Times New Roman" pitchFamily="18" charset="0"/>
                        </a:rPr>
                        <a:t>10</a:t>
                      </a:r>
                    </a:p>
                  </a:txBody>
                  <a:tcPr/>
                </a:tc>
                <a:tc>
                  <a:txBody>
                    <a:bodyPr/>
                    <a:lstStyle/>
                    <a:p>
                      <a:r>
                        <a:rPr lang="en-US" dirty="0">
                          <a:latin typeface="Times New Roman" pitchFamily="18" charset="0"/>
                          <a:cs typeface="Times New Roman" pitchFamily="18" charset="0"/>
                        </a:rPr>
                        <a:t>11</a:t>
                      </a:r>
                    </a:p>
                  </a:txBody>
                  <a:tcPr/>
                </a:tc>
                <a:tc>
                  <a:txBody>
                    <a:bodyPr/>
                    <a:lstStyle/>
                    <a:p>
                      <a:r>
                        <a:rPr lang="en-US" dirty="0">
                          <a:latin typeface="Times New Roman" pitchFamily="18" charset="0"/>
                          <a:cs typeface="Times New Roman" pitchFamily="18" charset="0"/>
                        </a:rPr>
                        <a:t>12</a:t>
                      </a:r>
                    </a:p>
                  </a:txBody>
                  <a:tcPr/>
                </a:tc>
                <a:extLst>
                  <a:ext uri="{0D108BD9-81ED-4DB2-BD59-A6C34878D82A}">
                    <a16:rowId xmlns:a16="http://schemas.microsoft.com/office/drawing/2014/main" val="10001"/>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610861942"/>
              </p:ext>
            </p:extLst>
          </p:nvPr>
        </p:nvGraphicFramePr>
        <p:xfrm>
          <a:off x="2971801" y="3545058"/>
          <a:ext cx="5734807" cy="1123462"/>
        </p:xfrm>
        <a:graphic>
          <a:graphicData uri="http://schemas.openxmlformats.org/drawingml/2006/table">
            <a:tbl>
              <a:tblPr firstRow="1" bandRow="1">
                <a:tableStyleId>{5C22544A-7EE6-4342-B048-85BDC9FD1C3A}</a:tableStyleId>
              </a:tblPr>
              <a:tblGrid>
                <a:gridCol w="441139">
                  <a:extLst>
                    <a:ext uri="{9D8B030D-6E8A-4147-A177-3AD203B41FA5}">
                      <a16:colId xmlns:a16="http://schemas.microsoft.com/office/drawing/2014/main" val="20000"/>
                    </a:ext>
                  </a:extLst>
                </a:gridCol>
                <a:gridCol w="441139">
                  <a:extLst>
                    <a:ext uri="{9D8B030D-6E8A-4147-A177-3AD203B41FA5}">
                      <a16:colId xmlns:a16="http://schemas.microsoft.com/office/drawing/2014/main" val="20001"/>
                    </a:ext>
                  </a:extLst>
                </a:gridCol>
                <a:gridCol w="441139">
                  <a:extLst>
                    <a:ext uri="{9D8B030D-6E8A-4147-A177-3AD203B41FA5}">
                      <a16:colId xmlns:a16="http://schemas.microsoft.com/office/drawing/2014/main" val="20002"/>
                    </a:ext>
                  </a:extLst>
                </a:gridCol>
                <a:gridCol w="441139">
                  <a:extLst>
                    <a:ext uri="{9D8B030D-6E8A-4147-A177-3AD203B41FA5}">
                      <a16:colId xmlns:a16="http://schemas.microsoft.com/office/drawing/2014/main" val="20003"/>
                    </a:ext>
                  </a:extLst>
                </a:gridCol>
                <a:gridCol w="441139">
                  <a:extLst>
                    <a:ext uri="{9D8B030D-6E8A-4147-A177-3AD203B41FA5}">
                      <a16:colId xmlns:a16="http://schemas.microsoft.com/office/drawing/2014/main" val="20004"/>
                    </a:ext>
                  </a:extLst>
                </a:gridCol>
                <a:gridCol w="441139">
                  <a:extLst>
                    <a:ext uri="{9D8B030D-6E8A-4147-A177-3AD203B41FA5}">
                      <a16:colId xmlns:a16="http://schemas.microsoft.com/office/drawing/2014/main" val="20005"/>
                    </a:ext>
                  </a:extLst>
                </a:gridCol>
                <a:gridCol w="441139">
                  <a:extLst>
                    <a:ext uri="{9D8B030D-6E8A-4147-A177-3AD203B41FA5}">
                      <a16:colId xmlns:a16="http://schemas.microsoft.com/office/drawing/2014/main" val="20006"/>
                    </a:ext>
                  </a:extLst>
                </a:gridCol>
                <a:gridCol w="441139">
                  <a:extLst>
                    <a:ext uri="{9D8B030D-6E8A-4147-A177-3AD203B41FA5}">
                      <a16:colId xmlns:a16="http://schemas.microsoft.com/office/drawing/2014/main" val="20007"/>
                    </a:ext>
                  </a:extLst>
                </a:gridCol>
                <a:gridCol w="441139">
                  <a:extLst>
                    <a:ext uri="{9D8B030D-6E8A-4147-A177-3AD203B41FA5}">
                      <a16:colId xmlns:a16="http://schemas.microsoft.com/office/drawing/2014/main" val="20008"/>
                    </a:ext>
                  </a:extLst>
                </a:gridCol>
                <a:gridCol w="441139">
                  <a:extLst>
                    <a:ext uri="{9D8B030D-6E8A-4147-A177-3AD203B41FA5}">
                      <a16:colId xmlns:a16="http://schemas.microsoft.com/office/drawing/2014/main" val="20009"/>
                    </a:ext>
                  </a:extLst>
                </a:gridCol>
                <a:gridCol w="441139">
                  <a:extLst>
                    <a:ext uri="{9D8B030D-6E8A-4147-A177-3AD203B41FA5}">
                      <a16:colId xmlns:a16="http://schemas.microsoft.com/office/drawing/2014/main" val="20010"/>
                    </a:ext>
                  </a:extLst>
                </a:gridCol>
                <a:gridCol w="441139">
                  <a:extLst>
                    <a:ext uri="{9D8B030D-6E8A-4147-A177-3AD203B41FA5}">
                      <a16:colId xmlns:a16="http://schemas.microsoft.com/office/drawing/2014/main" val="20011"/>
                    </a:ext>
                  </a:extLst>
                </a:gridCol>
                <a:gridCol w="441139">
                  <a:extLst>
                    <a:ext uri="{9D8B030D-6E8A-4147-A177-3AD203B41FA5}">
                      <a16:colId xmlns:a16="http://schemas.microsoft.com/office/drawing/2014/main" val="20012"/>
                    </a:ext>
                  </a:extLst>
                </a:gridCol>
              </a:tblGrid>
              <a:tr h="557857">
                <a:tc>
                  <a:txBody>
                    <a:bodyPr/>
                    <a:lstStyle/>
                    <a:p>
                      <a:r>
                        <a:rPr lang="en-US" dirty="0">
                          <a:latin typeface="Times New Roman" pitchFamily="18" charset="0"/>
                          <a:cs typeface="Times New Roman" pitchFamily="18" charset="0"/>
                        </a:rPr>
                        <a:t>N</a:t>
                      </a:r>
                    </a:p>
                  </a:txBody>
                  <a:tcPr/>
                </a:tc>
                <a:tc>
                  <a:txBody>
                    <a:bodyPr/>
                    <a:lstStyle/>
                    <a:p>
                      <a:r>
                        <a:rPr lang="en-US" dirty="0">
                          <a:latin typeface="Times New Roman" pitchFamily="18" charset="0"/>
                          <a:cs typeface="Times New Roman" pitchFamily="18" charset="0"/>
                        </a:rPr>
                        <a:t>O</a:t>
                      </a:r>
                    </a:p>
                  </a:txBody>
                  <a:tcPr/>
                </a:tc>
                <a:tc>
                  <a:txBody>
                    <a:bodyPr/>
                    <a:lstStyle/>
                    <a:p>
                      <a:r>
                        <a:rPr lang="en-US" dirty="0">
                          <a:latin typeface="Times New Roman" pitchFamily="18" charset="0"/>
                          <a:cs typeface="Times New Roman" pitchFamily="18" charset="0"/>
                        </a:rPr>
                        <a:t>P </a:t>
                      </a:r>
                    </a:p>
                  </a:txBody>
                  <a:tcPr/>
                </a:tc>
                <a:tc>
                  <a:txBody>
                    <a:bodyPr/>
                    <a:lstStyle/>
                    <a:p>
                      <a:r>
                        <a:rPr lang="en-US" dirty="0">
                          <a:latin typeface="Times New Roman" pitchFamily="18" charset="0"/>
                          <a:cs typeface="Times New Roman" pitchFamily="18" charset="0"/>
                        </a:rPr>
                        <a:t>Q</a:t>
                      </a:r>
                    </a:p>
                  </a:txBody>
                  <a:tcPr/>
                </a:tc>
                <a:tc>
                  <a:txBody>
                    <a:bodyPr/>
                    <a:lstStyle/>
                    <a:p>
                      <a:r>
                        <a:rPr lang="en-US" dirty="0">
                          <a:latin typeface="Times New Roman" pitchFamily="18" charset="0"/>
                          <a:cs typeface="Times New Roman" pitchFamily="18" charset="0"/>
                        </a:rPr>
                        <a:t>R</a:t>
                      </a:r>
                    </a:p>
                  </a:txBody>
                  <a:tcPr/>
                </a:tc>
                <a:tc>
                  <a:txBody>
                    <a:bodyPr/>
                    <a:lstStyle/>
                    <a:p>
                      <a:r>
                        <a:rPr lang="en-US" dirty="0">
                          <a:latin typeface="Times New Roman" pitchFamily="18" charset="0"/>
                          <a:cs typeface="Times New Roman" pitchFamily="18" charset="0"/>
                        </a:rPr>
                        <a:t>S</a:t>
                      </a:r>
                    </a:p>
                  </a:txBody>
                  <a:tcPr/>
                </a:tc>
                <a:tc>
                  <a:txBody>
                    <a:bodyPr/>
                    <a:lstStyle/>
                    <a:p>
                      <a:r>
                        <a:rPr lang="en-US" dirty="0">
                          <a:latin typeface="Times New Roman" pitchFamily="18" charset="0"/>
                          <a:cs typeface="Times New Roman" pitchFamily="18" charset="0"/>
                        </a:rPr>
                        <a:t>T</a:t>
                      </a:r>
                    </a:p>
                  </a:txBody>
                  <a:tcPr/>
                </a:tc>
                <a:tc>
                  <a:txBody>
                    <a:bodyPr/>
                    <a:lstStyle/>
                    <a:p>
                      <a:r>
                        <a:rPr lang="en-US" dirty="0">
                          <a:latin typeface="Times New Roman" pitchFamily="18" charset="0"/>
                          <a:cs typeface="Times New Roman" pitchFamily="18" charset="0"/>
                        </a:rPr>
                        <a:t>U</a:t>
                      </a:r>
                    </a:p>
                  </a:txBody>
                  <a:tcPr/>
                </a:tc>
                <a:tc>
                  <a:txBody>
                    <a:bodyPr/>
                    <a:lstStyle/>
                    <a:p>
                      <a:r>
                        <a:rPr lang="en-US" dirty="0">
                          <a:latin typeface="Times New Roman" pitchFamily="18" charset="0"/>
                          <a:cs typeface="Times New Roman" pitchFamily="18" charset="0"/>
                        </a:rPr>
                        <a:t>V</a:t>
                      </a:r>
                    </a:p>
                  </a:txBody>
                  <a:tcPr/>
                </a:tc>
                <a:tc>
                  <a:txBody>
                    <a:bodyPr/>
                    <a:lstStyle/>
                    <a:p>
                      <a:r>
                        <a:rPr lang="en-US" dirty="0">
                          <a:latin typeface="Times New Roman" pitchFamily="18" charset="0"/>
                          <a:cs typeface="Times New Roman" pitchFamily="18" charset="0"/>
                        </a:rPr>
                        <a:t>W</a:t>
                      </a:r>
                    </a:p>
                  </a:txBody>
                  <a:tcPr/>
                </a:tc>
                <a:tc>
                  <a:txBody>
                    <a:bodyPr/>
                    <a:lstStyle/>
                    <a:p>
                      <a:r>
                        <a:rPr lang="en-US" dirty="0">
                          <a:latin typeface="Times New Roman" pitchFamily="18" charset="0"/>
                          <a:cs typeface="Times New Roman" pitchFamily="18" charset="0"/>
                        </a:rPr>
                        <a:t>X</a:t>
                      </a:r>
                    </a:p>
                  </a:txBody>
                  <a:tcPr/>
                </a:tc>
                <a:tc>
                  <a:txBody>
                    <a:bodyPr/>
                    <a:lstStyle/>
                    <a:p>
                      <a:r>
                        <a:rPr lang="en-US" dirty="0">
                          <a:latin typeface="Times New Roman" pitchFamily="18" charset="0"/>
                          <a:cs typeface="Times New Roman" pitchFamily="18" charset="0"/>
                        </a:rPr>
                        <a:t>Y</a:t>
                      </a:r>
                    </a:p>
                  </a:txBody>
                  <a:tcPr/>
                </a:tc>
                <a:tc>
                  <a:txBody>
                    <a:bodyPr/>
                    <a:lstStyle/>
                    <a:p>
                      <a:r>
                        <a:rPr lang="en-US" dirty="0">
                          <a:latin typeface="Times New Roman" pitchFamily="18" charset="0"/>
                          <a:cs typeface="Times New Roman" pitchFamily="18" charset="0"/>
                        </a:rPr>
                        <a:t>Z</a:t>
                      </a:r>
                    </a:p>
                  </a:txBody>
                  <a:tcPr/>
                </a:tc>
                <a:extLst>
                  <a:ext uri="{0D108BD9-81ED-4DB2-BD59-A6C34878D82A}">
                    <a16:rowId xmlns:a16="http://schemas.microsoft.com/office/drawing/2014/main" val="10000"/>
                  </a:ext>
                </a:extLst>
              </a:tr>
              <a:tr h="565605">
                <a:tc>
                  <a:txBody>
                    <a:bodyPr/>
                    <a:lstStyle/>
                    <a:p>
                      <a:r>
                        <a:rPr lang="en-US" dirty="0">
                          <a:latin typeface="Times New Roman" pitchFamily="18" charset="0"/>
                          <a:cs typeface="Times New Roman" pitchFamily="18" charset="0"/>
                        </a:rPr>
                        <a:t>13</a:t>
                      </a:r>
                    </a:p>
                  </a:txBody>
                  <a:tcPr/>
                </a:tc>
                <a:tc>
                  <a:txBody>
                    <a:bodyPr/>
                    <a:lstStyle/>
                    <a:p>
                      <a:r>
                        <a:rPr lang="en-US" dirty="0">
                          <a:latin typeface="Times New Roman" pitchFamily="18" charset="0"/>
                          <a:cs typeface="Times New Roman" pitchFamily="18" charset="0"/>
                        </a:rPr>
                        <a:t>14</a:t>
                      </a:r>
                    </a:p>
                  </a:txBody>
                  <a:tcPr/>
                </a:tc>
                <a:tc>
                  <a:txBody>
                    <a:bodyPr/>
                    <a:lstStyle/>
                    <a:p>
                      <a:r>
                        <a:rPr lang="en-US" dirty="0">
                          <a:latin typeface="Times New Roman" pitchFamily="18" charset="0"/>
                          <a:cs typeface="Times New Roman" pitchFamily="18" charset="0"/>
                        </a:rPr>
                        <a:t>15</a:t>
                      </a:r>
                    </a:p>
                  </a:txBody>
                  <a:tcPr/>
                </a:tc>
                <a:tc>
                  <a:txBody>
                    <a:bodyPr/>
                    <a:lstStyle/>
                    <a:p>
                      <a:r>
                        <a:rPr lang="en-US" dirty="0">
                          <a:latin typeface="Times New Roman" pitchFamily="18" charset="0"/>
                          <a:cs typeface="Times New Roman" pitchFamily="18" charset="0"/>
                        </a:rPr>
                        <a:t>16</a:t>
                      </a:r>
                    </a:p>
                  </a:txBody>
                  <a:tcPr/>
                </a:tc>
                <a:tc>
                  <a:txBody>
                    <a:bodyPr/>
                    <a:lstStyle/>
                    <a:p>
                      <a:r>
                        <a:rPr lang="en-US" dirty="0">
                          <a:latin typeface="Times New Roman" pitchFamily="18" charset="0"/>
                          <a:cs typeface="Times New Roman" pitchFamily="18" charset="0"/>
                        </a:rPr>
                        <a:t>17</a:t>
                      </a:r>
                    </a:p>
                  </a:txBody>
                  <a:tcPr/>
                </a:tc>
                <a:tc>
                  <a:txBody>
                    <a:bodyPr/>
                    <a:lstStyle/>
                    <a:p>
                      <a:r>
                        <a:rPr lang="en-US" dirty="0">
                          <a:latin typeface="Times New Roman" pitchFamily="18" charset="0"/>
                          <a:cs typeface="Times New Roman" pitchFamily="18" charset="0"/>
                        </a:rPr>
                        <a:t>18</a:t>
                      </a:r>
                    </a:p>
                  </a:txBody>
                  <a:tcPr/>
                </a:tc>
                <a:tc>
                  <a:txBody>
                    <a:bodyPr/>
                    <a:lstStyle/>
                    <a:p>
                      <a:r>
                        <a:rPr lang="en-US" dirty="0">
                          <a:latin typeface="Times New Roman" pitchFamily="18" charset="0"/>
                          <a:cs typeface="Times New Roman" pitchFamily="18" charset="0"/>
                        </a:rPr>
                        <a:t>19</a:t>
                      </a:r>
                    </a:p>
                  </a:txBody>
                  <a:tcPr/>
                </a:tc>
                <a:tc>
                  <a:txBody>
                    <a:bodyPr/>
                    <a:lstStyle/>
                    <a:p>
                      <a:r>
                        <a:rPr lang="en-US" dirty="0">
                          <a:latin typeface="Times New Roman" pitchFamily="18" charset="0"/>
                          <a:cs typeface="Times New Roman" pitchFamily="18" charset="0"/>
                        </a:rPr>
                        <a:t>20</a:t>
                      </a:r>
                    </a:p>
                  </a:txBody>
                  <a:tcPr/>
                </a:tc>
                <a:tc>
                  <a:txBody>
                    <a:bodyPr/>
                    <a:lstStyle/>
                    <a:p>
                      <a:r>
                        <a:rPr lang="en-US" dirty="0">
                          <a:latin typeface="Times New Roman" pitchFamily="18" charset="0"/>
                          <a:cs typeface="Times New Roman" pitchFamily="18" charset="0"/>
                        </a:rPr>
                        <a:t>21</a:t>
                      </a:r>
                    </a:p>
                  </a:txBody>
                  <a:tcPr/>
                </a:tc>
                <a:tc>
                  <a:txBody>
                    <a:bodyPr/>
                    <a:lstStyle/>
                    <a:p>
                      <a:r>
                        <a:rPr lang="en-US" dirty="0">
                          <a:latin typeface="Times New Roman" pitchFamily="18" charset="0"/>
                          <a:cs typeface="Times New Roman" pitchFamily="18" charset="0"/>
                        </a:rPr>
                        <a:t>22</a:t>
                      </a:r>
                    </a:p>
                  </a:txBody>
                  <a:tcPr/>
                </a:tc>
                <a:tc>
                  <a:txBody>
                    <a:bodyPr/>
                    <a:lstStyle/>
                    <a:p>
                      <a:r>
                        <a:rPr lang="en-US" dirty="0">
                          <a:latin typeface="Times New Roman" pitchFamily="18" charset="0"/>
                          <a:cs typeface="Times New Roman" pitchFamily="18" charset="0"/>
                        </a:rPr>
                        <a:t>23</a:t>
                      </a:r>
                    </a:p>
                  </a:txBody>
                  <a:tcPr/>
                </a:tc>
                <a:tc>
                  <a:txBody>
                    <a:bodyPr/>
                    <a:lstStyle/>
                    <a:p>
                      <a:r>
                        <a:rPr lang="en-US" dirty="0">
                          <a:latin typeface="Times New Roman" pitchFamily="18" charset="0"/>
                          <a:cs typeface="Times New Roman" pitchFamily="18" charset="0"/>
                        </a:rPr>
                        <a:t>24</a:t>
                      </a:r>
                    </a:p>
                  </a:txBody>
                  <a:tcPr/>
                </a:tc>
                <a:tc>
                  <a:txBody>
                    <a:bodyPr/>
                    <a:lstStyle/>
                    <a:p>
                      <a:r>
                        <a:rPr lang="en-US" dirty="0">
                          <a:latin typeface="Times New Roman" pitchFamily="18" charset="0"/>
                          <a:cs typeface="Times New Roman" pitchFamily="18" charset="0"/>
                        </a:rPr>
                        <a:t>25</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Message to Vectors</a:t>
            </a:r>
          </a:p>
        </p:txBody>
      </p:sp>
      <p:sp>
        <p:nvSpPr>
          <p:cNvPr id="3" name="Content Placeholder 2"/>
          <p:cNvSpPr>
            <a:spLocks noGrp="1"/>
          </p:cNvSpPr>
          <p:nvPr>
            <p:ph idx="1"/>
          </p:nvPr>
        </p:nvSpPr>
        <p:spPr>
          <a:xfrm>
            <a:off x="2293034" y="1384831"/>
            <a:ext cx="9211578" cy="5117216"/>
          </a:xfrm>
        </p:spPr>
        <p:txBody>
          <a:bodyPr/>
          <a:lstStyle/>
          <a:p>
            <a:pPr>
              <a:buNone/>
            </a:pPr>
            <a:r>
              <a:rPr lang="en-US" dirty="0"/>
              <a:t>Message to encrypt = HELLO WORLD</a:t>
            </a:r>
          </a:p>
          <a:p>
            <a:pPr>
              <a:buNone/>
            </a:pP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3794262" y="1723886"/>
            <a:ext cx="1101295" cy="4597047"/>
          </a:xfrm>
          <a:prstGeom prst="rect">
            <a:avLst/>
          </a:prstGeom>
          <a:noFill/>
          <a:ln w="9525">
            <a:noFill/>
            <a:miter lim="800000"/>
            <a:headEnd/>
            <a:tailEnd/>
          </a:ln>
        </p:spPr>
      </p:pic>
      <p:pic>
        <p:nvPicPr>
          <p:cNvPr id="4101" name="Picture 5"/>
          <p:cNvPicPr>
            <a:picLocks noChangeAspect="1" noChangeArrowheads="1"/>
          </p:cNvPicPr>
          <p:nvPr/>
        </p:nvPicPr>
        <p:blipFill>
          <a:blip r:embed="rId3" cstate="print"/>
          <a:srcRect/>
          <a:stretch>
            <a:fillRect/>
          </a:stretch>
        </p:blipFill>
        <p:spPr bwMode="auto">
          <a:xfrm>
            <a:off x="6557653" y="1875915"/>
            <a:ext cx="2974142" cy="452639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 calcmode="lin" valueType="num">
                                      <p:cBhvr additive="base">
                                        <p:cTn id="7" dur="500" fill="hold"/>
                                        <p:tgtEl>
                                          <p:spTgt spid="4101"/>
                                        </p:tgtEl>
                                        <p:attrNameLst>
                                          <p:attrName>ppt_x</p:attrName>
                                        </p:attrNameLst>
                                      </p:cBhvr>
                                      <p:tavLst>
                                        <p:tav tm="0">
                                          <p:val>
                                            <p:strVal val="#ppt_x"/>
                                          </p:val>
                                        </p:tav>
                                        <p:tav tm="100000">
                                          <p:val>
                                            <p:strVal val="#ppt_x"/>
                                          </p:val>
                                        </p:tav>
                                      </p:tavLst>
                                    </p:anim>
                                    <p:anim calcmode="lin" valueType="num">
                                      <p:cBhvr additive="base">
                                        <p:cTn id="8" dur="500" fill="hold"/>
                                        <p:tgtEl>
                                          <p:spTgt spid="4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Multiply Matrix by Vectors</a:t>
            </a:r>
          </a:p>
        </p:txBody>
      </p:sp>
      <p:pic>
        <p:nvPicPr>
          <p:cNvPr id="5122" name="Picture 2"/>
          <p:cNvPicPr>
            <a:picLocks noGrp="1" noChangeAspect="1" noChangeArrowheads="1"/>
          </p:cNvPicPr>
          <p:nvPr>
            <p:ph idx="1"/>
          </p:nvPr>
        </p:nvPicPr>
        <p:blipFill>
          <a:blip r:embed="rId2" cstate="print"/>
          <a:srcRect/>
          <a:stretch>
            <a:fillRect/>
          </a:stretch>
        </p:blipFill>
        <p:spPr bwMode="auto">
          <a:xfrm>
            <a:off x="4191000" y="1676400"/>
            <a:ext cx="2971800" cy="438761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3962400" y="1676400"/>
            <a:ext cx="4591878" cy="4800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ppt_x"/>
                                          </p:val>
                                        </p:tav>
                                        <p:tav tm="100000">
                                          <p:val>
                                            <p:strVal val="#ppt_x"/>
                                          </p:val>
                                        </p:tav>
                                      </p:tavLst>
                                    </p:anim>
                                    <p:anim calcmode="lin" valueType="num">
                                      <p:cBhvr additive="base">
                                        <p:cTn id="8"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Mod 26</a:t>
            </a:r>
          </a:p>
        </p:txBody>
      </p:sp>
      <p:pic>
        <p:nvPicPr>
          <p:cNvPr id="6146" name="Picture 2"/>
          <p:cNvPicPr>
            <a:picLocks noGrp="1" noChangeAspect="1" noChangeArrowheads="1"/>
          </p:cNvPicPr>
          <p:nvPr>
            <p:ph idx="1"/>
          </p:nvPr>
        </p:nvPicPr>
        <p:blipFill>
          <a:blip r:embed="rId2" cstate="print"/>
          <a:srcRect/>
          <a:stretch>
            <a:fillRect/>
          </a:stretch>
        </p:blipFill>
        <p:spPr bwMode="auto">
          <a:xfrm>
            <a:off x="5029200" y="1524000"/>
            <a:ext cx="2667000" cy="4816288"/>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Numbers to Letters</a:t>
            </a:r>
          </a:p>
        </p:txBody>
      </p:sp>
      <p:pic>
        <p:nvPicPr>
          <p:cNvPr id="7170" name="Picture 2"/>
          <p:cNvPicPr>
            <a:picLocks noGrp="1" noChangeAspect="1" noChangeArrowheads="1"/>
          </p:cNvPicPr>
          <p:nvPr>
            <p:ph idx="1"/>
          </p:nvPr>
        </p:nvPicPr>
        <p:blipFill>
          <a:blip r:embed="rId2" cstate="print"/>
          <a:srcRect/>
          <a:stretch>
            <a:fillRect/>
          </a:stretch>
        </p:blipFill>
        <p:spPr bwMode="auto">
          <a:xfrm>
            <a:off x="2971800" y="1371600"/>
            <a:ext cx="2133600" cy="5110716"/>
          </a:xfrm>
          <a:prstGeom prst="rect">
            <a:avLst/>
          </a:prstGeom>
          <a:noFill/>
          <a:ln w="9525">
            <a:noFill/>
            <a:miter lim="800000"/>
            <a:headEnd/>
            <a:tailEnd/>
          </a:ln>
        </p:spPr>
      </p:pic>
      <p:sp>
        <p:nvSpPr>
          <p:cNvPr id="5" name="TextBox 4"/>
          <p:cNvSpPr txBox="1"/>
          <p:nvPr/>
        </p:nvSpPr>
        <p:spPr>
          <a:xfrm>
            <a:off x="5943600" y="5715000"/>
            <a:ext cx="4343400" cy="923330"/>
          </a:xfrm>
          <a:prstGeom prst="rect">
            <a:avLst/>
          </a:prstGeom>
          <a:noFill/>
        </p:spPr>
        <p:txBody>
          <a:bodyPr wrap="square" rtlCol="0">
            <a:spAutoFit/>
          </a:bodyPr>
          <a:lstStyle/>
          <a:p>
            <a:r>
              <a:rPr lang="en-US" dirty="0"/>
              <a:t>HELLO WORLD has been encrypted to </a:t>
            </a:r>
          </a:p>
          <a:p>
            <a:r>
              <a:rPr lang="en-US" dirty="0"/>
              <a:t>SLHZY ATGZT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Decryption</a:t>
            </a:r>
          </a:p>
        </p:txBody>
      </p:sp>
      <p:sp>
        <p:nvSpPr>
          <p:cNvPr id="3" name="Content Placeholder 2"/>
          <p:cNvSpPr>
            <a:spLocks noGrp="1"/>
          </p:cNvSpPr>
          <p:nvPr>
            <p:ph idx="1"/>
          </p:nvPr>
        </p:nvSpPr>
        <p:spPr/>
        <p:txBody>
          <a:bodyPr/>
          <a:lstStyle/>
          <a:p>
            <a:r>
              <a:rPr lang="en-US" dirty="0"/>
              <a:t>Change message into </a:t>
            </a:r>
            <a:r>
              <a:rPr lang="en-US" dirty="0">
                <a:latin typeface="Times New Roman" pitchFamily="18" charset="0"/>
                <a:cs typeface="Times New Roman" pitchFamily="18" charset="0"/>
              </a:rPr>
              <a:t>2 x 1</a:t>
            </a:r>
            <a:r>
              <a:rPr lang="en-US" dirty="0"/>
              <a:t> letter vectors</a:t>
            </a:r>
          </a:p>
          <a:p>
            <a:r>
              <a:rPr lang="en-US" dirty="0"/>
              <a:t>Change each vector into </a:t>
            </a:r>
            <a:r>
              <a:rPr lang="en-US" dirty="0">
                <a:latin typeface="Times New Roman" pitchFamily="18" charset="0"/>
                <a:cs typeface="Times New Roman" pitchFamily="18" charset="0"/>
              </a:rPr>
              <a:t>2 x 1</a:t>
            </a:r>
            <a:r>
              <a:rPr lang="en-US" dirty="0"/>
              <a:t> numeric vectors</a:t>
            </a:r>
          </a:p>
          <a:p>
            <a:r>
              <a:rPr lang="en-US" dirty="0"/>
              <a:t>Multiply each numeric vector by decryption matrix</a:t>
            </a:r>
          </a:p>
          <a:p>
            <a:r>
              <a:rPr lang="en-US" dirty="0"/>
              <a:t>Convert new vectors to letters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1842869" y="624110"/>
            <a:ext cx="9661744" cy="979607"/>
          </a:xfrm>
        </p:spPr>
        <p:txBody>
          <a:bodyPr>
            <a:normAutofit fontScale="90000"/>
          </a:bodyPr>
          <a:lstStyle/>
          <a:p>
            <a:r>
              <a:rPr lang="en-US" sz="4900" dirty="0"/>
              <a:t>Security Goals (Cont.)</a:t>
            </a:r>
            <a:br>
              <a:rPr lang="en-US" sz="4900" dirty="0"/>
            </a:br>
            <a:br>
              <a:rPr lang="en-US" dirty="0"/>
            </a:br>
            <a:endParaRPr lang="en-US"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1589649" y="1603717"/>
            <a:ext cx="9914963" cy="4630173"/>
          </a:xfrm>
        </p:spPr>
        <p:txBody>
          <a:bodyPr>
            <a:normAutofit/>
          </a:bodyPr>
          <a:lstStyle/>
          <a:p>
            <a:pPr marL="0" indent="0">
              <a:buNone/>
            </a:pPr>
            <a:r>
              <a:rPr lang="en-US" sz="3200" dirty="0"/>
              <a:t>Authentication</a:t>
            </a:r>
            <a:endParaRPr lang="en-US" sz="2800" dirty="0"/>
          </a:p>
          <a:p>
            <a:pPr marL="0" indent="0">
              <a:buNone/>
            </a:pPr>
            <a:r>
              <a:rPr lang="en-US" sz="2400" i="1" dirty="0"/>
              <a:t>Authentication </a:t>
            </a:r>
            <a:r>
              <a:rPr lang="en-US" sz="2400" dirty="0"/>
              <a:t>mechanisms help establish proof of identities. The authentication process ensures that the origin of a electronic message or document is correctly identified.</a:t>
            </a:r>
          </a:p>
          <a:p>
            <a:pPr marL="0" indent="0">
              <a:buNone/>
            </a:pPr>
            <a:r>
              <a:rPr lang="en-US" sz="2400" dirty="0"/>
              <a:t>For instance, suppose that user C sends an electronic document over the Internet to user B. However, the trouble is that user C had posed as user A when she sent this document to user B.</a:t>
            </a:r>
          </a:p>
          <a:p>
            <a:pPr marL="0" indent="0">
              <a:buNone/>
            </a:pPr>
            <a:r>
              <a:rPr lang="en-US" sz="2400" dirty="0"/>
              <a:t>This type of attack is called as </a:t>
            </a:r>
            <a:r>
              <a:rPr lang="en-US" sz="2400" b="1" dirty="0"/>
              <a:t>fabrication</a:t>
            </a:r>
            <a:r>
              <a:rPr lang="en-US" sz="2400" dirty="0"/>
              <a:t>.</a:t>
            </a:r>
            <a:endParaRPr lang="en-US" sz="3600" dirty="0"/>
          </a:p>
        </p:txBody>
      </p:sp>
    </p:spTree>
    <p:extLst>
      <p:ext uri="{BB962C8B-B14F-4D97-AF65-F5344CB8AC3E}">
        <p14:creationId xmlns:p14="http://schemas.microsoft.com/office/powerpoint/2010/main" val="14189298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Message to Vectors</a:t>
            </a:r>
          </a:p>
        </p:txBody>
      </p:sp>
      <p:sp>
        <p:nvSpPr>
          <p:cNvPr id="3" name="Content Placeholder 2"/>
          <p:cNvSpPr>
            <a:spLocks noGrp="1"/>
          </p:cNvSpPr>
          <p:nvPr>
            <p:ph idx="1"/>
          </p:nvPr>
        </p:nvSpPr>
        <p:spPr>
          <a:xfrm>
            <a:off x="2589212" y="1450734"/>
            <a:ext cx="8915400" cy="856368"/>
          </a:xfrm>
        </p:spPr>
        <p:txBody>
          <a:bodyPr/>
          <a:lstStyle/>
          <a:p>
            <a:pPr>
              <a:buNone/>
            </a:pPr>
            <a:r>
              <a:rPr lang="en-US" dirty="0"/>
              <a:t>Message to encrypt = SLHZYATGZT</a:t>
            </a:r>
          </a:p>
          <a:p>
            <a:pPr>
              <a:buNone/>
            </a:pP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051310" y="2035125"/>
            <a:ext cx="609600" cy="446048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170612" y="2035125"/>
            <a:ext cx="1752600" cy="465899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down)">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Multiply Matrix by Vectors</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3733800" y="1676400"/>
            <a:ext cx="3489158" cy="441960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3657600" y="1600200"/>
            <a:ext cx="4854828" cy="4724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ipe(down)">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Mod 26</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4953001" y="1524000"/>
            <a:ext cx="2640151" cy="4495800"/>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Numbers to Letters</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3124200" y="1371601"/>
            <a:ext cx="1905000" cy="4943147"/>
          </a:xfrm>
          <a:prstGeom prst="rect">
            <a:avLst/>
          </a:prstGeom>
          <a:noFill/>
          <a:ln w="9525">
            <a:noFill/>
            <a:miter lim="800000"/>
            <a:headEnd/>
            <a:tailEnd/>
          </a:ln>
        </p:spPr>
      </p:pic>
      <p:sp>
        <p:nvSpPr>
          <p:cNvPr id="6" name="TextBox 5"/>
          <p:cNvSpPr txBox="1"/>
          <p:nvPr/>
        </p:nvSpPr>
        <p:spPr>
          <a:xfrm>
            <a:off x="5943601" y="5562601"/>
            <a:ext cx="4224233" cy="646331"/>
          </a:xfrm>
          <a:prstGeom prst="rect">
            <a:avLst/>
          </a:prstGeom>
          <a:noFill/>
        </p:spPr>
        <p:txBody>
          <a:bodyPr wrap="none" rtlCol="0">
            <a:spAutoFit/>
          </a:bodyPr>
          <a:lstStyle/>
          <a:p>
            <a:r>
              <a:rPr lang="en-US" dirty="0"/>
              <a:t>SLHZYATGZT has been decrypted to </a:t>
            </a:r>
          </a:p>
          <a:p>
            <a:r>
              <a:rPr lang="en-US" dirty="0"/>
              <a:t>HELLO WORLD</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3A9A70-30CD-4C85-8C59-3CF0A88A4442}"/>
              </a:ext>
            </a:extLst>
          </p:cNvPr>
          <p:cNvSpPr>
            <a:spLocks noGrp="1"/>
          </p:cNvSpPr>
          <p:nvPr>
            <p:ph type="title"/>
          </p:nvPr>
        </p:nvSpPr>
        <p:spPr/>
        <p:txBody>
          <a:bodyPr/>
          <a:lstStyle/>
          <a:p>
            <a:pPr>
              <a:defRPr/>
            </a:pPr>
            <a:r>
              <a:rPr lang="en-IN" dirty="0">
                <a:latin typeface="Times New Roman" pitchFamily="18" charset="0"/>
                <a:cs typeface="Times New Roman" pitchFamily="18" charset="0"/>
              </a:rPr>
              <a:t>One time pad ( Vernam Cipher)</a:t>
            </a:r>
          </a:p>
        </p:txBody>
      </p:sp>
      <p:sp>
        <p:nvSpPr>
          <p:cNvPr id="21507" name="Content Placeholder 3">
            <a:extLst>
              <a:ext uri="{FF2B5EF4-FFF2-40B4-BE49-F238E27FC236}">
                <a16:creationId xmlns:a16="http://schemas.microsoft.com/office/drawing/2014/main" id="{580F8197-BDBC-4250-B3DB-06438857D9D5}"/>
              </a:ext>
            </a:extLst>
          </p:cNvPr>
          <p:cNvSpPr>
            <a:spLocks noGrp="1"/>
          </p:cNvSpPr>
          <p:nvPr>
            <p:ph idx="1"/>
          </p:nvPr>
        </p:nvSpPr>
        <p:spPr/>
        <p:txBody>
          <a:bodyPr/>
          <a:lstStyle/>
          <a:p>
            <a:pPr eaLnBrk="1" hangingPunct="1"/>
            <a:r>
              <a:rPr lang="en-IN" altLang="en-US" sz="2400">
                <a:latin typeface="Times New Roman" panose="02020603050405020304" pitchFamily="18" charset="0"/>
                <a:cs typeface="Times New Roman" panose="02020603050405020304" pitchFamily="18" charset="0"/>
              </a:rPr>
              <a:t>It is implemented using random set of non repeating characters as the input cipher text.</a:t>
            </a:r>
          </a:p>
          <a:p>
            <a:pPr eaLnBrk="1" hangingPunct="1"/>
            <a:r>
              <a:rPr lang="en-IN" altLang="en-US" sz="2400">
                <a:latin typeface="Times New Roman" panose="02020603050405020304" pitchFamily="18" charset="0"/>
                <a:cs typeface="Times New Roman" panose="02020603050405020304" pitchFamily="18" charset="0"/>
              </a:rPr>
              <a:t>Once the key is used to encrypt and decrypt a single message it will never used again for any other message so it is called one time pad</a:t>
            </a:r>
          </a:p>
          <a:p>
            <a:pPr eaLnBrk="1" hangingPunct="1"/>
            <a:r>
              <a:rPr lang="en-IN" altLang="en-US" sz="2400">
                <a:latin typeface="Times New Roman" panose="02020603050405020304" pitchFamily="18" charset="0"/>
                <a:cs typeface="Times New Roman" panose="02020603050405020304" pitchFamily="18" charset="0"/>
              </a:rPr>
              <a:t>The length of key must equal to length of original plain text.</a:t>
            </a:r>
          </a:p>
          <a:p>
            <a:pPr eaLnBrk="1" hangingPunct="1"/>
            <a:endParaRPr lang="en-IN" altLang="en-US" sz="2400">
              <a:latin typeface="Times New Roman" panose="02020603050405020304" pitchFamily="18" charset="0"/>
              <a:cs typeface="Times New Roman" panose="02020603050405020304" pitchFamily="18" charset="0"/>
            </a:endParaRPr>
          </a:p>
          <a:p>
            <a:pPr eaLnBrk="1" hangingPunct="1"/>
            <a:r>
              <a:rPr lang="en-IN" altLang="en-US" sz="2400">
                <a:latin typeface="Times New Roman" panose="02020603050405020304" pitchFamily="18" charset="0"/>
                <a:cs typeface="Times New Roman" panose="02020603050405020304" pitchFamily="18" charset="0"/>
              </a:rPr>
              <a:t>Plain text: how are you</a:t>
            </a:r>
          </a:p>
          <a:p>
            <a:pPr eaLnBrk="1" hangingPunct="1"/>
            <a:r>
              <a:rPr lang="en-IN" altLang="en-US" sz="2400">
                <a:latin typeface="Times New Roman" panose="02020603050405020304" pitchFamily="18" charset="0"/>
                <a:cs typeface="Times New Roman" panose="02020603050405020304" pitchFamily="18" charset="0"/>
              </a:rPr>
              <a:t>One time pad: NCBTZQARX</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22DA81-BE2E-44A2-8BD0-FE552D1A478B}"/>
              </a:ext>
            </a:extLst>
          </p:cNvPr>
          <p:cNvPicPr>
            <a:picLocks noChangeAspect="1"/>
          </p:cNvPicPr>
          <p:nvPr/>
        </p:nvPicPr>
        <p:blipFill>
          <a:blip r:embed="rId2"/>
          <a:stretch>
            <a:fillRect/>
          </a:stretch>
        </p:blipFill>
        <p:spPr>
          <a:xfrm>
            <a:off x="1097280" y="1223889"/>
            <a:ext cx="10691446" cy="4839286"/>
          </a:xfrm>
          <a:prstGeom prst="rect">
            <a:avLst/>
          </a:prstGeom>
        </p:spPr>
      </p:pic>
    </p:spTree>
    <p:extLst>
      <p:ext uri="{BB962C8B-B14F-4D97-AF65-F5344CB8AC3E}">
        <p14:creationId xmlns:p14="http://schemas.microsoft.com/office/powerpoint/2010/main" val="3083202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28526D-D5D3-4CAE-B3F9-A5B505D911F3}"/>
              </a:ext>
            </a:extLst>
          </p:cNvPr>
          <p:cNvSpPr>
            <a:spLocks noGrp="1"/>
          </p:cNvSpPr>
          <p:nvPr>
            <p:ph type="title"/>
          </p:nvPr>
        </p:nvSpPr>
        <p:spPr/>
        <p:txBody>
          <a:bodyPr/>
          <a:lstStyle/>
          <a:p>
            <a:pPr>
              <a:defRPr/>
            </a:pPr>
            <a:r>
              <a:rPr lang="en-IN" dirty="0">
                <a:latin typeface="Times New Roman" pitchFamily="18" charset="0"/>
                <a:cs typeface="Times New Roman" pitchFamily="18" charset="0"/>
              </a:rPr>
              <a:t>6.One time pad ( Vernam Cipher)</a:t>
            </a:r>
            <a:endParaRPr lang="en-IN" dirty="0"/>
          </a:p>
        </p:txBody>
      </p:sp>
      <p:pic>
        <p:nvPicPr>
          <p:cNvPr id="22531" name="Picture 2">
            <a:extLst>
              <a:ext uri="{FF2B5EF4-FFF2-40B4-BE49-F238E27FC236}">
                <a16:creationId xmlns:a16="http://schemas.microsoft.com/office/drawing/2014/main" id="{D37309DF-BE2A-425B-8779-35C2801449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51088" y="1484313"/>
            <a:ext cx="7632700" cy="4032250"/>
          </a:xfr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AEB6-999D-4548-A002-A578EE7F2B38}"/>
              </a:ext>
            </a:extLst>
          </p:cNvPr>
          <p:cNvSpPr>
            <a:spLocks noGrp="1"/>
          </p:cNvSpPr>
          <p:nvPr>
            <p:ph type="title"/>
          </p:nvPr>
        </p:nvSpPr>
        <p:spPr>
          <a:xfrm>
            <a:off x="1842869" y="624110"/>
            <a:ext cx="9661744" cy="726389"/>
          </a:xfrm>
        </p:spPr>
        <p:txBody>
          <a:bodyPr>
            <a:noAutofit/>
          </a:bodyPr>
          <a:lstStyle/>
          <a:p>
            <a:r>
              <a:rPr lang="en-US" dirty="0"/>
              <a:t>Transposition Techniques</a:t>
            </a:r>
            <a:br>
              <a:rPr lang="en-US" dirty="0"/>
            </a:br>
            <a:br>
              <a:rPr lang="en-US" sz="3200" dirty="0"/>
            </a:br>
            <a:br>
              <a:rPr lang="en-US" sz="2000" dirty="0"/>
            </a:br>
            <a:endParaRPr lang="en-US" sz="2000" dirty="0"/>
          </a:p>
        </p:txBody>
      </p:sp>
      <p:sp>
        <p:nvSpPr>
          <p:cNvPr id="3" name="Content Placeholder 2">
            <a:extLst>
              <a:ext uri="{FF2B5EF4-FFF2-40B4-BE49-F238E27FC236}">
                <a16:creationId xmlns:a16="http://schemas.microsoft.com/office/drawing/2014/main" id="{7D79BDC8-B241-44FA-8A3C-80ECE3F95071}"/>
              </a:ext>
            </a:extLst>
          </p:cNvPr>
          <p:cNvSpPr>
            <a:spLocks noGrp="1"/>
          </p:cNvSpPr>
          <p:nvPr>
            <p:ph idx="1"/>
          </p:nvPr>
        </p:nvSpPr>
        <p:spPr>
          <a:xfrm>
            <a:off x="1842868" y="1350499"/>
            <a:ext cx="9661744" cy="4883391"/>
          </a:xfrm>
        </p:spPr>
        <p:txBody>
          <a:bodyPr>
            <a:normAutofit/>
          </a:bodyPr>
          <a:lstStyle/>
          <a:p>
            <a:pPr marL="514350" indent="-514350">
              <a:buFont typeface="+mj-lt"/>
              <a:buAutoNum type="arabicPeriod"/>
            </a:pPr>
            <a:r>
              <a:rPr lang="en-US" sz="2800" dirty="0"/>
              <a:t>Rail – Fence Technique</a:t>
            </a:r>
          </a:p>
          <a:p>
            <a:pPr marL="514350" indent="-514350">
              <a:buFont typeface="+mj-lt"/>
              <a:buAutoNum type="arabicPeriod"/>
            </a:pPr>
            <a:r>
              <a:rPr lang="en-US" sz="2800" dirty="0"/>
              <a:t>Simple Columnar Transposition Technique</a:t>
            </a:r>
          </a:p>
        </p:txBody>
      </p:sp>
    </p:spTree>
    <p:extLst>
      <p:ext uri="{BB962C8B-B14F-4D97-AF65-F5344CB8AC3E}">
        <p14:creationId xmlns:p14="http://schemas.microsoft.com/office/powerpoint/2010/main" val="2810677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5969-E7AC-43F0-818D-E1C7446D2D65}"/>
              </a:ext>
            </a:extLst>
          </p:cNvPr>
          <p:cNvSpPr>
            <a:spLocks noGrp="1"/>
          </p:cNvSpPr>
          <p:nvPr>
            <p:ph type="title"/>
          </p:nvPr>
        </p:nvSpPr>
        <p:spPr/>
        <p:txBody>
          <a:bodyPr/>
          <a:lstStyle/>
          <a:p>
            <a:pPr>
              <a:defRPr/>
            </a:pPr>
            <a:r>
              <a:rPr lang="en-IN" b="1" dirty="0">
                <a:latin typeface="Times New Roman" pitchFamily="16" charset="0"/>
                <a:cs typeface="Times New Roman" pitchFamily="16" charset="0"/>
              </a:rPr>
              <a:t>1. Rail Fence Cipher</a:t>
            </a:r>
            <a:br>
              <a:rPr lang="en-IN" b="1" dirty="0">
                <a:latin typeface="Times New Roman" pitchFamily="16" charset="0"/>
                <a:cs typeface="Times New Roman" pitchFamily="16" charset="0"/>
              </a:rPr>
            </a:br>
            <a:endParaRPr lang="en-IN" b="1" dirty="0"/>
          </a:p>
        </p:txBody>
      </p:sp>
      <p:sp>
        <p:nvSpPr>
          <p:cNvPr id="3" name="Content Placeholder 2">
            <a:extLst>
              <a:ext uri="{FF2B5EF4-FFF2-40B4-BE49-F238E27FC236}">
                <a16:creationId xmlns:a16="http://schemas.microsoft.com/office/drawing/2014/main" id="{0955034D-8774-48CF-B2B1-CBA7DA1EC7D5}"/>
              </a:ext>
            </a:extLst>
          </p:cNvPr>
          <p:cNvSpPr>
            <a:spLocks noGrp="1"/>
          </p:cNvSpPr>
          <p:nvPr>
            <p:ph idx="1"/>
          </p:nvPr>
        </p:nvSpPr>
        <p:spPr/>
        <p:txBody>
          <a:bodyPr rtlCol="0">
            <a:normAutofit/>
          </a:bodyPr>
          <a:lstStyle/>
          <a:p>
            <a:pPr eaLnBrk="1" fontAlgn="auto" hangingPunct="1">
              <a:defRPr/>
            </a:pPr>
            <a:r>
              <a:rPr lang="en-IN" sz="2400" dirty="0">
                <a:latin typeface="Times New Roman" pitchFamily="18" charset="0"/>
                <a:cs typeface="Times New Roman" pitchFamily="18" charset="0"/>
              </a:rPr>
              <a:t>In this method plain text is written downwards on “rails of  fence “  , starting a new column when bottom is reached.</a:t>
            </a:r>
          </a:p>
          <a:p>
            <a:pPr eaLnBrk="1" fontAlgn="auto" hangingPunct="1">
              <a:defRPr/>
            </a:pPr>
            <a:r>
              <a:rPr lang="en-IN" sz="2400" dirty="0">
                <a:latin typeface="Times New Roman" pitchFamily="18" charset="0"/>
                <a:cs typeface="Times New Roman" pitchFamily="18" charset="0"/>
              </a:rPr>
              <a:t>Algorithm:</a:t>
            </a:r>
          </a:p>
          <a:p>
            <a:pPr marL="457200" indent="-457200">
              <a:buFont typeface="+mj-lt"/>
              <a:buAutoNum type="arabicPeriod"/>
              <a:defRPr/>
            </a:pPr>
            <a:r>
              <a:rPr lang="en-IN" sz="2400" dirty="0">
                <a:latin typeface="Times New Roman" pitchFamily="18" charset="0"/>
                <a:cs typeface="Times New Roman" pitchFamily="18" charset="0"/>
              </a:rPr>
              <a:t>First write down plain text message as a sequence of diagonals.</a:t>
            </a:r>
          </a:p>
          <a:p>
            <a:pPr marL="457200" indent="-457200">
              <a:buFont typeface="+mj-lt"/>
              <a:buAutoNum type="arabicPeriod"/>
              <a:defRPr/>
            </a:pPr>
            <a:r>
              <a:rPr lang="en-IN" sz="2400" dirty="0">
                <a:latin typeface="Times New Roman" pitchFamily="18" charset="0"/>
                <a:cs typeface="Times New Roman" pitchFamily="18" charset="0"/>
              </a:rPr>
              <a:t>Read the plain text written in first step as a sequence of rows.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B970A-3B8A-4E87-9EA7-494268AAF0AD}"/>
              </a:ext>
            </a:extLst>
          </p:cNvPr>
          <p:cNvSpPr>
            <a:spLocks noGrp="1"/>
          </p:cNvSpPr>
          <p:nvPr>
            <p:ph type="title"/>
          </p:nvPr>
        </p:nvSpPr>
        <p:spPr/>
        <p:txBody>
          <a:bodyPr/>
          <a:lstStyle/>
          <a:p>
            <a:pPr>
              <a:defRPr/>
            </a:pPr>
            <a:r>
              <a:rPr lang="en-IN" b="1" dirty="0">
                <a:latin typeface="Times New Roman" pitchFamily="16" charset="0"/>
                <a:cs typeface="Times New Roman" pitchFamily="16" charset="0"/>
              </a:rPr>
              <a:t>1. Rail Fence Cipher</a:t>
            </a:r>
            <a:br>
              <a:rPr lang="en-IN" b="1" dirty="0">
                <a:latin typeface="Times New Roman" pitchFamily="16" charset="0"/>
                <a:cs typeface="Times New Roman" pitchFamily="16" charset="0"/>
              </a:rPr>
            </a:br>
            <a:endParaRPr lang="en-IN" dirty="0"/>
          </a:p>
        </p:txBody>
      </p:sp>
      <p:sp>
        <p:nvSpPr>
          <p:cNvPr id="7171" name="Content Placeholder 2">
            <a:extLst>
              <a:ext uri="{FF2B5EF4-FFF2-40B4-BE49-F238E27FC236}">
                <a16:creationId xmlns:a16="http://schemas.microsoft.com/office/drawing/2014/main" id="{4049744E-8C67-4F9A-B488-B95E9DF923F3}"/>
              </a:ext>
            </a:extLst>
          </p:cNvPr>
          <p:cNvSpPr>
            <a:spLocks noGrp="1"/>
          </p:cNvSpPr>
          <p:nvPr>
            <p:ph idx="1"/>
          </p:nvPr>
        </p:nvSpPr>
        <p:spPr/>
        <p:txBody>
          <a:bodyPr>
            <a:normAutofit lnSpcReduction="10000"/>
          </a:bodyPr>
          <a:lstStyle/>
          <a:p>
            <a:pPr marL="0" indent="0">
              <a:buNone/>
            </a:pPr>
            <a:r>
              <a:rPr lang="en-IN" altLang="en-US" sz="2800"/>
              <a:t>Example:</a:t>
            </a:r>
          </a:p>
          <a:p>
            <a:pPr marL="0" indent="0">
              <a:buNone/>
            </a:pPr>
            <a:r>
              <a:rPr lang="en-IN" altLang="en-US" sz="2800"/>
              <a:t>Plain text: come home tomorrow</a:t>
            </a:r>
          </a:p>
          <a:p>
            <a:pPr marL="0" indent="0">
              <a:buNone/>
            </a:pPr>
            <a:endParaRPr lang="en-IN" altLang="en-US" sz="2800"/>
          </a:p>
          <a:p>
            <a:pPr marL="0" indent="0">
              <a:buNone/>
            </a:pPr>
            <a:endParaRPr lang="en-IN" altLang="en-US" sz="2800"/>
          </a:p>
          <a:p>
            <a:pPr marL="0" indent="0">
              <a:buNone/>
            </a:pPr>
            <a:endParaRPr lang="en-IN" altLang="en-US" sz="2800"/>
          </a:p>
          <a:p>
            <a:pPr marL="0" indent="0">
              <a:buNone/>
            </a:pPr>
            <a:endParaRPr lang="en-IN" altLang="en-US" sz="2800"/>
          </a:p>
          <a:p>
            <a:pPr marL="0" indent="0">
              <a:buNone/>
            </a:pPr>
            <a:r>
              <a:rPr lang="en-IN" altLang="en-US" sz="2800"/>
              <a:t>Cipher text: cmhmtmrooeoeoorw</a:t>
            </a:r>
          </a:p>
        </p:txBody>
      </p:sp>
      <p:pic>
        <p:nvPicPr>
          <p:cNvPr id="7172" name="Picture 2">
            <a:extLst>
              <a:ext uri="{FF2B5EF4-FFF2-40B4-BE49-F238E27FC236}">
                <a16:creationId xmlns:a16="http://schemas.microsoft.com/office/drawing/2014/main" id="{B92D04ED-43DE-461B-8921-F92FE8DCA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026" y="3068639"/>
            <a:ext cx="5305425"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AAFCA3-B6F9-4163-AB2A-F3D91760EE72}"/>
              </a:ext>
            </a:extLst>
          </p:cNvPr>
          <p:cNvPicPr>
            <a:picLocks noChangeAspect="1"/>
          </p:cNvPicPr>
          <p:nvPr/>
        </p:nvPicPr>
        <p:blipFill>
          <a:blip r:embed="rId2"/>
          <a:stretch>
            <a:fillRect/>
          </a:stretch>
        </p:blipFill>
        <p:spPr>
          <a:xfrm>
            <a:off x="1786597" y="787791"/>
            <a:ext cx="8947052" cy="4923692"/>
          </a:xfrm>
          <a:prstGeom prst="rect">
            <a:avLst/>
          </a:prstGeom>
        </p:spPr>
      </p:pic>
    </p:spTree>
    <p:extLst>
      <p:ext uri="{BB962C8B-B14F-4D97-AF65-F5344CB8AC3E}">
        <p14:creationId xmlns:p14="http://schemas.microsoft.com/office/powerpoint/2010/main" val="2236772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02EE7FE-DC76-4F1C-A5AD-08F23787E0D2}"/>
              </a:ext>
            </a:extLst>
          </p:cNvPr>
          <p:cNvSpPr>
            <a:spLocks noGrp="1"/>
          </p:cNvSpPr>
          <p:nvPr>
            <p:ph type="title"/>
          </p:nvPr>
        </p:nvSpPr>
        <p:spPr bwMode="auto"/>
        <p:txBody>
          <a:bodyPr wrap="square" numCol="1" anchorCtr="0" compatLnSpc="1">
            <a:prstTxWarp prst="textNoShape">
              <a:avLst/>
            </a:prstTxWarp>
          </a:bodyPr>
          <a:lstStyle/>
          <a:p>
            <a:pPr marL="342900" indent="-342900">
              <a:defRPr/>
            </a:pPr>
            <a:r>
              <a:rPr lang="en-IN" sz="2800" b="1">
                <a:latin typeface="Times New Roman" pitchFamily="18" charset="0"/>
                <a:cs typeface="Times New Roman" pitchFamily="18" charset="0"/>
              </a:rPr>
              <a:t>1. Simple Columnar Transposition</a:t>
            </a:r>
            <a:br>
              <a:rPr lang="en-IN" sz="2800" b="1">
                <a:latin typeface="Times New Roman" pitchFamily="18" charset="0"/>
                <a:cs typeface="Times New Roman" pitchFamily="18" charset="0"/>
              </a:rPr>
            </a:br>
            <a:endParaRPr lang="en-IN" sz="2800" b="1"/>
          </a:p>
        </p:txBody>
      </p:sp>
      <p:sp>
        <p:nvSpPr>
          <p:cNvPr id="3" name="Content Placeholder 2">
            <a:extLst>
              <a:ext uri="{FF2B5EF4-FFF2-40B4-BE49-F238E27FC236}">
                <a16:creationId xmlns:a16="http://schemas.microsoft.com/office/drawing/2014/main" id="{9725AC71-E077-4512-ADE9-C6239C555FDA}"/>
              </a:ext>
            </a:extLst>
          </p:cNvPr>
          <p:cNvSpPr>
            <a:spLocks noGrp="1"/>
          </p:cNvSpPr>
          <p:nvPr>
            <p:ph idx="1"/>
          </p:nvPr>
        </p:nvSpPr>
        <p:spPr>
          <a:xfrm>
            <a:off x="1992313" y="1341438"/>
            <a:ext cx="7620000" cy="4373562"/>
          </a:xfrm>
        </p:spPr>
        <p:txBody>
          <a:bodyPr rtlCol="0">
            <a:normAutofit/>
          </a:bodyPr>
          <a:lstStyle/>
          <a:p>
            <a:pPr eaLnBrk="1" fontAlgn="auto" hangingPunct="1">
              <a:defRPr/>
            </a:pPr>
            <a:r>
              <a:rPr lang="en-IN" b="0" dirty="0">
                <a:latin typeface="Times New Roman" pitchFamily="18" charset="0"/>
                <a:cs typeface="Times New Roman" pitchFamily="18" charset="0"/>
              </a:rPr>
              <a:t>In this method the message is written in rows of fixed length and then read out column by column</a:t>
            </a:r>
          </a:p>
          <a:p>
            <a:pPr eaLnBrk="1" fontAlgn="auto" hangingPunct="1">
              <a:defRPr/>
            </a:pPr>
            <a:r>
              <a:rPr lang="en-IN" b="0" dirty="0">
                <a:latin typeface="Times New Roman" pitchFamily="18" charset="0"/>
                <a:cs typeface="Times New Roman" pitchFamily="18" charset="0"/>
              </a:rPr>
              <a:t>Column are selected in some  in some scrambled order.</a:t>
            </a:r>
          </a:p>
          <a:p>
            <a:pPr eaLnBrk="1" fontAlgn="auto" hangingPunct="1">
              <a:defRPr/>
            </a:pPr>
            <a:r>
              <a:rPr lang="en-IN" b="0" dirty="0">
                <a:latin typeface="Times New Roman" pitchFamily="18" charset="0"/>
                <a:cs typeface="Times New Roman" pitchFamily="18" charset="0"/>
              </a:rPr>
              <a:t>The number of columns are defined by the length of key.</a:t>
            </a:r>
          </a:p>
          <a:p>
            <a:pPr eaLnBrk="1" fontAlgn="auto" hangingPunct="1">
              <a:defRPr/>
            </a:pPr>
            <a:r>
              <a:rPr lang="en-IN" dirty="0">
                <a:latin typeface="Times New Roman" pitchFamily="18" charset="0"/>
                <a:cs typeface="Times New Roman" pitchFamily="18" charset="0"/>
              </a:rPr>
              <a:t>Algorithm:</a:t>
            </a:r>
          </a:p>
          <a:p>
            <a:pPr marL="457200" indent="-457200">
              <a:buFont typeface="+mj-lt"/>
              <a:buAutoNum type="arabicPeriod"/>
              <a:defRPr/>
            </a:pPr>
            <a:r>
              <a:rPr lang="en-IN" b="0" dirty="0">
                <a:latin typeface="Times New Roman" pitchFamily="18" charset="0"/>
                <a:cs typeface="Times New Roman" pitchFamily="18" charset="0"/>
              </a:rPr>
              <a:t>Write the plain text message row by row in a rectangle of predefined size.(length of key)</a:t>
            </a:r>
          </a:p>
          <a:p>
            <a:pPr marL="457200" indent="-457200">
              <a:buFont typeface="+mj-lt"/>
              <a:buAutoNum type="arabicPeriod"/>
              <a:defRPr/>
            </a:pPr>
            <a:r>
              <a:rPr lang="en-IN" b="0" dirty="0">
                <a:latin typeface="Times New Roman" pitchFamily="18" charset="0"/>
                <a:cs typeface="Times New Roman" pitchFamily="18" charset="0"/>
              </a:rPr>
              <a:t>Read the message column by column according to the selected order thus obtained message is a cipher text.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7608C-CC55-4327-A7AA-756C7B90B425}"/>
              </a:ext>
            </a:extLst>
          </p:cNvPr>
          <p:cNvSpPr>
            <a:spLocks noGrp="1"/>
          </p:cNvSpPr>
          <p:nvPr>
            <p:ph type="title"/>
          </p:nvPr>
        </p:nvSpPr>
        <p:spPr>
          <a:xfrm>
            <a:off x="1981200" y="152400"/>
            <a:ext cx="6275388" cy="1371600"/>
          </a:xfrm>
        </p:spPr>
        <p:txBody>
          <a:bodyPr/>
          <a:lstStyle/>
          <a:p>
            <a:pPr>
              <a:defRPr/>
            </a:pPr>
            <a:r>
              <a:rPr lang="en-IN" sz="2400" b="1" dirty="0">
                <a:latin typeface="Times New Roman" pitchFamily="16" charset="0"/>
                <a:cs typeface="Times New Roman" pitchFamily="16" charset="0"/>
              </a:rPr>
              <a:t>1. Simple Columnar Transposition</a:t>
            </a:r>
            <a:br>
              <a:rPr lang="en-IN" sz="2400" b="1" dirty="0">
                <a:latin typeface="Times New Roman" pitchFamily="16" charset="0"/>
                <a:cs typeface="Times New Roman" pitchFamily="16" charset="0"/>
              </a:rPr>
            </a:br>
            <a:endParaRPr lang="en-IN" sz="2400" dirty="0"/>
          </a:p>
        </p:txBody>
      </p:sp>
      <p:sp>
        <p:nvSpPr>
          <p:cNvPr id="4" name="Content Placeholder 3">
            <a:extLst>
              <a:ext uri="{FF2B5EF4-FFF2-40B4-BE49-F238E27FC236}">
                <a16:creationId xmlns:a16="http://schemas.microsoft.com/office/drawing/2014/main" id="{91118D01-30FB-41E4-B4C5-09A9805722C0}"/>
              </a:ext>
            </a:extLst>
          </p:cNvPr>
          <p:cNvSpPr>
            <a:spLocks noGrp="1"/>
          </p:cNvSpPr>
          <p:nvPr>
            <p:ph idx="1"/>
          </p:nvPr>
        </p:nvSpPr>
        <p:spPr>
          <a:xfrm>
            <a:off x="1919288" y="1268413"/>
            <a:ext cx="7620000" cy="4373562"/>
          </a:xfrm>
        </p:spPr>
        <p:txBody>
          <a:bodyPr rtlCol="0">
            <a:normAutofit/>
          </a:bodyPr>
          <a:lstStyle/>
          <a:p>
            <a:pPr marL="0" indent="0">
              <a:buNone/>
              <a:defRPr/>
            </a:pPr>
            <a:r>
              <a:rPr lang="en-IN" b="0" dirty="0"/>
              <a:t>Key: ZEBRAS</a:t>
            </a:r>
          </a:p>
          <a:p>
            <a:pPr marL="0" indent="0">
              <a:buNone/>
              <a:defRPr/>
            </a:pPr>
            <a:r>
              <a:rPr lang="en-IN" b="0" dirty="0"/>
              <a:t>plain text: welcome home</a:t>
            </a:r>
          </a:p>
          <a:p>
            <a:pPr marL="0" indent="0">
              <a:buNone/>
              <a:defRPr/>
            </a:pPr>
            <a:r>
              <a:rPr lang="en-IN" b="0" dirty="0"/>
              <a:t>Order : 6 3 2 4 1 5</a:t>
            </a:r>
          </a:p>
          <a:p>
            <a:pPr marL="0" indent="0">
              <a:buNone/>
              <a:defRPr/>
            </a:pPr>
            <a:endParaRPr lang="en-IN" dirty="0"/>
          </a:p>
          <a:p>
            <a:pPr marL="0" indent="0">
              <a:buNone/>
              <a:defRPr/>
            </a:pPr>
            <a:endParaRPr lang="en-IN" dirty="0"/>
          </a:p>
          <a:p>
            <a:pPr marL="0" indent="0">
              <a:buNone/>
              <a:defRPr/>
            </a:pPr>
            <a:endParaRPr lang="en-IN" dirty="0"/>
          </a:p>
          <a:p>
            <a:pPr marL="0" indent="0">
              <a:buNone/>
              <a:defRPr/>
            </a:pPr>
            <a:endParaRPr lang="en-IN" dirty="0"/>
          </a:p>
          <a:p>
            <a:pPr marL="0" indent="0">
              <a:buNone/>
              <a:defRPr/>
            </a:pPr>
            <a:endParaRPr lang="en-IN" dirty="0"/>
          </a:p>
          <a:p>
            <a:pPr marL="0" indent="0">
              <a:buNone/>
              <a:defRPr/>
            </a:pPr>
            <a:endParaRPr lang="en-IN" dirty="0"/>
          </a:p>
          <a:p>
            <a:pPr marL="0" indent="0">
              <a:buNone/>
              <a:defRPr/>
            </a:pPr>
            <a:r>
              <a:rPr lang="en-IN" b="0" dirty="0"/>
              <a:t>Cipher text: MLOEHCMWEOE</a:t>
            </a:r>
          </a:p>
        </p:txBody>
      </p:sp>
      <p:pic>
        <p:nvPicPr>
          <p:cNvPr id="9220" name="Picture 4">
            <a:extLst>
              <a:ext uri="{FF2B5EF4-FFF2-40B4-BE49-F238E27FC236}">
                <a16:creationId xmlns:a16="http://schemas.microsoft.com/office/drawing/2014/main" id="{E9CE68F9-D80B-4766-A720-361387F0A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2708275"/>
            <a:ext cx="6191250"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40D8505F-44DA-4CFE-B84B-F3FBCB27B697}"/>
              </a:ext>
            </a:extLst>
          </p:cNvPr>
          <p:cNvSpPr>
            <a:spLocks noGrp="1"/>
          </p:cNvSpPr>
          <p:nvPr>
            <p:ph type="title"/>
          </p:nvPr>
        </p:nvSpPr>
        <p:spPr bwMode="auto"/>
        <p:txBody>
          <a:bodyPr wrap="square" numCol="1" anchorCtr="0" compatLnSpc="1">
            <a:prstTxWarp prst="textNoShape">
              <a:avLst/>
            </a:prstTxWarp>
          </a:bodyPr>
          <a:lstStyle/>
          <a:p>
            <a:pPr marL="342900" indent="-342900">
              <a:defRPr/>
            </a:pPr>
            <a:r>
              <a:rPr lang="en-IN" sz="2800" b="1">
                <a:latin typeface="Times New Roman" pitchFamily="18" charset="0"/>
                <a:cs typeface="Times New Roman" pitchFamily="18" charset="0"/>
              </a:rPr>
              <a:t>2.Double Columnar Transposition </a:t>
            </a:r>
            <a:br>
              <a:rPr lang="en-IN" sz="2800" b="1">
                <a:latin typeface="Times New Roman" pitchFamily="18" charset="0"/>
                <a:cs typeface="Times New Roman" pitchFamily="18" charset="0"/>
              </a:rPr>
            </a:br>
            <a:endParaRPr lang="en-IN" sz="2800" b="1"/>
          </a:p>
        </p:txBody>
      </p:sp>
      <p:sp>
        <p:nvSpPr>
          <p:cNvPr id="10243" name="Content Placeholder 2">
            <a:extLst>
              <a:ext uri="{FF2B5EF4-FFF2-40B4-BE49-F238E27FC236}">
                <a16:creationId xmlns:a16="http://schemas.microsoft.com/office/drawing/2014/main" id="{9E296068-481F-40BC-A6F2-703AA4037FA9}"/>
              </a:ext>
            </a:extLst>
          </p:cNvPr>
          <p:cNvSpPr>
            <a:spLocks noGrp="1"/>
          </p:cNvSpPr>
          <p:nvPr>
            <p:ph idx="1"/>
          </p:nvPr>
        </p:nvSpPr>
        <p:spPr/>
        <p:txBody>
          <a:bodyPr/>
          <a:lstStyle/>
          <a:p>
            <a:pPr eaLnBrk="1" hangingPunct="1"/>
            <a:r>
              <a:rPr lang="en-IN" altLang="en-US" sz="2200">
                <a:latin typeface="Times New Roman" panose="02020603050405020304" pitchFamily="18" charset="0"/>
                <a:cs typeface="Times New Roman" panose="02020603050405020304" pitchFamily="18" charset="0"/>
              </a:rPr>
              <a:t>Single columnar transposition can be attack by guessing possible column lengths.</a:t>
            </a:r>
          </a:p>
          <a:p>
            <a:pPr eaLnBrk="1" hangingPunct="1"/>
            <a:r>
              <a:rPr lang="en-IN" altLang="en-US" sz="2200">
                <a:latin typeface="Times New Roman" panose="02020603050405020304" pitchFamily="18" charset="0"/>
                <a:cs typeface="Times New Roman" panose="02020603050405020304" pitchFamily="18" charset="0"/>
              </a:rPr>
              <a:t>Therefore to make it stronger double transposition is used.</a:t>
            </a:r>
          </a:p>
          <a:p>
            <a:pPr eaLnBrk="1" hangingPunct="1"/>
            <a:r>
              <a:rPr lang="en-IN" altLang="en-US" sz="2200">
                <a:latin typeface="Times New Roman" panose="02020603050405020304" pitchFamily="18" charset="0"/>
                <a:cs typeface="Times New Roman" panose="02020603050405020304" pitchFamily="18" charset="0"/>
              </a:rPr>
              <a:t>This is simple columnar transposition technique applied twice.</a:t>
            </a:r>
          </a:p>
          <a:p>
            <a:pPr eaLnBrk="1" hangingPunct="1"/>
            <a:r>
              <a:rPr lang="en-IN" altLang="en-US" sz="2200">
                <a:latin typeface="Times New Roman" panose="02020603050405020304" pitchFamily="18" charset="0"/>
                <a:cs typeface="Times New Roman" panose="02020603050405020304" pitchFamily="18" charset="0"/>
              </a:rPr>
              <a:t>Here same key can be used for transposition or two different keys can be used.</a:t>
            </a:r>
          </a:p>
          <a:p>
            <a:pPr eaLnBrk="1" hangingPunct="1"/>
            <a:endParaRPr lang="en-IN" altLang="en-US" sz="2200">
              <a:latin typeface="Times New Roman" panose="02020603050405020304" pitchFamily="18" charset="0"/>
              <a:cs typeface="Times New Roman" panose="02020603050405020304" pitchFamily="18" charset="0"/>
            </a:endParaRPr>
          </a:p>
          <a:p>
            <a:pPr eaLnBrk="1" hangingPunct="1"/>
            <a:endParaRPr lang="en-IN" alt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CD949-0C54-4837-B865-7BD3A3D4661B}"/>
              </a:ext>
            </a:extLst>
          </p:cNvPr>
          <p:cNvSpPr>
            <a:spLocks noGrp="1"/>
          </p:cNvSpPr>
          <p:nvPr>
            <p:ph type="title"/>
          </p:nvPr>
        </p:nvSpPr>
        <p:spPr>
          <a:xfrm>
            <a:off x="1981201" y="152401"/>
            <a:ext cx="6994525" cy="1116013"/>
          </a:xfrm>
        </p:spPr>
        <p:txBody>
          <a:bodyPr/>
          <a:lstStyle/>
          <a:p>
            <a:pPr>
              <a:defRPr/>
            </a:pPr>
            <a:r>
              <a:rPr lang="en-IN" sz="2800" b="1" dirty="0">
                <a:latin typeface="Times New Roman" pitchFamily="16" charset="0"/>
                <a:cs typeface="Times New Roman" pitchFamily="16" charset="0"/>
              </a:rPr>
              <a:t>2.Double Columnar Transposition </a:t>
            </a:r>
            <a:br>
              <a:rPr lang="en-IN" sz="2800" b="1" dirty="0">
                <a:latin typeface="Times New Roman" pitchFamily="16" charset="0"/>
                <a:cs typeface="Times New Roman" pitchFamily="16" charset="0"/>
              </a:rPr>
            </a:br>
            <a:endParaRPr lang="en-IN" sz="2800" dirty="0"/>
          </a:p>
        </p:txBody>
      </p:sp>
      <p:sp>
        <p:nvSpPr>
          <p:cNvPr id="3" name="Content Placeholder 2">
            <a:extLst>
              <a:ext uri="{FF2B5EF4-FFF2-40B4-BE49-F238E27FC236}">
                <a16:creationId xmlns:a16="http://schemas.microsoft.com/office/drawing/2014/main" id="{421D89B8-12C9-46E2-9D85-DA15A97AC95A}"/>
              </a:ext>
            </a:extLst>
          </p:cNvPr>
          <p:cNvSpPr>
            <a:spLocks noGrp="1"/>
          </p:cNvSpPr>
          <p:nvPr>
            <p:ph idx="1"/>
          </p:nvPr>
        </p:nvSpPr>
        <p:spPr>
          <a:xfrm>
            <a:off x="2063750" y="1412876"/>
            <a:ext cx="7620000" cy="4373563"/>
          </a:xfrm>
        </p:spPr>
        <p:txBody>
          <a:bodyPr rtlCol="0">
            <a:normAutofit lnSpcReduction="10000"/>
          </a:bodyPr>
          <a:lstStyle/>
          <a:p>
            <a:pPr eaLnBrk="1" fontAlgn="auto" hangingPunct="1">
              <a:defRPr/>
            </a:pPr>
            <a:r>
              <a:rPr lang="en-IN" b="0" dirty="0"/>
              <a:t>First apply simple columnar transposition</a:t>
            </a:r>
          </a:p>
          <a:p>
            <a:pPr marL="0" indent="0">
              <a:buNone/>
              <a:defRPr/>
            </a:pPr>
            <a:r>
              <a:rPr lang="en-IN" b="0" dirty="0"/>
              <a:t>Key: ZEBRAS</a:t>
            </a:r>
          </a:p>
          <a:p>
            <a:pPr marL="0" indent="0">
              <a:buNone/>
              <a:defRPr/>
            </a:pPr>
            <a:r>
              <a:rPr lang="en-IN" b="0" dirty="0"/>
              <a:t>plain text: welcome home</a:t>
            </a:r>
          </a:p>
          <a:p>
            <a:pPr marL="0" indent="0">
              <a:buNone/>
              <a:defRPr/>
            </a:pPr>
            <a:r>
              <a:rPr lang="en-IN" b="0" dirty="0"/>
              <a:t>Order : 6 3 2 4 1 5</a:t>
            </a:r>
          </a:p>
          <a:p>
            <a:pPr marL="0" indent="0">
              <a:buNone/>
              <a:defRPr/>
            </a:pPr>
            <a:endParaRPr lang="en-IN" dirty="0"/>
          </a:p>
          <a:p>
            <a:pPr marL="0" indent="0">
              <a:buNone/>
              <a:defRPr/>
            </a:pPr>
            <a:endParaRPr lang="en-IN" dirty="0"/>
          </a:p>
          <a:p>
            <a:pPr marL="0" indent="0">
              <a:buNone/>
              <a:defRPr/>
            </a:pPr>
            <a:endParaRPr lang="en-IN" dirty="0"/>
          </a:p>
          <a:p>
            <a:pPr marL="0" indent="0">
              <a:buNone/>
              <a:defRPr/>
            </a:pPr>
            <a:endParaRPr lang="en-IN" dirty="0"/>
          </a:p>
          <a:p>
            <a:pPr marL="0" indent="0">
              <a:buNone/>
              <a:defRPr/>
            </a:pPr>
            <a:endParaRPr lang="en-IN" dirty="0"/>
          </a:p>
          <a:p>
            <a:pPr marL="0" indent="0">
              <a:buNone/>
              <a:defRPr/>
            </a:pPr>
            <a:endParaRPr lang="en-IN" dirty="0"/>
          </a:p>
          <a:p>
            <a:pPr marL="0" indent="0">
              <a:buNone/>
              <a:defRPr/>
            </a:pPr>
            <a:r>
              <a:rPr lang="en-IN" dirty="0"/>
              <a:t>Cipher text</a:t>
            </a:r>
            <a:r>
              <a:rPr lang="en-IN" b="0" dirty="0"/>
              <a:t>: MLOEHCMWEOE</a:t>
            </a:r>
          </a:p>
          <a:p>
            <a:pPr eaLnBrk="1" fontAlgn="auto" hangingPunct="1">
              <a:defRPr/>
            </a:pPr>
            <a:endParaRPr lang="en-IN" b="0" dirty="0"/>
          </a:p>
        </p:txBody>
      </p:sp>
      <p:pic>
        <p:nvPicPr>
          <p:cNvPr id="11268" name="Picture 4">
            <a:extLst>
              <a:ext uri="{FF2B5EF4-FFF2-40B4-BE49-F238E27FC236}">
                <a16:creationId xmlns:a16="http://schemas.microsoft.com/office/drawing/2014/main" id="{8AB9B328-E78B-42FF-B637-531B806A58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2997201"/>
            <a:ext cx="6191250"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7B63-7912-4764-A82D-97C12DB21742}"/>
              </a:ext>
            </a:extLst>
          </p:cNvPr>
          <p:cNvSpPr>
            <a:spLocks noGrp="1"/>
          </p:cNvSpPr>
          <p:nvPr>
            <p:ph type="title"/>
          </p:nvPr>
        </p:nvSpPr>
        <p:spPr>
          <a:xfrm>
            <a:off x="1981200" y="152400"/>
            <a:ext cx="6707188" cy="1371600"/>
          </a:xfrm>
        </p:spPr>
        <p:txBody>
          <a:bodyPr/>
          <a:lstStyle/>
          <a:p>
            <a:pPr>
              <a:defRPr/>
            </a:pPr>
            <a:r>
              <a:rPr lang="en-IN" sz="2400" b="1" dirty="0">
                <a:latin typeface="Times New Roman" pitchFamily="16" charset="0"/>
                <a:cs typeface="Times New Roman" pitchFamily="16" charset="0"/>
              </a:rPr>
              <a:t>2.Double Columnar Transposition </a:t>
            </a:r>
            <a:br>
              <a:rPr lang="en-IN" sz="2400" b="1" dirty="0">
                <a:latin typeface="Times New Roman" pitchFamily="16" charset="0"/>
                <a:cs typeface="Times New Roman" pitchFamily="16" charset="0"/>
              </a:rPr>
            </a:br>
            <a:endParaRPr lang="en-IN" sz="2400" dirty="0"/>
          </a:p>
        </p:txBody>
      </p:sp>
      <p:sp>
        <p:nvSpPr>
          <p:cNvPr id="3" name="Content Placeholder 2">
            <a:extLst>
              <a:ext uri="{FF2B5EF4-FFF2-40B4-BE49-F238E27FC236}">
                <a16:creationId xmlns:a16="http://schemas.microsoft.com/office/drawing/2014/main" id="{4BC1D329-7211-49A0-9FF9-A701AACB9EAC}"/>
              </a:ext>
            </a:extLst>
          </p:cNvPr>
          <p:cNvSpPr>
            <a:spLocks noGrp="1"/>
          </p:cNvSpPr>
          <p:nvPr>
            <p:ph idx="1"/>
          </p:nvPr>
        </p:nvSpPr>
        <p:spPr/>
        <p:txBody>
          <a:bodyPr/>
          <a:lstStyle/>
          <a:p>
            <a:pPr marL="0" indent="0">
              <a:buNone/>
            </a:pPr>
            <a:r>
              <a:rPr lang="en-IN" altLang="en-US"/>
              <a:t>Cipher text 1</a:t>
            </a:r>
            <a:r>
              <a:rPr lang="en-IN" altLang="en-US" b="0"/>
              <a:t>: MLOEHCMWEOE</a:t>
            </a:r>
          </a:p>
          <a:p>
            <a:pPr marL="0" indent="0">
              <a:buNone/>
            </a:pPr>
            <a:r>
              <a:rPr lang="en-IN" altLang="en-US"/>
              <a:t>Order : </a:t>
            </a:r>
            <a:r>
              <a:rPr lang="en-IN" altLang="en-US" b="0"/>
              <a:t>6 3 2 4 1 5</a:t>
            </a:r>
          </a:p>
          <a:p>
            <a:pPr marL="0" indent="0">
              <a:buNone/>
            </a:pPr>
            <a:endParaRPr lang="en-IN" altLang="en-US" b="0"/>
          </a:p>
          <a:p>
            <a:pPr marL="0" indent="0">
              <a:buNone/>
            </a:pPr>
            <a:endParaRPr lang="en-IN" altLang="en-US" b="0"/>
          </a:p>
          <a:p>
            <a:pPr marL="0" indent="0">
              <a:buNone/>
            </a:pPr>
            <a:endParaRPr lang="en-IN" altLang="en-US" b="0"/>
          </a:p>
          <a:p>
            <a:pPr marL="0" indent="0">
              <a:buNone/>
            </a:pPr>
            <a:endParaRPr lang="en-IN" altLang="en-US" b="0"/>
          </a:p>
          <a:p>
            <a:pPr marL="0" indent="0">
              <a:buNone/>
            </a:pPr>
            <a:endParaRPr lang="en-IN" altLang="en-US" b="0"/>
          </a:p>
          <a:p>
            <a:pPr marL="0" indent="0">
              <a:buNone/>
            </a:pPr>
            <a:r>
              <a:rPr lang="en-IN" altLang="en-US"/>
              <a:t>Final Cipher Text:</a:t>
            </a:r>
            <a:r>
              <a:rPr lang="en-IN" altLang="en-US" b="0"/>
              <a:t>  COELWEOMMHE</a:t>
            </a:r>
          </a:p>
          <a:p>
            <a:pPr marL="0" indent="0">
              <a:buNone/>
            </a:pPr>
            <a:endParaRPr lang="en-IN" altLang="en-US" b="0"/>
          </a:p>
          <a:p>
            <a:pPr marL="0" indent="0">
              <a:buNone/>
            </a:pPr>
            <a:endParaRPr lang="en-IN" altLang="en-US"/>
          </a:p>
        </p:txBody>
      </p:sp>
      <p:pic>
        <p:nvPicPr>
          <p:cNvPr id="12292" name="Picture 2">
            <a:extLst>
              <a:ext uri="{FF2B5EF4-FFF2-40B4-BE49-F238E27FC236}">
                <a16:creationId xmlns:a16="http://schemas.microsoft.com/office/drawing/2014/main" id="{D4CE95FE-F54E-4FD4-ADDE-2D1921B83B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1" y="2565400"/>
            <a:ext cx="5915025"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4F885A1-21C8-4240-82CA-77880E460BC5}"/>
              </a:ext>
            </a:extLst>
          </p:cNvPr>
          <p:cNvGraphicFramePr>
            <a:graphicFrameLocks noGrp="1"/>
          </p:cNvGraphicFramePr>
          <p:nvPr>
            <p:ph idx="4294967295"/>
            <p:extLst>
              <p:ext uri="{D42A27DB-BD31-4B8C-83A1-F6EECF244321}">
                <p14:modId xmlns:p14="http://schemas.microsoft.com/office/powerpoint/2010/main" val="3955176045"/>
              </p:ext>
            </p:extLst>
          </p:nvPr>
        </p:nvGraphicFramePr>
        <p:xfrm>
          <a:off x="2119313" y="844062"/>
          <a:ext cx="9078570" cy="5377660"/>
        </p:xfrm>
        <a:graphic>
          <a:graphicData uri="http://schemas.openxmlformats.org/drawingml/2006/table">
            <a:tbl>
              <a:tblPr firstRow="1" bandRow="1">
                <a:tableStyleId>{5C22544A-7EE6-4342-B048-85BDC9FD1C3A}</a:tableStyleId>
              </a:tblPr>
              <a:tblGrid>
                <a:gridCol w="4539285">
                  <a:extLst>
                    <a:ext uri="{9D8B030D-6E8A-4147-A177-3AD203B41FA5}">
                      <a16:colId xmlns:a16="http://schemas.microsoft.com/office/drawing/2014/main" val="20000"/>
                    </a:ext>
                  </a:extLst>
                </a:gridCol>
                <a:gridCol w="4539285">
                  <a:extLst>
                    <a:ext uri="{9D8B030D-6E8A-4147-A177-3AD203B41FA5}">
                      <a16:colId xmlns:a16="http://schemas.microsoft.com/office/drawing/2014/main" val="20001"/>
                    </a:ext>
                  </a:extLst>
                </a:gridCol>
              </a:tblGrid>
              <a:tr h="399408">
                <a:tc>
                  <a:txBody>
                    <a:bodyPr/>
                    <a:lstStyle/>
                    <a:p>
                      <a:r>
                        <a:rPr lang="en-IN" sz="1600" dirty="0">
                          <a:latin typeface="Times New Roman" pitchFamily="18" charset="0"/>
                          <a:cs typeface="Times New Roman" pitchFamily="18" charset="0"/>
                        </a:rPr>
                        <a:t>Substitution Cipher</a:t>
                      </a:r>
                    </a:p>
                  </a:txBody>
                  <a:tcPr/>
                </a:tc>
                <a:tc>
                  <a:txBody>
                    <a:bodyPr/>
                    <a:lstStyle/>
                    <a:p>
                      <a:r>
                        <a:rPr lang="en-IN" sz="1600" dirty="0">
                          <a:latin typeface="Times New Roman" pitchFamily="18" charset="0"/>
                          <a:cs typeface="Times New Roman" pitchFamily="18" charset="0"/>
                        </a:rPr>
                        <a:t>Transposition Cipher</a:t>
                      </a:r>
                    </a:p>
                  </a:txBody>
                  <a:tcPr/>
                </a:tc>
                <a:extLst>
                  <a:ext uri="{0D108BD9-81ED-4DB2-BD59-A6C34878D82A}">
                    <a16:rowId xmlns:a16="http://schemas.microsoft.com/office/drawing/2014/main" val="10000"/>
                  </a:ext>
                </a:extLst>
              </a:tr>
              <a:tr h="12708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72002D"/>
                          </a:solidFill>
                          <a:latin typeface="Times New Roman" pitchFamily="18" charset="0"/>
                          <a:cs typeface="Times New Roman" pitchFamily="18" charset="0"/>
                        </a:rPr>
                        <a:t>A substitution technique is one in which the letters/number/symbols of plain text are replaced by other letters/numbers/symbols.</a:t>
                      </a:r>
                    </a:p>
                    <a:p>
                      <a:endParaRPr lang="en-IN"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72002D"/>
                          </a:solidFill>
                          <a:latin typeface="Times New Roman" pitchFamily="18" charset="0"/>
                          <a:ea typeface="WenQuanYi Micro Hei"/>
                          <a:cs typeface="Times New Roman" pitchFamily="18" charset="0"/>
                        </a:rPr>
                        <a:t>In the transposition technique the positions of letters/numbers/symbols in plain text is changed with one another.</a:t>
                      </a:r>
                    </a:p>
                    <a:p>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689887">
                <a:tc>
                  <a:txBody>
                    <a:bodyPr/>
                    <a:lstStyle/>
                    <a:p>
                      <a:r>
                        <a:rPr lang="en-IN" sz="1600" dirty="0">
                          <a:latin typeface="Times New Roman" pitchFamily="18" charset="0"/>
                          <a:cs typeface="Times New Roman" pitchFamily="18" charset="0"/>
                        </a:rPr>
                        <a:t>It is easy to understand.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itchFamily="18" charset="0"/>
                          <a:cs typeface="Times New Roman" pitchFamily="18" charset="0"/>
                        </a:rPr>
                        <a:t>It is difficult  to understand.</a:t>
                      </a:r>
                    </a:p>
                    <a:p>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013718">
                <a:tc>
                  <a:txBody>
                    <a:bodyPr/>
                    <a:lstStyle/>
                    <a:p>
                      <a:r>
                        <a:rPr lang="en-IN" sz="1600" dirty="0">
                          <a:latin typeface="Times New Roman" pitchFamily="18" charset="0"/>
                          <a:cs typeface="Times New Roman" pitchFamily="18" charset="0"/>
                        </a:rPr>
                        <a:t>Methods:</a:t>
                      </a:r>
                    </a:p>
                    <a:p>
                      <a:pPr marL="431800" indent="-323850" eaLnBrk="1">
                        <a:buFont typeface="Times New Roman" pitchFamily="18" charset="0"/>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1600" dirty="0">
                          <a:latin typeface="Times New Roman" pitchFamily="18" charset="0"/>
                          <a:cs typeface="Times New Roman" pitchFamily="18" charset="0"/>
                        </a:rPr>
                        <a:t>Caesar's Cipher</a:t>
                      </a:r>
                    </a:p>
                    <a:p>
                      <a:pPr marL="431800" indent="-323850" eaLnBrk="1">
                        <a:buFont typeface="Times New Roman" pitchFamily="18" charset="0"/>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1600" dirty="0">
                          <a:latin typeface="Times New Roman" pitchFamily="18" charset="0"/>
                          <a:cs typeface="Times New Roman" pitchFamily="18" charset="0"/>
                        </a:rPr>
                        <a:t>Modified Caesar’s Cipher</a:t>
                      </a:r>
                    </a:p>
                    <a:p>
                      <a:pPr marL="431800" indent="-323850" eaLnBrk="1">
                        <a:buFont typeface="Times New Roman" pitchFamily="18" charset="0"/>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1600" dirty="0">
                          <a:latin typeface="Times New Roman" pitchFamily="18" charset="0"/>
                          <a:cs typeface="Times New Roman" pitchFamily="18" charset="0"/>
                        </a:rPr>
                        <a:t>Mono-Alphabetic Cipher</a:t>
                      </a:r>
                    </a:p>
                    <a:p>
                      <a:pPr marL="431800" indent="-323850" eaLnBrk="1">
                        <a:buFont typeface="Times New Roman" pitchFamily="18" charset="0"/>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1600" dirty="0">
                          <a:latin typeface="Times New Roman" pitchFamily="18" charset="0"/>
                          <a:cs typeface="Times New Roman" pitchFamily="18" charset="0"/>
                        </a:rPr>
                        <a:t>A Polygram Substitution Cipher</a:t>
                      </a:r>
                    </a:p>
                    <a:p>
                      <a:pPr marL="431800" indent="-323850" eaLnBrk="1">
                        <a:buFont typeface="Times New Roman" pitchFamily="18" charset="0"/>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1600" dirty="0">
                          <a:latin typeface="Times New Roman" pitchFamily="18" charset="0"/>
                          <a:cs typeface="Times New Roman" pitchFamily="18" charset="0"/>
                        </a:rPr>
                        <a:t>A Polyalphabetic Substitution Cipher</a:t>
                      </a:r>
                    </a:p>
                    <a:p>
                      <a:pPr marL="863600" lvl="1" indent="-323850" eaLnBrk="1">
                        <a:buFont typeface="Times New Roman" pitchFamily="18" charset="0"/>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1600" dirty="0" err="1">
                          <a:latin typeface="Times New Roman" pitchFamily="18" charset="0"/>
                          <a:cs typeface="Times New Roman" pitchFamily="18" charset="0"/>
                        </a:rPr>
                        <a:t>e.g.Vigenere</a:t>
                      </a:r>
                      <a:r>
                        <a:rPr lang="en-IN" sz="1600" dirty="0">
                          <a:latin typeface="Times New Roman" pitchFamily="18" charset="0"/>
                          <a:cs typeface="Times New Roman" pitchFamily="18" charset="0"/>
                        </a:rPr>
                        <a:t> Cipher</a:t>
                      </a:r>
                    </a:p>
                    <a:p>
                      <a:pPr marL="431800" indent="-323850" eaLnBrk="1">
                        <a:buFont typeface="Times New Roman" pitchFamily="18" charset="0"/>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1600" dirty="0">
                          <a:latin typeface="Times New Roman" pitchFamily="18" charset="0"/>
                          <a:cs typeface="Times New Roman" pitchFamily="18" charset="0"/>
                        </a:rPr>
                        <a:t> One time Pad(</a:t>
                      </a:r>
                      <a:r>
                        <a:rPr lang="en-IN" sz="1600" dirty="0" err="1">
                          <a:latin typeface="Times New Roman" pitchFamily="18" charset="0"/>
                          <a:cs typeface="Times New Roman" pitchFamily="18" charset="0"/>
                        </a:rPr>
                        <a:t>Vernam</a:t>
                      </a:r>
                      <a:r>
                        <a:rPr lang="en-IN" sz="1600" dirty="0">
                          <a:latin typeface="Times New Roman" pitchFamily="18" charset="0"/>
                          <a:cs typeface="Times New Roman" pitchFamily="18" charset="0"/>
                        </a:rPr>
                        <a:t> Cipher) </a:t>
                      </a:r>
                    </a:p>
                    <a:p>
                      <a:pPr marL="431800" indent="-323850" eaLnBrk="1">
                        <a:buFont typeface="Times New Roman" pitchFamily="18" charset="0"/>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1600" dirty="0">
                          <a:latin typeface="Times New Roman" pitchFamily="18" charset="0"/>
                          <a:cs typeface="Times New Roman" pitchFamily="18" charset="0"/>
                        </a:rPr>
                        <a:t>Playfair Cipher</a:t>
                      </a:r>
                    </a:p>
                    <a:p>
                      <a:pPr marL="431800" indent="-323850" eaLnBrk="1">
                        <a:buFont typeface="Times New Roman" pitchFamily="18" charset="0"/>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sz="1600">
                          <a:latin typeface="Times New Roman" pitchFamily="18" charset="0"/>
                          <a:cs typeface="Times New Roman" pitchFamily="18" charset="0"/>
                        </a:rPr>
                        <a:t>Hill Cipher</a:t>
                      </a:r>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txBody>
                  <a:tcPr/>
                </a:tc>
                <a:tc>
                  <a:txBody>
                    <a:bodyPr/>
                    <a:lstStyle/>
                    <a:p>
                      <a:r>
                        <a:rPr lang="en-IN" sz="1600" dirty="0">
                          <a:latin typeface="Times New Roman" pitchFamily="18" charset="0"/>
                          <a:cs typeface="Times New Roman" pitchFamily="18" charset="0"/>
                        </a:rPr>
                        <a:t>Methods:</a:t>
                      </a:r>
                    </a:p>
                    <a:p>
                      <a:pPr marL="390525" indent="-293688">
                        <a:buFont typeface="Times New Roman" pitchFamily="18" charset="0"/>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IN" dirty="0">
                          <a:latin typeface="Times New Roman" pitchFamily="18" charset="0"/>
                          <a:cs typeface="Times New Roman" pitchFamily="18" charset="0"/>
                        </a:rPr>
                        <a:t>Rail Fence Cipher</a:t>
                      </a:r>
                    </a:p>
                    <a:p>
                      <a:pPr marL="390525" indent="-293688">
                        <a:buFont typeface="Times New Roman" pitchFamily="18" charset="0"/>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IN" dirty="0">
                          <a:latin typeface="Times New Roman" pitchFamily="18" charset="0"/>
                          <a:cs typeface="Times New Roman" pitchFamily="18" charset="0"/>
                        </a:rPr>
                        <a:t>Columnar Transposition</a:t>
                      </a:r>
                    </a:p>
                    <a:p>
                      <a:pPr marL="782638" lvl="1" indent="-293688">
                        <a:buSzPct val="75000"/>
                        <a:buFont typeface="Symbol" pitchFamily="18"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IN" dirty="0">
                          <a:latin typeface="Times New Roman" pitchFamily="18" charset="0"/>
                          <a:cs typeface="Times New Roman" pitchFamily="18" charset="0"/>
                        </a:rPr>
                        <a:t>Simple Columnar Transposition</a:t>
                      </a:r>
                    </a:p>
                    <a:p>
                      <a:pPr marL="782638" lvl="1" indent="-293688">
                        <a:buSzPct val="75000"/>
                        <a:buFont typeface="Symbol" pitchFamily="18"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IN" dirty="0">
                          <a:latin typeface="Times New Roman" pitchFamily="18" charset="0"/>
                          <a:cs typeface="Times New Roman" pitchFamily="18" charset="0"/>
                        </a:rPr>
                        <a:t>Double Columnar Transposition </a:t>
                      </a:r>
                    </a:p>
                    <a:p>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a:extLst>
              <a:ext uri="{FF2B5EF4-FFF2-40B4-BE49-F238E27FC236}">
                <a16:creationId xmlns:a16="http://schemas.microsoft.com/office/drawing/2014/main" id="{B8FECA0F-7C2C-4B82-9F47-7C70AAE2B42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2ACAD5A0-6215-47AC-A707-5CB7511E6185}" type="slidenum">
              <a:rPr lang="en-US" altLang="en-US" sz="1200" i="0" baseline="0">
                <a:latin typeface="Arial" panose="020B0604020202020204" pitchFamily="34" charset="0"/>
              </a:rPr>
              <a:pPr/>
              <a:t>96</a:t>
            </a:fld>
            <a:endParaRPr lang="en-US" altLang="en-US" sz="1200" i="0" baseline="0">
              <a:latin typeface="Arial" panose="020B0604020202020204" pitchFamily="34" charset="0"/>
            </a:endParaRPr>
          </a:p>
        </p:txBody>
      </p:sp>
      <p:sp>
        <p:nvSpPr>
          <p:cNvPr id="10250" name="Text Box 9">
            <a:extLst>
              <a:ext uri="{FF2B5EF4-FFF2-40B4-BE49-F238E27FC236}">
                <a16:creationId xmlns:a16="http://schemas.microsoft.com/office/drawing/2014/main" id="{C6C59E96-0B5F-40AB-A389-D417A3E8A3AC}"/>
              </a:ext>
            </a:extLst>
          </p:cNvPr>
          <p:cNvSpPr txBox="1">
            <a:spLocks noChangeArrowheads="1"/>
          </p:cNvSpPr>
          <p:nvPr/>
        </p:nvSpPr>
        <p:spPr bwMode="auto">
          <a:xfrm>
            <a:off x="2667001" y="0"/>
            <a:ext cx="30027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dirty="0">
                <a:solidFill>
                  <a:schemeClr val="hlink"/>
                </a:solidFill>
              </a:rPr>
              <a:t>     Cryptanalysis</a:t>
            </a:r>
          </a:p>
        </p:txBody>
      </p:sp>
      <p:sp>
        <p:nvSpPr>
          <p:cNvPr id="10251" name="Rectangle 10">
            <a:extLst>
              <a:ext uri="{FF2B5EF4-FFF2-40B4-BE49-F238E27FC236}">
                <a16:creationId xmlns:a16="http://schemas.microsoft.com/office/drawing/2014/main" id="{9837CA14-0E42-487F-8C93-EB668524D8BE}"/>
              </a:ext>
            </a:extLst>
          </p:cNvPr>
          <p:cNvSpPr>
            <a:spLocks noChangeArrowheads="1"/>
          </p:cNvSpPr>
          <p:nvPr/>
        </p:nvSpPr>
        <p:spPr bwMode="auto">
          <a:xfrm>
            <a:off x="1676400" y="1066800"/>
            <a:ext cx="8839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eaLnBrk="1" hangingPunct="1"/>
            <a:r>
              <a:rPr lang="en-US" altLang="en-US" i="0" baseline="0"/>
              <a:t>As cryptography is the science and art of creating secret codes, </a:t>
            </a:r>
            <a:r>
              <a:rPr lang="en-US" altLang="en-US" i="0" baseline="0">
                <a:solidFill>
                  <a:schemeClr val="hlink"/>
                </a:solidFill>
              </a:rPr>
              <a:t>cryptanalysis</a:t>
            </a:r>
            <a:r>
              <a:rPr lang="en-US" altLang="en-US" i="0" baseline="0"/>
              <a:t> is the science and art of breaking those codes. </a:t>
            </a:r>
          </a:p>
        </p:txBody>
      </p:sp>
      <p:sp>
        <p:nvSpPr>
          <p:cNvPr id="10252" name="Text Box 11">
            <a:extLst>
              <a:ext uri="{FF2B5EF4-FFF2-40B4-BE49-F238E27FC236}">
                <a16:creationId xmlns:a16="http://schemas.microsoft.com/office/drawing/2014/main" id="{CA279C7A-AC4D-4311-A6F5-45CDDCDCD7E7}"/>
              </a:ext>
            </a:extLst>
          </p:cNvPr>
          <p:cNvSpPr txBox="1">
            <a:spLocks noChangeArrowheads="1"/>
          </p:cNvSpPr>
          <p:nvPr/>
        </p:nvSpPr>
        <p:spPr bwMode="auto">
          <a:xfrm>
            <a:off x="4432300" y="3048000"/>
            <a:ext cx="24240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baseline="0" dirty="0"/>
              <a:t>Cryptanalysis attacks</a:t>
            </a:r>
          </a:p>
        </p:txBody>
      </p:sp>
      <p:pic>
        <p:nvPicPr>
          <p:cNvPr id="10253" name="Picture 12">
            <a:extLst>
              <a:ext uri="{FF2B5EF4-FFF2-40B4-BE49-F238E27FC236}">
                <a16:creationId xmlns:a16="http://schemas.microsoft.com/office/drawing/2014/main" id="{A744F748-4093-4842-8CF4-A416C57A1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21114"/>
            <a:ext cx="7989888" cy="204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a:extLst>
              <a:ext uri="{FF2B5EF4-FFF2-40B4-BE49-F238E27FC236}">
                <a16:creationId xmlns:a16="http://schemas.microsoft.com/office/drawing/2014/main" id="{DF613CE2-16F3-49EC-AF66-2F79EF76B70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6AD8A3B4-4856-4412-B590-AD12B46933A7}" type="slidenum">
              <a:rPr lang="en-US" altLang="en-US" sz="1200" i="0" baseline="0">
                <a:latin typeface="Arial" panose="020B0604020202020204" pitchFamily="34" charset="0"/>
              </a:rPr>
              <a:pPr/>
              <a:t>97</a:t>
            </a:fld>
            <a:endParaRPr lang="en-US" altLang="en-US" sz="1200" i="0" baseline="0">
              <a:latin typeface="Arial" panose="020B0604020202020204" pitchFamily="34" charset="0"/>
            </a:endParaRPr>
          </a:p>
        </p:txBody>
      </p:sp>
      <p:sp>
        <p:nvSpPr>
          <p:cNvPr id="11274" name="Text Box 9">
            <a:extLst>
              <a:ext uri="{FF2B5EF4-FFF2-40B4-BE49-F238E27FC236}">
                <a16:creationId xmlns:a16="http://schemas.microsoft.com/office/drawing/2014/main" id="{43775A1E-7B50-40C6-A982-FBF3D8F67300}"/>
              </a:ext>
            </a:extLst>
          </p:cNvPr>
          <p:cNvSpPr txBox="1">
            <a:spLocks noChangeArrowheads="1"/>
          </p:cNvSpPr>
          <p:nvPr/>
        </p:nvSpPr>
        <p:spPr bwMode="auto">
          <a:xfrm>
            <a:off x="2667000" y="0"/>
            <a:ext cx="19623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dirty="0"/>
              <a:t>Continued</a:t>
            </a:r>
          </a:p>
        </p:txBody>
      </p:sp>
      <p:pic>
        <p:nvPicPr>
          <p:cNvPr id="11275" name="Picture 11">
            <a:extLst>
              <a:ext uri="{FF2B5EF4-FFF2-40B4-BE49-F238E27FC236}">
                <a16:creationId xmlns:a16="http://schemas.microsoft.com/office/drawing/2014/main" id="{CA918259-E5A8-4522-B551-CF83C25588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2819400"/>
            <a:ext cx="7002463"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6" name="Text Box 12">
            <a:extLst>
              <a:ext uri="{FF2B5EF4-FFF2-40B4-BE49-F238E27FC236}">
                <a16:creationId xmlns:a16="http://schemas.microsoft.com/office/drawing/2014/main" id="{95EFCB55-96ED-4E55-9C7E-34E64E5F5FED}"/>
              </a:ext>
            </a:extLst>
          </p:cNvPr>
          <p:cNvSpPr txBox="1">
            <a:spLocks noChangeArrowheads="1"/>
          </p:cNvSpPr>
          <p:nvPr/>
        </p:nvSpPr>
        <p:spPr bwMode="auto">
          <a:xfrm>
            <a:off x="3709988" y="2057400"/>
            <a:ext cx="25378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baseline="0" dirty="0"/>
              <a:t>Ciphertext-only attack</a:t>
            </a:r>
          </a:p>
        </p:txBody>
      </p:sp>
      <p:sp>
        <p:nvSpPr>
          <p:cNvPr id="11277" name="Rectangle 13">
            <a:extLst>
              <a:ext uri="{FF2B5EF4-FFF2-40B4-BE49-F238E27FC236}">
                <a16:creationId xmlns:a16="http://schemas.microsoft.com/office/drawing/2014/main" id="{0E6E4719-03DC-482C-B535-EFDDCBE20268}"/>
              </a:ext>
            </a:extLst>
          </p:cNvPr>
          <p:cNvSpPr>
            <a:spLocks noChangeArrowheads="1"/>
          </p:cNvSpPr>
          <p:nvPr/>
        </p:nvSpPr>
        <p:spPr bwMode="auto">
          <a:xfrm>
            <a:off x="2590800" y="563563"/>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eaLnBrk="1" hangingPunct="1"/>
            <a:r>
              <a:rPr lang="en-US" altLang="en-US" sz="2400" i="0" baseline="0">
                <a:solidFill>
                  <a:schemeClr val="folHlink"/>
                </a:solidFill>
              </a:rPr>
              <a:t>Ciphertext-Only Attack</a:t>
            </a:r>
            <a:endParaRPr lang="en-US" altLang="en-US" sz="2400" i="0" baseline="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a:extLst>
              <a:ext uri="{FF2B5EF4-FFF2-40B4-BE49-F238E27FC236}">
                <a16:creationId xmlns:a16="http://schemas.microsoft.com/office/drawing/2014/main" id="{C20C68E6-9E59-414E-9BF3-4700A084292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4F8D8673-655B-4C21-9D22-6EB4E8EE8B9E}" type="slidenum">
              <a:rPr lang="en-US" altLang="en-US" sz="1200" i="0" baseline="0">
                <a:latin typeface="Arial" panose="020B0604020202020204" pitchFamily="34" charset="0"/>
              </a:rPr>
              <a:pPr/>
              <a:t>98</a:t>
            </a:fld>
            <a:endParaRPr lang="en-US" altLang="en-US" sz="1200" i="0" baseline="0">
              <a:latin typeface="Arial" panose="020B0604020202020204" pitchFamily="34" charset="0"/>
            </a:endParaRPr>
          </a:p>
        </p:txBody>
      </p:sp>
      <p:sp>
        <p:nvSpPr>
          <p:cNvPr id="12298" name="Text Box 9">
            <a:extLst>
              <a:ext uri="{FF2B5EF4-FFF2-40B4-BE49-F238E27FC236}">
                <a16:creationId xmlns:a16="http://schemas.microsoft.com/office/drawing/2014/main" id="{998914F2-2917-4348-A3D4-AEA5BFA1E4E7}"/>
              </a:ext>
            </a:extLst>
          </p:cNvPr>
          <p:cNvSpPr txBox="1">
            <a:spLocks noChangeArrowheads="1"/>
          </p:cNvSpPr>
          <p:nvPr/>
        </p:nvSpPr>
        <p:spPr bwMode="auto">
          <a:xfrm>
            <a:off x="2667000" y="0"/>
            <a:ext cx="19623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dirty="0"/>
              <a:t>Continued</a:t>
            </a:r>
          </a:p>
        </p:txBody>
      </p:sp>
      <p:sp>
        <p:nvSpPr>
          <p:cNvPr id="12299" name="Text Box 12">
            <a:extLst>
              <a:ext uri="{FF2B5EF4-FFF2-40B4-BE49-F238E27FC236}">
                <a16:creationId xmlns:a16="http://schemas.microsoft.com/office/drawing/2014/main" id="{4BAC2381-18AB-4E2F-BEEF-06C539BA5318}"/>
              </a:ext>
            </a:extLst>
          </p:cNvPr>
          <p:cNvSpPr txBox="1">
            <a:spLocks noChangeArrowheads="1"/>
          </p:cNvSpPr>
          <p:nvPr/>
        </p:nvSpPr>
        <p:spPr bwMode="auto">
          <a:xfrm>
            <a:off x="3709988" y="2133600"/>
            <a:ext cx="26532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baseline="0" dirty="0"/>
              <a:t>Known-plaintext attack</a:t>
            </a:r>
          </a:p>
        </p:txBody>
      </p:sp>
      <p:pic>
        <p:nvPicPr>
          <p:cNvPr id="12300" name="Picture 13">
            <a:extLst>
              <a:ext uri="{FF2B5EF4-FFF2-40B4-BE49-F238E27FC236}">
                <a16:creationId xmlns:a16="http://schemas.microsoft.com/office/drawing/2014/main" id="{A2AC2071-386C-4206-9783-68DF93F532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050" y="3048000"/>
            <a:ext cx="7092950"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01" name="Rectangle 14">
            <a:extLst>
              <a:ext uri="{FF2B5EF4-FFF2-40B4-BE49-F238E27FC236}">
                <a16:creationId xmlns:a16="http://schemas.microsoft.com/office/drawing/2014/main" id="{DE1A6891-6130-4D16-9667-8FBA3DC3D369}"/>
              </a:ext>
            </a:extLst>
          </p:cNvPr>
          <p:cNvSpPr>
            <a:spLocks noChangeArrowheads="1"/>
          </p:cNvSpPr>
          <p:nvPr/>
        </p:nvSpPr>
        <p:spPr bwMode="auto">
          <a:xfrm>
            <a:off x="2667000" y="57785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eaLnBrk="1" hangingPunct="1"/>
            <a:r>
              <a:rPr lang="en-US" altLang="en-US" sz="2400" i="0" baseline="0" dirty="0">
                <a:solidFill>
                  <a:schemeClr val="folHlink"/>
                </a:solidFill>
              </a:rPr>
              <a:t>Known-Plaintext Attack</a:t>
            </a:r>
            <a:endParaRPr lang="en-US" altLang="en-US" sz="2400" i="0" baseline="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a:extLst>
              <a:ext uri="{FF2B5EF4-FFF2-40B4-BE49-F238E27FC236}">
                <a16:creationId xmlns:a16="http://schemas.microsoft.com/office/drawing/2014/main" id="{ACBF46C4-5E6C-4CB8-A8F1-CB93C472121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1200" i="0" baseline="0">
                <a:latin typeface="Arial" panose="020B0604020202020204" pitchFamily="34" charset="0"/>
              </a:rPr>
              <a:t>3.</a:t>
            </a:r>
            <a:fld id="{B860334D-5012-4590-A76D-FAB372F48231}" type="slidenum">
              <a:rPr lang="en-US" altLang="en-US" sz="1200" i="0" baseline="0">
                <a:latin typeface="Arial" panose="020B0604020202020204" pitchFamily="34" charset="0"/>
              </a:rPr>
              <a:pPr/>
              <a:t>99</a:t>
            </a:fld>
            <a:endParaRPr lang="en-US" altLang="en-US" sz="1200" i="0" baseline="0">
              <a:latin typeface="Arial" panose="020B0604020202020204" pitchFamily="34" charset="0"/>
            </a:endParaRPr>
          </a:p>
        </p:txBody>
      </p:sp>
      <p:sp>
        <p:nvSpPr>
          <p:cNvPr id="13322" name="Text Box 9">
            <a:extLst>
              <a:ext uri="{FF2B5EF4-FFF2-40B4-BE49-F238E27FC236}">
                <a16:creationId xmlns:a16="http://schemas.microsoft.com/office/drawing/2014/main" id="{AA71C967-4DBB-4934-93BD-31B4991A2740}"/>
              </a:ext>
            </a:extLst>
          </p:cNvPr>
          <p:cNvSpPr txBox="1">
            <a:spLocks noChangeArrowheads="1"/>
          </p:cNvSpPr>
          <p:nvPr/>
        </p:nvSpPr>
        <p:spPr bwMode="auto">
          <a:xfrm>
            <a:off x="2667000" y="0"/>
            <a:ext cx="19623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dirty="0"/>
              <a:t>Continued</a:t>
            </a:r>
          </a:p>
        </p:txBody>
      </p:sp>
      <p:sp>
        <p:nvSpPr>
          <p:cNvPr id="13323" name="Text Box 12">
            <a:extLst>
              <a:ext uri="{FF2B5EF4-FFF2-40B4-BE49-F238E27FC236}">
                <a16:creationId xmlns:a16="http://schemas.microsoft.com/office/drawing/2014/main" id="{9D456CA5-37A2-4AF1-835B-F1C2CC48984F}"/>
              </a:ext>
            </a:extLst>
          </p:cNvPr>
          <p:cNvSpPr txBox="1">
            <a:spLocks noChangeArrowheads="1"/>
          </p:cNvSpPr>
          <p:nvPr/>
        </p:nvSpPr>
        <p:spPr bwMode="auto">
          <a:xfrm>
            <a:off x="3709989" y="1828800"/>
            <a:ext cx="26949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000" baseline="0" dirty="0"/>
              <a:t>Chosen-plaintext attack</a:t>
            </a:r>
          </a:p>
        </p:txBody>
      </p:sp>
      <p:pic>
        <p:nvPicPr>
          <p:cNvPr id="13324" name="Picture 13">
            <a:extLst>
              <a:ext uri="{FF2B5EF4-FFF2-40B4-BE49-F238E27FC236}">
                <a16:creationId xmlns:a16="http://schemas.microsoft.com/office/drawing/2014/main" id="{1DC16AD3-800C-40C7-9CA3-523D3EB13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4088" y="2782888"/>
            <a:ext cx="7834312"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5" name="Rectangle 14">
            <a:extLst>
              <a:ext uri="{FF2B5EF4-FFF2-40B4-BE49-F238E27FC236}">
                <a16:creationId xmlns:a16="http://schemas.microsoft.com/office/drawing/2014/main" id="{3CF1A20A-B865-49E9-BCF1-2AE9321B685A}"/>
              </a:ext>
            </a:extLst>
          </p:cNvPr>
          <p:cNvSpPr>
            <a:spLocks noChangeArrowheads="1"/>
          </p:cNvSpPr>
          <p:nvPr/>
        </p:nvSpPr>
        <p:spPr bwMode="auto">
          <a:xfrm>
            <a:off x="2667000" y="57785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eaLnBrk="1" hangingPunct="1"/>
            <a:r>
              <a:rPr lang="en-US" altLang="en-US" sz="2400" i="0" baseline="0">
                <a:solidFill>
                  <a:schemeClr val="folHlink"/>
                </a:solidFill>
              </a:rPr>
              <a:t>Chosen-Plaintext Attack</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9925</TotalTime>
  <Words>4565</Words>
  <Application>Microsoft Office PowerPoint</Application>
  <PresentationFormat>Widescreen</PresentationFormat>
  <Paragraphs>545</Paragraphs>
  <Slides>103</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103</vt:i4>
      </vt:variant>
    </vt:vector>
  </HeadingPairs>
  <TitlesOfParts>
    <vt:vector size="113" baseType="lpstr">
      <vt:lpstr>Arial</vt:lpstr>
      <vt:lpstr>Calibri</vt:lpstr>
      <vt:lpstr>Century Gothic</vt:lpstr>
      <vt:lpstr>Courier New</vt:lpstr>
      <vt:lpstr>Symbol</vt:lpstr>
      <vt:lpstr>Times</vt:lpstr>
      <vt:lpstr>Times New Roman</vt:lpstr>
      <vt:lpstr>Wingdings 3</vt:lpstr>
      <vt:lpstr>Wisp</vt:lpstr>
      <vt:lpstr>Bitmap Image</vt:lpstr>
      <vt:lpstr>UNIT 1</vt:lpstr>
      <vt:lpstr>Objectives</vt:lpstr>
      <vt:lpstr>What is Security? </vt:lpstr>
      <vt:lpstr>Security Models </vt:lpstr>
      <vt:lpstr>Security Goals </vt:lpstr>
      <vt:lpstr>Security Goals (Cont.)  </vt:lpstr>
      <vt:lpstr>PowerPoint Presentation</vt:lpstr>
      <vt:lpstr>Security Goals (Cont.)  </vt:lpstr>
      <vt:lpstr>PowerPoint Presentation</vt:lpstr>
      <vt:lpstr>Security Goals (Cont.)  </vt:lpstr>
      <vt:lpstr>PowerPoint Presentation</vt:lpstr>
      <vt:lpstr>Security Goals (Cont.)  </vt:lpstr>
      <vt:lpstr>PowerPoint Presentation</vt:lpstr>
      <vt:lpstr>Security Goals (Cont.)  </vt:lpstr>
      <vt:lpstr>Security Goals (Cont.)  </vt:lpstr>
      <vt:lpstr>PowerPoint Presentation</vt:lpstr>
      <vt:lpstr>Aspects of Security </vt:lpstr>
      <vt:lpstr>Security Attacks </vt:lpstr>
      <vt:lpstr>Security Attacks (Cont.)  </vt:lpstr>
      <vt:lpstr>Security Attacks (Cont.)  </vt:lpstr>
      <vt:lpstr>Security Attacks (Cont.)  </vt:lpstr>
      <vt:lpstr>PowerPoint Presentation</vt:lpstr>
      <vt:lpstr>Security Attacks (Cont.)  </vt:lpstr>
      <vt:lpstr>  </vt:lpstr>
      <vt:lpstr>Security Attacks (Cont.)  </vt:lpstr>
      <vt:lpstr>Security Attacks (Cont.)  </vt:lpstr>
      <vt:lpstr>Security Attacks (Cont.)  </vt:lpstr>
      <vt:lpstr>PowerPoint Presentation</vt:lpstr>
      <vt:lpstr>Security Attacks (Cont.)  </vt:lpstr>
      <vt:lpstr>PowerPoint Presentation</vt:lpstr>
      <vt:lpstr>Security Attacks (Cont.)  </vt:lpstr>
      <vt:lpstr>PowerPoint Presentation</vt:lpstr>
      <vt:lpstr>Security Attacks (Cont.)  </vt:lpstr>
      <vt:lpstr>PowerPoint Presentation</vt:lpstr>
      <vt:lpstr>PowerPoint Presentation</vt:lpstr>
      <vt:lpstr>PowerPoint Presentation</vt:lpstr>
      <vt:lpstr>Security Services and Mechanism</vt:lpstr>
      <vt:lpstr>PowerPoint Presentation</vt:lpstr>
      <vt:lpstr>PowerPoint Presentation</vt:lpstr>
      <vt:lpstr>PowerPoint Presentation</vt:lpstr>
      <vt:lpstr>Cryptography Techniques </vt:lpstr>
      <vt:lpstr>Cryptography Techniques(cont.)</vt:lpstr>
      <vt:lpstr>Classical Encryption  </vt:lpstr>
      <vt:lpstr>Symmetric Cipher Model   </vt:lpstr>
      <vt:lpstr>Techniques for Plain Text to Cipher Text Conversion</vt:lpstr>
      <vt:lpstr>Substitution Techniques   </vt:lpstr>
      <vt:lpstr>Caesar Cipher</vt:lpstr>
      <vt:lpstr>Caesar Cipher</vt:lpstr>
      <vt:lpstr>Algorithm to Encrypt Caesar Cipher</vt:lpstr>
      <vt:lpstr>Plain Text and Cipher Text</vt:lpstr>
      <vt:lpstr>Modified Version of Caesar Cipher</vt:lpstr>
      <vt:lpstr>Mono-alphabetic Substitution Cipher </vt:lpstr>
      <vt:lpstr>Polygram Substitution Cipher</vt:lpstr>
      <vt:lpstr>Polygram Substitution Cipher</vt:lpstr>
      <vt:lpstr>Poly_alphabetic substitution cipher</vt:lpstr>
      <vt:lpstr>PowerPoint Presentation</vt:lpstr>
      <vt:lpstr>Vigenere Cipher(cont.)</vt:lpstr>
      <vt:lpstr>Vigenere Cipher(cont.)</vt:lpstr>
      <vt:lpstr>Playfair Cipher  </vt:lpstr>
      <vt:lpstr>Playfair Key Matrix </vt:lpstr>
      <vt:lpstr>Rules</vt:lpstr>
      <vt:lpstr>Example</vt:lpstr>
      <vt:lpstr>Hill Ciphers</vt:lpstr>
      <vt:lpstr>Modular Arithmetic</vt:lpstr>
      <vt:lpstr>Modulus Theorem</vt:lpstr>
      <vt:lpstr>Modulus Examples</vt:lpstr>
      <vt:lpstr>Modular Inverses</vt:lpstr>
      <vt:lpstr>Modular Inverses of Mod 26 </vt:lpstr>
      <vt:lpstr>Hill Cipher Matrices</vt:lpstr>
      <vt:lpstr>Modularly Inverse Matrices</vt:lpstr>
      <vt:lpstr>Matrix Determinant</vt:lpstr>
      <vt:lpstr>Modular Reciprocal Example </vt:lpstr>
      <vt:lpstr>Encryption</vt:lpstr>
      <vt:lpstr>Letter to Number Substitution</vt:lpstr>
      <vt:lpstr>Change Message to Vectors</vt:lpstr>
      <vt:lpstr>Multiply Matrix by Vectors</vt:lpstr>
      <vt:lpstr>Convert to Mod 26</vt:lpstr>
      <vt:lpstr>Convert Numbers to Letters</vt:lpstr>
      <vt:lpstr>Decryption</vt:lpstr>
      <vt:lpstr>Change Message to Vectors</vt:lpstr>
      <vt:lpstr>Multiply Matrix by Vectors</vt:lpstr>
      <vt:lpstr>Convert to Mod 26</vt:lpstr>
      <vt:lpstr>Convert Numbers to Letters</vt:lpstr>
      <vt:lpstr>One time pad ( Vernam Cipher)</vt:lpstr>
      <vt:lpstr>PowerPoint Presentation</vt:lpstr>
      <vt:lpstr>6.One time pad ( Vernam Cipher)</vt:lpstr>
      <vt:lpstr>Transposition Techniques   </vt:lpstr>
      <vt:lpstr>1. Rail Fence Cipher </vt:lpstr>
      <vt:lpstr>1. Rail Fence Cipher </vt:lpstr>
      <vt:lpstr>1. Simple Columnar Transposition </vt:lpstr>
      <vt:lpstr>1. Simple Columnar Transposition </vt:lpstr>
      <vt:lpstr>2.Double Columnar Transposition  </vt:lpstr>
      <vt:lpstr>2.Double Columnar Transposition  </vt:lpstr>
      <vt:lpstr>2.Double Columnar Transposition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Steganography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 Gangwani</dc:creator>
  <cp:lastModifiedBy>Jaya Gangwani</cp:lastModifiedBy>
  <cp:revision>272</cp:revision>
  <dcterms:created xsi:type="dcterms:W3CDTF">2020-01-06T09:09:37Z</dcterms:created>
  <dcterms:modified xsi:type="dcterms:W3CDTF">2020-02-05T14:53:26Z</dcterms:modified>
</cp:coreProperties>
</file>