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2"/>
  </p:notesMasterIdLst>
  <p:sldIdLst>
    <p:sldId id="256" r:id="rId2"/>
    <p:sldId id="282" r:id="rId3"/>
    <p:sldId id="283" r:id="rId4"/>
    <p:sldId id="268" r:id="rId5"/>
    <p:sldId id="284" r:id="rId6"/>
    <p:sldId id="272" r:id="rId7"/>
    <p:sldId id="271" r:id="rId8"/>
    <p:sldId id="274" r:id="rId9"/>
    <p:sldId id="275" r:id="rId10"/>
    <p:sldId id="276" r:id="rId11"/>
    <p:sldId id="270" r:id="rId12"/>
    <p:sldId id="262" r:id="rId13"/>
    <p:sldId id="285" r:id="rId14"/>
    <p:sldId id="286" r:id="rId15"/>
    <p:sldId id="287" r:id="rId16"/>
    <p:sldId id="288" r:id="rId17"/>
    <p:sldId id="290" r:id="rId18"/>
    <p:sldId id="294" r:id="rId19"/>
    <p:sldId id="289" r:id="rId20"/>
    <p:sldId id="302" r:id="rId21"/>
    <p:sldId id="298" r:id="rId22"/>
    <p:sldId id="301" r:id="rId23"/>
    <p:sldId id="299" r:id="rId24"/>
    <p:sldId id="300" r:id="rId25"/>
    <p:sldId id="291" r:id="rId26"/>
    <p:sldId id="292" r:id="rId27"/>
    <p:sldId id="293" r:id="rId28"/>
    <p:sldId id="295" r:id="rId29"/>
    <p:sldId id="296" r:id="rId30"/>
    <p:sldId id="29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ADBB2C-90B2-44E9-A5EE-E2B51DE75636}">
          <p14:sldIdLst>
            <p14:sldId id="256"/>
          </p14:sldIdLst>
        </p14:section>
        <p14:section name="Basics of EIA" id="{9259ADF3-79B3-464D-8A5A-06D3EE98EC61}">
          <p14:sldIdLst>
            <p14:sldId id="282"/>
            <p14:sldId id="283"/>
            <p14:sldId id="268"/>
            <p14:sldId id="284"/>
          </p14:sldIdLst>
        </p14:section>
        <p14:section name="History of EIA" id="{0FE2A921-2399-495B-B10D-D0ECBA5CAD04}">
          <p14:sldIdLst>
            <p14:sldId id="272"/>
            <p14:sldId id="271"/>
            <p14:sldId id="274"/>
            <p14:sldId id="275"/>
            <p14:sldId id="276"/>
            <p14:sldId id="270"/>
            <p14:sldId id="262"/>
          </p14:sldIdLst>
        </p14:section>
        <p14:section name="EIA METHODS" id="{35CD1672-06B5-4B2C-A50D-B463C40209EA}">
          <p14:sldIdLst>
            <p14:sldId id="285"/>
          </p14:sldIdLst>
        </p14:section>
        <p14:section name="EIA METHODS" id="{20E4557F-A6D4-4653-948A-3275729A980C}">
          <p14:sldIdLst>
            <p14:sldId id="286"/>
            <p14:sldId id="287"/>
            <p14:sldId id="288"/>
            <p14:sldId id="290"/>
            <p14:sldId id="294"/>
            <p14:sldId id="289"/>
            <p14:sldId id="302"/>
            <p14:sldId id="298"/>
            <p14:sldId id="301"/>
            <p14:sldId id="299"/>
            <p14:sldId id="300"/>
            <p14:sldId id="291"/>
            <p14:sldId id="292"/>
            <p14:sldId id="293"/>
            <p14:sldId id="295"/>
            <p14:sldId id="296"/>
            <p14:sldId id="29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5256" autoAdjust="0"/>
  </p:normalViewPr>
  <p:slideViewPr>
    <p:cSldViewPr snapToGrid="0">
      <p:cViewPr>
        <p:scale>
          <a:sx n="75" d="100"/>
          <a:sy n="75" d="100"/>
        </p:scale>
        <p:origin x="917" y="2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9T05:11:10.492"/>
    </inkml:context>
    <inkml:brush xml:id="br0">
      <inkml:brushProperty name="width" value="0.05" units="cm"/>
      <inkml:brushProperty name="height" value="0.05" units="cm"/>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9T05:11:14.028"/>
    </inkml:context>
    <inkml:brush xml:id="br0">
      <inkml:brushProperty name="width" value="0.05" units="cm"/>
      <inkml:brushProperty name="height" value="0.05" units="cm"/>
    </inkml:brush>
  </inkml:definitions>
  <inkml:trace contextRef="#ctx0" brushRef="#br0">149 1 24575,'0'31'0,"0"1"0,-2-1 0,-1 0 0,-15 61 0,8-56 0,2 1 0,1-1 0,2 2 0,2-1 0,1 0 0,2 1 0,9 68 0,-8-78 0,-1-28 0,0 0 0,0 0 0,1 1 0,-1-1 0,0 0 0,0 0 0,0 1 0,0-1 0,-1 0 0,1 0 0,0 1 0,0-1 0,0 0 0,0 0 0,0 1 0,0-1 0,0 0 0,0 0 0,0 0 0,-1 1 0,1-1 0,0 0 0,0 0 0,0 0 0,0 1 0,-1-1 0,1 0 0,0 0 0,0 0 0,0 0 0,-1 0 0,1 1 0,0-1 0,0 0 0,-1 0 0,1 0 0,0 0 0,0 0 0,-1 0 0,1 0 0,0 0 0,0 0 0,-1 0 0,1 0 0,0 0 0,0 0 0,-1 0 0,1 0 0,0 0 0,0 0 0,-1 0 0,1-1 0,0 1 0,0 0 0,0 0 0,-1 0 0,1 0 0,0 0 0,0-1 0,-1 1 0,-11-12 0,11 11 0,-8-10 0,1-1 0,0-1 0,1 0 0,0 0 0,1 0 0,1-1 0,0 0 0,1 0 0,0 0 0,-3-28 0,3 5 0,1 1 0,3 0 0,4-48 0,-4 81 0,0 0 0,1-1 0,-1 1 0,1 0 0,0 0 0,0-1 0,0 1 0,0 0 0,0 0 0,1 0 0,-1 0 0,1 0 0,0 1 0,0-1 0,0 0 0,0 1 0,0 0 0,1-1 0,-1 1 0,1 0 0,0 0 0,-1 0 0,1 0 0,0 1 0,0-1 0,0 1 0,0 0 0,1 0 0,-1 0 0,0 0 0,0 1 0,1-1 0,-1 1 0,0-1 0,1 1 0,-1 1 0,0-1 0,5 1 0,3 0 0,0 1 0,0 0 0,0 1 0,0 0 0,0 1 0,-1 0 0,0 1 0,0 0 0,0 0 0,11 9 0,6 10 0,-2 0 0,-1 2 0,-1 1 0,-1 0 0,26 44 0,-37-54 0,-1 1 0,-1 0 0,0 1 0,10 31 0,-19-47 0,1 1 0,0-1 0,0 0 0,0 0 0,0 0 0,1 0 0,-1 0 0,1-1 0,0 1 0,0 0 0,0-1 0,4 5 0,-6-7 0,1 0 0,0 1 0,-1-1 0,1 0 0,0 0 0,0 1 0,-1-1 0,1 0 0,0 0 0,-1 0 0,1 0 0,0 0 0,0 0 0,-1 0 0,1 0 0,0 0 0,-1 0 0,1 0 0,0-1 0,0 1 0,1-1 0,0 0 0,0 0 0,1-1 0,-1 0 0,0 1 0,0-1 0,0 0 0,0 0 0,2-4 0,63-95 0,-15 19 0,-41 66 0,4-5 0,0 0 0,1 1 0,37-35 0,-49 51 0,1 0 0,0 0 0,0 0 0,1 1 0,-1 0 0,1 0 0,0 0 0,0 1 0,-1 0 0,1 0 0,1 0 0,-1 1 0,0 0 0,0 0 0,1 1 0,-1-1 0,0 1 0,0 1 0,1-1 0,-1 1 0,9 2 0,-8 0 0,1 0 0,-2 0 0,1 0 0,0 1 0,-1 0 0,1 0 0,-1 1 0,-1 0 0,1 0 0,0 0 0,-1 1 0,0-1 0,-1 1 0,1 0 0,-1 1 0,0-1 0,-1 1 0,1 0 0,-1 0 0,-1 0 0,3 8 0,3 16 0,-1 1 0,-1 0 0,2 51 0,-3 303 0,-7-247 0,2-128 0,1 0 0,-1 0 0,-1 0 0,0 0 0,-3 12 0,3-20 0,0-1 0,0 1 0,0 0 0,0 0 0,0-1 0,-1 1 0,0 0 0,1-1 0,-1 1 0,0-1 0,0 0 0,0 0 0,0 0 0,0 0 0,-1 0 0,1 0 0,-1 0 0,1-1 0,-6 3 0,-23 4-1365,-2-4-5461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9T05:11:15.905"/>
    </inkml:context>
    <inkml:brush xml:id="br0">
      <inkml:brushProperty name="width" value="0.05" units="cm"/>
      <inkml:brushProperty name="height" value="0.05" units="cm"/>
    </inkml:brush>
  </inkml:definitions>
  <inkml:trace contextRef="#ctx0" brushRef="#br0">1 0 24575,'6'7'0,"0"1"0,-1-1 0,0 1 0,0 0 0,-1 0 0,0 0 0,0 1 0,-1 0 0,0-1 0,0 1 0,-1 0 0,2 16 0,0 13 0,-2 67 0,-2-78 0,-2 12 0,-13 65 0,8-62 0,-2 54 0,9-67-80,0-8-348,-1 0-1,-3 22 1,-2-17-6398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C3A93-7CC0-4863-A758-8F4D0DCF5BBA}" type="datetimeFigureOut">
              <a:rPr lang="en-IN" smtClean="0"/>
              <a:t>09/19/21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C7ABB6-864B-4F83-AA2E-FD8F7F4DB95C}" type="slidenum">
              <a:rPr lang="en-IN" smtClean="0"/>
              <a:t>‹#›</a:t>
            </a:fld>
            <a:endParaRPr lang="en-IN"/>
          </a:p>
        </p:txBody>
      </p:sp>
    </p:spTree>
    <p:extLst>
      <p:ext uri="{BB962C8B-B14F-4D97-AF65-F5344CB8AC3E}">
        <p14:creationId xmlns:p14="http://schemas.microsoft.com/office/powerpoint/2010/main" val="4001863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EB7B21-DC34-4AD5-98E6-40B6155696E3}" type="datetimeFigureOut">
              <a:rPr lang="en-IN" smtClean="0"/>
              <a:t>09/19/21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F040F7F-0A76-4716-BEC7-ECA569D4310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896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B7B21-DC34-4AD5-98E6-40B6155696E3}" type="datetimeFigureOut">
              <a:rPr lang="en-IN" smtClean="0"/>
              <a:t>09/19/21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40F7F-0A76-4716-BEC7-ECA569D4310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9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B7B21-DC34-4AD5-98E6-40B6155696E3}" type="datetimeFigureOut">
              <a:rPr lang="en-IN" smtClean="0"/>
              <a:t>09/19/21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40F7F-0A76-4716-BEC7-ECA569D4310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985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B7B21-DC34-4AD5-98E6-40B6155696E3}" type="datetimeFigureOut">
              <a:rPr lang="en-IN" smtClean="0"/>
              <a:t>09/19/21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40F7F-0A76-4716-BEC7-ECA569D4310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5160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EB7B21-DC34-4AD5-98E6-40B6155696E3}" type="datetimeFigureOut">
              <a:rPr lang="en-IN" smtClean="0"/>
              <a:t>09/19/21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40F7F-0A76-4716-BEC7-ECA569D4310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45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EB7B21-DC34-4AD5-98E6-40B6155696E3}" type="datetimeFigureOut">
              <a:rPr lang="en-IN" smtClean="0"/>
              <a:t>09/19/21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40F7F-0A76-4716-BEC7-ECA569D4310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006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EB7B21-DC34-4AD5-98E6-40B6155696E3}" type="datetimeFigureOut">
              <a:rPr lang="en-IN" smtClean="0"/>
              <a:t>09/19/21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040F7F-0A76-4716-BEC7-ECA569D4310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912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EB7B21-DC34-4AD5-98E6-40B6155696E3}" type="datetimeFigureOut">
              <a:rPr lang="en-IN" smtClean="0"/>
              <a:t>09/19/21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40F7F-0A76-4716-BEC7-ECA569D4310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02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B7B21-DC34-4AD5-98E6-40B6155696E3}" type="datetimeFigureOut">
              <a:rPr lang="en-IN" smtClean="0"/>
              <a:t>09/19/21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040F7F-0A76-4716-BEC7-ECA569D43101}" type="slidenum">
              <a:rPr lang="en-IN" smtClean="0"/>
              <a:t>‹#›</a:t>
            </a:fld>
            <a:endParaRPr lang="en-IN"/>
          </a:p>
        </p:txBody>
      </p:sp>
    </p:spTree>
    <p:extLst>
      <p:ext uri="{BB962C8B-B14F-4D97-AF65-F5344CB8AC3E}">
        <p14:creationId xmlns:p14="http://schemas.microsoft.com/office/powerpoint/2010/main" val="421996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EB7B21-DC34-4AD5-98E6-40B6155696E3}" type="datetimeFigureOut">
              <a:rPr lang="en-IN" smtClean="0"/>
              <a:t>09/19/21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40F7F-0A76-4716-BEC7-ECA569D4310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509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EB7B21-DC34-4AD5-98E6-40B6155696E3}" type="datetimeFigureOut">
              <a:rPr lang="en-IN" smtClean="0"/>
              <a:t>09/19/21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F040F7F-0A76-4716-BEC7-ECA569D4310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935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EB7B21-DC34-4AD5-98E6-40B6155696E3}" type="datetimeFigureOut">
              <a:rPr lang="en-IN" smtClean="0"/>
              <a:t>09/19/21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F040F7F-0A76-4716-BEC7-ECA569D4310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27140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customXml" Target="../ink/ink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333023" y="934064"/>
            <a:ext cx="4893734" cy="2260691"/>
          </a:xfrm>
        </p:spPr>
        <p:txBody>
          <a:bodyPr>
            <a:normAutofit/>
          </a:bodyPr>
          <a:lstStyle/>
          <a:p>
            <a:pPr algn="ctr"/>
            <a:r>
              <a:rPr lang="en-US" sz="5000" dirty="0"/>
              <a:t>ENVIRONMENT IMPACT ASSESMENT</a:t>
            </a:r>
            <a:endParaRPr lang="en-IN" sz="5000" dirty="0"/>
          </a:p>
        </p:txBody>
      </p:sp>
      <p:sp>
        <p:nvSpPr>
          <p:cNvPr id="3" name="Subtitle 2">
            <a:extLst>
              <a:ext uri="{FF2B5EF4-FFF2-40B4-BE49-F238E27FC236}">
                <a16:creationId xmlns:a16="http://schemas.microsoft.com/office/drawing/2014/main" id="{0D0F3461-DAFA-4781-A649-5082F29DD7E5}"/>
              </a:ext>
            </a:extLst>
          </p:cNvPr>
          <p:cNvSpPr>
            <a:spLocks noGrp="1"/>
          </p:cNvSpPr>
          <p:nvPr>
            <p:ph type="subTitle" idx="1"/>
          </p:nvPr>
        </p:nvSpPr>
        <p:spPr>
          <a:xfrm>
            <a:off x="169333" y="4043457"/>
            <a:ext cx="4301067" cy="1736454"/>
          </a:xfrm>
        </p:spPr>
        <p:txBody>
          <a:bodyPr>
            <a:noAutofit/>
          </a:bodyPr>
          <a:lstStyle/>
          <a:p>
            <a:pPr>
              <a:lnSpc>
                <a:spcPct val="100000"/>
              </a:lnSpc>
            </a:pPr>
            <a:r>
              <a:rPr lang="en-US" dirty="0">
                <a:latin typeface="Georgia" panose="02040502050405020303" pitchFamily="18" charset="0"/>
              </a:rPr>
              <a:t>PROF. KAMLESH PARIHAR</a:t>
            </a:r>
          </a:p>
          <a:p>
            <a:pPr>
              <a:lnSpc>
                <a:spcPct val="100000"/>
              </a:lnSpc>
            </a:pPr>
            <a:r>
              <a:rPr lang="en-US" dirty="0">
                <a:latin typeface="Georgia" panose="02040502050405020303" pitchFamily="18" charset="0"/>
              </a:rPr>
              <a:t>ASSOCIATE PROF. </a:t>
            </a:r>
          </a:p>
          <a:p>
            <a:pPr>
              <a:lnSpc>
                <a:spcPct val="100000"/>
              </a:lnSpc>
            </a:pPr>
            <a:r>
              <a:rPr lang="en-US" dirty="0">
                <a:latin typeface="Georgia" panose="02040502050405020303" pitchFamily="18" charset="0"/>
              </a:rPr>
              <a:t>CIVIL ENGINEERING DEPARTMENT</a:t>
            </a:r>
          </a:p>
          <a:p>
            <a:pPr>
              <a:lnSpc>
                <a:spcPct val="100000"/>
              </a:lnSpc>
            </a:pPr>
            <a:r>
              <a:rPr lang="en-US" dirty="0">
                <a:latin typeface="Georgia" panose="02040502050405020303" pitchFamily="18" charset="0"/>
              </a:rPr>
              <a:t>JIET JODHPUR</a:t>
            </a:r>
            <a:endParaRPr lang="en-IN" dirty="0">
              <a:latin typeface="Georgia" panose="02040502050405020303" pitchFamily="18" charset="0"/>
            </a:endParaRPr>
          </a:p>
        </p:txBody>
      </p:sp>
      <p:sp>
        <p:nvSpPr>
          <p:cNvPr id="6" name="Rectangle 5">
            <a:extLst>
              <a:ext uri="{FF2B5EF4-FFF2-40B4-BE49-F238E27FC236}">
                <a16:creationId xmlns:a16="http://schemas.microsoft.com/office/drawing/2014/main" id="{25145E46-7243-44D8-902B-4BEF71C17E12}"/>
              </a:ext>
            </a:extLst>
          </p:cNvPr>
          <p:cNvSpPr/>
          <p:nvPr/>
        </p:nvSpPr>
        <p:spPr>
          <a:xfrm>
            <a:off x="5968249" y="168654"/>
            <a:ext cx="6223751" cy="5779911"/>
          </a:xfrm>
          <a:prstGeom prst="rect">
            <a:avLst/>
          </a:prstGeom>
          <a:blipFill dpi="0" rotWithShape="1">
            <a:blip r:embed="rId2">
              <a:alphaModFix amt="71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79619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1278506-0C7E-44D6-9A9F-F7CA549B0C81}"/>
              </a:ext>
            </a:extLst>
          </p:cNvPr>
          <p:cNvSpPr>
            <a:spLocks noChangeArrowheads="1"/>
          </p:cNvSpPr>
          <p:nvPr/>
        </p:nvSpPr>
        <p:spPr bwMode="auto">
          <a:xfrm>
            <a:off x="4552950" y="2713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B7B2BDE-113D-4497-B1B7-B12584038EAF}"/>
              </a:ext>
            </a:extLst>
          </p:cNvPr>
          <p:cNvPicPr>
            <a:picLocks noChangeAspect="1"/>
          </p:cNvPicPr>
          <p:nvPr/>
        </p:nvPicPr>
        <p:blipFill rotWithShape="1">
          <a:blip r:embed="rId2"/>
          <a:srcRect l="3024" t="-1" r="2902" b="714"/>
          <a:stretch/>
        </p:blipFill>
        <p:spPr>
          <a:xfrm>
            <a:off x="2143432" y="476620"/>
            <a:ext cx="7905136" cy="5525730"/>
          </a:xfrm>
          <a:prstGeom prst="rect">
            <a:avLst/>
          </a:prstGeom>
        </p:spPr>
        <p:style>
          <a:lnRef idx="2">
            <a:schemeClr val="accent3">
              <a:shade val="50000"/>
            </a:schemeClr>
          </a:lnRef>
          <a:fillRef idx="1">
            <a:schemeClr val="accent3"/>
          </a:fillRef>
          <a:effectRef idx="0">
            <a:schemeClr val="accent3"/>
          </a:effectRef>
          <a:fontRef idx="minor">
            <a:schemeClr val="lt1"/>
          </a:fontRef>
        </p:style>
      </p:pic>
      <p:sp>
        <p:nvSpPr>
          <p:cNvPr id="5" name="Title 4">
            <a:extLst>
              <a:ext uri="{FF2B5EF4-FFF2-40B4-BE49-F238E27FC236}">
                <a16:creationId xmlns:a16="http://schemas.microsoft.com/office/drawing/2014/main" id="{73829FF1-6C01-41DD-BFFF-C6BD27FA61D7}"/>
              </a:ext>
            </a:extLst>
          </p:cNvPr>
          <p:cNvSpPr>
            <a:spLocks noGrp="1"/>
          </p:cNvSpPr>
          <p:nvPr>
            <p:ph type="ctrTitle"/>
          </p:nvPr>
        </p:nvSpPr>
        <p:spPr>
          <a:xfrm>
            <a:off x="3623754" y="28149"/>
            <a:ext cx="5097460" cy="448471"/>
          </a:xfrm>
        </p:spPr>
        <p:txBody>
          <a:bodyPr>
            <a:normAutofit/>
          </a:bodyPr>
          <a:lstStyle/>
          <a:p>
            <a:r>
              <a:rPr lang="en-IN" sz="2500" b="1" dirty="0">
                <a:latin typeface="Georgia" panose="02040502050405020303" pitchFamily="18" charset="0"/>
              </a:rPr>
              <a:t>Eia benefits and flaws</a:t>
            </a:r>
          </a:p>
        </p:txBody>
      </p:sp>
    </p:spTree>
    <p:extLst>
      <p:ext uri="{BB962C8B-B14F-4D97-AF65-F5344CB8AC3E}">
        <p14:creationId xmlns:p14="http://schemas.microsoft.com/office/powerpoint/2010/main" val="162296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081ECC-C86F-450E-8F14-86F6C7EF773C}"/>
              </a:ext>
            </a:extLst>
          </p:cNvPr>
          <p:cNvPicPr>
            <a:picLocks noChangeAspect="1"/>
          </p:cNvPicPr>
          <p:nvPr/>
        </p:nvPicPr>
        <p:blipFill rotWithShape="1">
          <a:blip r:embed="rId2"/>
          <a:srcRect l="16890" r="4153"/>
          <a:stretch/>
        </p:blipFill>
        <p:spPr>
          <a:xfrm>
            <a:off x="457200" y="0"/>
            <a:ext cx="4208585" cy="2983792"/>
          </a:xfrm>
          <a:prstGeom prst="rect">
            <a:avLst/>
          </a:prstGeom>
        </p:spPr>
      </p:pic>
      <p:pic>
        <p:nvPicPr>
          <p:cNvPr id="5" name="Picture 4">
            <a:extLst>
              <a:ext uri="{FF2B5EF4-FFF2-40B4-BE49-F238E27FC236}">
                <a16:creationId xmlns:a16="http://schemas.microsoft.com/office/drawing/2014/main" id="{19F24208-966D-422D-9503-0B1F2AA95697}"/>
              </a:ext>
            </a:extLst>
          </p:cNvPr>
          <p:cNvPicPr>
            <a:picLocks noChangeAspect="1"/>
          </p:cNvPicPr>
          <p:nvPr/>
        </p:nvPicPr>
        <p:blipFill rotWithShape="1">
          <a:blip r:embed="rId3"/>
          <a:srcRect r="6290"/>
          <a:stretch/>
        </p:blipFill>
        <p:spPr>
          <a:xfrm>
            <a:off x="351691" y="2598088"/>
            <a:ext cx="4302371" cy="3706252"/>
          </a:xfrm>
          <a:prstGeom prst="rect">
            <a:avLst/>
          </a:prstGeom>
        </p:spPr>
      </p:pic>
      <p:pic>
        <p:nvPicPr>
          <p:cNvPr id="6" name="Picture 5">
            <a:extLst>
              <a:ext uri="{FF2B5EF4-FFF2-40B4-BE49-F238E27FC236}">
                <a16:creationId xmlns:a16="http://schemas.microsoft.com/office/drawing/2014/main" id="{97C0FA95-AB73-4E07-B31A-2CEB10B7E03A}"/>
              </a:ext>
            </a:extLst>
          </p:cNvPr>
          <p:cNvPicPr>
            <a:picLocks noChangeAspect="1"/>
          </p:cNvPicPr>
          <p:nvPr/>
        </p:nvPicPr>
        <p:blipFill rotWithShape="1">
          <a:blip r:embed="rId4"/>
          <a:srcRect l="5644"/>
          <a:stretch/>
        </p:blipFill>
        <p:spPr>
          <a:xfrm>
            <a:off x="5387048" y="689463"/>
            <a:ext cx="5414867" cy="3079768"/>
          </a:xfrm>
          <a:prstGeom prst="rect">
            <a:avLst/>
          </a:prstGeom>
        </p:spPr>
      </p:pic>
    </p:spTree>
    <p:extLst>
      <p:ext uri="{BB962C8B-B14F-4D97-AF65-F5344CB8AC3E}">
        <p14:creationId xmlns:p14="http://schemas.microsoft.com/office/powerpoint/2010/main" val="2954928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843147" y="40247"/>
            <a:ext cx="10462161" cy="787222"/>
          </a:xfrm>
        </p:spPr>
        <p:txBody>
          <a:bodyPr>
            <a:normAutofit/>
          </a:bodyPr>
          <a:lstStyle/>
          <a:p>
            <a:pPr algn="ctr"/>
            <a:r>
              <a:rPr lang="en-US" sz="5000" dirty="0">
                <a:latin typeface="Georgia" panose="02040502050405020303" pitchFamily="18" charset="0"/>
              </a:rPr>
              <a:t>screening</a:t>
            </a:r>
            <a:endParaRPr lang="en-IN" sz="5000" dirty="0">
              <a:latin typeface="Georgia" panose="02040502050405020303" pitchFamily="18" charset="0"/>
            </a:endParaRPr>
          </a:p>
        </p:txBody>
      </p:sp>
      <p:sp>
        <p:nvSpPr>
          <p:cNvPr id="7" name="Rectangle 6">
            <a:extLst>
              <a:ext uri="{FF2B5EF4-FFF2-40B4-BE49-F238E27FC236}">
                <a16:creationId xmlns:a16="http://schemas.microsoft.com/office/drawing/2014/main" id="{B61B8D8A-78ED-4BA9-A58E-BD6E73A1E479}"/>
              </a:ext>
            </a:extLst>
          </p:cNvPr>
          <p:cNvSpPr/>
          <p:nvPr/>
        </p:nvSpPr>
        <p:spPr>
          <a:xfrm>
            <a:off x="513144" y="958498"/>
            <a:ext cx="11678856" cy="2581028"/>
          </a:xfrm>
          <a:prstGeom prst="rect">
            <a:avLst/>
          </a:prstGeom>
        </p:spPr>
        <p:txBody>
          <a:bodyPr wrap="square">
            <a:spAutoFit/>
          </a:bodyPr>
          <a:lstStyle/>
          <a:p>
            <a:pPr>
              <a:lnSpc>
                <a:spcPct val="150000"/>
              </a:lnSpc>
            </a:pPr>
            <a:r>
              <a:rPr lang="en-IN" sz="2000" b="1" dirty="0">
                <a:latin typeface="Georgia" panose="02040502050405020303" pitchFamily="18" charset="0"/>
              </a:rPr>
              <a:t>There are Four Broad Steps in EIA</a:t>
            </a:r>
          </a:p>
          <a:p>
            <a:pPr marL="342900" indent="-342900">
              <a:lnSpc>
                <a:spcPct val="150000"/>
              </a:lnSpc>
              <a:buAutoNum type="arabicPeriod"/>
            </a:pPr>
            <a:r>
              <a:rPr lang="en-IN" dirty="0">
                <a:latin typeface="Georgia" panose="02040502050405020303" pitchFamily="18" charset="0"/>
              </a:rPr>
              <a:t>Screening</a:t>
            </a:r>
          </a:p>
          <a:p>
            <a:pPr marL="342900" indent="-342900">
              <a:lnSpc>
                <a:spcPct val="150000"/>
              </a:lnSpc>
              <a:buAutoNum type="arabicPeriod"/>
            </a:pPr>
            <a:r>
              <a:rPr lang="en-IN" dirty="0">
                <a:latin typeface="Georgia" panose="02040502050405020303" pitchFamily="18" charset="0"/>
              </a:rPr>
              <a:t>Scoping</a:t>
            </a:r>
          </a:p>
          <a:p>
            <a:pPr marL="342900" indent="-342900">
              <a:lnSpc>
                <a:spcPct val="150000"/>
              </a:lnSpc>
              <a:buAutoNum type="arabicPeriod"/>
            </a:pPr>
            <a:r>
              <a:rPr lang="en-IN" dirty="0">
                <a:latin typeface="Georgia" panose="02040502050405020303" pitchFamily="18" charset="0"/>
              </a:rPr>
              <a:t>Public Consultation</a:t>
            </a:r>
          </a:p>
          <a:p>
            <a:pPr marL="342900" indent="-342900">
              <a:lnSpc>
                <a:spcPct val="150000"/>
              </a:lnSpc>
              <a:buAutoNum type="arabicPeriod"/>
            </a:pPr>
            <a:r>
              <a:rPr lang="en-IN" dirty="0">
                <a:latin typeface="Georgia" panose="02040502050405020303" pitchFamily="18" charset="0"/>
              </a:rPr>
              <a:t>Appraisal</a:t>
            </a:r>
          </a:p>
          <a:p>
            <a:pPr>
              <a:lnSpc>
                <a:spcPct val="150000"/>
              </a:lnSpc>
            </a:pPr>
            <a:endParaRPr lang="en-IN" dirty="0">
              <a:latin typeface="Georgia" panose="02040502050405020303" pitchFamily="18" charset="0"/>
            </a:endParaRPr>
          </a:p>
        </p:txBody>
      </p:sp>
    </p:spTree>
    <p:extLst>
      <p:ext uri="{BB962C8B-B14F-4D97-AF65-F5344CB8AC3E}">
        <p14:creationId xmlns:p14="http://schemas.microsoft.com/office/powerpoint/2010/main" val="345886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843147" y="40247"/>
            <a:ext cx="10462161" cy="787222"/>
          </a:xfrm>
        </p:spPr>
        <p:txBody>
          <a:bodyPr>
            <a:normAutofit/>
          </a:bodyPr>
          <a:lstStyle/>
          <a:p>
            <a:pPr algn="ctr"/>
            <a:r>
              <a:rPr lang="en-US" sz="5000" dirty="0">
                <a:latin typeface="Georgia" panose="02040502050405020303" pitchFamily="18" charset="0"/>
              </a:rPr>
              <a:t>Methods of EIA</a:t>
            </a:r>
            <a:endParaRPr lang="en-IN" sz="5000" dirty="0">
              <a:latin typeface="Georgia" panose="02040502050405020303" pitchFamily="18" charset="0"/>
            </a:endParaRPr>
          </a:p>
        </p:txBody>
      </p:sp>
      <p:sp>
        <p:nvSpPr>
          <p:cNvPr id="7" name="Rectangle 6">
            <a:extLst>
              <a:ext uri="{FF2B5EF4-FFF2-40B4-BE49-F238E27FC236}">
                <a16:creationId xmlns:a16="http://schemas.microsoft.com/office/drawing/2014/main" id="{B61B8D8A-78ED-4BA9-A58E-BD6E73A1E479}"/>
              </a:ext>
            </a:extLst>
          </p:cNvPr>
          <p:cNvSpPr/>
          <p:nvPr/>
        </p:nvSpPr>
        <p:spPr>
          <a:xfrm>
            <a:off x="513144" y="958498"/>
            <a:ext cx="11678856" cy="3827523"/>
          </a:xfrm>
          <a:prstGeom prst="rect">
            <a:avLst/>
          </a:prstGeom>
        </p:spPr>
        <p:txBody>
          <a:bodyPr wrap="square">
            <a:spAutoFit/>
          </a:bodyPr>
          <a:lstStyle/>
          <a:p>
            <a:pPr>
              <a:lnSpc>
                <a:spcPct val="150000"/>
              </a:lnSpc>
            </a:pPr>
            <a:r>
              <a:rPr lang="en-IN" sz="2000" b="1" dirty="0">
                <a:latin typeface="Georgia" panose="02040502050405020303" pitchFamily="18" charset="0"/>
              </a:rPr>
              <a:t>There are seven general methods of EIA</a:t>
            </a:r>
          </a:p>
          <a:p>
            <a:pPr marL="342900" indent="-342900">
              <a:lnSpc>
                <a:spcPct val="150000"/>
              </a:lnSpc>
              <a:buAutoNum type="arabicPeriod"/>
            </a:pPr>
            <a:r>
              <a:rPr lang="en-IN" dirty="0">
                <a:latin typeface="Georgia" panose="02040502050405020303" pitchFamily="18" charset="0"/>
              </a:rPr>
              <a:t>Ad hoc</a:t>
            </a:r>
          </a:p>
          <a:p>
            <a:pPr marL="342900" indent="-342900">
              <a:lnSpc>
                <a:spcPct val="150000"/>
              </a:lnSpc>
              <a:buAutoNum type="arabicPeriod"/>
            </a:pPr>
            <a:r>
              <a:rPr lang="en-US" dirty="0">
                <a:latin typeface="Georgia" panose="02040502050405020303" pitchFamily="18" charset="0"/>
              </a:rPr>
              <a:t>Checklists</a:t>
            </a:r>
            <a:endParaRPr lang="en-IN" dirty="0">
              <a:latin typeface="Georgia" panose="02040502050405020303" pitchFamily="18" charset="0"/>
            </a:endParaRPr>
          </a:p>
          <a:p>
            <a:pPr marL="342900" indent="-342900">
              <a:lnSpc>
                <a:spcPct val="150000"/>
              </a:lnSpc>
              <a:buAutoNum type="arabicPeriod"/>
            </a:pPr>
            <a:r>
              <a:rPr lang="en-US" dirty="0">
                <a:latin typeface="Georgia" panose="02040502050405020303" pitchFamily="18" charset="0"/>
              </a:rPr>
              <a:t>Matrices</a:t>
            </a:r>
            <a:endParaRPr lang="en-IN" dirty="0">
              <a:latin typeface="Georgia" panose="02040502050405020303" pitchFamily="18" charset="0"/>
            </a:endParaRPr>
          </a:p>
          <a:p>
            <a:pPr marL="342900" indent="-342900">
              <a:lnSpc>
                <a:spcPct val="150000"/>
              </a:lnSpc>
              <a:buAutoNum type="arabicPeriod"/>
            </a:pPr>
            <a:r>
              <a:rPr lang="en-US" dirty="0">
                <a:latin typeface="Georgia" panose="02040502050405020303" pitchFamily="18" charset="0"/>
              </a:rPr>
              <a:t>Networks</a:t>
            </a:r>
          </a:p>
          <a:p>
            <a:pPr marL="342900" indent="-342900">
              <a:lnSpc>
                <a:spcPct val="150000"/>
              </a:lnSpc>
              <a:buAutoNum type="arabicPeriod"/>
            </a:pPr>
            <a:r>
              <a:rPr lang="en-US" dirty="0">
                <a:latin typeface="Georgia" panose="02040502050405020303" pitchFamily="18" charset="0"/>
              </a:rPr>
              <a:t>Overlays</a:t>
            </a:r>
          </a:p>
          <a:p>
            <a:pPr marL="342900" indent="-342900">
              <a:lnSpc>
                <a:spcPct val="150000"/>
              </a:lnSpc>
              <a:buAutoNum type="arabicPeriod"/>
            </a:pPr>
            <a:r>
              <a:rPr lang="en-US" dirty="0">
                <a:latin typeface="Georgia" panose="02040502050405020303" pitchFamily="18" charset="0"/>
              </a:rPr>
              <a:t>Cost/benefit analysis</a:t>
            </a:r>
          </a:p>
          <a:p>
            <a:pPr marL="342900" indent="-342900">
              <a:lnSpc>
                <a:spcPct val="150000"/>
              </a:lnSpc>
              <a:buAutoNum type="arabicPeriod"/>
            </a:pPr>
            <a:r>
              <a:rPr lang="en-US" dirty="0">
                <a:latin typeface="Georgia" panose="02040502050405020303" pitchFamily="18" charset="0"/>
              </a:rPr>
              <a:t>Modeling </a:t>
            </a:r>
            <a:endParaRPr lang="en-IN" dirty="0">
              <a:latin typeface="Georgia" panose="02040502050405020303" pitchFamily="18" charset="0"/>
            </a:endParaRPr>
          </a:p>
          <a:p>
            <a:pPr>
              <a:lnSpc>
                <a:spcPct val="150000"/>
              </a:lnSpc>
            </a:pPr>
            <a:endParaRPr lang="en-IN" dirty="0">
              <a:latin typeface="Georgia" panose="02040502050405020303" pitchFamily="18" charset="0"/>
            </a:endParaRPr>
          </a:p>
        </p:txBody>
      </p:sp>
    </p:spTree>
    <p:extLst>
      <p:ext uri="{BB962C8B-B14F-4D97-AF65-F5344CB8AC3E}">
        <p14:creationId xmlns:p14="http://schemas.microsoft.com/office/powerpoint/2010/main" val="221662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843147" y="40247"/>
            <a:ext cx="10462161" cy="787222"/>
          </a:xfrm>
        </p:spPr>
        <p:txBody>
          <a:bodyPr>
            <a:normAutofit/>
          </a:bodyPr>
          <a:lstStyle/>
          <a:p>
            <a:pPr algn="ctr"/>
            <a:r>
              <a:rPr lang="en-US" sz="5000" dirty="0">
                <a:latin typeface="Georgia" panose="02040502050405020303" pitchFamily="18" charset="0"/>
              </a:rPr>
              <a:t>Checklists Method</a:t>
            </a:r>
            <a:endParaRPr lang="en-IN" sz="5000" dirty="0">
              <a:latin typeface="Georgia" panose="02040502050405020303" pitchFamily="18" charset="0"/>
            </a:endParaRPr>
          </a:p>
        </p:txBody>
      </p:sp>
      <p:sp>
        <p:nvSpPr>
          <p:cNvPr id="7" name="Rectangle 6">
            <a:extLst>
              <a:ext uri="{FF2B5EF4-FFF2-40B4-BE49-F238E27FC236}">
                <a16:creationId xmlns:a16="http://schemas.microsoft.com/office/drawing/2014/main" id="{B61B8D8A-78ED-4BA9-A58E-BD6E73A1E479}"/>
              </a:ext>
            </a:extLst>
          </p:cNvPr>
          <p:cNvSpPr/>
          <p:nvPr/>
        </p:nvSpPr>
        <p:spPr>
          <a:xfrm>
            <a:off x="513144" y="958498"/>
            <a:ext cx="11678856" cy="4922245"/>
          </a:xfrm>
          <a:prstGeom prst="rect">
            <a:avLst/>
          </a:prstGeom>
        </p:spPr>
        <p:txBody>
          <a:bodyPr wrap="square">
            <a:spAutoFit/>
          </a:bodyPr>
          <a:lstStyle/>
          <a:p>
            <a:pPr marL="457200" indent="-457200">
              <a:lnSpc>
                <a:spcPct val="200000"/>
              </a:lnSpc>
              <a:buFont typeface="+mj-lt"/>
              <a:buAutoNum type="arabicPeriod"/>
            </a:pPr>
            <a:r>
              <a:rPr lang="en-US" sz="2000" b="1" dirty="0">
                <a:latin typeface="Georgia" panose="02040502050405020303" pitchFamily="18" charset="0"/>
              </a:rPr>
              <a:t>Environmental factors are listed in a structured format and weightage is given to each factor based on the impacts it has on environment.</a:t>
            </a:r>
          </a:p>
          <a:p>
            <a:pPr marL="457200" indent="-457200">
              <a:lnSpc>
                <a:spcPct val="200000"/>
              </a:lnSpc>
              <a:buFont typeface="+mj-lt"/>
              <a:buAutoNum type="arabicPeriod"/>
            </a:pPr>
            <a:r>
              <a:rPr lang="en-US" sz="2000" b="1" dirty="0">
                <a:latin typeface="Georgia" panose="02040502050405020303" pitchFamily="18" charset="0"/>
              </a:rPr>
              <a:t>This method is done to assess the nature of impacts i.e. adverse or beneficial. The adverse/beneficial impacts are further sub categorized into short term-long term, no impact-significant impact or reversible – irreversible impact etc.</a:t>
            </a:r>
          </a:p>
          <a:p>
            <a:pPr marL="457200" indent="-457200">
              <a:lnSpc>
                <a:spcPct val="200000"/>
              </a:lnSpc>
              <a:buFont typeface="+mj-lt"/>
              <a:buAutoNum type="arabicPeriod"/>
            </a:pPr>
            <a:r>
              <a:rPr lang="en-US" sz="2000" b="1" dirty="0">
                <a:latin typeface="Georgia" panose="02040502050405020303" pitchFamily="18" charset="0"/>
              </a:rPr>
              <a:t>It is extensive and complete. All possible impacts are listed in the checklist.</a:t>
            </a:r>
          </a:p>
          <a:p>
            <a:pPr marL="457200" indent="-457200">
              <a:lnSpc>
                <a:spcPct val="200000"/>
              </a:lnSpc>
              <a:buFont typeface="+mj-lt"/>
              <a:buAutoNum type="arabicPeriod"/>
            </a:pPr>
            <a:r>
              <a:rPr lang="en-US" sz="2000" b="1" dirty="0">
                <a:latin typeface="Georgia" panose="02040502050405020303" pitchFamily="18" charset="0"/>
              </a:rPr>
              <a:t>Scaling matrix is generally used in final evaluation of a project and in comparing the different alternatives.  </a:t>
            </a:r>
          </a:p>
        </p:txBody>
      </p:sp>
    </p:spTree>
    <p:extLst>
      <p:ext uri="{BB962C8B-B14F-4D97-AF65-F5344CB8AC3E}">
        <p14:creationId xmlns:p14="http://schemas.microsoft.com/office/powerpoint/2010/main" val="1035642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843147" y="40247"/>
            <a:ext cx="10462161" cy="787222"/>
          </a:xfrm>
        </p:spPr>
        <p:txBody>
          <a:bodyPr>
            <a:normAutofit/>
          </a:bodyPr>
          <a:lstStyle/>
          <a:p>
            <a:pPr algn="ctr"/>
            <a:r>
              <a:rPr lang="en-US" sz="5000" u="sng" dirty="0">
                <a:latin typeface="Georgia" panose="02040502050405020303" pitchFamily="18" charset="0"/>
              </a:rPr>
              <a:t>Checklists Method</a:t>
            </a:r>
            <a:endParaRPr lang="en-IN" sz="5000" u="sng" dirty="0">
              <a:latin typeface="Georgia" panose="02040502050405020303" pitchFamily="18" charset="0"/>
            </a:endParaRPr>
          </a:p>
        </p:txBody>
      </p:sp>
      <p:sp>
        <p:nvSpPr>
          <p:cNvPr id="7" name="Rectangle 6">
            <a:extLst>
              <a:ext uri="{FF2B5EF4-FFF2-40B4-BE49-F238E27FC236}">
                <a16:creationId xmlns:a16="http://schemas.microsoft.com/office/drawing/2014/main" id="{B61B8D8A-78ED-4BA9-A58E-BD6E73A1E479}"/>
              </a:ext>
            </a:extLst>
          </p:cNvPr>
          <p:cNvSpPr/>
          <p:nvPr/>
        </p:nvSpPr>
        <p:spPr>
          <a:xfrm>
            <a:off x="843147" y="1212808"/>
            <a:ext cx="11678856" cy="497957"/>
          </a:xfrm>
          <a:prstGeom prst="rect">
            <a:avLst/>
          </a:prstGeom>
        </p:spPr>
        <p:txBody>
          <a:bodyPr wrap="square">
            <a:spAutoFit/>
          </a:bodyPr>
          <a:lstStyle/>
          <a:p>
            <a:pPr>
              <a:lnSpc>
                <a:spcPct val="150000"/>
              </a:lnSpc>
            </a:pPr>
            <a:r>
              <a:rPr lang="en-US" sz="2000" b="1" dirty="0">
                <a:latin typeface="Georgia" panose="02040502050405020303" pitchFamily="18" charset="0"/>
              </a:rPr>
              <a:t>It should identify the impacts on </a:t>
            </a:r>
          </a:p>
        </p:txBody>
      </p:sp>
      <p:sp>
        <p:nvSpPr>
          <p:cNvPr id="3" name="Rectangle 2">
            <a:extLst>
              <a:ext uri="{FF2B5EF4-FFF2-40B4-BE49-F238E27FC236}">
                <a16:creationId xmlns:a16="http://schemas.microsoft.com/office/drawing/2014/main" id="{31C54B7B-2260-4B34-B288-10D0C31A38EC}"/>
              </a:ext>
            </a:extLst>
          </p:cNvPr>
          <p:cNvSpPr/>
          <p:nvPr/>
        </p:nvSpPr>
        <p:spPr>
          <a:xfrm>
            <a:off x="395389" y="1746071"/>
            <a:ext cx="3733800" cy="3365858"/>
          </a:xfrm>
          <a:prstGeom prst="rect">
            <a:avLst/>
          </a:prstGeom>
        </p:spPr>
        <p:txBody>
          <a:bodyPr wrap="square">
            <a:spAutoFit/>
          </a:bodyPr>
          <a:lstStyle/>
          <a:p>
            <a:pPr marL="800100" lvl="1" indent="-342900">
              <a:lnSpc>
                <a:spcPct val="150000"/>
              </a:lnSpc>
              <a:buFont typeface="+mj-lt"/>
              <a:buAutoNum type="arabicPeriod"/>
            </a:pPr>
            <a:r>
              <a:rPr lang="en-US" b="1" dirty="0">
                <a:latin typeface="Georgia" panose="02040502050405020303" pitchFamily="18" charset="0"/>
              </a:rPr>
              <a:t>SOIL			</a:t>
            </a:r>
          </a:p>
          <a:p>
            <a:pPr marL="800100" lvl="1" indent="-342900">
              <a:lnSpc>
                <a:spcPct val="150000"/>
              </a:lnSpc>
              <a:buFont typeface="+mj-lt"/>
              <a:buAutoNum type="arabicPeriod"/>
            </a:pPr>
            <a:r>
              <a:rPr lang="en-US" b="1" dirty="0">
                <a:latin typeface="Georgia" panose="02040502050405020303" pitchFamily="18" charset="0"/>
              </a:rPr>
              <a:t>WATER</a:t>
            </a:r>
          </a:p>
          <a:p>
            <a:pPr marL="800100" lvl="1" indent="-342900">
              <a:lnSpc>
                <a:spcPct val="150000"/>
              </a:lnSpc>
              <a:buFont typeface="+mj-lt"/>
              <a:buAutoNum type="arabicPeriod"/>
            </a:pPr>
            <a:r>
              <a:rPr lang="en-US" b="1" dirty="0">
                <a:latin typeface="Georgia" panose="02040502050405020303" pitchFamily="18" charset="0"/>
              </a:rPr>
              <a:t>ATMOSPHERE</a:t>
            </a:r>
          </a:p>
          <a:p>
            <a:pPr marL="800100" lvl="1" indent="-342900">
              <a:lnSpc>
                <a:spcPct val="150000"/>
              </a:lnSpc>
              <a:buFont typeface="+mj-lt"/>
              <a:buAutoNum type="arabicPeriod"/>
            </a:pPr>
            <a:r>
              <a:rPr lang="en-US" b="1" dirty="0">
                <a:latin typeface="Georgia" panose="02040502050405020303" pitchFamily="18" charset="0"/>
              </a:rPr>
              <a:t>FLOR</a:t>
            </a:r>
            <a:r>
              <a:rPr lang="en-IN" b="1" dirty="0">
                <a:latin typeface="Georgia" panose="02040502050405020303" pitchFamily="18" charset="0"/>
              </a:rPr>
              <a:t>A</a:t>
            </a:r>
          </a:p>
          <a:p>
            <a:pPr marL="800100" lvl="1" indent="-342900">
              <a:lnSpc>
                <a:spcPct val="150000"/>
              </a:lnSpc>
              <a:buFont typeface="+mj-lt"/>
              <a:buAutoNum type="arabicPeriod"/>
            </a:pPr>
            <a:r>
              <a:rPr lang="en-US" b="1" dirty="0">
                <a:latin typeface="Georgia" panose="02040502050405020303" pitchFamily="18" charset="0"/>
              </a:rPr>
              <a:t>F</a:t>
            </a:r>
            <a:r>
              <a:rPr lang="en-IN" b="1" dirty="0">
                <a:latin typeface="Georgia" panose="02040502050405020303" pitchFamily="18" charset="0"/>
              </a:rPr>
              <a:t>AUNA</a:t>
            </a:r>
          </a:p>
          <a:p>
            <a:pPr marL="800100" lvl="1" indent="-342900">
              <a:lnSpc>
                <a:spcPct val="150000"/>
              </a:lnSpc>
              <a:buFont typeface="+mj-lt"/>
              <a:buAutoNum type="arabicPeriod"/>
            </a:pPr>
            <a:r>
              <a:rPr lang="en-US" b="1" dirty="0">
                <a:latin typeface="Georgia" panose="02040502050405020303" pitchFamily="18" charset="0"/>
              </a:rPr>
              <a:t>Resources</a:t>
            </a:r>
          </a:p>
          <a:p>
            <a:pPr marL="800100" lvl="1" indent="-342900">
              <a:lnSpc>
                <a:spcPct val="150000"/>
              </a:lnSpc>
              <a:buFont typeface="+mj-lt"/>
              <a:buAutoNum type="arabicPeriod"/>
            </a:pPr>
            <a:r>
              <a:rPr lang="en-US" b="1" dirty="0">
                <a:latin typeface="Georgia" panose="02040502050405020303" pitchFamily="18" charset="0"/>
              </a:rPr>
              <a:t>Recreation</a:t>
            </a:r>
          </a:p>
          <a:p>
            <a:pPr marL="800100" lvl="1" indent="-342900">
              <a:lnSpc>
                <a:spcPct val="150000"/>
              </a:lnSpc>
              <a:buFont typeface="+mj-lt"/>
              <a:buAutoNum type="arabicPeriod"/>
            </a:pPr>
            <a:r>
              <a:rPr lang="en-US" b="1" dirty="0">
                <a:latin typeface="Georgia" panose="02040502050405020303" pitchFamily="18" charset="0"/>
              </a:rPr>
              <a:t>Cultural</a:t>
            </a:r>
          </a:p>
        </p:txBody>
      </p:sp>
    </p:spTree>
    <p:extLst>
      <p:ext uri="{BB962C8B-B14F-4D97-AF65-F5344CB8AC3E}">
        <p14:creationId xmlns:p14="http://schemas.microsoft.com/office/powerpoint/2010/main" val="397187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798617" y="106443"/>
            <a:ext cx="10462161" cy="787222"/>
          </a:xfrm>
        </p:spPr>
        <p:txBody>
          <a:bodyPr>
            <a:normAutofit/>
          </a:bodyPr>
          <a:lstStyle/>
          <a:p>
            <a:pPr algn="ctr"/>
            <a:r>
              <a:rPr lang="en-US" sz="2500" b="1" dirty="0">
                <a:latin typeface="Georgia" panose="02040502050405020303" pitchFamily="18" charset="0"/>
              </a:rPr>
              <a:t>Checklists are mainly of 4 types</a:t>
            </a:r>
            <a:endParaRPr lang="en-IN" sz="2500" b="1" dirty="0">
              <a:latin typeface="Georgia" panose="02040502050405020303" pitchFamily="18" charset="0"/>
            </a:endParaRPr>
          </a:p>
        </p:txBody>
      </p:sp>
      <p:sp>
        <p:nvSpPr>
          <p:cNvPr id="7" name="Rectangle 6">
            <a:extLst>
              <a:ext uri="{FF2B5EF4-FFF2-40B4-BE49-F238E27FC236}">
                <a16:creationId xmlns:a16="http://schemas.microsoft.com/office/drawing/2014/main" id="{B61B8D8A-78ED-4BA9-A58E-BD6E73A1E479}"/>
              </a:ext>
            </a:extLst>
          </p:cNvPr>
          <p:cNvSpPr/>
          <p:nvPr/>
        </p:nvSpPr>
        <p:spPr>
          <a:xfrm>
            <a:off x="513144" y="958498"/>
            <a:ext cx="11678856" cy="2344616"/>
          </a:xfrm>
          <a:prstGeom prst="rect">
            <a:avLst/>
          </a:prstGeom>
        </p:spPr>
        <p:txBody>
          <a:bodyPr wrap="square">
            <a:spAutoFit/>
          </a:bodyPr>
          <a:lstStyle/>
          <a:p>
            <a:pPr marL="457200" indent="-457200">
              <a:lnSpc>
                <a:spcPct val="150000"/>
              </a:lnSpc>
              <a:buFont typeface="+mj-lt"/>
              <a:buAutoNum type="arabicPeriod"/>
            </a:pPr>
            <a:r>
              <a:rPr lang="en-US" sz="2000" b="1" dirty="0">
                <a:latin typeface="Georgia" panose="02040502050405020303" pitchFamily="18" charset="0"/>
              </a:rPr>
              <a:t>Simple: No information on magnitude or importance of impacts</a:t>
            </a:r>
          </a:p>
          <a:p>
            <a:pPr marL="457200" indent="-457200">
              <a:lnSpc>
                <a:spcPct val="150000"/>
              </a:lnSpc>
              <a:buFont typeface="+mj-lt"/>
              <a:buAutoNum type="arabicPeriod"/>
            </a:pPr>
            <a:r>
              <a:rPr lang="en-US" sz="2000" b="1" dirty="0">
                <a:latin typeface="Georgia" panose="02040502050405020303" pitchFamily="18" charset="0"/>
              </a:rPr>
              <a:t>Descriptive: Require information on magnitude or importance of impacts as well as indication on prediction methods and indicators.</a:t>
            </a:r>
          </a:p>
          <a:p>
            <a:pPr marL="457200" indent="-457200">
              <a:lnSpc>
                <a:spcPct val="150000"/>
              </a:lnSpc>
              <a:buFont typeface="+mj-lt"/>
              <a:buAutoNum type="arabicPeriod"/>
            </a:pPr>
            <a:r>
              <a:rPr lang="en-US" sz="2000" b="1" dirty="0">
                <a:latin typeface="Georgia" panose="02040502050405020303" pitchFamily="18" charset="0"/>
              </a:rPr>
              <a:t>Scaling &amp; Rating:- Against each impact, a scale of 1-3 is used to quantitatively estimate the impact </a:t>
            </a:r>
          </a:p>
        </p:txBody>
      </p:sp>
    </p:spTree>
    <p:extLst>
      <p:ext uri="{BB962C8B-B14F-4D97-AF65-F5344CB8AC3E}">
        <p14:creationId xmlns:p14="http://schemas.microsoft.com/office/powerpoint/2010/main" val="692969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3281680" y="0"/>
            <a:ext cx="5963920" cy="457200"/>
          </a:xfrm>
        </p:spPr>
        <p:txBody>
          <a:bodyPr>
            <a:normAutofit/>
          </a:bodyPr>
          <a:lstStyle/>
          <a:p>
            <a:pPr algn="ctr"/>
            <a:r>
              <a:rPr lang="en-US" sz="2500" u="sng" dirty="0">
                <a:latin typeface="Georgia" panose="02040502050405020303" pitchFamily="18" charset="0"/>
              </a:rPr>
              <a:t>Simple Checklists Method</a:t>
            </a:r>
            <a:endParaRPr lang="en-IN" sz="2500" u="sng" dirty="0">
              <a:latin typeface="Georgia" panose="02040502050405020303" pitchFamily="18" charset="0"/>
            </a:endParaRPr>
          </a:p>
        </p:txBody>
      </p:sp>
      <p:pic>
        <p:nvPicPr>
          <p:cNvPr id="5122" name="Picture 2" descr="Table 3-4 from 3.0 Methods for Environmental Impact Assessment | Semantic  Scholar">
            <a:extLst>
              <a:ext uri="{FF2B5EF4-FFF2-40B4-BE49-F238E27FC236}">
                <a16:creationId xmlns:a16="http://schemas.microsoft.com/office/drawing/2014/main" id="{863FB8C7-545F-4B85-B623-39BC404A9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794" y="457200"/>
            <a:ext cx="10264877" cy="565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99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2696372" y="0"/>
            <a:ext cx="6528908" cy="457200"/>
          </a:xfrm>
        </p:spPr>
        <p:txBody>
          <a:bodyPr>
            <a:normAutofit/>
          </a:bodyPr>
          <a:lstStyle/>
          <a:p>
            <a:pPr algn="ctr"/>
            <a:r>
              <a:rPr lang="en-US" sz="2500" u="sng" dirty="0">
                <a:latin typeface="Georgia" panose="02040502050405020303" pitchFamily="18" charset="0"/>
              </a:rPr>
              <a:t>Descriptive Checklists Method</a:t>
            </a:r>
            <a:endParaRPr lang="en-IN" sz="2500" u="sng" dirty="0">
              <a:latin typeface="Georgia" panose="02040502050405020303" pitchFamily="18" charset="0"/>
            </a:endParaRPr>
          </a:p>
        </p:txBody>
      </p:sp>
      <p:pic>
        <p:nvPicPr>
          <p:cNvPr id="5" name="Picture 4">
            <a:extLst>
              <a:ext uri="{FF2B5EF4-FFF2-40B4-BE49-F238E27FC236}">
                <a16:creationId xmlns:a16="http://schemas.microsoft.com/office/drawing/2014/main" id="{FABD20F0-5AEA-4C2D-9EA2-04C212FD0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86" y="457200"/>
            <a:ext cx="7106642" cy="5525271"/>
          </a:xfrm>
          <a:prstGeom prst="rect">
            <a:avLst/>
          </a:prstGeom>
        </p:spPr>
      </p:pic>
    </p:spTree>
    <p:extLst>
      <p:ext uri="{BB962C8B-B14F-4D97-AF65-F5344CB8AC3E}">
        <p14:creationId xmlns:p14="http://schemas.microsoft.com/office/powerpoint/2010/main" val="2306923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2550160" y="-6437"/>
            <a:ext cx="9552241" cy="416953"/>
          </a:xfrm>
        </p:spPr>
        <p:txBody>
          <a:bodyPr>
            <a:normAutofit fontScale="90000"/>
          </a:bodyPr>
          <a:lstStyle/>
          <a:p>
            <a:pPr algn="ctr"/>
            <a:r>
              <a:rPr lang="en-US" sz="2500" u="sng" dirty="0">
                <a:latin typeface="Georgia" panose="02040502050405020303" pitchFamily="18" charset="0"/>
              </a:rPr>
              <a:t>Example of Descriptive Checklist Method </a:t>
            </a:r>
            <a:r>
              <a:rPr lang="en-US" sz="1300" u="sng" dirty="0">
                <a:latin typeface="Georgia" panose="02040502050405020303" pitchFamily="18" charset="0"/>
              </a:rPr>
              <a:t>(Source from internet)</a:t>
            </a:r>
            <a:endParaRPr lang="en-IN" sz="1300" u="sng" dirty="0">
              <a:latin typeface="Georgia" panose="02040502050405020303" pitchFamily="18" charset="0"/>
            </a:endParaRPr>
          </a:p>
        </p:txBody>
      </p:sp>
      <p:pic>
        <p:nvPicPr>
          <p:cNvPr id="10" name="Picture 9">
            <a:extLst>
              <a:ext uri="{FF2B5EF4-FFF2-40B4-BE49-F238E27FC236}">
                <a16:creationId xmlns:a16="http://schemas.microsoft.com/office/drawing/2014/main" id="{74498F07-1341-448E-8BA4-8616029AF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006" y="462219"/>
            <a:ext cx="7635985" cy="5985265"/>
          </a:xfrm>
          <a:prstGeom prst="rect">
            <a:avLst/>
          </a:prstGeom>
        </p:spPr>
      </p:pic>
    </p:spTree>
    <p:extLst>
      <p:ext uri="{BB962C8B-B14F-4D97-AF65-F5344CB8AC3E}">
        <p14:creationId xmlns:p14="http://schemas.microsoft.com/office/powerpoint/2010/main" val="378310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513144" y="40247"/>
            <a:ext cx="10916856" cy="787222"/>
          </a:xfrm>
        </p:spPr>
        <p:txBody>
          <a:bodyPr>
            <a:normAutofit/>
          </a:bodyPr>
          <a:lstStyle/>
          <a:p>
            <a:pPr algn="ctr"/>
            <a:r>
              <a:rPr lang="en-US" sz="3000" b="1" dirty="0" err="1">
                <a:latin typeface="Georgia" panose="02040502050405020303" pitchFamily="18" charset="0"/>
              </a:rPr>
              <a:t>Eis</a:t>
            </a:r>
            <a:r>
              <a:rPr lang="en-US" sz="3000" b="1" dirty="0">
                <a:latin typeface="Georgia" panose="02040502050405020303" pitchFamily="18" charset="0"/>
              </a:rPr>
              <a:t> (Environment Impact Statement)</a:t>
            </a:r>
            <a:endParaRPr lang="en-IN" sz="3000" b="1" dirty="0">
              <a:latin typeface="Georgia" panose="02040502050405020303" pitchFamily="18" charset="0"/>
            </a:endParaRPr>
          </a:p>
        </p:txBody>
      </p:sp>
      <p:sp>
        <p:nvSpPr>
          <p:cNvPr id="7" name="Rectangle 6">
            <a:extLst>
              <a:ext uri="{FF2B5EF4-FFF2-40B4-BE49-F238E27FC236}">
                <a16:creationId xmlns:a16="http://schemas.microsoft.com/office/drawing/2014/main" id="{B61B8D8A-78ED-4BA9-A58E-BD6E73A1E479}"/>
              </a:ext>
            </a:extLst>
          </p:cNvPr>
          <p:cNvSpPr/>
          <p:nvPr/>
        </p:nvSpPr>
        <p:spPr>
          <a:xfrm>
            <a:off x="513144" y="1120676"/>
            <a:ext cx="11442882" cy="3365858"/>
          </a:xfrm>
          <a:prstGeom prst="rect">
            <a:avLst/>
          </a:prstGeom>
        </p:spPr>
        <p:txBody>
          <a:bodyPr wrap="square">
            <a:spAutoFit/>
          </a:bodyPr>
          <a:lstStyle/>
          <a:p>
            <a:pPr algn="just">
              <a:lnSpc>
                <a:spcPct val="150000"/>
              </a:lnSpc>
            </a:pPr>
            <a:r>
              <a:rPr lang="en-US" dirty="0">
                <a:latin typeface="Georgia" panose="02040502050405020303" pitchFamily="18" charset="0"/>
              </a:rPr>
              <a:t>An Environmental Impact Statement (EIS) is a document prepared to describe the effects for proposed activities on the environment. Here, "Environment,", is defined as the natural and physical environment and the relationship of people with that environment. This means that the "environment" considered in an EIS includes land, water, air, structures, living organisms, environmental values at the site, and the social, cultural, and economic aspects. An "impact" is a change in consequence that results from an activity. Impacts can be positive or negative or both. An EIS describes impacts, as well as ways to "mitigate" impacts. To "mitigate" means to lessen or remove negative impacts. Public Consultation is an important in EIS. It will be discussed in detail in unit 3.</a:t>
            </a:r>
            <a:endParaRPr lang="en-IN" dirty="0">
              <a:latin typeface="Georgia" panose="02040502050405020303" pitchFamily="18" charset="0"/>
            </a:endParaRPr>
          </a:p>
        </p:txBody>
      </p:sp>
    </p:spTree>
    <p:extLst>
      <p:ext uri="{BB962C8B-B14F-4D97-AF65-F5344CB8AC3E}">
        <p14:creationId xmlns:p14="http://schemas.microsoft.com/office/powerpoint/2010/main" val="339021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1696720" y="328843"/>
            <a:ext cx="9552241" cy="416953"/>
          </a:xfrm>
        </p:spPr>
        <p:txBody>
          <a:bodyPr>
            <a:normAutofit/>
          </a:bodyPr>
          <a:lstStyle/>
          <a:p>
            <a:pPr algn="ctr"/>
            <a:r>
              <a:rPr lang="en-US" sz="2500" u="sng" dirty="0">
                <a:latin typeface="Georgia" panose="02040502050405020303" pitchFamily="18" charset="0"/>
              </a:rPr>
              <a:t>Scaling and Weighing Checklist</a:t>
            </a:r>
            <a:endParaRPr lang="en-IN" sz="1300" u="sng" dirty="0">
              <a:latin typeface="Georgia" panose="02040502050405020303" pitchFamily="18" charset="0"/>
            </a:endParaRPr>
          </a:p>
        </p:txBody>
      </p:sp>
      <p:pic>
        <p:nvPicPr>
          <p:cNvPr id="3074" name="Picture 2" descr="Advanced Environmental Engineering: Methods of EIA">
            <a:extLst>
              <a:ext uri="{FF2B5EF4-FFF2-40B4-BE49-F238E27FC236}">
                <a16:creationId xmlns:a16="http://schemas.microsoft.com/office/drawing/2014/main" id="{4348A0F1-2C2B-4497-ADE6-672EDBD711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588"/>
          <a:stretch/>
        </p:blipFill>
        <p:spPr bwMode="auto">
          <a:xfrm>
            <a:off x="533072" y="984567"/>
            <a:ext cx="10589906" cy="4186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02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3605322" y="-117231"/>
            <a:ext cx="4480804" cy="457200"/>
          </a:xfrm>
        </p:spPr>
        <p:txBody>
          <a:bodyPr>
            <a:normAutofit/>
          </a:bodyPr>
          <a:lstStyle/>
          <a:p>
            <a:pPr algn="ctr"/>
            <a:r>
              <a:rPr lang="en-US" sz="2500" u="sng" dirty="0">
                <a:latin typeface="Georgia" panose="02040502050405020303" pitchFamily="18" charset="0"/>
              </a:rPr>
              <a:t>Matrix Method</a:t>
            </a:r>
            <a:endParaRPr lang="en-IN" sz="2500" u="sng" dirty="0">
              <a:latin typeface="Georgia" panose="02040502050405020303" pitchFamily="18" charset="0"/>
            </a:endParaRPr>
          </a:p>
        </p:txBody>
      </p:sp>
      <p:sp>
        <p:nvSpPr>
          <p:cNvPr id="4" name="Rectangle 3">
            <a:extLst>
              <a:ext uri="{FF2B5EF4-FFF2-40B4-BE49-F238E27FC236}">
                <a16:creationId xmlns:a16="http://schemas.microsoft.com/office/drawing/2014/main" id="{E03B351E-0F14-48DF-BC1B-246AED85384A}"/>
              </a:ext>
            </a:extLst>
          </p:cNvPr>
          <p:cNvSpPr/>
          <p:nvPr/>
        </p:nvSpPr>
        <p:spPr>
          <a:xfrm>
            <a:off x="442024" y="339969"/>
            <a:ext cx="11678856" cy="5576270"/>
          </a:xfrm>
          <a:prstGeom prst="rect">
            <a:avLst/>
          </a:prstGeom>
        </p:spPr>
        <p:txBody>
          <a:bodyPr wrap="square">
            <a:spAutoFit/>
          </a:bodyPr>
          <a:lstStyle/>
          <a:p>
            <a:pPr marL="457200" indent="-457200">
              <a:lnSpc>
                <a:spcPct val="150000"/>
              </a:lnSpc>
              <a:buFont typeface="+mj-lt"/>
              <a:buAutoNum type="arabicPeriod"/>
            </a:pPr>
            <a:r>
              <a:rPr lang="en-US" sz="2000" b="1" dirty="0">
                <a:latin typeface="Georgia" panose="02040502050405020303" pitchFamily="18" charset="0"/>
              </a:rPr>
              <a:t>Matrix is a presentation of information in grid form.</a:t>
            </a:r>
          </a:p>
          <a:p>
            <a:pPr marL="457200" indent="-457200">
              <a:lnSpc>
                <a:spcPct val="150000"/>
              </a:lnSpc>
              <a:buFont typeface="+mj-lt"/>
              <a:buAutoNum type="arabicPeriod"/>
            </a:pPr>
            <a:r>
              <a:rPr lang="en-US" sz="2000" b="1" dirty="0">
                <a:latin typeface="Georgia" panose="02040502050405020303" pitchFamily="18" charset="0"/>
              </a:rPr>
              <a:t>In this method project activities (e.g. construction, demolition, </a:t>
            </a:r>
            <a:r>
              <a:rPr lang="en-US" sz="2000" b="1" dirty="0" err="1">
                <a:latin typeface="Georgia" panose="02040502050405020303" pitchFamily="18" charset="0"/>
              </a:rPr>
              <a:t>querrying</a:t>
            </a:r>
            <a:r>
              <a:rPr lang="en-US" sz="2000" b="1" dirty="0">
                <a:latin typeface="Georgia" panose="02040502050405020303" pitchFamily="18" charset="0"/>
              </a:rPr>
              <a:t> etc.) are mentioned on one axis while environmental factors (e.g. air, water, land, flora, fauna, forests, aquatic life,  rivers, farming etc.) are mentioned on other axis. If  impact due to any activity on environmental factor exists it is mentioned in corresponding cell. </a:t>
            </a:r>
          </a:p>
          <a:p>
            <a:pPr marL="457200" indent="-457200">
              <a:lnSpc>
                <a:spcPct val="150000"/>
              </a:lnSpc>
              <a:buFont typeface="+mj-lt"/>
              <a:buAutoNum type="arabicPeriod"/>
            </a:pPr>
            <a:r>
              <a:rPr lang="en-US" sz="2000" b="1" dirty="0">
                <a:latin typeface="Georgia" panose="02040502050405020303" pitchFamily="18" charset="0"/>
              </a:rPr>
              <a:t>If more information is required about a project, then symbols, color coding or ranking (1,2,3..) can be used to mention the intensity and importance of the impact.</a:t>
            </a:r>
          </a:p>
          <a:p>
            <a:pPr marL="457200" indent="-457200">
              <a:lnSpc>
                <a:spcPct val="150000"/>
              </a:lnSpc>
              <a:buFont typeface="+mj-lt"/>
              <a:buAutoNum type="arabicPeriod"/>
            </a:pPr>
            <a:r>
              <a:rPr lang="en-US" sz="2000" b="1" dirty="0">
                <a:latin typeface="Georgia" panose="02040502050405020303" pitchFamily="18" charset="0"/>
              </a:rPr>
              <a:t>Earliest example of a matrix method is Leopold Interaction Matrix. It is an comprehensive matrix having 88 environmental factors/characteristics and 100 project activities. Generally in all project we need to take only those activities and environmental factors which are actually affected.</a:t>
            </a:r>
          </a:p>
        </p:txBody>
      </p:sp>
    </p:spTree>
    <p:extLst>
      <p:ext uri="{BB962C8B-B14F-4D97-AF65-F5344CB8AC3E}">
        <p14:creationId xmlns:p14="http://schemas.microsoft.com/office/powerpoint/2010/main" val="1485736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3310682" y="177409"/>
            <a:ext cx="6036518" cy="457200"/>
          </a:xfrm>
        </p:spPr>
        <p:txBody>
          <a:bodyPr>
            <a:normAutofit/>
          </a:bodyPr>
          <a:lstStyle/>
          <a:p>
            <a:pPr algn="ctr"/>
            <a:r>
              <a:rPr lang="en-US" sz="2500" u="sng" dirty="0">
                <a:latin typeface="Georgia" panose="02040502050405020303" pitchFamily="18" charset="0"/>
              </a:rPr>
              <a:t>Matrix Method</a:t>
            </a:r>
            <a:endParaRPr lang="en-IN" sz="2500" u="sng" dirty="0">
              <a:latin typeface="Georgia" panose="02040502050405020303" pitchFamily="18" charset="0"/>
            </a:endParaRPr>
          </a:p>
        </p:txBody>
      </p:sp>
      <p:sp>
        <p:nvSpPr>
          <p:cNvPr id="4" name="Title 1">
            <a:extLst>
              <a:ext uri="{FF2B5EF4-FFF2-40B4-BE49-F238E27FC236}">
                <a16:creationId xmlns:a16="http://schemas.microsoft.com/office/drawing/2014/main" id="{756A1195-230E-4740-BF82-86FBAEDAB821}"/>
              </a:ext>
            </a:extLst>
          </p:cNvPr>
          <p:cNvSpPr txBox="1">
            <a:spLocks/>
          </p:cNvSpPr>
          <p:nvPr/>
        </p:nvSpPr>
        <p:spPr>
          <a:xfrm>
            <a:off x="355600" y="1270000"/>
            <a:ext cx="10840720" cy="2580640"/>
          </a:xfrm>
          <a:prstGeom prst="rect">
            <a:avLst/>
          </a:prstGeom>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just">
              <a:lnSpc>
                <a:spcPct val="200000"/>
              </a:lnSpc>
            </a:pPr>
            <a:r>
              <a:rPr lang="en-US" sz="2400" dirty="0">
                <a:latin typeface="Georgia" panose="02040502050405020303" pitchFamily="18" charset="0"/>
              </a:rPr>
              <a:t>This example is of eia of maa waste WATER TREATMENT PLANT AT NACHARAM AND MALLAPUR INDUSTRIAL AREA DEVELOPED JOINTLY BY INDWA GROUP, GOVERNMET OF INDIA AND GOVERNMENT OF Andhra Pradesh</a:t>
            </a:r>
            <a:endParaRPr lang="en-IN" sz="2400" dirty="0">
              <a:latin typeface="Georgia" panose="02040502050405020303" pitchFamily="18" charset="0"/>
            </a:endParaRPr>
          </a:p>
        </p:txBody>
      </p:sp>
    </p:spTree>
    <p:extLst>
      <p:ext uri="{BB962C8B-B14F-4D97-AF65-F5344CB8AC3E}">
        <p14:creationId xmlns:p14="http://schemas.microsoft.com/office/powerpoint/2010/main" val="778369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3605322" y="-117231"/>
            <a:ext cx="4480804" cy="457200"/>
          </a:xfrm>
        </p:spPr>
        <p:txBody>
          <a:bodyPr>
            <a:normAutofit/>
          </a:bodyPr>
          <a:lstStyle/>
          <a:p>
            <a:pPr algn="ctr"/>
            <a:r>
              <a:rPr lang="en-US" sz="2500" u="sng" dirty="0">
                <a:latin typeface="Georgia" panose="02040502050405020303" pitchFamily="18" charset="0"/>
              </a:rPr>
              <a:t>Matrix Method</a:t>
            </a:r>
            <a:endParaRPr lang="en-IN" sz="2500" u="sng" dirty="0">
              <a:latin typeface="Georgia" panose="02040502050405020303" pitchFamily="18" charset="0"/>
            </a:endParaRPr>
          </a:p>
        </p:txBody>
      </p:sp>
      <p:pic>
        <p:nvPicPr>
          <p:cNvPr id="6" name="Picture 5">
            <a:extLst>
              <a:ext uri="{FF2B5EF4-FFF2-40B4-BE49-F238E27FC236}">
                <a16:creationId xmlns:a16="http://schemas.microsoft.com/office/drawing/2014/main" id="{DC54AF6B-63C5-4AB0-918F-B53E2105BEB1}"/>
              </a:ext>
            </a:extLst>
          </p:cNvPr>
          <p:cNvPicPr>
            <a:picLocks noChangeAspect="1"/>
          </p:cNvPicPr>
          <p:nvPr/>
        </p:nvPicPr>
        <p:blipFill rotWithShape="1">
          <a:blip r:embed="rId2">
            <a:extLst>
              <a:ext uri="{28A0092B-C50C-407E-A947-70E740481C1C}">
                <a14:useLocalDpi xmlns:a14="http://schemas.microsoft.com/office/drawing/2010/main" val="0"/>
              </a:ext>
            </a:extLst>
          </a:blip>
          <a:srcRect l="439" t="5339" r="-439" b="-1487"/>
          <a:stretch/>
        </p:blipFill>
        <p:spPr>
          <a:xfrm>
            <a:off x="1371600" y="339969"/>
            <a:ext cx="9814560" cy="6593840"/>
          </a:xfrm>
          <a:prstGeom prst="rect">
            <a:avLst/>
          </a:prstGeom>
        </p:spPr>
      </p:pic>
      <p:grpSp>
        <p:nvGrpSpPr>
          <p:cNvPr id="13" name="Group 12">
            <a:extLst>
              <a:ext uri="{FF2B5EF4-FFF2-40B4-BE49-F238E27FC236}">
                <a16:creationId xmlns:a16="http://schemas.microsoft.com/office/drawing/2014/main" id="{8D2C5786-C36F-4DFE-8053-05CEECA15E98}"/>
              </a:ext>
            </a:extLst>
          </p:cNvPr>
          <p:cNvGrpSpPr/>
          <p:nvPr/>
        </p:nvGrpSpPr>
        <p:grpSpPr>
          <a:xfrm>
            <a:off x="1706240" y="4784880"/>
            <a:ext cx="397440" cy="420480"/>
            <a:chOff x="1706240" y="4784880"/>
            <a:chExt cx="397440" cy="420480"/>
          </a:xfrm>
        </p:grpSpPr>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FA6DC189-A611-4E04-B0CC-ACF9FD82F81A}"/>
                    </a:ext>
                  </a:extLst>
                </p14:cNvPr>
                <p14:cNvContentPartPr/>
                <p14:nvPr/>
              </p14:nvContentPartPr>
              <p14:xfrm>
                <a:off x="1747280" y="4906920"/>
                <a:ext cx="360" cy="360"/>
              </p14:xfrm>
            </p:contentPart>
          </mc:Choice>
          <mc:Fallback>
            <p:pic>
              <p:nvPicPr>
                <p:cNvPr id="9" name="Ink 8">
                  <a:extLst>
                    <a:ext uri="{FF2B5EF4-FFF2-40B4-BE49-F238E27FC236}">
                      <a16:creationId xmlns:a16="http://schemas.microsoft.com/office/drawing/2014/main" id="{FA6DC189-A611-4E04-B0CC-ACF9FD82F81A}"/>
                    </a:ext>
                  </a:extLst>
                </p:cNvPr>
                <p:cNvPicPr/>
                <p:nvPr/>
              </p:nvPicPr>
              <p:blipFill>
                <a:blip r:embed="rId4"/>
                <a:stretch>
                  <a:fillRect/>
                </a:stretch>
              </p:blipFill>
              <p:spPr>
                <a:xfrm>
                  <a:off x="1738280" y="48982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CA70F46E-8FAC-431C-95A0-B25AB663808B}"/>
                    </a:ext>
                  </a:extLst>
                </p14:cNvPr>
                <p14:cNvContentPartPr/>
                <p14:nvPr/>
              </p14:nvContentPartPr>
              <p14:xfrm>
                <a:off x="1734680" y="4784880"/>
                <a:ext cx="369000" cy="420480"/>
              </p14:xfrm>
            </p:contentPart>
          </mc:Choice>
          <mc:Fallback>
            <p:pic>
              <p:nvPicPr>
                <p:cNvPr id="10" name="Ink 9">
                  <a:extLst>
                    <a:ext uri="{FF2B5EF4-FFF2-40B4-BE49-F238E27FC236}">
                      <a16:creationId xmlns:a16="http://schemas.microsoft.com/office/drawing/2014/main" id="{CA70F46E-8FAC-431C-95A0-B25AB663808B}"/>
                    </a:ext>
                  </a:extLst>
                </p:cNvPr>
                <p:cNvPicPr/>
                <p:nvPr/>
              </p:nvPicPr>
              <p:blipFill>
                <a:blip r:embed="rId6"/>
                <a:stretch>
                  <a:fillRect/>
                </a:stretch>
              </p:blipFill>
              <p:spPr>
                <a:xfrm>
                  <a:off x="1726040" y="4776240"/>
                  <a:ext cx="38664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BB2BC9A5-E0D9-4F02-BA20-4E73B3035F53}"/>
                    </a:ext>
                  </a:extLst>
                </p14:cNvPr>
                <p14:cNvContentPartPr/>
                <p14:nvPr/>
              </p14:nvContentPartPr>
              <p14:xfrm>
                <a:off x="1706240" y="4856160"/>
                <a:ext cx="21960" cy="257400"/>
              </p14:xfrm>
            </p:contentPart>
          </mc:Choice>
          <mc:Fallback>
            <p:pic>
              <p:nvPicPr>
                <p:cNvPr id="11" name="Ink 10">
                  <a:extLst>
                    <a:ext uri="{FF2B5EF4-FFF2-40B4-BE49-F238E27FC236}">
                      <a16:creationId xmlns:a16="http://schemas.microsoft.com/office/drawing/2014/main" id="{BB2BC9A5-E0D9-4F02-BA20-4E73B3035F53}"/>
                    </a:ext>
                  </a:extLst>
                </p:cNvPr>
                <p:cNvPicPr/>
                <p:nvPr/>
              </p:nvPicPr>
              <p:blipFill>
                <a:blip r:embed="rId8"/>
                <a:stretch>
                  <a:fillRect/>
                </a:stretch>
              </p:blipFill>
              <p:spPr>
                <a:xfrm>
                  <a:off x="1697600" y="4847160"/>
                  <a:ext cx="39600" cy="275040"/>
                </a:xfrm>
                <a:prstGeom prst="rect">
                  <a:avLst/>
                </a:prstGeom>
              </p:spPr>
            </p:pic>
          </mc:Fallback>
        </mc:AlternateContent>
      </p:grpSp>
    </p:spTree>
    <p:extLst>
      <p:ext uri="{BB962C8B-B14F-4D97-AF65-F5344CB8AC3E}">
        <p14:creationId xmlns:p14="http://schemas.microsoft.com/office/powerpoint/2010/main" val="3542379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3605322" y="-117231"/>
            <a:ext cx="4480804" cy="457200"/>
          </a:xfrm>
        </p:spPr>
        <p:txBody>
          <a:bodyPr>
            <a:normAutofit/>
          </a:bodyPr>
          <a:lstStyle/>
          <a:p>
            <a:pPr algn="ctr"/>
            <a:r>
              <a:rPr lang="en-US" sz="2500" u="sng" dirty="0">
                <a:latin typeface="Georgia" panose="02040502050405020303" pitchFamily="18" charset="0"/>
              </a:rPr>
              <a:t>Matrix Method</a:t>
            </a:r>
            <a:endParaRPr lang="en-IN" sz="2500" u="sng" dirty="0">
              <a:latin typeface="Georgia" panose="02040502050405020303" pitchFamily="18" charset="0"/>
            </a:endParaRPr>
          </a:p>
        </p:txBody>
      </p:sp>
      <p:pic>
        <p:nvPicPr>
          <p:cNvPr id="4" name="Picture 3">
            <a:extLst>
              <a:ext uri="{FF2B5EF4-FFF2-40B4-BE49-F238E27FC236}">
                <a16:creationId xmlns:a16="http://schemas.microsoft.com/office/drawing/2014/main" id="{2F41D4E6-0D47-40BB-B330-D3E0DE6EBAB2}"/>
              </a:ext>
            </a:extLst>
          </p:cNvPr>
          <p:cNvPicPr>
            <a:picLocks noChangeAspect="1"/>
          </p:cNvPicPr>
          <p:nvPr/>
        </p:nvPicPr>
        <p:blipFill rotWithShape="1">
          <a:blip r:embed="rId2">
            <a:extLst>
              <a:ext uri="{28A0092B-C50C-407E-A947-70E740481C1C}">
                <a14:useLocalDpi xmlns:a14="http://schemas.microsoft.com/office/drawing/2010/main" val="0"/>
              </a:ext>
            </a:extLst>
          </a:blip>
          <a:srcRect b="8741"/>
          <a:stretch/>
        </p:blipFill>
        <p:spPr>
          <a:xfrm>
            <a:off x="71120" y="339969"/>
            <a:ext cx="12029439" cy="6258560"/>
          </a:xfrm>
          <a:prstGeom prst="rect">
            <a:avLst/>
          </a:prstGeom>
        </p:spPr>
      </p:pic>
    </p:spTree>
    <p:extLst>
      <p:ext uri="{BB962C8B-B14F-4D97-AF65-F5344CB8AC3E}">
        <p14:creationId xmlns:p14="http://schemas.microsoft.com/office/powerpoint/2010/main" val="2236659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4306936" y="0"/>
            <a:ext cx="3578127" cy="363415"/>
          </a:xfrm>
        </p:spPr>
        <p:txBody>
          <a:bodyPr>
            <a:normAutofit fontScale="90000"/>
          </a:bodyPr>
          <a:lstStyle/>
          <a:p>
            <a:pPr algn="ctr"/>
            <a:r>
              <a:rPr lang="en-US" sz="2500" u="sng" dirty="0">
                <a:latin typeface="Georgia" panose="02040502050405020303" pitchFamily="18" charset="0"/>
              </a:rPr>
              <a:t>Matrix  Method</a:t>
            </a:r>
            <a:endParaRPr lang="en-IN" sz="2500" u="sng" dirty="0">
              <a:latin typeface="Georgia" panose="02040502050405020303" pitchFamily="18" charset="0"/>
            </a:endParaRPr>
          </a:p>
        </p:txBody>
      </p:sp>
      <p:pic>
        <p:nvPicPr>
          <p:cNvPr id="12" name="Picture 11">
            <a:extLst>
              <a:ext uri="{FF2B5EF4-FFF2-40B4-BE49-F238E27FC236}">
                <a16:creationId xmlns:a16="http://schemas.microsoft.com/office/drawing/2014/main" id="{9AF4F5E4-047C-4DDE-B7E1-32E3F9836E62}"/>
              </a:ext>
            </a:extLst>
          </p:cNvPr>
          <p:cNvPicPr>
            <a:picLocks noChangeAspect="1"/>
          </p:cNvPicPr>
          <p:nvPr/>
        </p:nvPicPr>
        <p:blipFill rotWithShape="1">
          <a:blip r:embed="rId2">
            <a:extLst>
              <a:ext uri="{28A0092B-C50C-407E-A947-70E740481C1C}">
                <a14:useLocalDpi xmlns:a14="http://schemas.microsoft.com/office/drawing/2010/main" val="0"/>
              </a:ext>
            </a:extLst>
          </a:blip>
          <a:srcRect t="21789" b="-1"/>
          <a:stretch/>
        </p:blipFill>
        <p:spPr>
          <a:xfrm>
            <a:off x="321248" y="290861"/>
            <a:ext cx="11195540" cy="6567139"/>
          </a:xfrm>
          <a:prstGeom prst="rect">
            <a:avLst/>
          </a:prstGeom>
        </p:spPr>
      </p:pic>
    </p:spTree>
    <p:extLst>
      <p:ext uri="{BB962C8B-B14F-4D97-AF65-F5344CB8AC3E}">
        <p14:creationId xmlns:p14="http://schemas.microsoft.com/office/powerpoint/2010/main" val="1607876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4306936" y="0"/>
            <a:ext cx="3578127" cy="363415"/>
          </a:xfrm>
        </p:spPr>
        <p:txBody>
          <a:bodyPr>
            <a:normAutofit fontScale="90000"/>
          </a:bodyPr>
          <a:lstStyle/>
          <a:p>
            <a:pPr algn="ctr"/>
            <a:r>
              <a:rPr lang="en-US" sz="2500" u="sng" dirty="0">
                <a:latin typeface="Georgia" panose="02040502050405020303" pitchFamily="18" charset="0"/>
              </a:rPr>
              <a:t>Matrix  Method</a:t>
            </a:r>
            <a:endParaRPr lang="en-IN" sz="2500" u="sng" dirty="0">
              <a:latin typeface="Georgia" panose="02040502050405020303" pitchFamily="18" charset="0"/>
            </a:endParaRPr>
          </a:p>
        </p:txBody>
      </p:sp>
      <p:pic>
        <p:nvPicPr>
          <p:cNvPr id="5" name="Picture 2" descr="https://1.bp.blogspot.com/-k7dTJf8q-0I/WPhnQifjioI/AAAAAAAAAtw/Vc8Y89w4Ays93_3LD-Hmtgjw8oQCcQzYgCLcB/s1600/EIAsectoralMtrx.png">
            <a:extLst>
              <a:ext uri="{FF2B5EF4-FFF2-40B4-BE49-F238E27FC236}">
                <a16:creationId xmlns:a16="http://schemas.microsoft.com/office/drawing/2014/main" id="{A4CA16CA-B6DD-4BBF-8713-660B9D5F1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609" y="418064"/>
            <a:ext cx="8020782" cy="602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573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4306936" y="164123"/>
            <a:ext cx="3578127" cy="363415"/>
          </a:xfrm>
        </p:spPr>
        <p:txBody>
          <a:bodyPr>
            <a:normAutofit fontScale="90000"/>
          </a:bodyPr>
          <a:lstStyle/>
          <a:p>
            <a:pPr algn="ctr"/>
            <a:r>
              <a:rPr lang="en-US" sz="2500" u="sng" dirty="0">
                <a:latin typeface="Georgia" panose="02040502050405020303" pitchFamily="18" charset="0"/>
              </a:rPr>
              <a:t>Network Method</a:t>
            </a:r>
            <a:endParaRPr lang="en-IN" sz="2500" u="sng" dirty="0">
              <a:latin typeface="Georgia" panose="02040502050405020303" pitchFamily="18" charset="0"/>
            </a:endParaRPr>
          </a:p>
        </p:txBody>
      </p:sp>
      <p:pic>
        <p:nvPicPr>
          <p:cNvPr id="1026" name="Picture 2" descr="network">
            <a:extLst>
              <a:ext uri="{FF2B5EF4-FFF2-40B4-BE49-F238E27FC236}">
                <a16:creationId xmlns:a16="http://schemas.microsoft.com/office/drawing/2014/main" id="{7A296362-E893-4D2B-90CA-C8D96ADDB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014" y="3235569"/>
            <a:ext cx="8039100" cy="19526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D0F46B8-C215-4C2B-96E7-4C1EFD11A2FD}"/>
              </a:ext>
            </a:extLst>
          </p:cNvPr>
          <p:cNvSpPr txBox="1">
            <a:spLocks/>
          </p:cNvSpPr>
          <p:nvPr/>
        </p:nvSpPr>
        <p:spPr>
          <a:xfrm>
            <a:off x="728809" y="690148"/>
            <a:ext cx="10961746" cy="2987117"/>
          </a:xfrm>
          <a:prstGeom prst="rect">
            <a:avLst/>
          </a:prstGeom>
        </p:spPr>
        <p:txBody>
          <a:bodyPr vert="horz" lIns="91440" tIns="45720" rIns="91440" bIns="0" rtlCol="0" anchor="b">
            <a:normAutofit fontScale="975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endParaRPr lang="en-IN" sz="2500" dirty="0">
              <a:latin typeface="Georgia" panose="02040502050405020303" pitchFamily="18" charset="0"/>
            </a:endParaRPr>
          </a:p>
        </p:txBody>
      </p:sp>
      <p:sp>
        <p:nvSpPr>
          <p:cNvPr id="6" name="Rectangle 5">
            <a:extLst>
              <a:ext uri="{FF2B5EF4-FFF2-40B4-BE49-F238E27FC236}">
                <a16:creationId xmlns:a16="http://schemas.microsoft.com/office/drawing/2014/main" id="{88BBDD4E-36DA-43EF-AA11-A80E51CC2C3A}"/>
              </a:ext>
            </a:extLst>
          </p:cNvPr>
          <p:cNvSpPr/>
          <p:nvPr/>
        </p:nvSpPr>
        <p:spPr>
          <a:xfrm>
            <a:off x="99256" y="527538"/>
            <a:ext cx="11678856" cy="2344616"/>
          </a:xfrm>
          <a:prstGeom prst="rect">
            <a:avLst/>
          </a:prstGeom>
        </p:spPr>
        <p:txBody>
          <a:bodyPr wrap="square">
            <a:spAutoFit/>
          </a:bodyPr>
          <a:lstStyle/>
          <a:p>
            <a:pPr marL="457200" indent="-457200">
              <a:lnSpc>
                <a:spcPct val="150000"/>
              </a:lnSpc>
              <a:buFont typeface="+mj-lt"/>
              <a:buAutoNum type="arabicPeriod"/>
            </a:pPr>
            <a:r>
              <a:rPr lang="en-US" sz="2000" b="1" dirty="0">
                <a:latin typeface="Georgia" panose="02040502050405020303" pitchFamily="18" charset="0"/>
              </a:rPr>
              <a:t>In this method the relationship between the project activities and their effects are shown.</a:t>
            </a:r>
          </a:p>
          <a:p>
            <a:pPr marL="457200" indent="-457200">
              <a:lnSpc>
                <a:spcPct val="150000"/>
              </a:lnSpc>
              <a:buFont typeface="+mj-lt"/>
              <a:buAutoNum type="arabicPeriod"/>
            </a:pPr>
            <a:r>
              <a:rPr lang="en-US" sz="2000" b="1" dirty="0">
                <a:latin typeface="Georgia" panose="02040502050405020303" pitchFamily="18" charset="0"/>
              </a:rPr>
              <a:t>Secondary effects can also be seen easily.</a:t>
            </a:r>
          </a:p>
          <a:p>
            <a:pPr marL="457200" indent="-457200">
              <a:lnSpc>
                <a:spcPct val="150000"/>
              </a:lnSpc>
              <a:buFont typeface="+mj-lt"/>
              <a:buAutoNum type="arabicPeriod"/>
            </a:pPr>
            <a:r>
              <a:rPr lang="en-US" sz="2000" b="1" dirty="0">
                <a:latin typeface="Georgia" panose="02040502050405020303" pitchFamily="18" charset="0"/>
              </a:rPr>
              <a:t>It does not provide any information about the magnitude and importance of impact.</a:t>
            </a:r>
          </a:p>
          <a:p>
            <a:pPr marL="457200" indent="-457200">
              <a:lnSpc>
                <a:spcPct val="150000"/>
              </a:lnSpc>
              <a:buFont typeface="+mj-lt"/>
              <a:buAutoNum type="arabicPeriod"/>
            </a:pPr>
            <a:r>
              <a:rPr lang="en-US" sz="2000" b="1" dirty="0">
                <a:latin typeface="Georgia" panose="02040502050405020303" pitchFamily="18" charset="0"/>
              </a:rPr>
              <a:t>It is  generally shown as flow diagram. </a:t>
            </a:r>
          </a:p>
        </p:txBody>
      </p:sp>
    </p:spTree>
    <p:extLst>
      <p:ext uri="{BB962C8B-B14F-4D97-AF65-F5344CB8AC3E}">
        <p14:creationId xmlns:p14="http://schemas.microsoft.com/office/powerpoint/2010/main" val="3335371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3707496" y="34674"/>
            <a:ext cx="4999624" cy="363415"/>
          </a:xfrm>
        </p:spPr>
        <p:txBody>
          <a:bodyPr>
            <a:normAutofit fontScale="90000"/>
          </a:bodyPr>
          <a:lstStyle/>
          <a:p>
            <a:pPr algn="ctr"/>
            <a:r>
              <a:rPr lang="en-US" sz="2500" u="sng" dirty="0">
                <a:latin typeface="Georgia" panose="02040502050405020303" pitchFamily="18" charset="0"/>
              </a:rPr>
              <a:t>Network Method Example</a:t>
            </a:r>
            <a:endParaRPr lang="en-IN" sz="2500" u="sng" dirty="0">
              <a:latin typeface="Georgia" panose="02040502050405020303" pitchFamily="18" charset="0"/>
            </a:endParaRPr>
          </a:p>
        </p:txBody>
      </p:sp>
      <p:pic>
        <p:nvPicPr>
          <p:cNvPr id="3" name="Picture 2" descr="network">
            <a:extLst>
              <a:ext uri="{FF2B5EF4-FFF2-40B4-BE49-F238E27FC236}">
                <a16:creationId xmlns:a16="http://schemas.microsoft.com/office/drawing/2014/main" id="{B11CC85F-4AE4-41AB-B591-B47DE0F49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9424" y="440213"/>
            <a:ext cx="6695767" cy="5977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496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3189336" y="7815"/>
            <a:ext cx="5477144" cy="363415"/>
          </a:xfrm>
        </p:spPr>
        <p:txBody>
          <a:bodyPr>
            <a:normAutofit fontScale="90000"/>
          </a:bodyPr>
          <a:lstStyle/>
          <a:p>
            <a:pPr algn="ctr"/>
            <a:r>
              <a:rPr lang="en-US" sz="2500" u="sng" dirty="0">
                <a:latin typeface="Georgia" panose="02040502050405020303" pitchFamily="18" charset="0"/>
              </a:rPr>
              <a:t>Network Method Example</a:t>
            </a:r>
            <a:endParaRPr lang="en-IN" sz="2500" u="sng" dirty="0">
              <a:latin typeface="Georgia" panose="02040502050405020303" pitchFamily="18" charset="0"/>
            </a:endParaRPr>
          </a:p>
        </p:txBody>
      </p:sp>
      <p:pic>
        <p:nvPicPr>
          <p:cNvPr id="4" name="Picture 3">
            <a:extLst>
              <a:ext uri="{FF2B5EF4-FFF2-40B4-BE49-F238E27FC236}">
                <a16:creationId xmlns:a16="http://schemas.microsoft.com/office/drawing/2014/main" id="{C57BB53A-3476-4429-8B41-1EC9D1F51A12}"/>
              </a:ext>
            </a:extLst>
          </p:cNvPr>
          <p:cNvPicPr>
            <a:picLocks noChangeAspect="1"/>
          </p:cNvPicPr>
          <p:nvPr/>
        </p:nvPicPr>
        <p:blipFill>
          <a:blip r:embed="rId2"/>
          <a:stretch>
            <a:fillRect/>
          </a:stretch>
        </p:blipFill>
        <p:spPr>
          <a:xfrm>
            <a:off x="1246187" y="363415"/>
            <a:ext cx="9086534" cy="6424522"/>
          </a:xfrm>
          <a:prstGeom prst="rect">
            <a:avLst/>
          </a:prstGeom>
        </p:spPr>
      </p:pic>
    </p:spTree>
    <p:extLst>
      <p:ext uri="{BB962C8B-B14F-4D97-AF65-F5344CB8AC3E}">
        <p14:creationId xmlns:p14="http://schemas.microsoft.com/office/powerpoint/2010/main" val="5036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483647" y="217228"/>
            <a:ext cx="10916856" cy="787222"/>
          </a:xfrm>
        </p:spPr>
        <p:txBody>
          <a:bodyPr>
            <a:normAutofit/>
          </a:bodyPr>
          <a:lstStyle/>
          <a:p>
            <a:pPr algn="ctr"/>
            <a:r>
              <a:rPr lang="en-US" sz="3000" b="1" dirty="0">
                <a:latin typeface="Georgia" panose="02040502050405020303" pitchFamily="18" charset="0"/>
              </a:rPr>
              <a:t>EMP (Environmental Management Plan)</a:t>
            </a:r>
            <a:endParaRPr lang="en-IN" sz="3000" b="1" dirty="0">
              <a:latin typeface="Georgia" panose="02040502050405020303" pitchFamily="18" charset="0"/>
            </a:endParaRPr>
          </a:p>
        </p:txBody>
      </p:sp>
      <p:sp>
        <p:nvSpPr>
          <p:cNvPr id="7" name="Rectangle 6">
            <a:extLst>
              <a:ext uri="{FF2B5EF4-FFF2-40B4-BE49-F238E27FC236}">
                <a16:creationId xmlns:a16="http://schemas.microsoft.com/office/drawing/2014/main" id="{B61B8D8A-78ED-4BA9-A58E-BD6E73A1E479}"/>
              </a:ext>
            </a:extLst>
          </p:cNvPr>
          <p:cNvSpPr/>
          <p:nvPr/>
        </p:nvSpPr>
        <p:spPr>
          <a:xfrm>
            <a:off x="220634" y="1255736"/>
            <a:ext cx="11442882" cy="3365858"/>
          </a:xfrm>
          <a:prstGeom prst="rect">
            <a:avLst/>
          </a:prstGeom>
        </p:spPr>
        <p:txBody>
          <a:bodyPr wrap="square">
            <a:spAutoFit/>
          </a:bodyPr>
          <a:lstStyle/>
          <a:p>
            <a:pPr algn="just">
              <a:lnSpc>
                <a:spcPct val="150000"/>
              </a:lnSpc>
            </a:pPr>
            <a:r>
              <a:rPr lang="en-US" sz="1800" b="0" i="0" dirty="0">
                <a:solidFill>
                  <a:srgbClr val="000000"/>
                </a:solidFill>
                <a:effectLst/>
                <a:latin typeface="Georgia" panose="02040502050405020303" pitchFamily="18" charset="0"/>
              </a:rPr>
              <a:t>Environmental Management is the process of allocating natural and artificial resources so as to make optimum use of the environment in satisfying basic human needs at the minimum, and more if possible, on a sustainable basis. </a:t>
            </a:r>
          </a:p>
          <a:p>
            <a:pPr algn="just">
              <a:lnSpc>
                <a:spcPct val="150000"/>
              </a:lnSpc>
            </a:pPr>
            <a:r>
              <a:rPr lang="en-US" sz="1800" b="0" i="0" dirty="0">
                <a:solidFill>
                  <a:srgbClr val="000000"/>
                </a:solidFill>
                <a:effectLst/>
                <a:latin typeface="Georgia" panose="02040502050405020303" pitchFamily="18" charset="0"/>
              </a:rPr>
              <a:t>It can also be defined as a generic description of a process undertaken by systems-oriented professionals with a natural science, social science, or less commonly an engineering, law, or design background, tackling problems of the human altered environment on a interdisciplinary basis from an quantitively and or futuristic viewpoint.   </a:t>
            </a:r>
          </a:p>
          <a:p>
            <a:pPr algn="just">
              <a:lnSpc>
                <a:spcPct val="150000"/>
              </a:lnSpc>
            </a:pPr>
            <a:r>
              <a:rPr lang="en-US" dirty="0">
                <a:solidFill>
                  <a:srgbClr val="000000"/>
                </a:solidFill>
                <a:latin typeface="Georgia" panose="02040502050405020303" pitchFamily="18" charset="0"/>
              </a:rPr>
              <a:t>A well formed and documented action plan which describes above activities is called as environmental management plan.</a:t>
            </a:r>
            <a:r>
              <a:rPr lang="en-US" sz="1800" b="0" i="0" dirty="0">
                <a:solidFill>
                  <a:srgbClr val="000000"/>
                </a:solidFill>
                <a:effectLst/>
                <a:latin typeface="Georgia" panose="02040502050405020303" pitchFamily="18" charset="0"/>
              </a:rPr>
              <a:t> </a:t>
            </a:r>
            <a:endParaRPr lang="en-IN" dirty="0">
              <a:latin typeface="Georgia" panose="02040502050405020303" pitchFamily="18" charset="0"/>
            </a:endParaRPr>
          </a:p>
        </p:txBody>
      </p:sp>
    </p:spTree>
    <p:extLst>
      <p:ext uri="{BB962C8B-B14F-4D97-AF65-F5344CB8AC3E}">
        <p14:creationId xmlns:p14="http://schemas.microsoft.com/office/powerpoint/2010/main" val="683951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2920182" y="164123"/>
            <a:ext cx="4964882" cy="363415"/>
          </a:xfrm>
        </p:spPr>
        <p:txBody>
          <a:bodyPr>
            <a:normAutofit fontScale="90000"/>
          </a:bodyPr>
          <a:lstStyle/>
          <a:p>
            <a:pPr algn="ctr"/>
            <a:r>
              <a:rPr lang="en-US" sz="2500" u="sng" dirty="0">
                <a:latin typeface="Georgia" panose="02040502050405020303" pitchFamily="18" charset="0"/>
              </a:rPr>
              <a:t>Network Method Example</a:t>
            </a:r>
            <a:endParaRPr lang="en-IN" sz="2500" u="sng" dirty="0">
              <a:latin typeface="Georgia" panose="02040502050405020303" pitchFamily="18" charset="0"/>
            </a:endParaRPr>
          </a:p>
        </p:txBody>
      </p:sp>
      <p:pic>
        <p:nvPicPr>
          <p:cNvPr id="2050" name="Picture 2" descr="https://4.bp.blogspot.com/-xZtPVG9YSa0/WPjrUCuvYjI/AAAAAAAAAuA/pSTs0iwYsYgU9wFgQaewLQ-k95GprdOjwCLcB/s640/NWanalysis.png">
            <a:extLst>
              <a:ext uri="{FF2B5EF4-FFF2-40B4-BE49-F238E27FC236}">
                <a16:creationId xmlns:a16="http://schemas.microsoft.com/office/drawing/2014/main" id="{0B0D3975-5489-47B0-8C6B-1C68B4659D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177"/>
          <a:stretch/>
        </p:blipFill>
        <p:spPr bwMode="auto">
          <a:xfrm>
            <a:off x="1395047" y="761999"/>
            <a:ext cx="9654602" cy="5496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51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1131200" y="-288000"/>
            <a:ext cx="9001496" cy="787222"/>
          </a:xfrm>
        </p:spPr>
        <p:txBody>
          <a:bodyPr>
            <a:normAutofit/>
          </a:bodyPr>
          <a:lstStyle/>
          <a:p>
            <a:pPr algn="ctr"/>
            <a:r>
              <a:rPr lang="en-US" sz="3000" dirty="0">
                <a:latin typeface="Georgia" panose="02040502050405020303" pitchFamily="18" charset="0"/>
              </a:rPr>
              <a:t>Projects which need eia</a:t>
            </a:r>
            <a:endParaRPr lang="en-IN" sz="3000" dirty="0">
              <a:latin typeface="Georgia" panose="02040502050405020303" pitchFamily="18" charset="0"/>
            </a:endParaRPr>
          </a:p>
        </p:txBody>
      </p:sp>
      <p:sp>
        <p:nvSpPr>
          <p:cNvPr id="8" name="Rectangle 7">
            <a:extLst>
              <a:ext uri="{FF2B5EF4-FFF2-40B4-BE49-F238E27FC236}">
                <a16:creationId xmlns:a16="http://schemas.microsoft.com/office/drawing/2014/main" id="{CAD74894-6572-46DE-B5EB-E46143ACDBA5}"/>
              </a:ext>
            </a:extLst>
          </p:cNvPr>
          <p:cNvSpPr/>
          <p:nvPr/>
        </p:nvSpPr>
        <p:spPr>
          <a:xfrm>
            <a:off x="167807" y="655388"/>
            <a:ext cx="11397205" cy="5547224"/>
          </a:xfrm>
          <a:prstGeom prst="rect">
            <a:avLst/>
          </a:prstGeom>
        </p:spPr>
        <p:txBody>
          <a:bodyPr wrap="square">
            <a:spAutoFit/>
          </a:bodyPr>
          <a:lstStyle/>
          <a:p>
            <a:pPr marL="450850" indent="-450850">
              <a:lnSpc>
                <a:spcPct val="200000"/>
              </a:lnSpc>
              <a:buAutoNum type="arabicPeriod"/>
            </a:pPr>
            <a:r>
              <a:rPr lang="en-US" dirty="0">
                <a:latin typeface="Georgia" panose="02040502050405020303" pitchFamily="18" charset="0"/>
              </a:rPr>
              <a:t>Mining </a:t>
            </a:r>
          </a:p>
          <a:p>
            <a:pPr marL="450850" indent="-450850">
              <a:lnSpc>
                <a:spcPct val="200000"/>
              </a:lnSpc>
              <a:buAutoNum type="arabicPeriod"/>
            </a:pPr>
            <a:r>
              <a:rPr lang="en-US" dirty="0">
                <a:latin typeface="Georgia" panose="02040502050405020303" pitchFamily="18" charset="0"/>
              </a:rPr>
              <a:t>River valley project (Construction of Dam, Hydroelectric Power Project)</a:t>
            </a:r>
          </a:p>
          <a:p>
            <a:pPr marL="450850" indent="-450850">
              <a:lnSpc>
                <a:spcPct val="200000"/>
              </a:lnSpc>
              <a:buAutoNum type="arabicPeriod"/>
            </a:pPr>
            <a:r>
              <a:rPr lang="en-US" dirty="0">
                <a:latin typeface="Georgia" panose="02040502050405020303" pitchFamily="18" charset="0"/>
              </a:rPr>
              <a:t>Off shore and On Shore Oil Exploration</a:t>
            </a:r>
          </a:p>
          <a:p>
            <a:pPr marL="450850" indent="-450850">
              <a:lnSpc>
                <a:spcPct val="200000"/>
              </a:lnSpc>
              <a:buAutoNum type="arabicPeriod"/>
            </a:pPr>
            <a:r>
              <a:rPr lang="en-US" dirty="0">
                <a:latin typeface="Georgia" panose="02040502050405020303" pitchFamily="18" charset="0"/>
              </a:rPr>
              <a:t>Thermal Power Plants</a:t>
            </a:r>
          </a:p>
          <a:p>
            <a:pPr marL="450850" indent="-450850">
              <a:lnSpc>
                <a:spcPct val="200000"/>
              </a:lnSpc>
              <a:buAutoNum type="arabicPeriod"/>
            </a:pPr>
            <a:r>
              <a:rPr lang="en-US" dirty="0">
                <a:latin typeface="Georgia" panose="02040502050405020303" pitchFamily="18" charset="0"/>
              </a:rPr>
              <a:t>Nuclear Power Plants</a:t>
            </a:r>
          </a:p>
          <a:p>
            <a:pPr marL="450850" indent="-450850">
              <a:lnSpc>
                <a:spcPct val="200000"/>
              </a:lnSpc>
              <a:buAutoNum type="arabicPeriod"/>
            </a:pPr>
            <a:r>
              <a:rPr lang="en-US" dirty="0">
                <a:latin typeface="Georgia" panose="02040502050405020303" pitchFamily="18" charset="0"/>
              </a:rPr>
              <a:t>Coal Washeries</a:t>
            </a:r>
          </a:p>
          <a:p>
            <a:pPr marL="450850" indent="-450850">
              <a:lnSpc>
                <a:spcPct val="200000"/>
              </a:lnSpc>
              <a:buAutoNum type="arabicPeriod"/>
            </a:pPr>
            <a:r>
              <a:rPr lang="en-US" dirty="0">
                <a:latin typeface="Georgia" panose="02040502050405020303" pitchFamily="18" charset="0"/>
              </a:rPr>
              <a:t>Cement Plant</a:t>
            </a:r>
          </a:p>
          <a:p>
            <a:pPr marL="450850" indent="-450850">
              <a:lnSpc>
                <a:spcPct val="200000"/>
              </a:lnSpc>
              <a:buAutoNum type="arabicPeriod"/>
            </a:pPr>
            <a:r>
              <a:rPr lang="en-US" dirty="0">
                <a:latin typeface="Georgia" panose="02040502050405020303" pitchFamily="18" charset="0"/>
              </a:rPr>
              <a:t>Chemical Refinery / Chemical Manufacturing Factory</a:t>
            </a:r>
          </a:p>
          <a:p>
            <a:pPr marL="450850" indent="-450850">
              <a:lnSpc>
                <a:spcPct val="200000"/>
              </a:lnSpc>
              <a:buAutoNum type="arabicPeriod"/>
            </a:pPr>
            <a:r>
              <a:rPr lang="en-US" dirty="0">
                <a:latin typeface="Georgia" panose="02040502050405020303" pitchFamily="18" charset="0"/>
              </a:rPr>
              <a:t>Industries of Leather/Skin/Synthetic Materials, Chemical and Dye, Paper &amp; Pulp, Hazardous Materials etc. having any effect on environment.</a:t>
            </a:r>
            <a:endParaRPr lang="en-IN" dirty="0">
              <a:latin typeface="Georgia" panose="02040502050405020303" pitchFamily="18" charset="0"/>
            </a:endParaRPr>
          </a:p>
        </p:txBody>
      </p:sp>
      <p:sp>
        <p:nvSpPr>
          <p:cNvPr id="3" name="Rectangle 2">
            <a:extLst>
              <a:ext uri="{FF2B5EF4-FFF2-40B4-BE49-F238E27FC236}">
                <a16:creationId xmlns:a16="http://schemas.microsoft.com/office/drawing/2014/main" id="{ADBB9288-559B-4FB9-9FFD-36D9B5C31063}"/>
              </a:ext>
            </a:extLst>
          </p:cNvPr>
          <p:cNvSpPr/>
          <p:nvPr/>
        </p:nvSpPr>
        <p:spPr>
          <a:xfrm>
            <a:off x="2356338" y="426703"/>
            <a:ext cx="8440616" cy="457369"/>
          </a:xfrm>
          <a:prstGeom prst="rect">
            <a:avLst/>
          </a:prstGeom>
        </p:spPr>
        <p:txBody>
          <a:bodyPr wrap="square">
            <a:spAutoFit/>
          </a:bodyPr>
          <a:lstStyle/>
          <a:p>
            <a:pPr>
              <a:lnSpc>
                <a:spcPct val="150000"/>
              </a:lnSpc>
            </a:pPr>
            <a:r>
              <a:rPr lang="en-US" u="sng" dirty="0">
                <a:latin typeface="Georgia" panose="02040502050405020303" pitchFamily="18" charset="0"/>
              </a:rPr>
              <a:t>ACCORDING TO EIA NOTIFICATION 2006, GOVERNMENT OF INDIA  </a:t>
            </a:r>
            <a:endParaRPr lang="en-IN" u="sng" dirty="0">
              <a:latin typeface="Georgia" panose="02040502050405020303" pitchFamily="18" charset="0"/>
            </a:endParaRPr>
          </a:p>
        </p:txBody>
      </p:sp>
    </p:spTree>
    <p:extLst>
      <p:ext uri="{BB962C8B-B14F-4D97-AF65-F5344CB8AC3E}">
        <p14:creationId xmlns:p14="http://schemas.microsoft.com/office/powerpoint/2010/main" val="351837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513144" y="40247"/>
            <a:ext cx="10916856" cy="787222"/>
          </a:xfrm>
        </p:spPr>
        <p:txBody>
          <a:bodyPr>
            <a:normAutofit/>
          </a:bodyPr>
          <a:lstStyle/>
          <a:p>
            <a:pPr algn="ctr"/>
            <a:r>
              <a:rPr lang="en-US" sz="3000" b="1" dirty="0">
                <a:latin typeface="Georgia" panose="02040502050405020303" pitchFamily="18" charset="0"/>
              </a:rPr>
              <a:t>Characteristics of EMP</a:t>
            </a:r>
            <a:endParaRPr lang="en-IN" sz="3000" b="1" dirty="0">
              <a:latin typeface="Georgia" panose="02040502050405020303" pitchFamily="18" charset="0"/>
            </a:endParaRPr>
          </a:p>
        </p:txBody>
      </p:sp>
      <p:sp>
        <p:nvSpPr>
          <p:cNvPr id="15" name="TextBox 14">
            <a:extLst>
              <a:ext uri="{FF2B5EF4-FFF2-40B4-BE49-F238E27FC236}">
                <a16:creationId xmlns:a16="http://schemas.microsoft.com/office/drawing/2014/main" id="{7453C8BB-4E53-4DEB-BEAC-B43CF36ED1C3}"/>
              </a:ext>
            </a:extLst>
          </p:cNvPr>
          <p:cNvSpPr txBox="1"/>
          <p:nvPr/>
        </p:nvSpPr>
        <p:spPr>
          <a:xfrm>
            <a:off x="318642" y="1051171"/>
            <a:ext cx="10916855" cy="4196855"/>
          </a:xfrm>
          <a:prstGeom prst="rect">
            <a:avLst/>
          </a:prstGeom>
          <a:noFill/>
        </p:spPr>
        <p:txBody>
          <a:bodyPr wrap="square">
            <a:spAutoFit/>
          </a:bodyPr>
          <a:lstStyle/>
          <a:p>
            <a:pPr>
              <a:lnSpc>
                <a:spcPct val="150000"/>
              </a:lnSpc>
            </a:pPr>
            <a:r>
              <a:rPr lang="en-US" sz="1800" b="0" i="0" dirty="0">
                <a:solidFill>
                  <a:srgbClr val="000000"/>
                </a:solidFill>
                <a:effectLst/>
                <a:latin typeface="Georgia" panose="02040502050405020303" pitchFamily="18" charset="0"/>
              </a:rPr>
              <a:t>It is often used as a generic term.</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It supports sustainable development.</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It deals with a world affected by human beings.</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It demands a multidisciplinary or interdisciplinary approach.</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It has to integrate different development viewpoints.</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It seeks to integrate science, social science, policy-making and planning.</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It recognizes the desirability of meeting, and if possible exceeding basic human needs.</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The time-scale involved extends beyond the short-term and concerns range from local to global.</a:t>
            </a:r>
            <a:br>
              <a:rPr lang="en-US" sz="1800" b="0" i="0" dirty="0">
                <a:solidFill>
                  <a:srgbClr val="000000"/>
                </a:solidFill>
                <a:effectLst/>
                <a:latin typeface="Georgia" panose="02040502050405020303" pitchFamily="18" charset="0"/>
              </a:rPr>
            </a:br>
            <a:r>
              <a:rPr lang="en-US" sz="1800" b="0" i="0" dirty="0">
                <a:solidFill>
                  <a:srgbClr val="000000"/>
                </a:solidFill>
                <a:effectLst/>
                <a:latin typeface="Georgia" panose="02040502050405020303" pitchFamily="18" charset="0"/>
              </a:rPr>
              <a:t>It should show opportunities as well as address threats and problems.</a:t>
            </a:r>
            <a:r>
              <a:rPr lang="en-US" dirty="0">
                <a:latin typeface="Georgia" panose="02040502050405020303" pitchFamily="18" charset="0"/>
              </a:rPr>
              <a:t> </a:t>
            </a:r>
          </a:p>
          <a:p>
            <a:pPr>
              <a:lnSpc>
                <a:spcPct val="150000"/>
              </a:lnSpc>
            </a:pPr>
            <a:r>
              <a:rPr lang="en-US" sz="1800" b="0" i="0" dirty="0">
                <a:solidFill>
                  <a:srgbClr val="000000"/>
                </a:solidFill>
                <a:effectLst/>
                <a:latin typeface="Georgia" panose="02040502050405020303" pitchFamily="18" charset="0"/>
              </a:rPr>
              <a:t>It stresses stewardship, rather than exploitation.</a:t>
            </a:r>
            <a:r>
              <a:rPr lang="en-US" dirty="0">
                <a:latin typeface="Georgia" panose="02040502050405020303" pitchFamily="18" charset="0"/>
              </a:rPr>
              <a:t> </a:t>
            </a:r>
            <a:endParaRPr lang="en-IN" dirty="0">
              <a:latin typeface="Georgia" panose="02040502050405020303" pitchFamily="18" charset="0"/>
            </a:endParaRPr>
          </a:p>
        </p:txBody>
      </p:sp>
    </p:spTree>
    <p:extLst>
      <p:ext uri="{BB962C8B-B14F-4D97-AF65-F5344CB8AC3E}">
        <p14:creationId xmlns:p14="http://schemas.microsoft.com/office/powerpoint/2010/main" val="673985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685831" y="-222732"/>
            <a:ext cx="10462161" cy="787222"/>
          </a:xfrm>
        </p:spPr>
        <p:txBody>
          <a:bodyPr>
            <a:normAutofit/>
          </a:bodyPr>
          <a:lstStyle/>
          <a:p>
            <a:pPr algn="ctr"/>
            <a:r>
              <a:rPr lang="en-US" sz="3000" b="1" dirty="0">
                <a:latin typeface="Georgia" panose="02040502050405020303" pitchFamily="18" charset="0"/>
              </a:rPr>
              <a:t>Types of environmental impacts</a:t>
            </a:r>
            <a:r>
              <a:rPr lang="en-US" sz="3200" baseline="30000" dirty="0">
                <a:latin typeface="Georgia" panose="02040502050405020303" pitchFamily="18" charset="0"/>
              </a:rPr>
              <a:t> [1]</a:t>
            </a:r>
            <a:endParaRPr lang="en-IN" sz="3000" b="1" dirty="0">
              <a:latin typeface="Georgia" panose="02040502050405020303" pitchFamily="18" charset="0"/>
            </a:endParaRPr>
          </a:p>
        </p:txBody>
      </p:sp>
      <p:sp>
        <p:nvSpPr>
          <p:cNvPr id="4" name="Rectangle 1">
            <a:extLst>
              <a:ext uri="{FF2B5EF4-FFF2-40B4-BE49-F238E27FC236}">
                <a16:creationId xmlns:a16="http://schemas.microsoft.com/office/drawing/2014/main" id="{C1278506-0C7E-44D6-9A9F-F7CA549B0C81}"/>
              </a:ext>
            </a:extLst>
          </p:cNvPr>
          <p:cNvSpPr>
            <a:spLocks noChangeArrowheads="1"/>
          </p:cNvSpPr>
          <p:nvPr/>
        </p:nvSpPr>
        <p:spPr bwMode="auto">
          <a:xfrm>
            <a:off x="4552950" y="2713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22BBDEE-C3C9-42E9-B673-3E515A9AF6D6}"/>
              </a:ext>
            </a:extLst>
          </p:cNvPr>
          <p:cNvSpPr txBox="1"/>
          <p:nvPr/>
        </p:nvSpPr>
        <p:spPr>
          <a:xfrm>
            <a:off x="707284" y="651680"/>
            <a:ext cx="9638041" cy="5109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457200" indent="-457200">
              <a:lnSpc>
                <a:spcPct val="150000"/>
              </a:lnSpc>
              <a:buFont typeface="+mj-lt"/>
              <a:buAutoNum type="arabicPeriod"/>
            </a:pPr>
            <a:r>
              <a:rPr lang="en-IN" sz="2200" b="0" i="0" dirty="0">
                <a:solidFill>
                  <a:srgbClr val="000000"/>
                </a:solidFill>
                <a:effectLst/>
                <a:latin typeface="Georgia" panose="02040502050405020303" pitchFamily="18" charset="0"/>
              </a:rPr>
              <a:t>Beneficial or detrimental</a:t>
            </a:r>
            <a:endParaRPr lang="en-IN" sz="2200" dirty="0">
              <a:effectLst/>
              <a:latin typeface="Georgia" panose="02040502050405020303" pitchFamily="18" charset="0"/>
            </a:endParaRPr>
          </a:p>
          <a:p>
            <a:pPr marL="457200" indent="-457200">
              <a:lnSpc>
                <a:spcPct val="150000"/>
              </a:lnSpc>
              <a:buFont typeface="+mj-lt"/>
              <a:buAutoNum type="arabicPeriod"/>
            </a:pPr>
            <a:r>
              <a:rPr lang="en-IN" sz="2200" b="0" i="0" dirty="0">
                <a:solidFill>
                  <a:srgbClr val="000000"/>
                </a:solidFill>
                <a:effectLst/>
                <a:latin typeface="Georgia" panose="02040502050405020303" pitchFamily="18" charset="0"/>
              </a:rPr>
              <a:t>Naturally reversible or irreversible</a:t>
            </a:r>
            <a:endParaRPr lang="en-IN" sz="2200" dirty="0">
              <a:effectLst/>
              <a:latin typeface="Georgia" panose="02040502050405020303" pitchFamily="18" charset="0"/>
            </a:endParaRPr>
          </a:p>
          <a:p>
            <a:pPr marL="457200" indent="-457200">
              <a:lnSpc>
                <a:spcPct val="150000"/>
              </a:lnSpc>
              <a:buFont typeface="+mj-lt"/>
              <a:buAutoNum type="arabicPeriod"/>
            </a:pPr>
            <a:r>
              <a:rPr lang="en-IN" sz="2200" b="0" i="0" dirty="0">
                <a:solidFill>
                  <a:srgbClr val="000000"/>
                </a:solidFill>
                <a:effectLst/>
                <a:latin typeface="Georgia" panose="02040502050405020303" pitchFamily="18" charset="0"/>
              </a:rPr>
              <a:t>Repairable via management practices or irreparable</a:t>
            </a:r>
            <a:endParaRPr lang="en-IN" sz="2200" dirty="0">
              <a:effectLst/>
              <a:latin typeface="Georgia" panose="02040502050405020303" pitchFamily="18" charset="0"/>
            </a:endParaRPr>
          </a:p>
          <a:p>
            <a:pPr marL="457200" indent="-457200">
              <a:lnSpc>
                <a:spcPct val="150000"/>
              </a:lnSpc>
              <a:buFont typeface="+mj-lt"/>
              <a:buAutoNum type="arabicPeriod"/>
            </a:pPr>
            <a:r>
              <a:rPr lang="en-US" sz="2200" b="0" i="0" dirty="0">
                <a:solidFill>
                  <a:srgbClr val="000000"/>
                </a:solidFill>
                <a:effectLst/>
                <a:latin typeface="Georgia" panose="02040502050405020303" pitchFamily="18" charset="0"/>
              </a:rPr>
              <a:t>Short term or long term</a:t>
            </a:r>
            <a:endParaRPr lang="en-US" sz="2200" dirty="0">
              <a:effectLst/>
              <a:latin typeface="Georgia" panose="02040502050405020303" pitchFamily="18" charset="0"/>
            </a:endParaRPr>
          </a:p>
          <a:p>
            <a:pPr marL="457200" indent="-457200">
              <a:lnSpc>
                <a:spcPct val="150000"/>
              </a:lnSpc>
              <a:buFont typeface="+mj-lt"/>
              <a:buAutoNum type="arabicPeriod"/>
            </a:pPr>
            <a:r>
              <a:rPr lang="en-IN" sz="2200" b="0" i="0" dirty="0">
                <a:solidFill>
                  <a:srgbClr val="000000"/>
                </a:solidFill>
                <a:effectLst/>
                <a:latin typeface="Georgia" panose="02040502050405020303" pitchFamily="18" charset="0"/>
              </a:rPr>
              <a:t>Temporary or continuous</a:t>
            </a:r>
            <a:endParaRPr lang="en-IN" sz="2200" dirty="0">
              <a:effectLst/>
              <a:latin typeface="Georgia" panose="02040502050405020303" pitchFamily="18" charset="0"/>
            </a:endParaRPr>
          </a:p>
          <a:p>
            <a:pPr marL="457200" indent="-457200">
              <a:lnSpc>
                <a:spcPct val="150000"/>
              </a:lnSpc>
              <a:buFont typeface="+mj-lt"/>
              <a:buAutoNum type="arabicPeriod"/>
            </a:pPr>
            <a:r>
              <a:rPr lang="en-US" sz="2200" b="0" i="0" dirty="0">
                <a:solidFill>
                  <a:srgbClr val="000000"/>
                </a:solidFill>
                <a:effectLst/>
                <a:latin typeface="Georgia" panose="02040502050405020303" pitchFamily="18" charset="0"/>
              </a:rPr>
              <a:t>Occurring during construction phase or operational phase</a:t>
            </a:r>
          </a:p>
          <a:p>
            <a:pPr marL="457200" indent="-457200">
              <a:lnSpc>
                <a:spcPct val="150000"/>
              </a:lnSpc>
              <a:buFont typeface="+mj-lt"/>
              <a:buAutoNum type="arabicPeriod"/>
            </a:pPr>
            <a:r>
              <a:rPr lang="en-US" sz="2200" b="0" i="0" dirty="0">
                <a:solidFill>
                  <a:srgbClr val="000000"/>
                </a:solidFill>
                <a:effectLst/>
                <a:latin typeface="Georgia" panose="02040502050405020303" pitchFamily="18" charset="0"/>
              </a:rPr>
              <a:t>Local, regional, national, or global</a:t>
            </a:r>
          </a:p>
          <a:p>
            <a:pPr marL="457200" indent="-457200">
              <a:lnSpc>
                <a:spcPct val="150000"/>
              </a:lnSpc>
              <a:buFont typeface="+mj-lt"/>
              <a:buAutoNum type="arabicPeriod"/>
            </a:pPr>
            <a:r>
              <a:rPr lang="en-US" sz="2200" b="0" i="0" dirty="0">
                <a:solidFill>
                  <a:srgbClr val="000000"/>
                </a:solidFill>
                <a:effectLst/>
                <a:latin typeface="Georgia" panose="02040502050405020303" pitchFamily="18" charset="0"/>
              </a:rPr>
              <a:t>Accidental or planned (recognized before hand)</a:t>
            </a:r>
          </a:p>
          <a:p>
            <a:pPr marL="457200" indent="-457200">
              <a:lnSpc>
                <a:spcPct val="150000"/>
              </a:lnSpc>
              <a:buFont typeface="+mj-lt"/>
              <a:buAutoNum type="arabicPeriod"/>
            </a:pPr>
            <a:r>
              <a:rPr lang="en-US" sz="2200" b="0" i="0" dirty="0">
                <a:solidFill>
                  <a:srgbClr val="000000"/>
                </a:solidFill>
                <a:effectLst/>
                <a:latin typeface="Georgia" panose="02040502050405020303" pitchFamily="18" charset="0"/>
              </a:rPr>
              <a:t>Direct (primary) or indirect (secondary)</a:t>
            </a:r>
          </a:p>
          <a:p>
            <a:pPr marL="457200" indent="-457200">
              <a:lnSpc>
                <a:spcPct val="150000"/>
              </a:lnSpc>
              <a:buFont typeface="+mj-lt"/>
              <a:buAutoNum type="arabicPeriod"/>
            </a:pPr>
            <a:r>
              <a:rPr lang="en-US" sz="2200" b="0" i="0" dirty="0">
                <a:solidFill>
                  <a:srgbClr val="000000"/>
                </a:solidFill>
                <a:effectLst/>
                <a:latin typeface="Georgia" panose="02040502050405020303" pitchFamily="18" charset="0"/>
              </a:rPr>
              <a:t>Cumulative or single</a:t>
            </a:r>
            <a:endParaRPr lang="en-US" sz="2200" dirty="0">
              <a:effectLst/>
              <a:latin typeface="Georgia" panose="02040502050405020303" pitchFamily="18" charset="0"/>
            </a:endParaRPr>
          </a:p>
        </p:txBody>
      </p:sp>
    </p:spTree>
    <p:extLst>
      <p:ext uri="{BB962C8B-B14F-4D97-AF65-F5344CB8AC3E}">
        <p14:creationId xmlns:p14="http://schemas.microsoft.com/office/powerpoint/2010/main" val="165350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843147" y="40247"/>
            <a:ext cx="10462161" cy="787222"/>
          </a:xfrm>
        </p:spPr>
        <p:txBody>
          <a:bodyPr>
            <a:normAutofit/>
          </a:bodyPr>
          <a:lstStyle/>
          <a:p>
            <a:pPr algn="ctr"/>
            <a:r>
              <a:rPr lang="en-US" sz="4000" dirty="0">
                <a:latin typeface="Georgia" panose="02040502050405020303" pitchFamily="18" charset="0"/>
              </a:rPr>
              <a:t>Steps in eia</a:t>
            </a:r>
            <a:r>
              <a:rPr lang="en-US" sz="4000" baseline="30000" dirty="0">
                <a:latin typeface="Georgia" panose="02040502050405020303" pitchFamily="18" charset="0"/>
              </a:rPr>
              <a:t> [1]</a:t>
            </a:r>
            <a:endParaRPr lang="en-IN" sz="4000" dirty="0">
              <a:latin typeface="Georgia" panose="02040502050405020303" pitchFamily="18" charset="0"/>
            </a:endParaRPr>
          </a:p>
        </p:txBody>
      </p:sp>
      <p:sp>
        <p:nvSpPr>
          <p:cNvPr id="4" name="Rectangle 1">
            <a:extLst>
              <a:ext uri="{FF2B5EF4-FFF2-40B4-BE49-F238E27FC236}">
                <a16:creationId xmlns:a16="http://schemas.microsoft.com/office/drawing/2014/main" id="{C1278506-0C7E-44D6-9A9F-F7CA549B0C81}"/>
              </a:ext>
            </a:extLst>
          </p:cNvPr>
          <p:cNvSpPr>
            <a:spLocks noChangeArrowheads="1"/>
          </p:cNvSpPr>
          <p:nvPr/>
        </p:nvSpPr>
        <p:spPr bwMode="auto">
          <a:xfrm>
            <a:off x="4552950" y="2713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3F847A8-3D16-44A1-81A6-6A9FADD96408}"/>
              </a:ext>
            </a:extLst>
          </p:cNvPr>
          <p:cNvSpPr txBox="1"/>
          <p:nvPr/>
        </p:nvSpPr>
        <p:spPr>
          <a:xfrm>
            <a:off x="231058" y="973397"/>
            <a:ext cx="11729884" cy="5109027"/>
          </a:xfrm>
          <a:prstGeom prst="rect">
            <a:avLst/>
          </a:prstGeom>
          <a:noFill/>
        </p:spPr>
        <p:txBody>
          <a:bodyPr wrap="square">
            <a:spAutoFit/>
          </a:bodyPr>
          <a:lstStyle/>
          <a:p>
            <a:pPr marL="457200" indent="-457200">
              <a:lnSpc>
                <a:spcPct val="150000"/>
              </a:lnSpc>
              <a:buFont typeface="+mj-lt"/>
              <a:buAutoNum type="arabicPeriod"/>
            </a:pPr>
            <a:r>
              <a:rPr lang="en-IN" sz="2200" b="1" dirty="0">
                <a:latin typeface="Georgia" panose="02040502050405020303" pitchFamily="18" charset="0"/>
              </a:rPr>
              <a:t>Project screening: </a:t>
            </a:r>
            <a:r>
              <a:rPr lang="en-IN" sz="2200" dirty="0">
                <a:latin typeface="Georgia" panose="02040502050405020303" pitchFamily="18" charset="0"/>
              </a:rPr>
              <a:t>Not all development projects require EIA. Project screening will help to identify the ones that actually do. This section describes the various screening criteria. This is done by CPCB</a:t>
            </a:r>
          </a:p>
          <a:p>
            <a:pPr marL="457200" indent="-457200">
              <a:lnSpc>
                <a:spcPct val="150000"/>
              </a:lnSpc>
              <a:buFont typeface="+mj-lt"/>
              <a:buAutoNum type="arabicPeriod"/>
            </a:pPr>
            <a:r>
              <a:rPr lang="en-IN" sz="2200" b="1" dirty="0">
                <a:latin typeface="Georgia" panose="02040502050405020303" pitchFamily="18" charset="0"/>
              </a:rPr>
              <a:t>Scoping</a:t>
            </a:r>
            <a:r>
              <a:rPr lang="en-IN" sz="2200" dirty="0">
                <a:latin typeface="Georgia" panose="02040502050405020303" pitchFamily="18" charset="0"/>
              </a:rPr>
              <a:t>: The process of scoping helps determine the coverage or “scope” of the EIA. The methods of scoping are elaborated in this section.</a:t>
            </a:r>
          </a:p>
          <a:p>
            <a:pPr marL="457200" indent="-457200">
              <a:lnSpc>
                <a:spcPct val="150000"/>
              </a:lnSpc>
              <a:buFont typeface="+mj-lt"/>
              <a:buAutoNum type="arabicPeriod"/>
            </a:pPr>
            <a:r>
              <a:rPr lang="en-IN" sz="2200" b="1" dirty="0">
                <a:latin typeface="Georgia" panose="02040502050405020303" pitchFamily="18" charset="0"/>
              </a:rPr>
              <a:t>Baseline</a:t>
            </a:r>
            <a:r>
              <a:rPr lang="en-IN" sz="2200" dirty="0">
                <a:latin typeface="Georgia" panose="02040502050405020303" pitchFamily="18" charset="0"/>
              </a:rPr>
              <a:t> </a:t>
            </a:r>
            <a:r>
              <a:rPr lang="en-IN" sz="2200" b="1" dirty="0">
                <a:latin typeface="Georgia" panose="02040502050405020303" pitchFamily="18" charset="0"/>
              </a:rPr>
              <a:t>data</a:t>
            </a:r>
            <a:r>
              <a:rPr lang="en-IN" sz="2200" dirty="0">
                <a:latin typeface="Georgia" panose="02040502050405020303" pitchFamily="18" charset="0"/>
              </a:rPr>
              <a:t> </a:t>
            </a:r>
            <a:r>
              <a:rPr lang="en-IN" sz="2200" b="1" dirty="0">
                <a:latin typeface="Georgia" panose="02040502050405020303" pitchFamily="18" charset="0"/>
              </a:rPr>
              <a:t>collection</a:t>
            </a:r>
            <a:r>
              <a:rPr lang="en-IN" sz="2200" dirty="0">
                <a:latin typeface="Georgia" panose="02040502050405020303" pitchFamily="18" charset="0"/>
              </a:rPr>
              <a:t>: A brief explanation on the concept of baseline data collection, its purposes, source of collection of baseline data, and derivation of primary data are given in this part of EIA process.</a:t>
            </a:r>
          </a:p>
          <a:p>
            <a:pPr marL="457200" indent="-457200">
              <a:lnSpc>
                <a:spcPct val="150000"/>
              </a:lnSpc>
              <a:buFont typeface="+mj-lt"/>
              <a:buAutoNum type="arabicPeriod"/>
            </a:pPr>
            <a:r>
              <a:rPr lang="en-IN" sz="2200" b="1" dirty="0">
                <a:latin typeface="Georgia" panose="02040502050405020303" pitchFamily="18" charset="0"/>
              </a:rPr>
              <a:t>Identification</a:t>
            </a:r>
            <a:r>
              <a:rPr lang="en-IN" sz="2200" dirty="0">
                <a:latin typeface="Georgia" panose="02040502050405020303" pitchFamily="18" charset="0"/>
              </a:rPr>
              <a:t> </a:t>
            </a:r>
            <a:r>
              <a:rPr lang="en-IN" sz="2200" b="1" dirty="0">
                <a:latin typeface="Georgia" panose="02040502050405020303" pitchFamily="18" charset="0"/>
              </a:rPr>
              <a:t>of environmental impacts</a:t>
            </a:r>
            <a:r>
              <a:rPr lang="en-IN" sz="2200" dirty="0">
                <a:latin typeface="Georgia" panose="02040502050405020303" pitchFamily="18" charset="0"/>
              </a:rPr>
              <a:t>: Described here are the various types of environmental impacts of development projects both beneficial and adverse.</a:t>
            </a:r>
          </a:p>
        </p:txBody>
      </p:sp>
    </p:spTree>
    <p:extLst>
      <p:ext uri="{BB962C8B-B14F-4D97-AF65-F5344CB8AC3E}">
        <p14:creationId xmlns:p14="http://schemas.microsoft.com/office/powerpoint/2010/main" val="377424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843147" y="40247"/>
            <a:ext cx="10462161" cy="787222"/>
          </a:xfrm>
        </p:spPr>
        <p:txBody>
          <a:bodyPr>
            <a:normAutofit/>
          </a:bodyPr>
          <a:lstStyle/>
          <a:p>
            <a:pPr algn="ctr"/>
            <a:r>
              <a:rPr lang="en-US" sz="4000" dirty="0">
                <a:latin typeface="Georgia" panose="02040502050405020303" pitchFamily="18" charset="0"/>
              </a:rPr>
              <a:t>Steps in eia (contd..)</a:t>
            </a:r>
            <a:endParaRPr lang="en-IN" sz="4000" dirty="0">
              <a:latin typeface="Georgia" panose="02040502050405020303" pitchFamily="18" charset="0"/>
            </a:endParaRPr>
          </a:p>
        </p:txBody>
      </p:sp>
      <p:sp>
        <p:nvSpPr>
          <p:cNvPr id="4" name="Rectangle 1">
            <a:extLst>
              <a:ext uri="{FF2B5EF4-FFF2-40B4-BE49-F238E27FC236}">
                <a16:creationId xmlns:a16="http://schemas.microsoft.com/office/drawing/2014/main" id="{C1278506-0C7E-44D6-9A9F-F7CA549B0C81}"/>
              </a:ext>
            </a:extLst>
          </p:cNvPr>
          <p:cNvSpPr>
            <a:spLocks noChangeArrowheads="1"/>
          </p:cNvSpPr>
          <p:nvPr/>
        </p:nvSpPr>
        <p:spPr bwMode="auto">
          <a:xfrm>
            <a:off x="4552950" y="2713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3F847A8-3D16-44A1-81A6-6A9FADD96408}"/>
              </a:ext>
            </a:extLst>
          </p:cNvPr>
          <p:cNvSpPr txBox="1"/>
          <p:nvPr/>
        </p:nvSpPr>
        <p:spPr>
          <a:xfrm>
            <a:off x="570271" y="827469"/>
            <a:ext cx="11710220" cy="5109027"/>
          </a:xfrm>
          <a:prstGeom prst="rect">
            <a:avLst/>
          </a:prstGeom>
          <a:noFill/>
        </p:spPr>
        <p:txBody>
          <a:bodyPr wrap="square">
            <a:spAutoFit/>
          </a:bodyPr>
          <a:lstStyle>
            <a:defPPr>
              <a:defRPr lang="en-US"/>
            </a:defPPr>
            <a:lvl1pPr marL="457200" indent="-457200">
              <a:lnSpc>
                <a:spcPct val="150000"/>
              </a:lnSpc>
              <a:buFont typeface="+mj-lt"/>
              <a:buAutoNum type="arabicPeriod"/>
              <a:defRPr sz="2200">
                <a:latin typeface="Georgia" panose="02040502050405020303" pitchFamily="18" charset="0"/>
              </a:defRPr>
            </a:lvl1pPr>
          </a:lstStyle>
          <a:p>
            <a:pPr>
              <a:buFont typeface="+mj-lt"/>
              <a:buAutoNum type="arabicPeriod" startAt="5"/>
            </a:pPr>
            <a:r>
              <a:rPr lang="en-IN" b="1" dirty="0"/>
              <a:t>Impact prediction comparison of alternatives and determination of significance</a:t>
            </a:r>
            <a:r>
              <a:rPr lang="en-IN" dirty="0"/>
              <a:t>: This section covers the considerations for impact prediction, uncertainties in impact prediction, and comparison of alternatives for impact prediction.</a:t>
            </a:r>
          </a:p>
          <a:p>
            <a:pPr>
              <a:buFont typeface="+mj-lt"/>
              <a:buAutoNum type="arabicPeriod" startAt="5"/>
            </a:pPr>
            <a:r>
              <a:rPr lang="en-IN" b="1" dirty="0"/>
              <a:t>Mitigation measures</a:t>
            </a:r>
            <a:r>
              <a:rPr lang="en-IN" dirty="0"/>
              <a:t>: Described briefly under this section are the concept and objectives, types, and interesting points of mitigation measures. </a:t>
            </a:r>
          </a:p>
          <a:p>
            <a:pPr>
              <a:buFont typeface="+mj-lt"/>
              <a:buAutoNum type="arabicPeriod" startAt="5"/>
            </a:pPr>
            <a:r>
              <a:rPr lang="en-IN" b="1" dirty="0"/>
              <a:t>Public consultation and participation: </a:t>
            </a:r>
            <a:r>
              <a:rPr lang="en-IN" dirty="0"/>
              <a:t>Public participation is a necessary component of the EIA. “Who are the public?”, “How to involve them?”, and “What are the benefits/ disbenefits?” The answers can be found under this section. This mainly constitutes the report on the socioeconomic environment.</a:t>
            </a:r>
            <a:r>
              <a:rPr lang="en-US" dirty="0"/>
              <a:t> </a:t>
            </a:r>
          </a:p>
          <a:p>
            <a:pPr marL="0" indent="0">
              <a:buNone/>
            </a:pPr>
            <a:endParaRPr lang="en-IN" dirty="0"/>
          </a:p>
        </p:txBody>
      </p:sp>
    </p:spTree>
    <p:extLst>
      <p:ext uri="{BB962C8B-B14F-4D97-AF65-F5344CB8AC3E}">
        <p14:creationId xmlns:p14="http://schemas.microsoft.com/office/powerpoint/2010/main" val="389092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B1A-D774-472B-89C1-09D722AF37D9}"/>
              </a:ext>
            </a:extLst>
          </p:cNvPr>
          <p:cNvSpPr>
            <a:spLocks noGrp="1"/>
          </p:cNvSpPr>
          <p:nvPr>
            <p:ph type="ctrTitle"/>
          </p:nvPr>
        </p:nvSpPr>
        <p:spPr>
          <a:xfrm>
            <a:off x="843147" y="40247"/>
            <a:ext cx="10462161" cy="787222"/>
          </a:xfrm>
        </p:spPr>
        <p:txBody>
          <a:bodyPr>
            <a:normAutofit/>
          </a:bodyPr>
          <a:lstStyle/>
          <a:p>
            <a:pPr algn="ctr"/>
            <a:r>
              <a:rPr lang="en-US" sz="4000" dirty="0">
                <a:latin typeface="Georgia" panose="02040502050405020303" pitchFamily="18" charset="0"/>
              </a:rPr>
              <a:t>Steps in eia (contd..)</a:t>
            </a:r>
            <a:endParaRPr lang="en-IN" sz="4000" dirty="0">
              <a:latin typeface="Georgia" panose="02040502050405020303" pitchFamily="18" charset="0"/>
            </a:endParaRPr>
          </a:p>
        </p:txBody>
      </p:sp>
      <p:sp>
        <p:nvSpPr>
          <p:cNvPr id="4" name="Rectangle 1">
            <a:extLst>
              <a:ext uri="{FF2B5EF4-FFF2-40B4-BE49-F238E27FC236}">
                <a16:creationId xmlns:a16="http://schemas.microsoft.com/office/drawing/2014/main" id="{C1278506-0C7E-44D6-9A9F-F7CA549B0C81}"/>
              </a:ext>
            </a:extLst>
          </p:cNvPr>
          <p:cNvSpPr>
            <a:spLocks noChangeArrowheads="1"/>
          </p:cNvSpPr>
          <p:nvPr/>
        </p:nvSpPr>
        <p:spPr bwMode="auto">
          <a:xfrm>
            <a:off x="4552950" y="2713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3F847A8-3D16-44A1-81A6-6A9FADD96408}"/>
              </a:ext>
            </a:extLst>
          </p:cNvPr>
          <p:cNvSpPr txBox="1"/>
          <p:nvPr/>
        </p:nvSpPr>
        <p:spPr>
          <a:xfrm>
            <a:off x="570271" y="827469"/>
            <a:ext cx="11710220" cy="3077702"/>
          </a:xfrm>
          <a:prstGeom prst="rect">
            <a:avLst/>
          </a:prstGeom>
          <a:noFill/>
        </p:spPr>
        <p:txBody>
          <a:bodyPr wrap="square">
            <a:spAutoFit/>
          </a:bodyPr>
          <a:lstStyle>
            <a:defPPr>
              <a:defRPr lang="en-US"/>
            </a:defPPr>
            <a:lvl1pPr marL="457200" indent="-457200">
              <a:lnSpc>
                <a:spcPct val="150000"/>
              </a:lnSpc>
              <a:buFont typeface="+mj-lt"/>
              <a:buAutoNum type="arabicPeriod"/>
              <a:defRPr sz="2200">
                <a:latin typeface="Georgia" panose="02040502050405020303" pitchFamily="18" charset="0"/>
              </a:defRPr>
            </a:lvl1pPr>
          </a:lstStyle>
          <a:p>
            <a:pPr>
              <a:buFont typeface="+mj-lt"/>
              <a:buAutoNum type="arabicPeriod" startAt="8"/>
            </a:pPr>
            <a:r>
              <a:rPr lang="en-US" b="1" dirty="0"/>
              <a:t>Environmental monitoring</a:t>
            </a:r>
            <a:r>
              <a:rPr lang="en-US" dirty="0"/>
              <a:t>: As one of the most important aspects of EIA, “environmental monitoring” is defined here along with explanations on monitoring principles, types, and institutional aspects. </a:t>
            </a:r>
          </a:p>
          <a:p>
            <a:pPr>
              <a:buFont typeface="+mj-lt"/>
              <a:buAutoNum type="arabicPeriod" startAt="8"/>
            </a:pPr>
            <a:r>
              <a:rPr lang="en-US" b="1" dirty="0"/>
              <a:t>Environmental auditing</a:t>
            </a:r>
            <a:r>
              <a:rPr lang="en-US" dirty="0"/>
              <a:t>: You will find under this section the various types of environmental auditing and when it should be carried out during the EIA</a:t>
            </a:r>
            <a:endParaRPr lang="en-IN" b="1" dirty="0"/>
          </a:p>
          <a:p>
            <a:pPr>
              <a:buFont typeface="+mj-lt"/>
              <a:buAutoNum type="arabicPeriod" startAt="8"/>
            </a:pPr>
            <a:endParaRPr lang="en-IN" dirty="0"/>
          </a:p>
        </p:txBody>
      </p:sp>
    </p:spTree>
    <p:extLst>
      <p:ext uri="{BB962C8B-B14F-4D97-AF65-F5344CB8AC3E}">
        <p14:creationId xmlns:p14="http://schemas.microsoft.com/office/powerpoint/2010/main" val="3957310222"/>
      </p:ext>
    </p:extLst>
  </p:cSld>
  <p:clrMapOvr>
    <a:masterClrMapping/>
  </p:clrMapOvr>
</p:sld>
</file>

<file path=ppt/theme/theme1.xml><?xml version="1.0" encoding="utf-8"?>
<a:theme xmlns:a="http://schemas.openxmlformats.org/drawingml/2006/main" name="Gallery">
  <a:themeElements>
    <a:clrScheme name="Custom 5">
      <a:dk1>
        <a:sysClr val="windowText" lastClr="000000"/>
      </a:dk1>
      <a:lt1>
        <a:sysClr val="window" lastClr="FFFFFF"/>
      </a:lt1>
      <a:dk2>
        <a:srgbClr val="454545"/>
      </a:dk2>
      <a:lt2>
        <a:srgbClr val="CCFF66"/>
      </a:lt2>
      <a:accent1>
        <a:srgbClr val="CCFF66"/>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2868</TotalTime>
  <Words>1354</Words>
  <Application>Microsoft Office PowerPoint</Application>
  <PresentationFormat>Widescreen</PresentationFormat>
  <Paragraphs>111</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Franklin Gothic Book</vt:lpstr>
      <vt:lpstr>Franklin Gothic Medium</vt:lpstr>
      <vt:lpstr>Georgia</vt:lpstr>
      <vt:lpstr>Gallery</vt:lpstr>
      <vt:lpstr>ENVIRONMENT IMPACT ASSESMENT</vt:lpstr>
      <vt:lpstr>Eis (Environment Impact Statement)</vt:lpstr>
      <vt:lpstr>EMP (Environmental Management Plan)</vt:lpstr>
      <vt:lpstr>Projects which need eia</vt:lpstr>
      <vt:lpstr>Characteristics of EMP</vt:lpstr>
      <vt:lpstr>Types of environmental impacts [1]</vt:lpstr>
      <vt:lpstr>Steps in eia [1]</vt:lpstr>
      <vt:lpstr>Steps in eia (contd..)</vt:lpstr>
      <vt:lpstr>Steps in eia (contd..)</vt:lpstr>
      <vt:lpstr>Eia benefits and flaws</vt:lpstr>
      <vt:lpstr>PowerPoint Presentation</vt:lpstr>
      <vt:lpstr>screening</vt:lpstr>
      <vt:lpstr>Methods of EIA</vt:lpstr>
      <vt:lpstr>Checklists Method</vt:lpstr>
      <vt:lpstr>Checklists Method</vt:lpstr>
      <vt:lpstr>Checklists are mainly of 4 types</vt:lpstr>
      <vt:lpstr>Simple Checklists Method</vt:lpstr>
      <vt:lpstr>Descriptive Checklists Method</vt:lpstr>
      <vt:lpstr>Example of Descriptive Checklist Method (Source from internet)</vt:lpstr>
      <vt:lpstr>Scaling and Weighing Checklist</vt:lpstr>
      <vt:lpstr>Matrix Method</vt:lpstr>
      <vt:lpstr>Matrix Method</vt:lpstr>
      <vt:lpstr>Matrix Method</vt:lpstr>
      <vt:lpstr>Matrix Method</vt:lpstr>
      <vt:lpstr>Matrix  Method</vt:lpstr>
      <vt:lpstr>Matrix  Method</vt:lpstr>
      <vt:lpstr>Network Method</vt:lpstr>
      <vt:lpstr>Network Method Example</vt:lpstr>
      <vt:lpstr>Network Method Example</vt:lpstr>
      <vt:lpstr>Network Method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IMPACT ASSESMENT</dc:title>
  <dc:creator>JOMALL</dc:creator>
  <cp:lastModifiedBy>Kamlesh Parihar</cp:lastModifiedBy>
  <cp:revision>210</cp:revision>
  <dcterms:created xsi:type="dcterms:W3CDTF">2021-07-22T06:22:52Z</dcterms:created>
  <dcterms:modified xsi:type="dcterms:W3CDTF">2021-09-19T05:21:58Z</dcterms:modified>
</cp:coreProperties>
</file>