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3"/>
  </p:notesMasterIdLst>
  <p:sldIdLst>
    <p:sldId id="256" r:id="rId2"/>
    <p:sldId id="258" r:id="rId3"/>
    <p:sldId id="260" r:id="rId4"/>
    <p:sldId id="282" r:id="rId5"/>
    <p:sldId id="283" r:id="rId6"/>
    <p:sldId id="268" r:id="rId7"/>
    <p:sldId id="284" r:id="rId8"/>
    <p:sldId id="288" r:id="rId9"/>
    <p:sldId id="286" r:id="rId10"/>
    <p:sldId id="259" r:id="rId11"/>
    <p:sldId id="290" r:id="rId12"/>
    <p:sldId id="289" r:id="rId13"/>
    <p:sldId id="287" r:id="rId14"/>
    <p:sldId id="291" r:id="rId15"/>
    <p:sldId id="285" r:id="rId16"/>
    <p:sldId id="261" r:id="rId17"/>
    <p:sldId id="269" r:id="rId18"/>
    <p:sldId id="272" r:id="rId19"/>
    <p:sldId id="271" r:id="rId20"/>
    <p:sldId id="274" r:id="rId21"/>
    <p:sldId id="275" r:id="rId22"/>
    <p:sldId id="276" r:id="rId23"/>
    <p:sldId id="292" r:id="rId24"/>
    <p:sldId id="293" r:id="rId25"/>
    <p:sldId id="279" r:id="rId26"/>
    <p:sldId id="257" r:id="rId27"/>
    <p:sldId id="264" r:id="rId28"/>
    <p:sldId id="278" r:id="rId29"/>
    <p:sldId id="322" r:id="rId30"/>
    <p:sldId id="333" r:id="rId31"/>
    <p:sldId id="314" r:id="rId32"/>
    <p:sldId id="317" r:id="rId33"/>
    <p:sldId id="316" r:id="rId34"/>
    <p:sldId id="319" r:id="rId35"/>
    <p:sldId id="277" r:id="rId36"/>
    <p:sldId id="403" r:id="rId37"/>
    <p:sldId id="371" r:id="rId38"/>
    <p:sldId id="373" r:id="rId39"/>
    <p:sldId id="374" r:id="rId40"/>
    <p:sldId id="375" r:id="rId41"/>
    <p:sldId id="405" r:id="rId42"/>
    <p:sldId id="379" r:id="rId43"/>
    <p:sldId id="406" r:id="rId44"/>
    <p:sldId id="407" r:id="rId45"/>
    <p:sldId id="408" r:id="rId46"/>
    <p:sldId id="409" r:id="rId47"/>
    <p:sldId id="410" r:id="rId48"/>
    <p:sldId id="418" r:id="rId49"/>
    <p:sldId id="411" r:id="rId50"/>
    <p:sldId id="412" r:id="rId51"/>
    <p:sldId id="41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ADBB2C-90B2-44E9-A5EE-E2B51DE75636}">
          <p14:sldIdLst>
            <p14:sldId id="256"/>
            <p14:sldId id="258"/>
          </p14:sldIdLst>
        </p14:section>
        <p14:section name="Basics of EIA" id="{9259ADF3-79B3-464D-8A5A-06D3EE98EC61}">
          <p14:sldIdLst>
            <p14:sldId id="260"/>
            <p14:sldId id="282"/>
            <p14:sldId id="283"/>
            <p14:sldId id="268"/>
            <p14:sldId id="284"/>
          </p14:sldIdLst>
        </p14:section>
        <p14:section name="NEED OF EIA" id="{8FB46291-7994-4D07-826E-E85BB70A2A6C}">
          <p14:sldIdLst>
            <p14:sldId id="288"/>
            <p14:sldId id="286"/>
            <p14:sldId id="259"/>
            <p14:sldId id="290"/>
            <p14:sldId id="289"/>
            <p14:sldId id="287"/>
          </p14:sldIdLst>
        </p14:section>
        <p14:section name="Industrial Policy of India" id="{F5FACBF1-D276-4C29-8265-21D1FA4ED35C}">
          <p14:sldIdLst>
            <p14:sldId id="291"/>
            <p14:sldId id="285"/>
          </p14:sldIdLst>
        </p14:section>
        <p14:section name="History of EIA" id="{0FE2A921-2399-495B-B10D-D0ECBA5CAD04}">
          <p14:sldIdLst>
            <p14:sldId id="261"/>
            <p14:sldId id="269"/>
            <p14:sldId id="272"/>
            <p14:sldId id="271"/>
            <p14:sldId id="274"/>
            <p14:sldId id="275"/>
            <p14:sldId id="276"/>
          </p14:sldIdLst>
        </p14:section>
        <p14:section name="International Conventions" id="{7D797C49-37A1-4C18-A047-2EB5970E4909}">
          <p14:sldIdLst>
            <p14:sldId id="292"/>
            <p14:sldId id="293"/>
            <p14:sldId id="279"/>
            <p14:sldId id="257"/>
          </p14:sldIdLst>
        </p14:section>
        <p14:section name="Basel Convention" id="{CE962654-7CFB-481D-8E63-A12508E82DE3}">
          <p14:sldIdLst>
            <p14:sldId id="264"/>
          </p14:sldIdLst>
        </p14:section>
        <p14:section name="Rotterdam Convention" id="{3BE00C02-E549-4BBD-972B-DE2EFA949CF6}">
          <p14:sldIdLst>
            <p14:sldId id="278"/>
            <p14:sldId id="322"/>
            <p14:sldId id="333"/>
            <p14:sldId id="314"/>
            <p14:sldId id="317"/>
            <p14:sldId id="316"/>
            <p14:sldId id="319"/>
          </p14:sldIdLst>
        </p14:section>
        <p14:section name="Stockholm Convention" id="{2BD5616F-78ED-424B-B775-89AEDD7F87A5}">
          <p14:sldIdLst>
            <p14:sldId id="277"/>
            <p14:sldId id="403"/>
            <p14:sldId id="371"/>
            <p14:sldId id="373"/>
            <p14:sldId id="374"/>
            <p14:sldId id="375"/>
            <p14:sldId id="405"/>
            <p14:sldId id="379"/>
          </p14:sldIdLst>
        </p14:section>
        <p14:section name="Rio Earth Summit" id="{BF257181-7862-484C-8A09-35C6339A91EA}">
          <p14:sldIdLst>
            <p14:sldId id="406"/>
            <p14:sldId id="407"/>
            <p14:sldId id="408"/>
            <p14:sldId id="409"/>
            <p14:sldId id="410"/>
            <p14:sldId id="418"/>
            <p14:sldId id="411"/>
            <p14:sldId id="412"/>
            <p14:sldId id="4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94660"/>
  </p:normalViewPr>
  <p:slideViewPr>
    <p:cSldViewPr snapToGrid="0">
      <p:cViewPr varScale="1">
        <p:scale>
          <a:sx n="78" d="100"/>
          <a:sy n="78" d="100"/>
        </p:scale>
        <p:origin x="82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36FF11-A465-4A3F-94FE-8C78AAB278F8}"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DF559E2-6970-4A79-9D60-8FE01CA51E15}">
      <dgm:prSet phldrT="[Text]" custT="1"/>
      <dgm:spPr>
        <a:solidFill>
          <a:srgbClr val="CCFF66">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53340" tIns="35560" rIns="53340" bIns="35560" numCol="1" spcCol="1270" anchor="ctr" anchorCtr="0"/>
        <a:lstStyle/>
        <a:p>
          <a:r>
            <a:rPr lang="en-US" sz="2800" kern="1200" dirty="0">
              <a:solidFill>
                <a:srgbClr val="00B0F0"/>
              </a:solidFill>
              <a:latin typeface="Georgia" panose="02040502050405020303" pitchFamily="18" charset="0"/>
              <a:ea typeface="+mn-ea"/>
              <a:cs typeface="+mn-cs"/>
            </a:rPr>
            <a:t>Adoption</a:t>
          </a:r>
        </a:p>
      </dgm:t>
    </dgm:pt>
    <dgm:pt modelId="{E581BDB4-902C-4E49-A22F-14E08712164B}" type="parTrans" cxnId="{56AEF917-1F40-43E0-9F8F-291932ADD4AE}">
      <dgm:prSet/>
      <dgm:spPr/>
      <dgm:t>
        <a:bodyPr/>
        <a:lstStyle/>
        <a:p>
          <a:endParaRPr lang="en-US"/>
        </a:p>
      </dgm:t>
    </dgm:pt>
    <dgm:pt modelId="{6784DD8D-9D0B-432B-BB3C-720CD30A4025}" type="sibTrans" cxnId="{56AEF917-1F40-43E0-9F8F-291932ADD4AE}">
      <dgm:prSet/>
      <dgm:spPr/>
      <dgm:t>
        <a:bodyPr/>
        <a:lstStyle/>
        <a:p>
          <a:endParaRPr lang="en-US"/>
        </a:p>
      </dgm:t>
    </dgm:pt>
    <dgm:pt modelId="{36E5AC90-CDFD-4524-94BB-BC07052D5BFB}">
      <dgm:prSet phldrT="[Text]" custT="1"/>
      <dgm:spPr/>
      <dgm:t>
        <a:bodyPr/>
        <a:lstStyle/>
        <a:p>
          <a:r>
            <a:rPr lang="en-US" sz="1400" dirty="0">
              <a:latin typeface="Georgia" panose="02040502050405020303" pitchFamily="18" charset="0"/>
            </a:rPr>
            <a:t>22 March 1989</a:t>
          </a:r>
        </a:p>
      </dgm:t>
    </dgm:pt>
    <dgm:pt modelId="{9A8FB2B4-8D48-4F42-8F64-DF8A887717E9}" type="parTrans" cxnId="{EEE2E4B1-CEAA-4B15-8706-E59839E48994}">
      <dgm:prSet/>
      <dgm:spPr/>
      <dgm:t>
        <a:bodyPr/>
        <a:lstStyle/>
        <a:p>
          <a:endParaRPr lang="en-US"/>
        </a:p>
      </dgm:t>
    </dgm:pt>
    <dgm:pt modelId="{89C74A9F-AEEC-4C70-9552-7C31678BDA25}" type="sibTrans" cxnId="{EEE2E4B1-CEAA-4B15-8706-E59839E48994}">
      <dgm:prSet/>
      <dgm:spPr/>
      <dgm:t>
        <a:bodyPr/>
        <a:lstStyle/>
        <a:p>
          <a:endParaRPr lang="en-US"/>
        </a:p>
      </dgm:t>
    </dgm:pt>
    <dgm:pt modelId="{DFE93AA7-E283-4884-B323-D02A766CFE83}">
      <dgm:prSet phldrT="[Text]" custT="1"/>
      <dgm:spPr/>
      <dgm:t>
        <a:bodyPr/>
        <a:lstStyle/>
        <a:p>
          <a:r>
            <a:rPr lang="en-US" sz="1400" dirty="0">
              <a:latin typeface="Georgia" panose="02040502050405020303" pitchFamily="18" charset="0"/>
            </a:rPr>
            <a:t>10 September 1998</a:t>
          </a:r>
        </a:p>
      </dgm:t>
    </dgm:pt>
    <dgm:pt modelId="{61F92A42-B10C-4CA2-98E1-121085E08B0F}" type="parTrans" cxnId="{45A35725-A72B-4E97-BF6C-95437B25956C}">
      <dgm:prSet/>
      <dgm:spPr/>
      <dgm:t>
        <a:bodyPr/>
        <a:lstStyle/>
        <a:p>
          <a:endParaRPr lang="en-US"/>
        </a:p>
      </dgm:t>
    </dgm:pt>
    <dgm:pt modelId="{C66DB72D-E16C-44A6-9795-45AC548C933B}" type="sibTrans" cxnId="{45A35725-A72B-4E97-BF6C-95437B25956C}">
      <dgm:prSet/>
      <dgm:spPr/>
      <dgm:t>
        <a:bodyPr/>
        <a:lstStyle/>
        <a:p>
          <a:endParaRPr lang="en-US"/>
        </a:p>
      </dgm:t>
    </dgm:pt>
    <dgm:pt modelId="{F0D75092-377D-4E5C-AFBA-1C18D68504E0}">
      <dgm:prSet phldrT="[Text]" custT="1"/>
      <dgm:spPr/>
      <dgm:t>
        <a:bodyPr/>
        <a:lstStyle/>
        <a:p>
          <a:r>
            <a:rPr lang="en-US" sz="2800" dirty="0">
              <a:solidFill>
                <a:srgbClr val="00B0F0"/>
              </a:solidFill>
              <a:latin typeface="Georgia" panose="02040502050405020303" pitchFamily="18" charset="0"/>
            </a:rPr>
            <a:t>Entry into force</a:t>
          </a:r>
        </a:p>
      </dgm:t>
    </dgm:pt>
    <dgm:pt modelId="{C4007FEC-2D8F-4DD7-91ED-CB008ADEA892}" type="parTrans" cxnId="{04C0195C-0F71-4F0D-B71D-9326448B1ED8}">
      <dgm:prSet/>
      <dgm:spPr/>
      <dgm:t>
        <a:bodyPr/>
        <a:lstStyle/>
        <a:p>
          <a:endParaRPr lang="en-US"/>
        </a:p>
      </dgm:t>
    </dgm:pt>
    <dgm:pt modelId="{091E2E83-9D60-41A6-9181-B53244EB2368}" type="sibTrans" cxnId="{04C0195C-0F71-4F0D-B71D-9326448B1ED8}">
      <dgm:prSet/>
      <dgm:spPr/>
      <dgm:t>
        <a:bodyPr/>
        <a:lstStyle/>
        <a:p>
          <a:endParaRPr lang="en-US"/>
        </a:p>
      </dgm:t>
    </dgm:pt>
    <dgm:pt modelId="{239DE790-FD8A-4D7C-8E15-9DB30A1FBC91}">
      <dgm:prSet phldrT="[Text]" custT="1"/>
      <dgm:spPr/>
      <dgm:t>
        <a:bodyPr/>
        <a:lstStyle/>
        <a:p>
          <a:r>
            <a:rPr lang="en-US" sz="1400">
              <a:latin typeface="Georgia" panose="02040502050405020303" pitchFamily="18" charset="0"/>
            </a:rPr>
            <a:t>5 May 1992</a:t>
          </a:r>
          <a:endParaRPr lang="en-US" sz="1400" dirty="0">
            <a:latin typeface="Georgia" panose="02040502050405020303" pitchFamily="18" charset="0"/>
          </a:endParaRPr>
        </a:p>
      </dgm:t>
    </dgm:pt>
    <dgm:pt modelId="{285A9195-BF18-4360-AE50-EF1C9917375F}" type="parTrans" cxnId="{0A4828EC-D7A7-44EA-9AED-DFD97C85B6D3}">
      <dgm:prSet/>
      <dgm:spPr/>
      <dgm:t>
        <a:bodyPr/>
        <a:lstStyle/>
        <a:p>
          <a:endParaRPr lang="en-US"/>
        </a:p>
      </dgm:t>
    </dgm:pt>
    <dgm:pt modelId="{2AEB85B9-4076-4E23-BD61-EA62377CA9C3}" type="sibTrans" cxnId="{0A4828EC-D7A7-44EA-9AED-DFD97C85B6D3}">
      <dgm:prSet/>
      <dgm:spPr/>
      <dgm:t>
        <a:bodyPr/>
        <a:lstStyle/>
        <a:p>
          <a:endParaRPr lang="en-US"/>
        </a:p>
      </dgm:t>
    </dgm:pt>
    <dgm:pt modelId="{D3F9D663-045D-426D-831B-AF0726E0773E}">
      <dgm:prSet phldrT="[Text]" custT="1"/>
      <dgm:spPr/>
      <dgm:t>
        <a:bodyPr/>
        <a:lstStyle/>
        <a:p>
          <a:r>
            <a:rPr lang="en-US" sz="1400" dirty="0">
              <a:latin typeface="Georgia" panose="02040502050405020303" pitchFamily="18" charset="0"/>
            </a:rPr>
            <a:t>24 February 2004</a:t>
          </a:r>
        </a:p>
      </dgm:t>
    </dgm:pt>
    <dgm:pt modelId="{309D50F0-FA42-4A42-824F-4A2586ABD7F8}" type="parTrans" cxnId="{1F1A32EE-8334-4428-8523-DBA631F92FFD}">
      <dgm:prSet/>
      <dgm:spPr/>
      <dgm:t>
        <a:bodyPr/>
        <a:lstStyle/>
        <a:p>
          <a:endParaRPr lang="en-US"/>
        </a:p>
      </dgm:t>
    </dgm:pt>
    <dgm:pt modelId="{6F0B2765-656B-44FA-AB3D-AEA68BF97AAE}" type="sibTrans" cxnId="{1F1A32EE-8334-4428-8523-DBA631F92FFD}">
      <dgm:prSet/>
      <dgm:spPr/>
      <dgm:t>
        <a:bodyPr/>
        <a:lstStyle/>
        <a:p>
          <a:endParaRPr lang="en-US"/>
        </a:p>
      </dgm:t>
    </dgm:pt>
    <dgm:pt modelId="{9771B935-0101-486F-A084-0B3B46210E52}">
      <dgm:prSet phldrT="[Text]" custT="1"/>
      <dgm:spPr/>
      <dgm:t>
        <a:bodyPr/>
        <a:lstStyle/>
        <a:p>
          <a:r>
            <a:rPr lang="en-US" sz="2800" kern="1200" dirty="0">
              <a:solidFill>
                <a:srgbClr val="00B0F0"/>
              </a:solidFill>
              <a:latin typeface="Georgia" panose="02040502050405020303" pitchFamily="18" charset="0"/>
              <a:ea typeface="+mn-ea"/>
              <a:cs typeface="+mn-cs"/>
            </a:rPr>
            <a:t>Number</a:t>
          </a:r>
          <a:r>
            <a:rPr lang="en-US" sz="2800" kern="1200" dirty="0">
              <a:latin typeface="Georgia" panose="02040502050405020303" pitchFamily="18" charset="0"/>
            </a:rPr>
            <a:t> </a:t>
          </a:r>
          <a:r>
            <a:rPr lang="en-US" sz="2800" kern="1200" dirty="0">
              <a:solidFill>
                <a:srgbClr val="00B0F0"/>
              </a:solidFill>
              <a:latin typeface="Georgia" panose="02040502050405020303" pitchFamily="18" charset="0"/>
              <a:ea typeface="+mn-ea"/>
              <a:cs typeface="+mn-cs"/>
            </a:rPr>
            <a:t>of</a:t>
          </a:r>
          <a:r>
            <a:rPr lang="en-US" sz="2800" kern="1200" dirty="0">
              <a:latin typeface="Georgia" panose="02040502050405020303" pitchFamily="18" charset="0"/>
            </a:rPr>
            <a:t> </a:t>
          </a:r>
          <a:r>
            <a:rPr lang="en-US" sz="2800" kern="1200" dirty="0">
              <a:solidFill>
                <a:srgbClr val="00B0F0"/>
              </a:solidFill>
              <a:latin typeface="Georgia" panose="02040502050405020303" pitchFamily="18" charset="0"/>
              <a:ea typeface="+mn-ea"/>
              <a:cs typeface="+mn-cs"/>
            </a:rPr>
            <a:t>Parties</a:t>
          </a:r>
        </a:p>
      </dgm:t>
    </dgm:pt>
    <dgm:pt modelId="{2788F0CF-BD89-47BB-B61D-573757459200}" type="parTrans" cxnId="{A88A6D83-7489-4FE2-84F8-C2BF2E96EA09}">
      <dgm:prSet/>
      <dgm:spPr/>
      <dgm:t>
        <a:bodyPr/>
        <a:lstStyle/>
        <a:p>
          <a:endParaRPr lang="en-US"/>
        </a:p>
      </dgm:t>
    </dgm:pt>
    <dgm:pt modelId="{9BF09CBB-6D22-4EB4-B15B-CBAEC641D4ED}" type="sibTrans" cxnId="{A88A6D83-7489-4FE2-84F8-C2BF2E96EA09}">
      <dgm:prSet/>
      <dgm:spPr/>
      <dgm:t>
        <a:bodyPr/>
        <a:lstStyle/>
        <a:p>
          <a:endParaRPr lang="en-US"/>
        </a:p>
      </dgm:t>
    </dgm:pt>
    <dgm:pt modelId="{9D8AF2F6-AF17-4ED3-A5A2-EDEB1A6E0204}">
      <dgm:prSet phldrT="[Text]" custT="1"/>
      <dgm:spPr/>
      <dgm:t>
        <a:bodyPr/>
        <a:lstStyle/>
        <a:p>
          <a:r>
            <a:rPr lang="en-US" sz="2800" dirty="0">
              <a:latin typeface="Georgia" panose="02040502050405020303" pitchFamily="18" charset="0"/>
            </a:rPr>
            <a:t>183</a:t>
          </a:r>
        </a:p>
      </dgm:t>
    </dgm:pt>
    <dgm:pt modelId="{AD662693-56BC-4067-AD32-4D220C9DE4A0}" type="parTrans" cxnId="{A69B347E-A8A4-4AF0-AE36-089310B8990A}">
      <dgm:prSet/>
      <dgm:spPr/>
      <dgm:t>
        <a:bodyPr/>
        <a:lstStyle/>
        <a:p>
          <a:endParaRPr lang="en-US"/>
        </a:p>
      </dgm:t>
    </dgm:pt>
    <dgm:pt modelId="{32826762-31D7-4A58-8F48-69FCAD38990A}" type="sibTrans" cxnId="{A69B347E-A8A4-4AF0-AE36-089310B8990A}">
      <dgm:prSet/>
      <dgm:spPr/>
      <dgm:t>
        <a:bodyPr/>
        <a:lstStyle/>
        <a:p>
          <a:endParaRPr lang="en-US"/>
        </a:p>
      </dgm:t>
    </dgm:pt>
    <dgm:pt modelId="{246D91CC-8E96-43D4-9FFA-6DD6206FB89B}">
      <dgm:prSet phldrT="[Text]" custT="1"/>
      <dgm:spPr/>
      <dgm:t>
        <a:bodyPr/>
        <a:lstStyle/>
        <a:p>
          <a:r>
            <a:rPr lang="en-US" sz="2800" dirty="0">
              <a:latin typeface="Georgia" panose="02040502050405020303" pitchFamily="18" charset="0"/>
            </a:rPr>
            <a:t>154</a:t>
          </a:r>
        </a:p>
      </dgm:t>
    </dgm:pt>
    <dgm:pt modelId="{74584B35-9A96-4920-B5CE-F6E5CE56BC79}" type="parTrans" cxnId="{25025552-94A3-48CE-8E42-DB6DA30397C9}">
      <dgm:prSet/>
      <dgm:spPr/>
      <dgm:t>
        <a:bodyPr/>
        <a:lstStyle/>
        <a:p>
          <a:endParaRPr lang="en-US"/>
        </a:p>
      </dgm:t>
    </dgm:pt>
    <dgm:pt modelId="{BF6D66C3-A92A-4028-998D-060846664460}" type="sibTrans" cxnId="{25025552-94A3-48CE-8E42-DB6DA30397C9}">
      <dgm:prSet/>
      <dgm:spPr/>
      <dgm:t>
        <a:bodyPr/>
        <a:lstStyle/>
        <a:p>
          <a:endParaRPr lang="en-US"/>
        </a:p>
      </dgm:t>
    </dgm:pt>
    <dgm:pt modelId="{25E3CF62-5DD1-4C87-BC9C-4FB801D96FF2}">
      <dgm:prSet phldrT="[Text]" custT="1"/>
      <dgm:spPr/>
      <dgm:t>
        <a:bodyPr/>
        <a:lstStyle/>
        <a:p>
          <a:r>
            <a:rPr lang="en-US" sz="1400" dirty="0">
              <a:latin typeface="Georgia" panose="02040502050405020303" pitchFamily="18" charset="0"/>
            </a:rPr>
            <a:t>22 May 2001</a:t>
          </a:r>
        </a:p>
      </dgm:t>
    </dgm:pt>
    <dgm:pt modelId="{F1D7957C-F55B-4995-9354-A6C9E6D451AF}" type="parTrans" cxnId="{D2120FCD-2420-4D99-B018-EF8C34D44CF7}">
      <dgm:prSet/>
      <dgm:spPr/>
      <dgm:t>
        <a:bodyPr/>
        <a:lstStyle/>
        <a:p>
          <a:endParaRPr lang="en-US"/>
        </a:p>
      </dgm:t>
    </dgm:pt>
    <dgm:pt modelId="{B275BEE2-6FDE-4B6E-889F-7FD077D6CEC1}" type="sibTrans" cxnId="{D2120FCD-2420-4D99-B018-EF8C34D44CF7}">
      <dgm:prSet/>
      <dgm:spPr/>
      <dgm:t>
        <a:bodyPr/>
        <a:lstStyle/>
        <a:p>
          <a:endParaRPr lang="en-US"/>
        </a:p>
      </dgm:t>
    </dgm:pt>
    <dgm:pt modelId="{E15C7F69-3DC2-4DD9-B7F9-806A53E5D885}">
      <dgm:prSet phldrT="[Text]" custT="1"/>
      <dgm:spPr/>
      <dgm:t>
        <a:bodyPr/>
        <a:lstStyle/>
        <a:p>
          <a:r>
            <a:rPr lang="en-US" sz="1400" dirty="0">
              <a:latin typeface="Georgia" panose="02040502050405020303" pitchFamily="18" charset="0"/>
            </a:rPr>
            <a:t>17 May 2004</a:t>
          </a:r>
        </a:p>
      </dgm:t>
    </dgm:pt>
    <dgm:pt modelId="{3D6223CF-A3A8-48FA-A936-2A4D7E0874FE}" type="parTrans" cxnId="{2A3D3AC3-BA0A-428B-A428-91979FF3746E}">
      <dgm:prSet/>
      <dgm:spPr/>
      <dgm:t>
        <a:bodyPr/>
        <a:lstStyle/>
        <a:p>
          <a:endParaRPr lang="en-US"/>
        </a:p>
      </dgm:t>
    </dgm:pt>
    <dgm:pt modelId="{12DEA593-5D7D-4EB3-877B-B44D11234029}" type="sibTrans" cxnId="{2A3D3AC3-BA0A-428B-A428-91979FF3746E}">
      <dgm:prSet/>
      <dgm:spPr/>
      <dgm:t>
        <a:bodyPr/>
        <a:lstStyle/>
        <a:p>
          <a:endParaRPr lang="en-US"/>
        </a:p>
      </dgm:t>
    </dgm:pt>
    <dgm:pt modelId="{F9389A66-8FC1-4940-BB3F-85CEBD28F5AD}">
      <dgm:prSet phldrT="[Text]" custT="1"/>
      <dgm:spPr/>
      <dgm:t>
        <a:bodyPr/>
        <a:lstStyle/>
        <a:p>
          <a:r>
            <a:rPr lang="en-US" sz="2800" dirty="0">
              <a:latin typeface="Georgia" panose="02040502050405020303" pitchFamily="18" charset="0"/>
            </a:rPr>
            <a:t>179</a:t>
          </a:r>
        </a:p>
      </dgm:t>
    </dgm:pt>
    <dgm:pt modelId="{1BCF05FD-1C2C-4972-BA00-08BBB6587A04}" type="parTrans" cxnId="{35FEBC8A-F3AE-45D6-A414-D56C54168F8F}">
      <dgm:prSet/>
      <dgm:spPr/>
      <dgm:t>
        <a:bodyPr/>
        <a:lstStyle/>
        <a:p>
          <a:endParaRPr lang="en-US"/>
        </a:p>
      </dgm:t>
    </dgm:pt>
    <dgm:pt modelId="{3990CD7B-100F-4DA1-9A23-B3C033F1FCE3}" type="sibTrans" cxnId="{35FEBC8A-F3AE-45D6-A414-D56C54168F8F}">
      <dgm:prSet/>
      <dgm:spPr/>
      <dgm:t>
        <a:bodyPr/>
        <a:lstStyle/>
        <a:p>
          <a:endParaRPr lang="en-US"/>
        </a:p>
      </dgm:t>
    </dgm:pt>
    <dgm:pt modelId="{C2F78061-FDA1-42C3-BC19-9F20205A62BC}" type="pres">
      <dgm:prSet presAssocID="{6A36FF11-A465-4A3F-94FE-8C78AAB278F8}" presName="diagram" presStyleCnt="0">
        <dgm:presLayoutVars>
          <dgm:chPref val="1"/>
          <dgm:dir/>
          <dgm:animOne val="branch"/>
          <dgm:animLvl val="lvl"/>
          <dgm:resizeHandles/>
        </dgm:presLayoutVars>
      </dgm:prSet>
      <dgm:spPr/>
    </dgm:pt>
    <dgm:pt modelId="{1532CFCD-2991-46CA-8A50-11B8D0607AF9}" type="pres">
      <dgm:prSet presAssocID="{7DF559E2-6970-4A79-9D60-8FE01CA51E15}" presName="root" presStyleCnt="0"/>
      <dgm:spPr/>
    </dgm:pt>
    <dgm:pt modelId="{952DC534-412F-4F20-87B5-BF465AA65018}" type="pres">
      <dgm:prSet presAssocID="{7DF559E2-6970-4A79-9D60-8FE01CA51E15}" presName="rootComposite" presStyleCnt="0"/>
      <dgm:spPr/>
    </dgm:pt>
    <dgm:pt modelId="{0B55FBCC-0DE4-40A8-BF5A-B73479CA0CA6}" type="pres">
      <dgm:prSet presAssocID="{7DF559E2-6970-4A79-9D60-8FE01CA51E15}" presName="rootText" presStyleLbl="node1" presStyleIdx="0" presStyleCnt="3"/>
      <dgm:spPr>
        <a:xfrm>
          <a:off x="326733" y="2637"/>
          <a:ext cx="1794495" cy="897247"/>
        </a:xfrm>
        <a:prstGeom prst="roundRect">
          <a:avLst>
            <a:gd name="adj" fmla="val 10000"/>
          </a:avLst>
        </a:prstGeom>
      </dgm:spPr>
    </dgm:pt>
    <dgm:pt modelId="{882CDC8B-707F-408C-AB9A-6923B8669374}" type="pres">
      <dgm:prSet presAssocID="{7DF559E2-6970-4A79-9D60-8FE01CA51E15}" presName="rootConnector" presStyleLbl="node1" presStyleIdx="0" presStyleCnt="3"/>
      <dgm:spPr/>
    </dgm:pt>
    <dgm:pt modelId="{8FECAB72-3A3B-4630-B24E-362A6CFA26EC}" type="pres">
      <dgm:prSet presAssocID="{7DF559E2-6970-4A79-9D60-8FE01CA51E15}" presName="childShape" presStyleCnt="0"/>
      <dgm:spPr/>
    </dgm:pt>
    <dgm:pt modelId="{E745D899-75CA-491E-B68F-FAEA0F6F1459}" type="pres">
      <dgm:prSet presAssocID="{9A8FB2B4-8D48-4F42-8F64-DF8A887717E9}" presName="Name13" presStyleLbl="parChTrans1D2" presStyleIdx="0" presStyleCnt="9"/>
      <dgm:spPr/>
    </dgm:pt>
    <dgm:pt modelId="{B26953A4-0A5B-46EA-9E3D-50662E7ABD95}" type="pres">
      <dgm:prSet presAssocID="{36E5AC90-CDFD-4524-94BB-BC07052D5BFB}" presName="childText" presStyleLbl="bgAcc1" presStyleIdx="0" presStyleCnt="9">
        <dgm:presLayoutVars>
          <dgm:bulletEnabled val="1"/>
        </dgm:presLayoutVars>
      </dgm:prSet>
      <dgm:spPr/>
    </dgm:pt>
    <dgm:pt modelId="{140DE2E6-7EC4-4ECB-A33A-5EB18CC14AED}" type="pres">
      <dgm:prSet presAssocID="{61F92A42-B10C-4CA2-98E1-121085E08B0F}" presName="Name13" presStyleLbl="parChTrans1D2" presStyleIdx="1" presStyleCnt="9"/>
      <dgm:spPr/>
    </dgm:pt>
    <dgm:pt modelId="{7558B323-02D1-4E34-8A72-D8A2C0340E3B}" type="pres">
      <dgm:prSet presAssocID="{DFE93AA7-E283-4884-B323-D02A766CFE83}" presName="childText" presStyleLbl="bgAcc1" presStyleIdx="1" presStyleCnt="9">
        <dgm:presLayoutVars>
          <dgm:bulletEnabled val="1"/>
        </dgm:presLayoutVars>
      </dgm:prSet>
      <dgm:spPr/>
    </dgm:pt>
    <dgm:pt modelId="{BB8ECC83-BA75-45F3-8CC5-ADB142DD3AD4}" type="pres">
      <dgm:prSet presAssocID="{F1D7957C-F55B-4995-9354-A6C9E6D451AF}" presName="Name13" presStyleLbl="parChTrans1D2" presStyleIdx="2" presStyleCnt="9"/>
      <dgm:spPr/>
    </dgm:pt>
    <dgm:pt modelId="{8BC97E58-5378-4808-9199-E9F156CB2C99}" type="pres">
      <dgm:prSet presAssocID="{25E3CF62-5DD1-4C87-BC9C-4FB801D96FF2}" presName="childText" presStyleLbl="bgAcc1" presStyleIdx="2" presStyleCnt="9">
        <dgm:presLayoutVars>
          <dgm:bulletEnabled val="1"/>
        </dgm:presLayoutVars>
      </dgm:prSet>
      <dgm:spPr/>
    </dgm:pt>
    <dgm:pt modelId="{B77083D9-D1C2-4C0B-930F-0FCC42A25DE4}" type="pres">
      <dgm:prSet presAssocID="{F0D75092-377D-4E5C-AFBA-1C18D68504E0}" presName="root" presStyleCnt="0"/>
      <dgm:spPr/>
    </dgm:pt>
    <dgm:pt modelId="{397E57E5-3F0E-4E3F-9646-547A2D21DE7E}" type="pres">
      <dgm:prSet presAssocID="{F0D75092-377D-4E5C-AFBA-1C18D68504E0}" presName="rootComposite" presStyleCnt="0"/>
      <dgm:spPr/>
    </dgm:pt>
    <dgm:pt modelId="{71182A4A-F753-4CF1-81C9-6A3D23292238}" type="pres">
      <dgm:prSet presAssocID="{F0D75092-377D-4E5C-AFBA-1C18D68504E0}" presName="rootText" presStyleLbl="node1" presStyleIdx="1" presStyleCnt="3"/>
      <dgm:spPr/>
    </dgm:pt>
    <dgm:pt modelId="{FB84F7C3-7D4E-4A00-A0CD-8A78407AAA65}" type="pres">
      <dgm:prSet presAssocID="{F0D75092-377D-4E5C-AFBA-1C18D68504E0}" presName="rootConnector" presStyleLbl="node1" presStyleIdx="1" presStyleCnt="3"/>
      <dgm:spPr/>
    </dgm:pt>
    <dgm:pt modelId="{3885A504-2632-49D8-BC57-D59645644674}" type="pres">
      <dgm:prSet presAssocID="{F0D75092-377D-4E5C-AFBA-1C18D68504E0}" presName="childShape" presStyleCnt="0"/>
      <dgm:spPr/>
    </dgm:pt>
    <dgm:pt modelId="{2FB39B9D-89F9-49AC-BF32-3E172718A9C7}" type="pres">
      <dgm:prSet presAssocID="{285A9195-BF18-4360-AE50-EF1C9917375F}" presName="Name13" presStyleLbl="parChTrans1D2" presStyleIdx="3" presStyleCnt="9"/>
      <dgm:spPr/>
    </dgm:pt>
    <dgm:pt modelId="{EB1AC08C-0216-45D9-AA9C-28D68498FD03}" type="pres">
      <dgm:prSet presAssocID="{239DE790-FD8A-4D7C-8E15-9DB30A1FBC91}" presName="childText" presStyleLbl="bgAcc1" presStyleIdx="3" presStyleCnt="9">
        <dgm:presLayoutVars>
          <dgm:bulletEnabled val="1"/>
        </dgm:presLayoutVars>
      </dgm:prSet>
      <dgm:spPr/>
    </dgm:pt>
    <dgm:pt modelId="{9715705B-5CAA-47D0-8493-033AFE5FAF91}" type="pres">
      <dgm:prSet presAssocID="{309D50F0-FA42-4A42-824F-4A2586ABD7F8}" presName="Name13" presStyleLbl="parChTrans1D2" presStyleIdx="4" presStyleCnt="9"/>
      <dgm:spPr/>
    </dgm:pt>
    <dgm:pt modelId="{D7E6CC62-FC61-49FD-9B9B-007D3806F723}" type="pres">
      <dgm:prSet presAssocID="{D3F9D663-045D-426D-831B-AF0726E0773E}" presName="childText" presStyleLbl="bgAcc1" presStyleIdx="4" presStyleCnt="9">
        <dgm:presLayoutVars>
          <dgm:bulletEnabled val="1"/>
        </dgm:presLayoutVars>
      </dgm:prSet>
      <dgm:spPr/>
    </dgm:pt>
    <dgm:pt modelId="{B0B1FFE0-37BB-43C9-B474-21A1CF4A0AE5}" type="pres">
      <dgm:prSet presAssocID="{3D6223CF-A3A8-48FA-A936-2A4D7E0874FE}" presName="Name13" presStyleLbl="parChTrans1D2" presStyleIdx="5" presStyleCnt="9"/>
      <dgm:spPr/>
    </dgm:pt>
    <dgm:pt modelId="{9F8B6D40-246B-4CCE-960D-C748CD6AFDD4}" type="pres">
      <dgm:prSet presAssocID="{E15C7F69-3DC2-4DD9-B7F9-806A53E5D885}" presName="childText" presStyleLbl="bgAcc1" presStyleIdx="5" presStyleCnt="9">
        <dgm:presLayoutVars>
          <dgm:bulletEnabled val="1"/>
        </dgm:presLayoutVars>
      </dgm:prSet>
      <dgm:spPr/>
    </dgm:pt>
    <dgm:pt modelId="{447E393F-3595-4F4C-A57F-3BBA14EC0B43}" type="pres">
      <dgm:prSet presAssocID="{9771B935-0101-486F-A084-0B3B46210E52}" presName="root" presStyleCnt="0"/>
      <dgm:spPr/>
    </dgm:pt>
    <dgm:pt modelId="{4AA78C9B-0206-4275-AF81-BB1941E1DA9C}" type="pres">
      <dgm:prSet presAssocID="{9771B935-0101-486F-A084-0B3B46210E52}" presName="rootComposite" presStyleCnt="0"/>
      <dgm:spPr/>
    </dgm:pt>
    <dgm:pt modelId="{08911B4D-C5B8-49B1-AF12-15F403B47FA3}" type="pres">
      <dgm:prSet presAssocID="{9771B935-0101-486F-A084-0B3B46210E52}" presName="rootText" presStyleLbl="node1" presStyleIdx="2" presStyleCnt="3"/>
      <dgm:spPr/>
    </dgm:pt>
    <dgm:pt modelId="{FBC95AC5-5E16-4C97-B5AD-C5F72D71D4D3}" type="pres">
      <dgm:prSet presAssocID="{9771B935-0101-486F-A084-0B3B46210E52}" presName="rootConnector" presStyleLbl="node1" presStyleIdx="2" presStyleCnt="3"/>
      <dgm:spPr/>
    </dgm:pt>
    <dgm:pt modelId="{34647D9E-422A-4E3E-9403-BD034095313B}" type="pres">
      <dgm:prSet presAssocID="{9771B935-0101-486F-A084-0B3B46210E52}" presName="childShape" presStyleCnt="0"/>
      <dgm:spPr/>
    </dgm:pt>
    <dgm:pt modelId="{83C990B8-D8BC-433A-986B-1F297A99BF0D}" type="pres">
      <dgm:prSet presAssocID="{AD662693-56BC-4067-AD32-4D220C9DE4A0}" presName="Name13" presStyleLbl="parChTrans1D2" presStyleIdx="6" presStyleCnt="9"/>
      <dgm:spPr/>
    </dgm:pt>
    <dgm:pt modelId="{42B37ED8-538E-4304-9326-582E381FFA29}" type="pres">
      <dgm:prSet presAssocID="{9D8AF2F6-AF17-4ED3-A5A2-EDEB1A6E0204}" presName="childText" presStyleLbl="bgAcc1" presStyleIdx="6" presStyleCnt="9">
        <dgm:presLayoutVars>
          <dgm:bulletEnabled val="1"/>
        </dgm:presLayoutVars>
      </dgm:prSet>
      <dgm:spPr/>
    </dgm:pt>
    <dgm:pt modelId="{CBF27E6C-C5BD-496C-935C-EF71EF7BC0A0}" type="pres">
      <dgm:prSet presAssocID="{74584B35-9A96-4920-B5CE-F6E5CE56BC79}" presName="Name13" presStyleLbl="parChTrans1D2" presStyleIdx="7" presStyleCnt="9"/>
      <dgm:spPr/>
    </dgm:pt>
    <dgm:pt modelId="{28613746-4B48-4C72-B0EA-360B02127A7A}" type="pres">
      <dgm:prSet presAssocID="{246D91CC-8E96-43D4-9FFA-6DD6206FB89B}" presName="childText" presStyleLbl="bgAcc1" presStyleIdx="7" presStyleCnt="9">
        <dgm:presLayoutVars>
          <dgm:bulletEnabled val="1"/>
        </dgm:presLayoutVars>
      </dgm:prSet>
      <dgm:spPr/>
    </dgm:pt>
    <dgm:pt modelId="{AC6D6262-E719-4C13-99DA-ACB8EEF1A28D}" type="pres">
      <dgm:prSet presAssocID="{1BCF05FD-1C2C-4972-BA00-08BBB6587A04}" presName="Name13" presStyleLbl="parChTrans1D2" presStyleIdx="8" presStyleCnt="9"/>
      <dgm:spPr/>
    </dgm:pt>
    <dgm:pt modelId="{4F561E3D-8B35-4F3E-9521-15A1BADCF736}" type="pres">
      <dgm:prSet presAssocID="{F9389A66-8FC1-4940-BB3F-85CEBD28F5AD}" presName="childText" presStyleLbl="bgAcc1" presStyleIdx="8" presStyleCnt="9">
        <dgm:presLayoutVars>
          <dgm:bulletEnabled val="1"/>
        </dgm:presLayoutVars>
      </dgm:prSet>
      <dgm:spPr/>
    </dgm:pt>
  </dgm:ptLst>
  <dgm:cxnLst>
    <dgm:cxn modelId="{4B232B02-21C4-474E-9BB4-DB3FA52CA736}" type="presOf" srcId="{25E3CF62-5DD1-4C87-BC9C-4FB801D96FF2}" destId="{8BC97E58-5378-4808-9199-E9F156CB2C99}" srcOrd="0" destOrd="0" presId="urn:microsoft.com/office/officeart/2005/8/layout/hierarchy3"/>
    <dgm:cxn modelId="{9511950B-2F43-4148-861F-215DF4C80D0A}" type="presOf" srcId="{36E5AC90-CDFD-4524-94BB-BC07052D5BFB}" destId="{B26953A4-0A5B-46EA-9E3D-50662E7ABD95}" srcOrd="0" destOrd="0" presId="urn:microsoft.com/office/officeart/2005/8/layout/hierarchy3"/>
    <dgm:cxn modelId="{A1E02516-B6AD-471D-AFC9-A1D1B63C8BAE}" type="presOf" srcId="{309D50F0-FA42-4A42-824F-4A2586ABD7F8}" destId="{9715705B-5CAA-47D0-8493-033AFE5FAF91}" srcOrd="0" destOrd="0" presId="urn:microsoft.com/office/officeart/2005/8/layout/hierarchy3"/>
    <dgm:cxn modelId="{56AEF917-1F40-43E0-9F8F-291932ADD4AE}" srcId="{6A36FF11-A465-4A3F-94FE-8C78AAB278F8}" destId="{7DF559E2-6970-4A79-9D60-8FE01CA51E15}" srcOrd="0" destOrd="0" parTransId="{E581BDB4-902C-4E49-A22F-14E08712164B}" sibTransId="{6784DD8D-9D0B-432B-BB3C-720CD30A4025}"/>
    <dgm:cxn modelId="{73C12419-E150-42BA-BEC1-267399F626D9}" type="presOf" srcId="{9771B935-0101-486F-A084-0B3B46210E52}" destId="{08911B4D-C5B8-49B1-AF12-15F403B47FA3}" srcOrd="0" destOrd="0" presId="urn:microsoft.com/office/officeart/2005/8/layout/hierarchy3"/>
    <dgm:cxn modelId="{58093D1C-D7EF-417D-859A-0C2440E955E4}" type="presOf" srcId="{61F92A42-B10C-4CA2-98E1-121085E08B0F}" destId="{140DE2E6-7EC4-4ECB-A33A-5EB18CC14AED}" srcOrd="0" destOrd="0" presId="urn:microsoft.com/office/officeart/2005/8/layout/hierarchy3"/>
    <dgm:cxn modelId="{9A9E3E21-3185-4D16-9406-CBE83C6DF236}" type="presOf" srcId="{3D6223CF-A3A8-48FA-A936-2A4D7E0874FE}" destId="{B0B1FFE0-37BB-43C9-B474-21A1CF4A0AE5}" srcOrd="0" destOrd="0" presId="urn:microsoft.com/office/officeart/2005/8/layout/hierarchy3"/>
    <dgm:cxn modelId="{2CD01425-58CA-44E5-8139-8F4AC7079565}" type="presOf" srcId="{F0D75092-377D-4E5C-AFBA-1C18D68504E0}" destId="{71182A4A-F753-4CF1-81C9-6A3D23292238}" srcOrd="0" destOrd="0" presId="urn:microsoft.com/office/officeart/2005/8/layout/hierarchy3"/>
    <dgm:cxn modelId="{45A35725-A72B-4E97-BF6C-95437B25956C}" srcId="{7DF559E2-6970-4A79-9D60-8FE01CA51E15}" destId="{DFE93AA7-E283-4884-B323-D02A766CFE83}" srcOrd="1" destOrd="0" parTransId="{61F92A42-B10C-4CA2-98E1-121085E08B0F}" sibTransId="{C66DB72D-E16C-44A6-9795-45AC548C933B}"/>
    <dgm:cxn modelId="{4F77F92B-96F3-49D4-A267-C8993AB1A170}" type="presOf" srcId="{239DE790-FD8A-4D7C-8E15-9DB30A1FBC91}" destId="{EB1AC08C-0216-45D9-AA9C-28D68498FD03}" srcOrd="0" destOrd="0" presId="urn:microsoft.com/office/officeart/2005/8/layout/hierarchy3"/>
    <dgm:cxn modelId="{550B1340-2BAA-4C4B-AB01-8E0B45FE8CE0}" type="presOf" srcId="{D3F9D663-045D-426D-831B-AF0726E0773E}" destId="{D7E6CC62-FC61-49FD-9B9B-007D3806F723}" srcOrd="0" destOrd="0" presId="urn:microsoft.com/office/officeart/2005/8/layout/hierarchy3"/>
    <dgm:cxn modelId="{04C0195C-0F71-4F0D-B71D-9326448B1ED8}" srcId="{6A36FF11-A465-4A3F-94FE-8C78AAB278F8}" destId="{F0D75092-377D-4E5C-AFBA-1C18D68504E0}" srcOrd="1" destOrd="0" parTransId="{C4007FEC-2D8F-4DD7-91ED-CB008ADEA892}" sibTransId="{091E2E83-9D60-41A6-9181-B53244EB2368}"/>
    <dgm:cxn modelId="{15330F60-8D35-4640-A9DC-B728DB1D286D}" type="presOf" srcId="{9D8AF2F6-AF17-4ED3-A5A2-EDEB1A6E0204}" destId="{42B37ED8-538E-4304-9326-582E381FFA29}" srcOrd="0" destOrd="0" presId="urn:microsoft.com/office/officeart/2005/8/layout/hierarchy3"/>
    <dgm:cxn modelId="{D390BC60-7E9E-4951-8E43-330ACFA5E894}" type="presOf" srcId="{9A8FB2B4-8D48-4F42-8F64-DF8A887717E9}" destId="{E745D899-75CA-491E-B68F-FAEA0F6F1459}" srcOrd="0" destOrd="0" presId="urn:microsoft.com/office/officeart/2005/8/layout/hierarchy3"/>
    <dgm:cxn modelId="{22BEEB42-505D-4049-812C-12E04FDB8098}" type="presOf" srcId="{AD662693-56BC-4067-AD32-4D220C9DE4A0}" destId="{83C990B8-D8BC-433A-986B-1F297A99BF0D}" srcOrd="0" destOrd="0" presId="urn:microsoft.com/office/officeart/2005/8/layout/hierarchy3"/>
    <dgm:cxn modelId="{6BC2BC66-7CCD-4351-A5F1-419168B0CF72}" type="presOf" srcId="{7DF559E2-6970-4A79-9D60-8FE01CA51E15}" destId="{0B55FBCC-0DE4-40A8-BF5A-B73479CA0CA6}" srcOrd="0" destOrd="0" presId="urn:microsoft.com/office/officeart/2005/8/layout/hierarchy3"/>
    <dgm:cxn modelId="{3EF6806A-0AE3-4F9C-8308-D0266A517CF4}" type="presOf" srcId="{7DF559E2-6970-4A79-9D60-8FE01CA51E15}" destId="{882CDC8B-707F-408C-AB9A-6923B8669374}" srcOrd="1" destOrd="0" presId="urn:microsoft.com/office/officeart/2005/8/layout/hierarchy3"/>
    <dgm:cxn modelId="{BC8F314D-9212-4646-9C05-6B11E2677777}" type="presOf" srcId="{F1D7957C-F55B-4995-9354-A6C9E6D451AF}" destId="{BB8ECC83-BA75-45F3-8CC5-ADB142DD3AD4}" srcOrd="0" destOrd="0" presId="urn:microsoft.com/office/officeart/2005/8/layout/hierarchy3"/>
    <dgm:cxn modelId="{25025552-94A3-48CE-8E42-DB6DA30397C9}" srcId="{9771B935-0101-486F-A084-0B3B46210E52}" destId="{246D91CC-8E96-43D4-9FFA-6DD6206FB89B}" srcOrd="1" destOrd="0" parTransId="{74584B35-9A96-4920-B5CE-F6E5CE56BC79}" sibTransId="{BF6D66C3-A92A-4028-998D-060846664460}"/>
    <dgm:cxn modelId="{A0A50876-1CEF-4F9F-BA47-8BF82A619499}" type="presOf" srcId="{285A9195-BF18-4360-AE50-EF1C9917375F}" destId="{2FB39B9D-89F9-49AC-BF32-3E172718A9C7}" srcOrd="0" destOrd="0" presId="urn:microsoft.com/office/officeart/2005/8/layout/hierarchy3"/>
    <dgm:cxn modelId="{48F4D45A-2562-4048-9F39-25A59D9DAE69}" type="presOf" srcId="{6A36FF11-A465-4A3F-94FE-8C78AAB278F8}" destId="{C2F78061-FDA1-42C3-BC19-9F20205A62BC}" srcOrd="0" destOrd="0" presId="urn:microsoft.com/office/officeart/2005/8/layout/hierarchy3"/>
    <dgm:cxn modelId="{A69B347E-A8A4-4AF0-AE36-089310B8990A}" srcId="{9771B935-0101-486F-A084-0B3B46210E52}" destId="{9D8AF2F6-AF17-4ED3-A5A2-EDEB1A6E0204}" srcOrd="0" destOrd="0" parTransId="{AD662693-56BC-4067-AD32-4D220C9DE4A0}" sibTransId="{32826762-31D7-4A58-8F48-69FCAD38990A}"/>
    <dgm:cxn modelId="{A88A6D83-7489-4FE2-84F8-C2BF2E96EA09}" srcId="{6A36FF11-A465-4A3F-94FE-8C78AAB278F8}" destId="{9771B935-0101-486F-A084-0B3B46210E52}" srcOrd="2" destOrd="0" parTransId="{2788F0CF-BD89-47BB-B61D-573757459200}" sibTransId="{9BF09CBB-6D22-4EB4-B15B-CBAEC641D4ED}"/>
    <dgm:cxn modelId="{76008E84-35BD-43D7-B3E3-7078236873B7}" type="presOf" srcId="{74584B35-9A96-4920-B5CE-F6E5CE56BC79}" destId="{CBF27E6C-C5BD-496C-935C-EF71EF7BC0A0}" srcOrd="0" destOrd="0" presId="urn:microsoft.com/office/officeart/2005/8/layout/hierarchy3"/>
    <dgm:cxn modelId="{35FEBC8A-F3AE-45D6-A414-D56C54168F8F}" srcId="{9771B935-0101-486F-A084-0B3B46210E52}" destId="{F9389A66-8FC1-4940-BB3F-85CEBD28F5AD}" srcOrd="2" destOrd="0" parTransId="{1BCF05FD-1C2C-4972-BA00-08BBB6587A04}" sibTransId="{3990CD7B-100F-4DA1-9A23-B3C033F1FCE3}"/>
    <dgm:cxn modelId="{60CA638C-2750-4707-8181-8835CB9F5E3F}" type="presOf" srcId="{F9389A66-8FC1-4940-BB3F-85CEBD28F5AD}" destId="{4F561E3D-8B35-4F3E-9521-15A1BADCF736}" srcOrd="0" destOrd="0" presId="urn:microsoft.com/office/officeart/2005/8/layout/hierarchy3"/>
    <dgm:cxn modelId="{384207AA-55B1-4DB0-BB5A-D49705C62A4D}" type="presOf" srcId="{246D91CC-8E96-43D4-9FFA-6DD6206FB89B}" destId="{28613746-4B48-4C72-B0EA-360B02127A7A}" srcOrd="0" destOrd="0" presId="urn:microsoft.com/office/officeart/2005/8/layout/hierarchy3"/>
    <dgm:cxn modelId="{EEE2E4B1-CEAA-4B15-8706-E59839E48994}" srcId="{7DF559E2-6970-4A79-9D60-8FE01CA51E15}" destId="{36E5AC90-CDFD-4524-94BB-BC07052D5BFB}" srcOrd="0" destOrd="0" parTransId="{9A8FB2B4-8D48-4F42-8F64-DF8A887717E9}" sibTransId="{89C74A9F-AEEC-4C70-9552-7C31678BDA25}"/>
    <dgm:cxn modelId="{2A3D3AC3-BA0A-428B-A428-91979FF3746E}" srcId="{F0D75092-377D-4E5C-AFBA-1C18D68504E0}" destId="{E15C7F69-3DC2-4DD9-B7F9-806A53E5D885}" srcOrd="2" destOrd="0" parTransId="{3D6223CF-A3A8-48FA-A936-2A4D7E0874FE}" sibTransId="{12DEA593-5D7D-4EB3-877B-B44D11234029}"/>
    <dgm:cxn modelId="{D2120FCD-2420-4D99-B018-EF8C34D44CF7}" srcId="{7DF559E2-6970-4A79-9D60-8FE01CA51E15}" destId="{25E3CF62-5DD1-4C87-BC9C-4FB801D96FF2}" srcOrd="2" destOrd="0" parTransId="{F1D7957C-F55B-4995-9354-A6C9E6D451AF}" sibTransId="{B275BEE2-6FDE-4B6E-889F-7FD077D6CEC1}"/>
    <dgm:cxn modelId="{DC5F05D2-D072-4732-AD15-F59D965D29C1}" type="presOf" srcId="{F0D75092-377D-4E5C-AFBA-1C18D68504E0}" destId="{FB84F7C3-7D4E-4A00-A0CD-8A78407AAA65}" srcOrd="1" destOrd="0" presId="urn:microsoft.com/office/officeart/2005/8/layout/hierarchy3"/>
    <dgm:cxn modelId="{B8A82AD2-F4B2-4897-89D7-4FBC5C3B0C3F}" type="presOf" srcId="{1BCF05FD-1C2C-4972-BA00-08BBB6587A04}" destId="{AC6D6262-E719-4C13-99DA-ACB8EEF1A28D}" srcOrd="0" destOrd="0" presId="urn:microsoft.com/office/officeart/2005/8/layout/hierarchy3"/>
    <dgm:cxn modelId="{0A4828EC-D7A7-44EA-9AED-DFD97C85B6D3}" srcId="{F0D75092-377D-4E5C-AFBA-1C18D68504E0}" destId="{239DE790-FD8A-4D7C-8E15-9DB30A1FBC91}" srcOrd="0" destOrd="0" parTransId="{285A9195-BF18-4360-AE50-EF1C9917375F}" sibTransId="{2AEB85B9-4076-4E23-BD61-EA62377CA9C3}"/>
    <dgm:cxn modelId="{1F1A32EE-8334-4428-8523-DBA631F92FFD}" srcId="{F0D75092-377D-4E5C-AFBA-1C18D68504E0}" destId="{D3F9D663-045D-426D-831B-AF0726E0773E}" srcOrd="1" destOrd="0" parTransId="{309D50F0-FA42-4A42-824F-4A2586ABD7F8}" sibTransId="{6F0B2765-656B-44FA-AB3D-AEA68BF97AAE}"/>
    <dgm:cxn modelId="{8D9020F9-7816-4398-9B6E-BA56D52FA659}" type="presOf" srcId="{DFE93AA7-E283-4884-B323-D02A766CFE83}" destId="{7558B323-02D1-4E34-8A72-D8A2C0340E3B}" srcOrd="0" destOrd="0" presId="urn:microsoft.com/office/officeart/2005/8/layout/hierarchy3"/>
    <dgm:cxn modelId="{11BFA6FA-C9DA-4077-87EF-94A602604A81}" type="presOf" srcId="{9771B935-0101-486F-A084-0B3B46210E52}" destId="{FBC95AC5-5E16-4C97-B5AD-C5F72D71D4D3}" srcOrd="1" destOrd="0" presId="urn:microsoft.com/office/officeart/2005/8/layout/hierarchy3"/>
    <dgm:cxn modelId="{FD9D91FB-3619-42A6-93C9-F99E59066A3F}" type="presOf" srcId="{E15C7F69-3DC2-4DD9-B7F9-806A53E5D885}" destId="{9F8B6D40-246B-4CCE-960D-C748CD6AFDD4}" srcOrd="0" destOrd="0" presId="urn:microsoft.com/office/officeart/2005/8/layout/hierarchy3"/>
    <dgm:cxn modelId="{A2F106C0-8523-4DF4-A2B7-69B338B970BC}" type="presParOf" srcId="{C2F78061-FDA1-42C3-BC19-9F20205A62BC}" destId="{1532CFCD-2991-46CA-8A50-11B8D0607AF9}" srcOrd="0" destOrd="0" presId="urn:microsoft.com/office/officeart/2005/8/layout/hierarchy3"/>
    <dgm:cxn modelId="{C71589E3-6399-4ABF-8CD7-72C3C86B0EE7}" type="presParOf" srcId="{1532CFCD-2991-46CA-8A50-11B8D0607AF9}" destId="{952DC534-412F-4F20-87B5-BF465AA65018}" srcOrd="0" destOrd="0" presId="urn:microsoft.com/office/officeart/2005/8/layout/hierarchy3"/>
    <dgm:cxn modelId="{3B41F296-6E79-45F6-B007-577FA38F4EB9}" type="presParOf" srcId="{952DC534-412F-4F20-87B5-BF465AA65018}" destId="{0B55FBCC-0DE4-40A8-BF5A-B73479CA0CA6}" srcOrd="0" destOrd="0" presId="urn:microsoft.com/office/officeart/2005/8/layout/hierarchy3"/>
    <dgm:cxn modelId="{1D348B8A-1943-4B91-949B-DE577EDE9EC1}" type="presParOf" srcId="{952DC534-412F-4F20-87B5-BF465AA65018}" destId="{882CDC8B-707F-408C-AB9A-6923B8669374}" srcOrd="1" destOrd="0" presId="urn:microsoft.com/office/officeart/2005/8/layout/hierarchy3"/>
    <dgm:cxn modelId="{64DC6E0B-4040-4735-8757-6FFF6AF6DEAB}" type="presParOf" srcId="{1532CFCD-2991-46CA-8A50-11B8D0607AF9}" destId="{8FECAB72-3A3B-4630-B24E-362A6CFA26EC}" srcOrd="1" destOrd="0" presId="urn:microsoft.com/office/officeart/2005/8/layout/hierarchy3"/>
    <dgm:cxn modelId="{EA8598AC-86E7-4C42-B19D-AC10AE08D4C3}" type="presParOf" srcId="{8FECAB72-3A3B-4630-B24E-362A6CFA26EC}" destId="{E745D899-75CA-491E-B68F-FAEA0F6F1459}" srcOrd="0" destOrd="0" presId="urn:microsoft.com/office/officeart/2005/8/layout/hierarchy3"/>
    <dgm:cxn modelId="{F12EADD1-3150-48E3-BAB9-B52E429B5CE4}" type="presParOf" srcId="{8FECAB72-3A3B-4630-B24E-362A6CFA26EC}" destId="{B26953A4-0A5B-46EA-9E3D-50662E7ABD95}" srcOrd="1" destOrd="0" presId="urn:microsoft.com/office/officeart/2005/8/layout/hierarchy3"/>
    <dgm:cxn modelId="{3643D078-9C0F-460A-BE4E-3DD96F8E959C}" type="presParOf" srcId="{8FECAB72-3A3B-4630-B24E-362A6CFA26EC}" destId="{140DE2E6-7EC4-4ECB-A33A-5EB18CC14AED}" srcOrd="2" destOrd="0" presId="urn:microsoft.com/office/officeart/2005/8/layout/hierarchy3"/>
    <dgm:cxn modelId="{413970C1-3029-428F-9408-B2764DC8D8CC}" type="presParOf" srcId="{8FECAB72-3A3B-4630-B24E-362A6CFA26EC}" destId="{7558B323-02D1-4E34-8A72-D8A2C0340E3B}" srcOrd="3" destOrd="0" presId="urn:microsoft.com/office/officeart/2005/8/layout/hierarchy3"/>
    <dgm:cxn modelId="{B2FF818B-125E-49DB-93CC-AF4044337AD5}" type="presParOf" srcId="{8FECAB72-3A3B-4630-B24E-362A6CFA26EC}" destId="{BB8ECC83-BA75-45F3-8CC5-ADB142DD3AD4}" srcOrd="4" destOrd="0" presId="urn:microsoft.com/office/officeart/2005/8/layout/hierarchy3"/>
    <dgm:cxn modelId="{1BF229FA-10BD-4262-9BEC-266A83F0DA7E}" type="presParOf" srcId="{8FECAB72-3A3B-4630-B24E-362A6CFA26EC}" destId="{8BC97E58-5378-4808-9199-E9F156CB2C99}" srcOrd="5" destOrd="0" presId="urn:microsoft.com/office/officeart/2005/8/layout/hierarchy3"/>
    <dgm:cxn modelId="{A4A23A2A-7A36-45C8-81BD-2D6ED74BBB67}" type="presParOf" srcId="{C2F78061-FDA1-42C3-BC19-9F20205A62BC}" destId="{B77083D9-D1C2-4C0B-930F-0FCC42A25DE4}" srcOrd="1" destOrd="0" presId="urn:microsoft.com/office/officeart/2005/8/layout/hierarchy3"/>
    <dgm:cxn modelId="{ED47AFA6-D213-4C83-9FA7-C4F31DD85CC9}" type="presParOf" srcId="{B77083D9-D1C2-4C0B-930F-0FCC42A25DE4}" destId="{397E57E5-3F0E-4E3F-9646-547A2D21DE7E}" srcOrd="0" destOrd="0" presId="urn:microsoft.com/office/officeart/2005/8/layout/hierarchy3"/>
    <dgm:cxn modelId="{E2F316A1-EC69-47B5-9EDB-F922E732400B}" type="presParOf" srcId="{397E57E5-3F0E-4E3F-9646-547A2D21DE7E}" destId="{71182A4A-F753-4CF1-81C9-6A3D23292238}" srcOrd="0" destOrd="0" presId="urn:microsoft.com/office/officeart/2005/8/layout/hierarchy3"/>
    <dgm:cxn modelId="{6A1773C9-FFC6-45FB-AA38-05C92F0227E8}" type="presParOf" srcId="{397E57E5-3F0E-4E3F-9646-547A2D21DE7E}" destId="{FB84F7C3-7D4E-4A00-A0CD-8A78407AAA65}" srcOrd="1" destOrd="0" presId="urn:microsoft.com/office/officeart/2005/8/layout/hierarchy3"/>
    <dgm:cxn modelId="{B17FAABC-BF7E-4F07-9A0D-43F5DE289B41}" type="presParOf" srcId="{B77083D9-D1C2-4C0B-930F-0FCC42A25DE4}" destId="{3885A504-2632-49D8-BC57-D59645644674}" srcOrd="1" destOrd="0" presId="urn:microsoft.com/office/officeart/2005/8/layout/hierarchy3"/>
    <dgm:cxn modelId="{4E262B13-16D0-4DC5-B3DA-2627A4F60C96}" type="presParOf" srcId="{3885A504-2632-49D8-BC57-D59645644674}" destId="{2FB39B9D-89F9-49AC-BF32-3E172718A9C7}" srcOrd="0" destOrd="0" presId="urn:microsoft.com/office/officeart/2005/8/layout/hierarchy3"/>
    <dgm:cxn modelId="{9AB54E8E-BFFB-48F9-878B-E253ADE97118}" type="presParOf" srcId="{3885A504-2632-49D8-BC57-D59645644674}" destId="{EB1AC08C-0216-45D9-AA9C-28D68498FD03}" srcOrd="1" destOrd="0" presId="urn:microsoft.com/office/officeart/2005/8/layout/hierarchy3"/>
    <dgm:cxn modelId="{BD561F6A-6803-4C90-9111-089A17AA3D5A}" type="presParOf" srcId="{3885A504-2632-49D8-BC57-D59645644674}" destId="{9715705B-5CAA-47D0-8493-033AFE5FAF91}" srcOrd="2" destOrd="0" presId="urn:microsoft.com/office/officeart/2005/8/layout/hierarchy3"/>
    <dgm:cxn modelId="{C8A0EF5C-35A9-46E7-BE40-6898F73C46BF}" type="presParOf" srcId="{3885A504-2632-49D8-BC57-D59645644674}" destId="{D7E6CC62-FC61-49FD-9B9B-007D3806F723}" srcOrd="3" destOrd="0" presId="urn:microsoft.com/office/officeart/2005/8/layout/hierarchy3"/>
    <dgm:cxn modelId="{00E551B5-C703-4A6D-B829-246B79EB93E6}" type="presParOf" srcId="{3885A504-2632-49D8-BC57-D59645644674}" destId="{B0B1FFE0-37BB-43C9-B474-21A1CF4A0AE5}" srcOrd="4" destOrd="0" presId="urn:microsoft.com/office/officeart/2005/8/layout/hierarchy3"/>
    <dgm:cxn modelId="{F341986C-9227-452E-AE04-CD58CF18C278}" type="presParOf" srcId="{3885A504-2632-49D8-BC57-D59645644674}" destId="{9F8B6D40-246B-4CCE-960D-C748CD6AFDD4}" srcOrd="5" destOrd="0" presId="urn:microsoft.com/office/officeart/2005/8/layout/hierarchy3"/>
    <dgm:cxn modelId="{BD264B7E-20F8-4C21-8DD0-EF5FFBC616BA}" type="presParOf" srcId="{C2F78061-FDA1-42C3-BC19-9F20205A62BC}" destId="{447E393F-3595-4F4C-A57F-3BBA14EC0B43}" srcOrd="2" destOrd="0" presId="urn:microsoft.com/office/officeart/2005/8/layout/hierarchy3"/>
    <dgm:cxn modelId="{5AA88862-592A-4211-95A9-3395D3996136}" type="presParOf" srcId="{447E393F-3595-4F4C-A57F-3BBA14EC0B43}" destId="{4AA78C9B-0206-4275-AF81-BB1941E1DA9C}" srcOrd="0" destOrd="0" presId="urn:microsoft.com/office/officeart/2005/8/layout/hierarchy3"/>
    <dgm:cxn modelId="{E9CA2C3C-A2F8-44CF-8262-51DB188D4FD7}" type="presParOf" srcId="{4AA78C9B-0206-4275-AF81-BB1941E1DA9C}" destId="{08911B4D-C5B8-49B1-AF12-15F403B47FA3}" srcOrd="0" destOrd="0" presId="urn:microsoft.com/office/officeart/2005/8/layout/hierarchy3"/>
    <dgm:cxn modelId="{88C0FCCD-B471-4FD8-8E3D-8F92ED3F2455}" type="presParOf" srcId="{4AA78C9B-0206-4275-AF81-BB1941E1DA9C}" destId="{FBC95AC5-5E16-4C97-B5AD-C5F72D71D4D3}" srcOrd="1" destOrd="0" presId="urn:microsoft.com/office/officeart/2005/8/layout/hierarchy3"/>
    <dgm:cxn modelId="{A5179F5A-DD1B-4A39-BE3B-9515186587A8}" type="presParOf" srcId="{447E393F-3595-4F4C-A57F-3BBA14EC0B43}" destId="{34647D9E-422A-4E3E-9403-BD034095313B}" srcOrd="1" destOrd="0" presId="urn:microsoft.com/office/officeart/2005/8/layout/hierarchy3"/>
    <dgm:cxn modelId="{F2901078-45EC-4BFF-8716-5965DD238F1C}" type="presParOf" srcId="{34647D9E-422A-4E3E-9403-BD034095313B}" destId="{83C990B8-D8BC-433A-986B-1F297A99BF0D}" srcOrd="0" destOrd="0" presId="urn:microsoft.com/office/officeart/2005/8/layout/hierarchy3"/>
    <dgm:cxn modelId="{BB9A9B0F-643E-4C92-8D97-A13EB638C579}" type="presParOf" srcId="{34647D9E-422A-4E3E-9403-BD034095313B}" destId="{42B37ED8-538E-4304-9326-582E381FFA29}" srcOrd="1" destOrd="0" presId="urn:microsoft.com/office/officeart/2005/8/layout/hierarchy3"/>
    <dgm:cxn modelId="{FAD0C808-95C1-46D6-9E51-A4A207DB4E68}" type="presParOf" srcId="{34647D9E-422A-4E3E-9403-BD034095313B}" destId="{CBF27E6C-C5BD-496C-935C-EF71EF7BC0A0}" srcOrd="2" destOrd="0" presId="urn:microsoft.com/office/officeart/2005/8/layout/hierarchy3"/>
    <dgm:cxn modelId="{B6A7D40B-C74D-4478-B5F8-1D92405192B7}" type="presParOf" srcId="{34647D9E-422A-4E3E-9403-BD034095313B}" destId="{28613746-4B48-4C72-B0EA-360B02127A7A}" srcOrd="3" destOrd="0" presId="urn:microsoft.com/office/officeart/2005/8/layout/hierarchy3"/>
    <dgm:cxn modelId="{BA8FD0C8-D4D6-4BA6-9DD9-79DB8C2562FD}" type="presParOf" srcId="{34647D9E-422A-4E3E-9403-BD034095313B}" destId="{AC6D6262-E719-4C13-99DA-ACB8EEF1A28D}" srcOrd="4" destOrd="0" presId="urn:microsoft.com/office/officeart/2005/8/layout/hierarchy3"/>
    <dgm:cxn modelId="{D0D32146-1CA1-47E7-B5BE-5E26F2654B22}" type="presParOf" srcId="{34647D9E-422A-4E3E-9403-BD034095313B}" destId="{4F561E3D-8B35-4F3E-9521-15A1BADCF736}" srcOrd="5"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5FBCC-0DE4-40A8-BF5A-B73479CA0CA6}">
      <dsp:nvSpPr>
        <dsp:cNvPr id="0" name=""/>
        <dsp:cNvSpPr/>
      </dsp:nvSpPr>
      <dsp:spPr>
        <a:xfrm>
          <a:off x="326733" y="2637"/>
          <a:ext cx="1794495" cy="897247"/>
        </a:xfrm>
        <a:prstGeom prst="roundRect">
          <a:avLst>
            <a:gd name="adj" fmla="val 10000"/>
          </a:avLst>
        </a:prstGeom>
        <a:solidFill>
          <a:srgbClr val="CCFF66">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00B0F0"/>
              </a:solidFill>
              <a:latin typeface="Georgia" panose="02040502050405020303" pitchFamily="18" charset="0"/>
              <a:ea typeface="+mn-ea"/>
              <a:cs typeface="+mn-cs"/>
            </a:rPr>
            <a:t>Adoption</a:t>
          </a:r>
        </a:p>
      </dsp:txBody>
      <dsp:txXfrm>
        <a:off x="353012" y="28916"/>
        <a:ext cx="1741937" cy="844689"/>
      </dsp:txXfrm>
    </dsp:sp>
    <dsp:sp modelId="{E745D899-75CA-491E-B68F-FAEA0F6F1459}">
      <dsp:nvSpPr>
        <dsp:cNvPr id="0" name=""/>
        <dsp:cNvSpPr/>
      </dsp:nvSpPr>
      <dsp:spPr>
        <a:xfrm>
          <a:off x="506183" y="899884"/>
          <a:ext cx="179449" cy="672935"/>
        </a:xfrm>
        <a:custGeom>
          <a:avLst/>
          <a:gdLst/>
          <a:ahLst/>
          <a:cxnLst/>
          <a:rect l="0" t="0" r="0" b="0"/>
          <a:pathLst>
            <a:path>
              <a:moveTo>
                <a:pt x="0" y="0"/>
              </a:moveTo>
              <a:lnTo>
                <a:pt x="0" y="672935"/>
              </a:lnTo>
              <a:lnTo>
                <a:pt x="179449" y="6729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953A4-0A5B-46EA-9E3D-50662E7ABD95}">
      <dsp:nvSpPr>
        <dsp:cNvPr id="0" name=""/>
        <dsp:cNvSpPr/>
      </dsp:nvSpPr>
      <dsp:spPr>
        <a:xfrm>
          <a:off x="685632" y="1124196"/>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Georgia" panose="02040502050405020303" pitchFamily="18" charset="0"/>
            </a:rPr>
            <a:t>22 March 1989</a:t>
          </a:r>
        </a:p>
      </dsp:txBody>
      <dsp:txXfrm>
        <a:off x="711911" y="1150475"/>
        <a:ext cx="1383038" cy="844689"/>
      </dsp:txXfrm>
    </dsp:sp>
    <dsp:sp modelId="{140DE2E6-7EC4-4ECB-A33A-5EB18CC14AED}">
      <dsp:nvSpPr>
        <dsp:cNvPr id="0" name=""/>
        <dsp:cNvSpPr/>
      </dsp:nvSpPr>
      <dsp:spPr>
        <a:xfrm>
          <a:off x="506183" y="899884"/>
          <a:ext cx="179449" cy="1794495"/>
        </a:xfrm>
        <a:custGeom>
          <a:avLst/>
          <a:gdLst/>
          <a:ahLst/>
          <a:cxnLst/>
          <a:rect l="0" t="0" r="0" b="0"/>
          <a:pathLst>
            <a:path>
              <a:moveTo>
                <a:pt x="0" y="0"/>
              </a:moveTo>
              <a:lnTo>
                <a:pt x="0" y="1794495"/>
              </a:lnTo>
              <a:lnTo>
                <a:pt x="179449" y="17944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8B323-02D1-4E34-8A72-D8A2C0340E3B}">
      <dsp:nvSpPr>
        <dsp:cNvPr id="0" name=""/>
        <dsp:cNvSpPr/>
      </dsp:nvSpPr>
      <dsp:spPr>
        <a:xfrm>
          <a:off x="685632" y="2245755"/>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Georgia" panose="02040502050405020303" pitchFamily="18" charset="0"/>
            </a:rPr>
            <a:t>10 September 1998</a:t>
          </a:r>
        </a:p>
      </dsp:txBody>
      <dsp:txXfrm>
        <a:off x="711911" y="2272034"/>
        <a:ext cx="1383038" cy="844689"/>
      </dsp:txXfrm>
    </dsp:sp>
    <dsp:sp modelId="{BB8ECC83-BA75-45F3-8CC5-ADB142DD3AD4}">
      <dsp:nvSpPr>
        <dsp:cNvPr id="0" name=""/>
        <dsp:cNvSpPr/>
      </dsp:nvSpPr>
      <dsp:spPr>
        <a:xfrm>
          <a:off x="506183" y="899884"/>
          <a:ext cx="179449" cy="2916054"/>
        </a:xfrm>
        <a:custGeom>
          <a:avLst/>
          <a:gdLst/>
          <a:ahLst/>
          <a:cxnLst/>
          <a:rect l="0" t="0" r="0" b="0"/>
          <a:pathLst>
            <a:path>
              <a:moveTo>
                <a:pt x="0" y="0"/>
              </a:moveTo>
              <a:lnTo>
                <a:pt x="0" y="2916054"/>
              </a:lnTo>
              <a:lnTo>
                <a:pt x="179449" y="291605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C97E58-5378-4808-9199-E9F156CB2C99}">
      <dsp:nvSpPr>
        <dsp:cNvPr id="0" name=""/>
        <dsp:cNvSpPr/>
      </dsp:nvSpPr>
      <dsp:spPr>
        <a:xfrm>
          <a:off x="685632" y="3367315"/>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Georgia" panose="02040502050405020303" pitchFamily="18" charset="0"/>
            </a:rPr>
            <a:t>22 May 2001</a:t>
          </a:r>
        </a:p>
      </dsp:txBody>
      <dsp:txXfrm>
        <a:off x="711911" y="3393594"/>
        <a:ext cx="1383038" cy="844689"/>
      </dsp:txXfrm>
    </dsp:sp>
    <dsp:sp modelId="{71182A4A-F753-4CF1-81C9-6A3D23292238}">
      <dsp:nvSpPr>
        <dsp:cNvPr id="0" name=""/>
        <dsp:cNvSpPr/>
      </dsp:nvSpPr>
      <dsp:spPr>
        <a:xfrm>
          <a:off x="2569852" y="2637"/>
          <a:ext cx="1794495" cy="8972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00B0F0"/>
              </a:solidFill>
              <a:latin typeface="Georgia" panose="02040502050405020303" pitchFamily="18" charset="0"/>
            </a:rPr>
            <a:t>Entry into force</a:t>
          </a:r>
        </a:p>
      </dsp:txBody>
      <dsp:txXfrm>
        <a:off x="2596131" y="28916"/>
        <a:ext cx="1741937" cy="844689"/>
      </dsp:txXfrm>
    </dsp:sp>
    <dsp:sp modelId="{2FB39B9D-89F9-49AC-BF32-3E172718A9C7}">
      <dsp:nvSpPr>
        <dsp:cNvPr id="0" name=""/>
        <dsp:cNvSpPr/>
      </dsp:nvSpPr>
      <dsp:spPr>
        <a:xfrm>
          <a:off x="2749301" y="899884"/>
          <a:ext cx="179449" cy="672935"/>
        </a:xfrm>
        <a:custGeom>
          <a:avLst/>
          <a:gdLst/>
          <a:ahLst/>
          <a:cxnLst/>
          <a:rect l="0" t="0" r="0" b="0"/>
          <a:pathLst>
            <a:path>
              <a:moveTo>
                <a:pt x="0" y="0"/>
              </a:moveTo>
              <a:lnTo>
                <a:pt x="0" y="672935"/>
              </a:lnTo>
              <a:lnTo>
                <a:pt x="179449" y="6729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1AC08C-0216-45D9-AA9C-28D68498FD03}">
      <dsp:nvSpPr>
        <dsp:cNvPr id="0" name=""/>
        <dsp:cNvSpPr/>
      </dsp:nvSpPr>
      <dsp:spPr>
        <a:xfrm>
          <a:off x="2928751" y="1124196"/>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Georgia" panose="02040502050405020303" pitchFamily="18" charset="0"/>
            </a:rPr>
            <a:t>5 May 1992</a:t>
          </a:r>
          <a:endParaRPr lang="en-US" sz="1400" kern="1200" dirty="0">
            <a:latin typeface="Georgia" panose="02040502050405020303" pitchFamily="18" charset="0"/>
          </a:endParaRPr>
        </a:p>
      </dsp:txBody>
      <dsp:txXfrm>
        <a:off x="2955030" y="1150475"/>
        <a:ext cx="1383038" cy="844689"/>
      </dsp:txXfrm>
    </dsp:sp>
    <dsp:sp modelId="{9715705B-5CAA-47D0-8493-033AFE5FAF91}">
      <dsp:nvSpPr>
        <dsp:cNvPr id="0" name=""/>
        <dsp:cNvSpPr/>
      </dsp:nvSpPr>
      <dsp:spPr>
        <a:xfrm>
          <a:off x="2749301" y="899884"/>
          <a:ext cx="179449" cy="1794495"/>
        </a:xfrm>
        <a:custGeom>
          <a:avLst/>
          <a:gdLst/>
          <a:ahLst/>
          <a:cxnLst/>
          <a:rect l="0" t="0" r="0" b="0"/>
          <a:pathLst>
            <a:path>
              <a:moveTo>
                <a:pt x="0" y="0"/>
              </a:moveTo>
              <a:lnTo>
                <a:pt x="0" y="1794495"/>
              </a:lnTo>
              <a:lnTo>
                <a:pt x="179449" y="17944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6CC62-FC61-49FD-9B9B-007D3806F723}">
      <dsp:nvSpPr>
        <dsp:cNvPr id="0" name=""/>
        <dsp:cNvSpPr/>
      </dsp:nvSpPr>
      <dsp:spPr>
        <a:xfrm>
          <a:off x="2928751" y="2245755"/>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Georgia" panose="02040502050405020303" pitchFamily="18" charset="0"/>
            </a:rPr>
            <a:t>24 February 2004</a:t>
          </a:r>
        </a:p>
      </dsp:txBody>
      <dsp:txXfrm>
        <a:off x="2955030" y="2272034"/>
        <a:ext cx="1383038" cy="844689"/>
      </dsp:txXfrm>
    </dsp:sp>
    <dsp:sp modelId="{B0B1FFE0-37BB-43C9-B474-21A1CF4A0AE5}">
      <dsp:nvSpPr>
        <dsp:cNvPr id="0" name=""/>
        <dsp:cNvSpPr/>
      </dsp:nvSpPr>
      <dsp:spPr>
        <a:xfrm>
          <a:off x="2749301" y="899884"/>
          <a:ext cx="179449" cy="2916054"/>
        </a:xfrm>
        <a:custGeom>
          <a:avLst/>
          <a:gdLst/>
          <a:ahLst/>
          <a:cxnLst/>
          <a:rect l="0" t="0" r="0" b="0"/>
          <a:pathLst>
            <a:path>
              <a:moveTo>
                <a:pt x="0" y="0"/>
              </a:moveTo>
              <a:lnTo>
                <a:pt x="0" y="2916054"/>
              </a:lnTo>
              <a:lnTo>
                <a:pt x="179449" y="291605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8B6D40-246B-4CCE-960D-C748CD6AFDD4}">
      <dsp:nvSpPr>
        <dsp:cNvPr id="0" name=""/>
        <dsp:cNvSpPr/>
      </dsp:nvSpPr>
      <dsp:spPr>
        <a:xfrm>
          <a:off x="2928751" y="3367315"/>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Georgia" panose="02040502050405020303" pitchFamily="18" charset="0"/>
            </a:rPr>
            <a:t>17 May 2004</a:t>
          </a:r>
        </a:p>
      </dsp:txBody>
      <dsp:txXfrm>
        <a:off x="2955030" y="3393594"/>
        <a:ext cx="1383038" cy="844689"/>
      </dsp:txXfrm>
    </dsp:sp>
    <dsp:sp modelId="{08911B4D-C5B8-49B1-AF12-15F403B47FA3}">
      <dsp:nvSpPr>
        <dsp:cNvPr id="0" name=""/>
        <dsp:cNvSpPr/>
      </dsp:nvSpPr>
      <dsp:spPr>
        <a:xfrm>
          <a:off x="4812971" y="2637"/>
          <a:ext cx="1794495" cy="8972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00B0F0"/>
              </a:solidFill>
              <a:latin typeface="Georgia" panose="02040502050405020303" pitchFamily="18" charset="0"/>
              <a:ea typeface="+mn-ea"/>
              <a:cs typeface="+mn-cs"/>
            </a:rPr>
            <a:t>Number</a:t>
          </a:r>
          <a:r>
            <a:rPr lang="en-US" sz="2800" kern="1200" dirty="0">
              <a:latin typeface="Georgia" panose="02040502050405020303" pitchFamily="18" charset="0"/>
            </a:rPr>
            <a:t> </a:t>
          </a:r>
          <a:r>
            <a:rPr lang="en-US" sz="2800" kern="1200" dirty="0">
              <a:solidFill>
                <a:srgbClr val="00B0F0"/>
              </a:solidFill>
              <a:latin typeface="Georgia" panose="02040502050405020303" pitchFamily="18" charset="0"/>
              <a:ea typeface="+mn-ea"/>
              <a:cs typeface="+mn-cs"/>
            </a:rPr>
            <a:t>of</a:t>
          </a:r>
          <a:r>
            <a:rPr lang="en-US" sz="2800" kern="1200" dirty="0">
              <a:latin typeface="Georgia" panose="02040502050405020303" pitchFamily="18" charset="0"/>
            </a:rPr>
            <a:t> </a:t>
          </a:r>
          <a:r>
            <a:rPr lang="en-US" sz="2800" kern="1200" dirty="0">
              <a:solidFill>
                <a:srgbClr val="00B0F0"/>
              </a:solidFill>
              <a:latin typeface="Georgia" panose="02040502050405020303" pitchFamily="18" charset="0"/>
              <a:ea typeface="+mn-ea"/>
              <a:cs typeface="+mn-cs"/>
            </a:rPr>
            <a:t>Parties</a:t>
          </a:r>
        </a:p>
      </dsp:txBody>
      <dsp:txXfrm>
        <a:off x="4839250" y="28916"/>
        <a:ext cx="1741937" cy="844689"/>
      </dsp:txXfrm>
    </dsp:sp>
    <dsp:sp modelId="{83C990B8-D8BC-433A-986B-1F297A99BF0D}">
      <dsp:nvSpPr>
        <dsp:cNvPr id="0" name=""/>
        <dsp:cNvSpPr/>
      </dsp:nvSpPr>
      <dsp:spPr>
        <a:xfrm>
          <a:off x="4992420" y="899884"/>
          <a:ext cx="179449" cy="672935"/>
        </a:xfrm>
        <a:custGeom>
          <a:avLst/>
          <a:gdLst/>
          <a:ahLst/>
          <a:cxnLst/>
          <a:rect l="0" t="0" r="0" b="0"/>
          <a:pathLst>
            <a:path>
              <a:moveTo>
                <a:pt x="0" y="0"/>
              </a:moveTo>
              <a:lnTo>
                <a:pt x="0" y="672935"/>
              </a:lnTo>
              <a:lnTo>
                <a:pt x="179449" y="6729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37ED8-538E-4304-9326-582E381FFA29}">
      <dsp:nvSpPr>
        <dsp:cNvPr id="0" name=""/>
        <dsp:cNvSpPr/>
      </dsp:nvSpPr>
      <dsp:spPr>
        <a:xfrm>
          <a:off x="5171870" y="1124196"/>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eorgia" panose="02040502050405020303" pitchFamily="18" charset="0"/>
            </a:rPr>
            <a:t>183</a:t>
          </a:r>
        </a:p>
      </dsp:txBody>
      <dsp:txXfrm>
        <a:off x="5198149" y="1150475"/>
        <a:ext cx="1383038" cy="844689"/>
      </dsp:txXfrm>
    </dsp:sp>
    <dsp:sp modelId="{CBF27E6C-C5BD-496C-935C-EF71EF7BC0A0}">
      <dsp:nvSpPr>
        <dsp:cNvPr id="0" name=""/>
        <dsp:cNvSpPr/>
      </dsp:nvSpPr>
      <dsp:spPr>
        <a:xfrm>
          <a:off x="4992420" y="899884"/>
          <a:ext cx="179449" cy="1794495"/>
        </a:xfrm>
        <a:custGeom>
          <a:avLst/>
          <a:gdLst/>
          <a:ahLst/>
          <a:cxnLst/>
          <a:rect l="0" t="0" r="0" b="0"/>
          <a:pathLst>
            <a:path>
              <a:moveTo>
                <a:pt x="0" y="0"/>
              </a:moveTo>
              <a:lnTo>
                <a:pt x="0" y="1794495"/>
              </a:lnTo>
              <a:lnTo>
                <a:pt x="179449" y="17944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613746-4B48-4C72-B0EA-360B02127A7A}">
      <dsp:nvSpPr>
        <dsp:cNvPr id="0" name=""/>
        <dsp:cNvSpPr/>
      </dsp:nvSpPr>
      <dsp:spPr>
        <a:xfrm>
          <a:off x="5171870" y="2245755"/>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eorgia" panose="02040502050405020303" pitchFamily="18" charset="0"/>
            </a:rPr>
            <a:t>154</a:t>
          </a:r>
        </a:p>
      </dsp:txBody>
      <dsp:txXfrm>
        <a:off x="5198149" y="2272034"/>
        <a:ext cx="1383038" cy="844689"/>
      </dsp:txXfrm>
    </dsp:sp>
    <dsp:sp modelId="{AC6D6262-E719-4C13-99DA-ACB8EEF1A28D}">
      <dsp:nvSpPr>
        <dsp:cNvPr id="0" name=""/>
        <dsp:cNvSpPr/>
      </dsp:nvSpPr>
      <dsp:spPr>
        <a:xfrm>
          <a:off x="4992420" y="899884"/>
          <a:ext cx="179449" cy="2916054"/>
        </a:xfrm>
        <a:custGeom>
          <a:avLst/>
          <a:gdLst/>
          <a:ahLst/>
          <a:cxnLst/>
          <a:rect l="0" t="0" r="0" b="0"/>
          <a:pathLst>
            <a:path>
              <a:moveTo>
                <a:pt x="0" y="0"/>
              </a:moveTo>
              <a:lnTo>
                <a:pt x="0" y="2916054"/>
              </a:lnTo>
              <a:lnTo>
                <a:pt x="179449" y="291605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561E3D-8B35-4F3E-9521-15A1BADCF736}">
      <dsp:nvSpPr>
        <dsp:cNvPr id="0" name=""/>
        <dsp:cNvSpPr/>
      </dsp:nvSpPr>
      <dsp:spPr>
        <a:xfrm>
          <a:off x="5171870" y="3367315"/>
          <a:ext cx="1435596" cy="8972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eorgia" panose="02040502050405020303" pitchFamily="18" charset="0"/>
            </a:rPr>
            <a:t>179</a:t>
          </a:r>
        </a:p>
      </dsp:txBody>
      <dsp:txXfrm>
        <a:off x="5198149" y="3393594"/>
        <a:ext cx="1383038" cy="8446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C3A93-7CC0-4863-A758-8F4D0DCF5BBA}" type="datetimeFigureOut">
              <a:rPr lang="en-IN" smtClean="0"/>
              <a:t>09/12/21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7ABB6-864B-4F83-AA2E-FD8F7F4DB95C}" type="slidenum">
              <a:rPr lang="en-IN" smtClean="0"/>
              <a:t>‹#›</a:t>
            </a:fld>
            <a:endParaRPr lang="en-IN"/>
          </a:p>
        </p:txBody>
      </p:sp>
    </p:spTree>
    <p:extLst>
      <p:ext uri="{BB962C8B-B14F-4D97-AF65-F5344CB8AC3E}">
        <p14:creationId xmlns:p14="http://schemas.microsoft.com/office/powerpoint/2010/main" val="400186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05BBED7-D941-436D-9556-E3CDA21DF91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302F20-BE01-435F-829F-F2FEE4BE714A}" type="slidenum">
              <a:rPr lang="en-US" altLang="en-US" smtClean="0"/>
              <a:pPr/>
              <a:t>29</a:t>
            </a:fld>
            <a:endParaRPr lang="en-US" altLang="en-US"/>
          </a:p>
        </p:txBody>
      </p:sp>
      <p:sp>
        <p:nvSpPr>
          <p:cNvPr id="11267" name="Rectangle 2">
            <a:extLst>
              <a:ext uri="{FF2B5EF4-FFF2-40B4-BE49-F238E27FC236}">
                <a16:creationId xmlns:a16="http://schemas.microsoft.com/office/drawing/2014/main" id="{FE0D87C3-9ADD-4C96-8299-34879275680A}"/>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722BAFD-1261-41E8-8A48-7AC2427D8904}"/>
              </a:ext>
            </a:extLst>
          </p:cNvPr>
          <p:cNvSpPr>
            <a:spLocks noGrp="1" noChangeArrowheads="1"/>
          </p:cNvSpPr>
          <p:nvPr>
            <p:ph type="body" idx="1"/>
          </p:nvPr>
        </p:nvSpPr>
        <p:spPr>
          <a:noFill/>
        </p:spPr>
        <p:txBody>
          <a:bodyPr/>
          <a:lstStyle/>
          <a:p>
            <a:pPr eaLnBrk="1" hangingPunct="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A54397-C2A8-440A-9AD7-4E19806834F1}"/>
              </a:ext>
            </a:extLst>
          </p:cNvPr>
          <p:cNvSpPr>
            <a:spLocks noGrp="1" noChangeArrowheads="1"/>
          </p:cNvSpPr>
          <p:nvPr>
            <p:ph type="sldNum" sz="quarter" idx="5"/>
          </p:nvPr>
        </p:nvSpPr>
        <p:spPr>
          <a:ln/>
        </p:spPr>
        <p:txBody>
          <a:bodyPr/>
          <a:lstStyle/>
          <a:p>
            <a:fld id="{95D12988-1D9D-4863-B36A-9385E32049F2}" type="slidenum">
              <a:rPr lang="en-US" altLang="en-US"/>
              <a:pPr/>
              <a:t>39</a:t>
            </a:fld>
            <a:endParaRPr lang="en-US" altLang="en-US"/>
          </a:p>
        </p:txBody>
      </p:sp>
      <p:sp>
        <p:nvSpPr>
          <p:cNvPr id="285698" name="Rectangle 2">
            <a:extLst>
              <a:ext uri="{FF2B5EF4-FFF2-40B4-BE49-F238E27FC236}">
                <a16:creationId xmlns:a16="http://schemas.microsoft.com/office/drawing/2014/main" id="{4942AD6C-4F9B-45CA-ABC9-C4741630CC45}"/>
              </a:ext>
            </a:extLst>
          </p:cNvPr>
          <p:cNvSpPr>
            <a:spLocks noGrp="1" noRot="1" noChangeAspect="1" noChangeArrowheads="1" noTextEdit="1"/>
          </p:cNvSpPr>
          <p:nvPr>
            <p:ph type="sldImg"/>
          </p:nvPr>
        </p:nvSpPr>
        <p:spPr>
          <a:xfrm>
            <a:off x="477838" y="744538"/>
            <a:ext cx="5853112" cy="3294062"/>
          </a:xfrm>
          <a:ln/>
        </p:spPr>
      </p:sp>
      <p:sp>
        <p:nvSpPr>
          <p:cNvPr id="285699" name="Rectangle 3">
            <a:extLst>
              <a:ext uri="{FF2B5EF4-FFF2-40B4-BE49-F238E27FC236}">
                <a16:creationId xmlns:a16="http://schemas.microsoft.com/office/drawing/2014/main" id="{BC264052-50A7-4D3B-8D89-877FCFCD7B68}"/>
              </a:ext>
            </a:extLst>
          </p:cNvPr>
          <p:cNvSpPr>
            <a:spLocks noGrp="1" noChangeArrowheads="1"/>
          </p:cNvSpPr>
          <p:nvPr>
            <p:ph type="body" idx="1"/>
          </p:nvPr>
        </p:nvSpPr>
        <p:spPr>
          <a:xfrm>
            <a:off x="889000" y="4716463"/>
            <a:ext cx="4891088" cy="4467225"/>
          </a:xfrm>
        </p:spPr>
        <p:txBody>
          <a:bodyPr/>
          <a:lstStyle/>
          <a:p>
            <a:pPr>
              <a:spcBef>
                <a:spcPct val="0"/>
              </a:spcBef>
              <a:spcAft>
                <a:spcPct val="50000"/>
              </a:spcAft>
            </a:pPr>
            <a:r>
              <a:rPr lang="en-US" altLang="en-US" b="1">
                <a:latin typeface="Times New Roman" panose="02020603050405020304" pitchFamily="18" charset="0"/>
              </a:rPr>
              <a:t>Slide 12 – Unintentionally produced POPs</a:t>
            </a:r>
          </a:p>
          <a:p>
            <a:pPr>
              <a:spcBef>
                <a:spcPct val="0"/>
              </a:spcBef>
              <a:spcAft>
                <a:spcPct val="50000"/>
              </a:spcAft>
            </a:pPr>
            <a:r>
              <a:rPr lang="en-US" altLang="en-US" sz="1000" u="sng">
                <a:latin typeface="Times New Roman" panose="02020603050405020304" pitchFamily="18" charset="0"/>
              </a:rPr>
              <a:t>Annex C:</a:t>
            </a:r>
            <a:r>
              <a:rPr lang="en-US" altLang="en-US" sz="1000">
                <a:latin typeface="Times New Roman" panose="02020603050405020304" pitchFamily="18" charset="0"/>
              </a:rPr>
              <a:t> Stipulate the difference between ‘intentionally’ and ‘unintentionally’ produced POPs; especially dioxins and furans are not a product by itself but unfortunately often a by-product, partially unavoidable, partially avoidable (depending on production process and its conditions)</a:t>
            </a:r>
            <a:endParaRPr lang="en-GB" altLang="en-US" sz="10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AC2CA8-410A-45F2-9871-4279EB1BBA47}"/>
              </a:ext>
            </a:extLst>
          </p:cNvPr>
          <p:cNvSpPr>
            <a:spLocks noGrp="1" noChangeArrowheads="1"/>
          </p:cNvSpPr>
          <p:nvPr>
            <p:ph type="sldNum" sz="quarter" idx="5"/>
          </p:nvPr>
        </p:nvSpPr>
        <p:spPr>
          <a:ln/>
        </p:spPr>
        <p:txBody>
          <a:bodyPr/>
          <a:lstStyle/>
          <a:p>
            <a:fld id="{DFF9F068-E7E7-40BA-83D1-9463447E07D1}" type="slidenum">
              <a:rPr lang="en-US" altLang="en-US"/>
              <a:pPr/>
              <a:t>40</a:t>
            </a:fld>
            <a:endParaRPr lang="en-US" altLang="en-US"/>
          </a:p>
        </p:txBody>
      </p:sp>
      <p:sp>
        <p:nvSpPr>
          <p:cNvPr id="287746" name="Rectangle 2">
            <a:extLst>
              <a:ext uri="{FF2B5EF4-FFF2-40B4-BE49-F238E27FC236}">
                <a16:creationId xmlns:a16="http://schemas.microsoft.com/office/drawing/2014/main" id="{ED49313F-3B3C-4799-9203-15432196C56F}"/>
              </a:ext>
            </a:extLst>
          </p:cNvPr>
          <p:cNvSpPr>
            <a:spLocks noGrp="1" noRot="1" noChangeAspect="1" noChangeArrowheads="1" noTextEdit="1"/>
          </p:cNvSpPr>
          <p:nvPr>
            <p:ph type="sldImg"/>
          </p:nvPr>
        </p:nvSpPr>
        <p:spPr>
          <a:xfrm>
            <a:off x="477838" y="744538"/>
            <a:ext cx="5853112" cy="3294062"/>
          </a:xfrm>
          <a:ln/>
        </p:spPr>
      </p:sp>
      <p:sp>
        <p:nvSpPr>
          <p:cNvPr id="287747" name="Rectangle 3">
            <a:extLst>
              <a:ext uri="{FF2B5EF4-FFF2-40B4-BE49-F238E27FC236}">
                <a16:creationId xmlns:a16="http://schemas.microsoft.com/office/drawing/2014/main" id="{E7823625-F120-4EEF-AC94-44B195C14480}"/>
              </a:ext>
            </a:extLst>
          </p:cNvPr>
          <p:cNvSpPr>
            <a:spLocks noGrp="1" noChangeArrowheads="1"/>
          </p:cNvSpPr>
          <p:nvPr>
            <p:ph type="body" idx="1"/>
          </p:nvPr>
        </p:nvSpPr>
        <p:spPr>
          <a:xfrm>
            <a:off x="889000" y="4716463"/>
            <a:ext cx="4891088" cy="4467225"/>
          </a:xfrm>
        </p:spPr>
        <p:txBody>
          <a:bodyPr/>
          <a:lstStyle/>
          <a:p>
            <a:pPr>
              <a:spcBef>
                <a:spcPct val="0"/>
              </a:spcBef>
              <a:spcAft>
                <a:spcPct val="50000"/>
              </a:spcAft>
            </a:pPr>
            <a:r>
              <a:rPr lang="en-US" altLang="en-US" b="1">
                <a:latin typeface="Times New Roman" panose="02020603050405020304" pitchFamily="18" charset="0"/>
              </a:rPr>
              <a:t>Slide 13 – POP as by-products</a:t>
            </a:r>
          </a:p>
          <a:p>
            <a:pPr>
              <a:spcBef>
                <a:spcPct val="0"/>
              </a:spcBef>
              <a:spcAft>
                <a:spcPct val="50000"/>
              </a:spcAft>
            </a:pPr>
            <a:r>
              <a:rPr lang="en-GB" altLang="en-US" sz="1000" u="sng">
                <a:latin typeface="Times New Roman" panose="02020603050405020304" pitchFamily="18" charset="0"/>
              </a:rPr>
              <a:t>Annex C (unintentionally generated POPs): Specific requirements:</a:t>
            </a:r>
          </a:p>
          <a:p>
            <a:pPr>
              <a:spcBef>
                <a:spcPct val="0"/>
              </a:spcBef>
              <a:spcAft>
                <a:spcPct val="50000"/>
              </a:spcAft>
            </a:pPr>
            <a:r>
              <a:rPr lang="en-GB" altLang="en-US" sz="1000">
                <a:latin typeface="Times New Roman" panose="02020603050405020304" pitchFamily="18" charset="0"/>
              </a:rPr>
              <a:t>&gt; Develop within 2 years of entry into force and implement an action plan to evaluate release and then take steps to address them;</a:t>
            </a:r>
          </a:p>
          <a:p>
            <a:pPr>
              <a:spcBef>
                <a:spcPct val="0"/>
              </a:spcBef>
              <a:spcAft>
                <a:spcPct val="50000"/>
              </a:spcAft>
            </a:pPr>
            <a:r>
              <a:rPr lang="en-US" altLang="en-US" sz="1000">
                <a:latin typeface="Times New Roman" panose="02020603050405020304" pitchFamily="18" charset="0"/>
              </a:rPr>
              <a:t>&gt; Promote application of available, feasible and practical measures to achieve realistic and meaningful levels of release reduction or source elimination;</a:t>
            </a:r>
          </a:p>
          <a:p>
            <a:pPr>
              <a:spcBef>
                <a:spcPct val="0"/>
              </a:spcBef>
              <a:spcAft>
                <a:spcPct val="50000"/>
              </a:spcAft>
            </a:pPr>
            <a:r>
              <a:rPr lang="en-US" altLang="en-US" sz="1000">
                <a:latin typeface="Times New Roman" panose="02020603050405020304" pitchFamily="18" charset="0"/>
              </a:rPr>
              <a:t>&gt; Promote development and require use of substitute or modified materials, products and processes to prevent release of POPs.</a:t>
            </a:r>
          </a:p>
          <a:p>
            <a:endParaRPr lang="en-US" altLang="en-US" sz="10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99B320-D0BD-4FF1-B18C-46C60C1FEA43}"/>
              </a:ext>
            </a:extLst>
          </p:cNvPr>
          <p:cNvSpPr>
            <a:spLocks noGrp="1" noChangeArrowheads="1"/>
          </p:cNvSpPr>
          <p:nvPr>
            <p:ph type="sldNum" sz="quarter" idx="5"/>
          </p:nvPr>
        </p:nvSpPr>
        <p:spPr>
          <a:ln/>
        </p:spPr>
        <p:txBody>
          <a:bodyPr/>
          <a:lstStyle/>
          <a:p>
            <a:fld id="{70AA3E30-281A-4314-8BEA-52E09AC5C836}" type="slidenum">
              <a:rPr lang="en-US" altLang="en-US"/>
              <a:pPr/>
              <a:t>41</a:t>
            </a:fld>
            <a:endParaRPr lang="en-US" altLang="en-US"/>
          </a:p>
        </p:txBody>
      </p:sp>
      <p:sp>
        <p:nvSpPr>
          <p:cNvPr id="340994" name="Rectangle 2">
            <a:extLst>
              <a:ext uri="{FF2B5EF4-FFF2-40B4-BE49-F238E27FC236}">
                <a16:creationId xmlns:a16="http://schemas.microsoft.com/office/drawing/2014/main" id="{7BEC261C-9527-4DDA-81E4-AE03037A4D09}"/>
              </a:ext>
            </a:extLst>
          </p:cNvPr>
          <p:cNvSpPr>
            <a:spLocks noGrp="1" noRot="1" noChangeAspect="1" noChangeArrowheads="1" noTextEdit="1"/>
          </p:cNvSpPr>
          <p:nvPr>
            <p:ph type="sldImg"/>
          </p:nvPr>
        </p:nvSpPr>
        <p:spPr>
          <a:xfrm>
            <a:off x="477838" y="744538"/>
            <a:ext cx="5853112" cy="3294062"/>
          </a:xfrm>
          <a:ln/>
        </p:spPr>
      </p:sp>
      <p:sp>
        <p:nvSpPr>
          <p:cNvPr id="340995" name="Rectangle 3">
            <a:extLst>
              <a:ext uri="{FF2B5EF4-FFF2-40B4-BE49-F238E27FC236}">
                <a16:creationId xmlns:a16="http://schemas.microsoft.com/office/drawing/2014/main" id="{7A183AF8-9732-4BA1-A7E8-79F1F9620B05}"/>
              </a:ext>
            </a:extLst>
          </p:cNvPr>
          <p:cNvSpPr>
            <a:spLocks noGrp="1" noChangeArrowheads="1"/>
          </p:cNvSpPr>
          <p:nvPr>
            <p:ph type="body" idx="1"/>
          </p:nvPr>
        </p:nvSpPr>
        <p:spPr>
          <a:xfrm>
            <a:off x="889000" y="4716463"/>
            <a:ext cx="4891088" cy="4467225"/>
          </a:xfrm>
        </p:spPr>
        <p:txBody>
          <a:bodyPr/>
          <a:lstStyle/>
          <a:p>
            <a:pPr>
              <a:spcBef>
                <a:spcPct val="0"/>
              </a:spcBef>
              <a:spcAft>
                <a:spcPct val="50000"/>
              </a:spcAft>
            </a:pPr>
            <a:r>
              <a:rPr lang="en-US" altLang="en-US" b="1">
                <a:latin typeface="Times New Roman" panose="02020603050405020304" pitchFamily="18" charset="0"/>
              </a:rPr>
              <a:t>Slide 14 – Stockpiles and wastes</a:t>
            </a:r>
          </a:p>
          <a:p>
            <a:pPr>
              <a:spcBef>
                <a:spcPct val="0"/>
              </a:spcBef>
              <a:spcAft>
                <a:spcPct val="50000"/>
              </a:spcAft>
            </a:pPr>
            <a:r>
              <a:rPr lang="en-US" altLang="en-US" sz="1000">
                <a:latin typeface="Times New Roman" panose="02020603050405020304" pitchFamily="18" charset="0"/>
              </a:rPr>
              <a:t>A specific aspect of POP management is the many times large quantities of chemicals that are stockpiled or just abandoned, either because they are considered as waste, or as an effect of earlier national requirements banning the use of these chemicals. These are many times not accounted for, kept in unsafe manners, and without any identifiable owner. For this reason it is essential that governments develop plans and strategies for handling these stockpiles.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BFB8BF-78D9-402A-B35F-916DE88E8013}"/>
              </a:ext>
            </a:extLst>
          </p:cNvPr>
          <p:cNvSpPr>
            <a:spLocks noGrp="1" noChangeArrowheads="1"/>
          </p:cNvSpPr>
          <p:nvPr>
            <p:ph type="sldNum" sz="quarter" idx="5"/>
          </p:nvPr>
        </p:nvSpPr>
        <p:spPr>
          <a:ln/>
        </p:spPr>
        <p:txBody>
          <a:bodyPr/>
          <a:lstStyle/>
          <a:p>
            <a:fld id="{8AB0BF26-9C60-48B9-9B61-37BD6A7C6C8C}" type="slidenum">
              <a:rPr lang="en-US" altLang="en-US"/>
              <a:pPr/>
              <a:t>42</a:t>
            </a:fld>
            <a:endParaRPr lang="en-US" altLang="en-US"/>
          </a:p>
        </p:txBody>
      </p:sp>
      <p:sp>
        <p:nvSpPr>
          <p:cNvPr id="295938" name="Rectangle 2">
            <a:extLst>
              <a:ext uri="{FF2B5EF4-FFF2-40B4-BE49-F238E27FC236}">
                <a16:creationId xmlns:a16="http://schemas.microsoft.com/office/drawing/2014/main" id="{875566DE-40E1-4C13-BEB3-65C87E334B24}"/>
              </a:ext>
            </a:extLst>
          </p:cNvPr>
          <p:cNvSpPr>
            <a:spLocks noGrp="1" noRot="1" noChangeAspect="1" noChangeArrowheads="1" noTextEdit="1"/>
          </p:cNvSpPr>
          <p:nvPr>
            <p:ph type="sldImg"/>
          </p:nvPr>
        </p:nvSpPr>
        <p:spPr>
          <a:xfrm>
            <a:off x="477838" y="744538"/>
            <a:ext cx="5853112" cy="3294062"/>
          </a:xfrm>
          <a:ln/>
        </p:spPr>
      </p:sp>
      <p:sp>
        <p:nvSpPr>
          <p:cNvPr id="295939" name="Rectangle 3">
            <a:extLst>
              <a:ext uri="{FF2B5EF4-FFF2-40B4-BE49-F238E27FC236}">
                <a16:creationId xmlns:a16="http://schemas.microsoft.com/office/drawing/2014/main" id="{A30D8011-56E0-492A-BDCD-176C52E1C301}"/>
              </a:ext>
            </a:extLst>
          </p:cNvPr>
          <p:cNvSpPr>
            <a:spLocks noGrp="1" noChangeArrowheads="1"/>
          </p:cNvSpPr>
          <p:nvPr>
            <p:ph type="body" idx="1"/>
          </p:nvPr>
        </p:nvSpPr>
        <p:spPr>
          <a:xfrm>
            <a:off x="889000" y="4716463"/>
            <a:ext cx="4891088" cy="4467225"/>
          </a:xfrm>
        </p:spPr>
        <p:txBody>
          <a:bodyPr/>
          <a:lstStyle/>
          <a:p>
            <a:pPr>
              <a:spcBef>
                <a:spcPct val="0"/>
              </a:spcBef>
              <a:spcAft>
                <a:spcPct val="50000"/>
              </a:spcAft>
            </a:pPr>
            <a:r>
              <a:rPr lang="en-US" altLang="en-US" b="1">
                <a:latin typeface="Times New Roman" panose="02020603050405020304" pitchFamily="18" charset="0"/>
              </a:rPr>
              <a:t>Slide 16 – </a:t>
            </a:r>
            <a:r>
              <a:rPr lang="nl-NL" altLang="en-US" b="1">
                <a:latin typeface="Times New Roman" panose="02020603050405020304" pitchFamily="18" charset="0"/>
              </a:rPr>
              <a:t>Financial resources</a:t>
            </a:r>
            <a:endParaRPr lang="en-US" altLang="en-US" b="1">
              <a:latin typeface="Times New Roman" panose="02020603050405020304" pitchFamily="18" charset="0"/>
            </a:endParaRPr>
          </a:p>
          <a:p>
            <a:pPr>
              <a:spcBef>
                <a:spcPct val="0"/>
              </a:spcBef>
              <a:spcAft>
                <a:spcPct val="50000"/>
              </a:spcAft>
            </a:pPr>
            <a:r>
              <a:rPr lang="en-US" altLang="en-US" sz="1000">
                <a:latin typeface="Times New Roman" panose="02020603050405020304" pitchFamily="18" charset="0"/>
              </a:rPr>
              <a:t>The developed country signatories to the Stockholm Convention will provide funding to developing countries to meet their commitments under the convention.</a:t>
            </a:r>
          </a:p>
          <a:p>
            <a:pPr>
              <a:spcBef>
                <a:spcPct val="0"/>
              </a:spcBef>
              <a:spcAft>
                <a:spcPct val="50000"/>
              </a:spcAft>
            </a:pPr>
            <a:r>
              <a:rPr lang="en-US" altLang="en-US" sz="1000">
                <a:latin typeface="Times New Roman" panose="02020603050405020304" pitchFamily="18" charset="0"/>
              </a:rPr>
              <a:t>GEF is to fulfill the </a:t>
            </a:r>
            <a:r>
              <a:rPr lang="en-US" altLang="en-US" sz="1000" u="sng">
                <a:latin typeface="Times New Roman" panose="02020603050405020304" pitchFamily="18" charset="0"/>
              </a:rPr>
              <a:t>interim</a:t>
            </a:r>
            <a:r>
              <a:rPr lang="en-US" altLang="en-US" sz="1000">
                <a:latin typeface="Times New Roman" panose="02020603050405020304" pitchFamily="18" charset="0"/>
              </a:rPr>
              <a:t> financial function of the Convention through operational measures related specifically to POPs.</a:t>
            </a:r>
          </a:p>
          <a:p>
            <a:pPr>
              <a:spcBef>
                <a:spcPct val="0"/>
              </a:spcBef>
              <a:spcAft>
                <a:spcPct val="50000"/>
              </a:spcAft>
            </a:pPr>
            <a:r>
              <a:rPr lang="en-GB" altLang="en-US" sz="1000">
                <a:latin typeface="Times New Roman" panose="02020603050405020304" pitchFamily="18" charset="0"/>
              </a:rPr>
              <a:t>- The “new and additional” funding shall complement, not substitute, existing aid programs</a:t>
            </a:r>
          </a:p>
          <a:p>
            <a:pPr>
              <a:spcBef>
                <a:spcPct val="0"/>
              </a:spcBef>
              <a:spcAft>
                <a:spcPct val="50000"/>
              </a:spcAft>
            </a:pPr>
            <a:r>
              <a:rPr lang="en-GB" altLang="en-US" sz="1000">
                <a:latin typeface="Times New Roman" panose="02020603050405020304" pitchFamily="18" charset="0"/>
              </a:rPr>
              <a:t>- The funding should support projects with global environmental benefits for which official development funds are not normally available</a:t>
            </a:r>
          </a:p>
          <a:p>
            <a:pPr>
              <a:spcBef>
                <a:spcPct val="0"/>
              </a:spcBef>
              <a:spcAft>
                <a:spcPct val="50000"/>
              </a:spcAft>
            </a:pPr>
            <a:r>
              <a:rPr lang="en-GB" altLang="en-US" sz="1000">
                <a:latin typeface="Times New Roman" panose="02020603050405020304" pitchFamily="18" charset="0"/>
              </a:rPr>
              <a:t>- The funding should cover the added (incremental) costs necessary to protect the global environment beyond what is necessary for national development</a:t>
            </a:r>
            <a:endParaRPr lang="en-US" altLang="en-US" sz="1000">
              <a:latin typeface="Times New Roman" panose="02020603050405020304" pitchFamily="18" charset="0"/>
            </a:endParaRPr>
          </a:p>
          <a:p>
            <a:endParaRPr lang="en-US" altLang="en-US" sz="10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002FB1B-7EA9-437B-9CF3-D70F7D9B38C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DD88A7-BF6B-4722-84A1-D89069C3CCFB}" type="slidenum">
              <a:rPr lang="en-US" altLang="en-US" smtClean="0"/>
              <a:pPr/>
              <a:t>30</a:t>
            </a:fld>
            <a:endParaRPr lang="en-US" altLang="en-US"/>
          </a:p>
        </p:txBody>
      </p:sp>
      <p:sp>
        <p:nvSpPr>
          <p:cNvPr id="15363" name="Rectangle 2">
            <a:extLst>
              <a:ext uri="{FF2B5EF4-FFF2-40B4-BE49-F238E27FC236}">
                <a16:creationId xmlns:a16="http://schemas.microsoft.com/office/drawing/2014/main" id="{FA2B2491-C801-4443-BC46-0DDC9849EECA}"/>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1ACA136-E8CD-4E71-9138-2D4814482C9B}"/>
              </a:ext>
            </a:extLst>
          </p:cNvPr>
          <p:cNvSpPr>
            <a:spLocks noGrp="1" noChangeArrowheads="1"/>
          </p:cNvSpPr>
          <p:nvPr>
            <p:ph type="body" idx="1"/>
          </p:nvPr>
        </p:nvSpPr>
        <p:spPr>
          <a:noFill/>
        </p:spPr>
        <p:txBody>
          <a:bodyPr/>
          <a:lstStyle/>
          <a:p>
            <a:pPr eaLnBrk="1" hangingPunct="1"/>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9E5E090A-477A-43ED-B098-B91E4F2B90E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549271-AFA9-4281-94EA-4B7860988608}" type="slidenum">
              <a:rPr lang="en-US" altLang="en-US" smtClean="0"/>
              <a:pPr/>
              <a:t>31</a:t>
            </a:fld>
            <a:endParaRPr lang="en-US" altLang="en-US"/>
          </a:p>
        </p:txBody>
      </p:sp>
      <p:sp>
        <p:nvSpPr>
          <p:cNvPr id="74755" name="Rectangle 2">
            <a:extLst>
              <a:ext uri="{FF2B5EF4-FFF2-40B4-BE49-F238E27FC236}">
                <a16:creationId xmlns:a16="http://schemas.microsoft.com/office/drawing/2014/main" id="{56D39123-0FFF-43A4-9D49-736A41AC534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1803148F-0D61-44FC-8391-FC2364988B0E}"/>
              </a:ext>
            </a:extLst>
          </p:cNvPr>
          <p:cNvSpPr>
            <a:spLocks noGrp="1" noChangeArrowheads="1"/>
          </p:cNvSpPr>
          <p:nvPr>
            <p:ph type="body" idx="1"/>
          </p:nvPr>
        </p:nvSpPr>
        <p:spPr>
          <a:noFill/>
        </p:spPr>
        <p:txBody>
          <a:bodyPr/>
          <a:lstStyle/>
          <a:p>
            <a:pPr eaLnBrk="1" hangingPunct="1"/>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3A6681-9B47-43F7-98FE-2E53BE2AE5D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E02D25-0CCA-4796-9122-6984229DE803}" type="slidenum">
              <a:rPr lang="en-US" altLang="en-US" smtClean="0"/>
              <a:pPr/>
              <a:t>32</a:t>
            </a:fld>
            <a:endParaRPr lang="en-US" altLang="en-US"/>
          </a:p>
        </p:txBody>
      </p:sp>
      <p:sp>
        <p:nvSpPr>
          <p:cNvPr id="76803" name="Rectangle 2">
            <a:extLst>
              <a:ext uri="{FF2B5EF4-FFF2-40B4-BE49-F238E27FC236}">
                <a16:creationId xmlns:a16="http://schemas.microsoft.com/office/drawing/2014/main" id="{D04EF171-A8CB-464C-A1A3-F29B6E881C5B}"/>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F11E9C9B-4551-4A84-882B-527675BF1839}"/>
              </a:ext>
            </a:extLst>
          </p:cNvPr>
          <p:cNvSpPr>
            <a:spLocks noGrp="1" noChangeArrowheads="1"/>
          </p:cNvSpPr>
          <p:nvPr>
            <p:ph type="body" idx="1"/>
          </p:nvPr>
        </p:nvSpPr>
        <p:spPr>
          <a:noFill/>
        </p:spPr>
        <p:txBody>
          <a:bodyPr/>
          <a:lstStyle/>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E30E297-8E71-40D0-8ABD-A91425A93B2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B6B8F0-C3DF-4878-9A8F-76C53DE460F6}" type="slidenum">
              <a:rPr lang="en-US" altLang="en-US" smtClean="0"/>
              <a:pPr/>
              <a:t>33</a:t>
            </a:fld>
            <a:endParaRPr lang="en-US" altLang="en-US"/>
          </a:p>
        </p:txBody>
      </p:sp>
      <p:sp>
        <p:nvSpPr>
          <p:cNvPr id="80899" name="Rectangle 2">
            <a:extLst>
              <a:ext uri="{FF2B5EF4-FFF2-40B4-BE49-F238E27FC236}">
                <a16:creationId xmlns:a16="http://schemas.microsoft.com/office/drawing/2014/main" id="{F5847FED-0020-485F-BD5E-FF7D77C021DE}"/>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795D387A-A349-4F97-83BD-2701E3583247}"/>
              </a:ext>
            </a:extLst>
          </p:cNvPr>
          <p:cNvSpPr>
            <a:spLocks noGrp="1" noChangeArrowheads="1"/>
          </p:cNvSpPr>
          <p:nvPr>
            <p:ph type="body" idx="1"/>
          </p:nvPr>
        </p:nvSpPr>
        <p:spPr>
          <a:noFill/>
        </p:spPr>
        <p:txBody>
          <a:bodyPr/>
          <a:lstStyle/>
          <a:p>
            <a:pPr eaLnBrk="1" hangingPunct="1"/>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79F320AA-C6B7-43E8-98A4-7EBA53DCF0C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035377-77A2-4A5A-8660-85EA961A9695}" type="slidenum">
              <a:rPr lang="en-US" altLang="en-US" smtClean="0"/>
              <a:pPr/>
              <a:t>34</a:t>
            </a:fld>
            <a:endParaRPr lang="en-US" altLang="en-US"/>
          </a:p>
        </p:txBody>
      </p:sp>
      <p:sp>
        <p:nvSpPr>
          <p:cNvPr id="84995" name="Rectangle 2">
            <a:extLst>
              <a:ext uri="{FF2B5EF4-FFF2-40B4-BE49-F238E27FC236}">
                <a16:creationId xmlns:a16="http://schemas.microsoft.com/office/drawing/2014/main" id="{0689545C-B4C8-4E72-9F02-59F0AEC8208B}"/>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2E6340F6-4FB3-411E-8CB9-1B5FFB52A09E}"/>
              </a:ext>
            </a:extLst>
          </p:cNvPr>
          <p:cNvSpPr>
            <a:spLocks noGrp="1" noChangeArrowheads="1"/>
          </p:cNvSpPr>
          <p:nvPr>
            <p:ph type="body" idx="1"/>
          </p:nvPr>
        </p:nvSpPr>
        <p:spPr>
          <a:noFill/>
        </p:spPr>
        <p:txBody>
          <a:bodyPr/>
          <a:lstStyle/>
          <a:p>
            <a:pPr eaLnBrk="1" hangingPunct="1"/>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B7C5DE-C9D7-43FA-BF52-F2EE659742B1}"/>
              </a:ext>
            </a:extLst>
          </p:cNvPr>
          <p:cNvSpPr>
            <a:spLocks noGrp="1" noChangeArrowheads="1"/>
          </p:cNvSpPr>
          <p:nvPr>
            <p:ph type="sldNum" sz="quarter" idx="5"/>
          </p:nvPr>
        </p:nvSpPr>
        <p:spPr>
          <a:ln/>
        </p:spPr>
        <p:txBody>
          <a:bodyPr/>
          <a:lstStyle/>
          <a:p>
            <a:fld id="{688E6063-F40F-4791-9C02-36FA6084DDCA}" type="slidenum">
              <a:rPr lang="en-US" altLang="en-US"/>
              <a:pPr/>
              <a:t>36</a:t>
            </a:fld>
            <a:endParaRPr lang="en-US" altLang="en-US"/>
          </a:p>
        </p:txBody>
      </p:sp>
      <p:sp>
        <p:nvSpPr>
          <p:cNvPr id="334850" name="Rectangle 2">
            <a:extLst>
              <a:ext uri="{FF2B5EF4-FFF2-40B4-BE49-F238E27FC236}">
                <a16:creationId xmlns:a16="http://schemas.microsoft.com/office/drawing/2014/main" id="{6E3DFEA6-6882-4A73-9844-5D5FE94885E4}"/>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A99C44E4-0071-428F-BD7C-F5CC2F060146}"/>
              </a:ext>
            </a:extLst>
          </p:cNvPr>
          <p:cNvSpPr>
            <a:spLocks noGrp="1" noChangeArrowheads="1"/>
          </p:cNvSpPr>
          <p:nvPr>
            <p:ph type="body" idx="1"/>
          </p:nvPr>
        </p:nvSpPr>
        <p:spPr/>
        <p:txBody>
          <a:bodyPr/>
          <a:lstStyle/>
          <a:p>
            <a:pPr>
              <a:spcBef>
                <a:spcPct val="0"/>
              </a:spcBef>
              <a:spcAft>
                <a:spcPct val="50000"/>
              </a:spcAft>
            </a:pPr>
            <a:r>
              <a:rPr lang="en-US" altLang="en-US" b="1">
                <a:latin typeface="Times New Roman" panose="02020603050405020304" pitchFamily="18" charset="0"/>
              </a:rPr>
              <a:t>Slide 9 – Overview of the Convention </a:t>
            </a:r>
          </a:p>
          <a:p>
            <a:pPr>
              <a:spcBef>
                <a:spcPct val="0"/>
              </a:spcBef>
              <a:spcAft>
                <a:spcPct val="50000"/>
              </a:spcAft>
            </a:pPr>
            <a:r>
              <a:rPr lang="en-US" altLang="en-US" sz="1000">
                <a:latin typeface="Times New Roman" panose="02020603050405020304" pitchFamily="18" charset="0"/>
              </a:rPr>
              <a:t>The Stockholm Convention on Persistent Organic Pollutant (“Stockholm Convention”) came into force in May 2004. This is thereby the newest global environmental treaty in effect.</a:t>
            </a:r>
          </a:p>
          <a:p>
            <a:pPr>
              <a:spcBef>
                <a:spcPct val="0"/>
              </a:spcBef>
              <a:spcAft>
                <a:spcPct val="50000"/>
              </a:spcAft>
            </a:pPr>
            <a:r>
              <a:rPr lang="en-US" altLang="en-US" sz="1000">
                <a:latin typeface="Times New Roman" panose="02020603050405020304" pitchFamily="18" charset="0"/>
              </a:rPr>
              <a:t>The objective is simply to protect human health from the impact of POPs. This refers both to direct and indirect effects, and thereby also by necessity includes any kind of release of POP into the environment, regardless of whether humans or animals are the most exposed groups.</a:t>
            </a:r>
          </a:p>
          <a:p>
            <a:pPr>
              <a:spcBef>
                <a:spcPct val="0"/>
              </a:spcBef>
              <a:spcAft>
                <a:spcPct val="50000"/>
              </a:spcAft>
            </a:pPr>
            <a:r>
              <a:rPr lang="en-US" altLang="en-US" sz="1000">
                <a:latin typeface="Times New Roman" panose="02020603050405020304" pitchFamily="18" charset="0"/>
              </a:rPr>
              <a:t>12 chemicals are targeted by the convention, but the option to add more chemicals into the convention coverage is clearly stated in the convention text. The 12 POPs are grouped into thee categories: </a:t>
            </a:r>
          </a:p>
          <a:p>
            <a:pPr marL="685800" lvl="1" indent="-228600">
              <a:spcBef>
                <a:spcPct val="0"/>
              </a:spcBef>
              <a:spcAft>
                <a:spcPct val="50000"/>
              </a:spcAft>
              <a:buFontTx/>
              <a:buAutoNum type="arabicPeriod"/>
            </a:pPr>
            <a:r>
              <a:rPr lang="nl-NL" altLang="en-US" sz="1000">
                <a:latin typeface="Times New Roman" panose="02020603050405020304" pitchFamily="18" charset="0"/>
              </a:rPr>
              <a:t>Intentionally produced chemicals that the convention requires are be eliminated.</a:t>
            </a:r>
          </a:p>
          <a:p>
            <a:pPr marL="685800" lvl="1" indent="-228600">
              <a:spcBef>
                <a:spcPct val="0"/>
              </a:spcBef>
              <a:spcAft>
                <a:spcPct val="50000"/>
              </a:spcAft>
              <a:buFontTx/>
              <a:buAutoNum type="arabicPeriod"/>
            </a:pPr>
            <a:r>
              <a:rPr lang="nl-NL" altLang="en-US" sz="1000">
                <a:latin typeface="Times New Roman" panose="02020603050405020304" pitchFamily="18" charset="0"/>
              </a:rPr>
              <a:t>Intentionally produced chemicals that the convention still allow restricted use of.</a:t>
            </a:r>
            <a:endParaRPr lang="en-GB" altLang="en-US" sz="1000">
              <a:latin typeface="Times New Roman" panose="02020603050405020304" pitchFamily="18" charset="0"/>
            </a:endParaRPr>
          </a:p>
          <a:p>
            <a:pPr marL="685800" lvl="1" indent="-228600">
              <a:spcBef>
                <a:spcPct val="0"/>
              </a:spcBef>
              <a:spcAft>
                <a:spcPct val="50000"/>
              </a:spcAft>
              <a:buFontTx/>
              <a:buAutoNum type="arabicPeriod"/>
            </a:pPr>
            <a:r>
              <a:rPr lang="nl-NL" altLang="en-US" sz="1000">
                <a:latin typeface="Times New Roman" panose="02020603050405020304" pitchFamily="18" charset="0"/>
              </a:rPr>
              <a:t>Unintentionally produced chemical, the generation of which is to be eliminated as far as possible.</a:t>
            </a:r>
          </a:p>
          <a:p>
            <a:endParaRPr lang="fr-FR" altLang="en-US" sz="1000">
              <a:latin typeface="Times New Roman" panose="02020603050405020304" pitchFamily="18" charset="0"/>
            </a:endParaRP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F73FCC-E0DB-491D-9CE1-E5127BFC303D}"/>
              </a:ext>
            </a:extLst>
          </p:cNvPr>
          <p:cNvSpPr>
            <a:spLocks noGrp="1" noChangeArrowheads="1"/>
          </p:cNvSpPr>
          <p:nvPr>
            <p:ph type="sldNum" sz="quarter" idx="5"/>
          </p:nvPr>
        </p:nvSpPr>
        <p:spPr>
          <a:ln/>
        </p:spPr>
        <p:txBody>
          <a:bodyPr/>
          <a:lstStyle/>
          <a:p>
            <a:fld id="{AB2D1557-A3A7-4355-9109-2F6828B0485E}" type="slidenum">
              <a:rPr lang="en-US" altLang="en-US"/>
              <a:pPr/>
              <a:t>37</a:t>
            </a:fld>
            <a:endParaRPr lang="en-US" altLang="en-US"/>
          </a:p>
        </p:txBody>
      </p:sp>
      <p:sp>
        <p:nvSpPr>
          <p:cNvPr id="280578" name="Rectangle 2">
            <a:extLst>
              <a:ext uri="{FF2B5EF4-FFF2-40B4-BE49-F238E27FC236}">
                <a16:creationId xmlns:a16="http://schemas.microsoft.com/office/drawing/2014/main" id="{C0197365-B377-4EC5-BB35-9E441785D157}"/>
              </a:ext>
            </a:extLst>
          </p:cNvPr>
          <p:cNvSpPr>
            <a:spLocks noGrp="1" noRot="1" noChangeAspect="1" noChangeArrowheads="1" noTextEdit="1"/>
          </p:cNvSpPr>
          <p:nvPr>
            <p:ph type="sldImg"/>
          </p:nvPr>
        </p:nvSpPr>
        <p:spPr>
          <a:xfrm>
            <a:off x="477838" y="744538"/>
            <a:ext cx="5853112" cy="3294062"/>
          </a:xfrm>
          <a:ln/>
        </p:spPr>
      </p:sp>
      <p:sp>
        <p:nvSpPr>
          <p:cNvPr id="280579" name="Rectangle 3">
            <a:extLst>
              <a:ext uri="{FF2B5EF4-FFF2-40B4-BE49-F238E27FC236}">
                <a16:creationId xmlns:a16="http://schemas.microsoft.com/office/drawing/2014/main" id="{DABE41BE-737B-4CFA-99BE-2B4CF1ABD8BE}"/>
              </a:ext>
            </a:extLst>
          </p:cNvPr>
          <p:cNvSpPr>
            <a:spLocks noGrp="1" noChangeArrowheads="1"/>
          </p:cNvSpPr>
          <p:nvPr>
            <p:ph type="body" idx="1"/>
          </p:nvPr>
        </p:nvSpPr>
        <p:spPr>
          <a:xfrm>
            <a:off x="889000" y="4246563"/>
            <a:ext cx="4891088" cy="4937125"/>
          </a:xfrm>
        </p:spPr>
        <p:txBody>
          <a:bodyPr/>
          <a:lstStyle/>
          <a:p>
            <a:pPr>
              <a:spcBef>
                <a:spcPct val="0"/>
              </a:spcBef>
              <a:spcAft>
                <a:spcPct val="50000"/>
              </a:spcAft>
            </a:pPr>
            <a:r>
              <a:rPr lang="en-US" altLang="en-US" b="1">
                <a:latin typeface="Times New Roman" panose="02020603050405020304" pitchFamily="18" charset="0"/>
              </a:rPr>
              <a:t>Slide 10 – </a:t>
            </a:r>
            <a:r>
              <a:rPr lang="nl-NL" altLang="en-US" b="1">
                <a:latin typeface="Times New Roman" panose="02020603050405020304" pitchFamily="18" charset="0"/>
              </a:rPr>
              <a:t>12 chemicals targeted</a:t>
            </a:r>
            <a:endParaRPr lang="en-US" altLang="en-US" b="1">
              <a:latin typeface="Times New Roman" panose="02020603050405020304" pitchFamily="18" charset="0"/>
            </a:endParaRPr>
          </a:p>
          <a:p>
            <a:pPr>
              <a:spcBef>
                <a:spcPct val="0"/>
              </a:spcBef>
              <a:spcAft>
                <a:spcPct val="50000"/>
              </a:spcAft>
            </a:pPr>
            <a:r>
              <a:rPr lang="en-US" altLang="en-US" sz="1000">
                <a:latin typeface="Times New Roman" panose="02020603050405020304" pitchFamily="18" charset="0"/>
              </a:rPr>
              <a:t>This slide summarizes the 12 POPs covered by the Stockholm Convention and in what group of chemicals they belong.</a:t>
            </a:r>
          </a:p>
          <a:p>
            <a:pPr>
              <a:spcBef>
                <a:spcPct val="0"/>
              </a:spcBef>
              <a:spcAft>
                <a:spcPct val="50000"/>
              </a:spcAft>
            </a:pPr>
            <a:r>
              <a:rPr lang="en-US" altLang="en-US" sz="1000">
                <a:latin typeface="Times New Roman" panose="02020603050405020304" pitchFamily="18" charset="0"/>
              </a:rPr>
              <a:t>The “Dirty Dozen” is the nickname for the 12 particularly nasty cancer causing POPs targeted by the Stockholm Convention. While many countries have banned the pesticides on the list, urgent action is needed to tackle the industrial chemicals, by-products and stockpiles. </a:t>
            </a:r>
          </a:p>
          <a:p>
            <a:pPr>
              <a:spcBef>
                <a:spcPct val="0"/>
              </a:spcBef>
              <a:spcAft>
                <a:spcPct val="50000"/>
              </a:spcAft>
            </a:pPr>
            <a:r>
              <a:rPr lang="en-US" altLang="en-US" sz="1000">
                <a:latin typeface="Times New Roman" panose="02020603050405020304" pitchFamily="18" charset="0"/>
              </a:rPr>
              <a:t>1</a:t>
            </a:r>
            <a:r>
              <a:rPr lang="en-US" altLang="en-US" sz="1000" b="1">
                <a:latin typeface="Times New Roman" panose="02020603050405020304" pitchFamily="18" charset="0"/>
              </a:rPr>
              <a:t>.Aldrin</a:t>
            </a:r>
            <a:r>
              <a:rPr lang="en-US" altLang="en-US" sz="1000">
                <a:latin typeface="Times New Roman" panose="02020603050405020304" pitchFamily="18" charset="0"/>
              </a:rPr>
              <a:t>: Pesticide used to protect crops from soil insects. </a:t>
            </a:r>
            <a:br>
              <a:rPr lang="en-US" altLang="en-US" sz="1000">
                <a:latin typeface="Times New Roman" panose="02020603050405020304" pitchFamily="18" charset="0"/>
              </a:rPr>
            </a:br>
            <a:r>
              <a:rPr lang="en-US" altLang="en-US" sz="1000" b="1">
                <a:latin typeface="Times New Roman" panose="02020603050405020304" pitchFamily="18" charset="0"/>
              </a:rPr>
              <a:t>2.Chlordane: </a:t>
            </a:r>
            <a:r>
              <a:rPr lang="en-US" altLang="en-US" sz="1000">
                <a:latin typeface="Times New Roman" panose="02020603050405020304" pitchFamily="18" charset="0"/>
              </a:rPr>
              <a:t>Pesticide</a:t>
            </a:r>
            <a:r>
              <a:rPr lang="en-US" altLang="en-US" sz="1000" b="1">
                <a:latin typeface="Times New Roman" panose="02020603050405020304" pitchFamily="18" charset="0"/>
              </a:rPr>
              <a:t> </a:t>
            </a:r>
            <a:r>
              <a:rPr lang="en-US" altLang="en-US" sz="1000">
                <a:latin typeface="Times New Roman" panose="02020603050405020304" pitchFamily="18" charset="0"/>
              </a:rPr>
              <a:t>used to protect crops from termites.</a:t>
            </a:r>
            <a:br>
              <a:rPr lang="en-US" altLang="en-US" sz="1000">
                <a:latin typeface="Times New Roman" panose="02020603050405020304" pitchFamily="18" charset="0"/>
              </a:rPr>
            </a:br>
            <a:r>
              <a:rPr lang="en-US" altLang="en-US" sz="1000" b="1">
                <a:latin typeface="Times New Roman" panose="02020603050405020304" pitchFamily="18" charset="0"/>
              </a:rPr>
              <a:t>3.DDT: </a:t>
            </a:r>
            <a:r>
              <a:rPr lang="en-US" altLang="en-US" sz="1000">
                <a:latin typeface="Times New Roman" panose="02020603050405020304" pitchFamily="18" charset="0"/>
              </a:rPr>
              <a:t>Pesticide used on crops for vector control. Used on troops during WWII to stop malaria, typhus and other diseases. </a:t>
            </a:r>
            <a:br>
              <a:rPr lang="en-US" altLang="en-US" sz="1000">
                <a:latin typeface="Times New Roman" panose="02020603050405020304" pitchFamily="18" charset="0"/>
              </a:rPr>
            </a:br>
            <a:r>
              <a:rPr lang="en-US" altLang="en-US" sz="1000" b="1">
                <a:latin typeface="Times New Roman" panose="02020603050405020304" pitchFamily="18" charset="0"/>
              </a:rPr>
              <a:t>4.Dieldrin: </a:t>
            </a:r>
            <a:r>
              <a:rPr lang="en-US" altLang="en-US" sz="1000">
                <a:latin typeface="Times New Roman" panose="02020603050405020304" pitchFamily="18" charset="0"/>
              </a:rPr>
              <a:t>Pesticide used to control of insects and disease vectors. </a:t>
            </a:r>
            <a:br>
              <a:rPr lang="en-US" altLang="en-US" sz="1000">
                <a:latin typeface="Times New Roman" panose="02020603050405020304" pitchFamily="18" charset="0"/>
              </a:rPr>
            </a:br>
            <a:r>
              <a:rPr lang="en-US" altLang="en-US" sz="1000" b="1">
                <a:latin typeface="Times New Roman" panose="02020603050405020304" pitchFamily="18" charset="0"/>
              </a:rPr>
              <a:t>5&amp;6.Dioxin and furans</a:t>
            </a:r>
            <a:r>
              <a:rPr lang="en-US" altLang="en-US" sz="1000">
                <a:latin typeface="Times New Roman" panose="02020603050405020304" pitchFamily="18" charset="0"/>
              </a:rPr>
              <a:t>: Industrial by-products, e.g. from pulp and paper making, and from coking plants.</a:t>
            </a:r>
          </a:p>
          <a:p>
            <a:pPr>
              <a:spcBef>
                <a:spcPct val="0"/>
              </a:spcBef>
              <a:spcAft>
                <a:spcPct val="50000"/>
              </a:spcAft>
            </a:pPr>
            <a:r>
              <a:rPr lang="en-US" altLang="en-US" sz="1000" b="1">
                <a:latin typeface="Times New Roman" panose="02020603050405020304" pitchFamily="18" charset="0"/>
              </a:rPr>
              <a:t>7.Endrin</a:t>
            </a:r>
            <a:r>
              <a:rPr lang="en-US" altLang="en-US" sz="1000">
                <a:latin typeface="Times New Roman" panose="02020603050405020304" pitchFamily="18" charset="0"/>
              </a:rPr>
              <a:t>: Pesticide used on field crops and to control rodents.</a:t>
            </a:r>
            <a:br>
              <a:rPr lang="en-US" altLang="en-US" sz="1000">
                <a:latin typeface="Times New Roman" panose="02020603050405020304" pitchFamily="18" charset="0"/>
              </a:rPr>
            </a:br>
            <a:r>
              <a:rPr lang="en-US" altLang="en-US" sz="1000" b="1">
                <a:latin typeface="Times New Roman" panose="02020603050405020304" pitchFamily="18" charset="0"/>
              </a:rPr>
              <a:t>8.Hexachlorobenzene (HCB)</a:t>
            </a:r>
            <a:br>
              <a:rPr lang="en-US" altLang="en-US" sz="1000">
                <a:latin typeface="Times New Roman" panose="02020603050405020304" pitchFamily="18" charset="0"/>
              </a:rPr>
            </a:br>
            <a:r>
              <a:rPr lang="en-US" altLang="en-US" sz="1000">
                <a:latin typeface="Times New Roman" panose="02020603050405020304" pitchFamily="18" charset="0"/>
              </a:rPr>
              <a:t>Pesticide and industrial by-product released when plastics are manufactured.</a:t>
            </a:r>
            <a:br>
              <a:rPr lang="en-US" altLang="en-US" sz="1000">
                <a:latin typeface="Times New Roman" panose="02020603050405020304" pitchFamily="18" charset="0"/>
              </a:rPr>
            </a:br>
            <a:r>
              <a:rPr lang="en-US" altLang="en-US" sz="1000" b="1">
                <a:latin typeface="Times New Roman" panose="02020603050405020304" pitchFamily="18" charset="0"/>
              </a:rPr>
              <a:t>9.Heptachlor</a:t>
            </a:r>
            <a:r>
              <a:rPr lang="en-US" altLang="en-US" sz="1000">
                <a:latin typeface="Times New Roman" panose="02020603050405020304" pitchFamily="18" charset="0"/>
              </a:rPr>
              <a:t>: Pesticide used against soil insects and termites.</a:t>
            </a:r>
            <a:br>
              <a:rPr lang="en-US" altLang="en-US" sz="1000">
                <a:latin typeface="Times New Roman" panose="02020603050405020304" pitchFamily="18" charset="0"/>
              </a:rPr>
            </a:br>
            <a:r>
              <a:rPr lang="en-US" altLang="en-US" sz="1000" b="1">
                <a:latin typeface="Times New Roman" panose="02020603050405020304" pitchFamily="18" charset="0"/>
              </a:rPr>
              <a:t>10.Mirex</a:t>
            </a:r>
            <a:r>
              <a:rPr lang="en-US" altLang="en-US" sz="1000">
                <a:latin typeface="Times New Roman" panose="02020603050405020304" pitchFamily="18" charset="0"/>
              </a:rPr>
              <a:t>: Pesticide used against various ants, termites, wasps and bugs. Also used as a fire retardant in plastics, rubber, paint paper and electrical goods.</a:t>
            </a:r>
            <a:br>
              <a:rPr lang="en-US" altLang="en-US" sz="1000">
                <a:latin typeface="Times New Roman" panose="02020603050405020304" pitchFamily="18" charset="0"/>
              </a:rPr>
            </a:br>
            <a:r>
              <a:rPr lang="en-US" altLang="en-US" sz="1000" b="1">
                <a:latin typeface="Times New Roman" panose="02020603050405020304" pitchFamily="18" charset="0"/>
              </a:rPr>
              <a:t>11.Polychlorinated biphenyls (PCBs) </a:t>
            </a:r>
            <a:br>
              <a:rPr lang="en-US" altLang="en-US" sz="1000">
                <a:latin typeface="Times New Roman" panose="02020603050405020304" pitchFamily="18" charset="0"/>
              </a:rPr>
            </a:br>
            <a:r>
              <a:rPr lang="en-US" altLang="en-US" sz="1000">
                <a:latin typeface="Times New Roman" panose="02020603050405020304" pitchFamily="18" charset="0"/>
              </a:rPr>
              <a:t>Industrial chemical used in heat exchange fluids, paint additives, carbonless copy paper, plastics and various other industrial applications. Released as by-product.</a:t>
            </a:r>
            <a:br>
              <a:rPr lang="en-US" altLang="en-US" sz="1000">
                <a:latin typeface="Times New Roman" panose="02020603050405020304" pitchFamily="18" charset="0"/>
              </a:rPr>
            </a:br>
            <a:r>
              <a:rPr lang="en-US" altLang="en-US" sz="1000" b="1">
                <a:latin typeface="Times New Roman" panose="02020603050405020304" pitchFamily="18" charset="0"/>
              </a:rPr>
              <a:t>12.Toxaphene: </a:t>
            </a:r>
            <a:r>
              <a:rPr lang="en-US" altLang="en-US" sz="1000">
                <a:latin typeface="Times New Roman" panose="02020603050405020304" pitchFamily="18" charset="0"/>
              </a:rPr>
              <a:t>Pesticide used on cotton, grains, fruits, nuts and vegetables, and to control ticks and mites in livestock.</a:t>
            </a:r>
          </a:p>
          <a:p>
            <a:pPr>
              <a:spcBef>
                <a:spcPct val="0"/>
              </a:spcBef>
              <a:spcAft>
                <a:spcPct val="50000"/>
              </a:spcAft>
            </a:pPr>
            <a:endParaRPr lang="en-GB" altLang="en-US" sz="1000">
              <a:latin typeface="Times New Roman" panose="02020603050405020304" pitchFamily="18" charset="0"/>
            </a:endParaRPr>
          </a:p>
          <a:p>
            <a:pPr>
              <a:spcBef>
                <a:spcPct val="0"/>
              </a:spcBef>
              <a:spcAft>
                <a:spcPct val="50000"/>
              </a:spcAft>
            </a:pPr>
            <a:r>
              <a:rPr lang="en-US" altLang="en-US" sz="1000">
                <a:latin typeface="Times New Roman" panose="02020603050405020304" pitchFamily="18" charset="0"/>
              </a:rPr>
              <a:t>So far, the Stockholm Convention is mainly covering pesticides (so perhaps less tailored to industry), but the Convention already has clauses for copying with other chemicals (this will be explained later during this session).</a:t>
            </a:r>
          </a:p>
          <a:p>
            <a:pPr>
              <a:spcBef>
                <a:spcPct val="0"/>
              </a:spcBef>
              <a:spcAft>
                <a:spcPct val="50000"/>
              </a:spcAft>
            </a:pPr>
            <a:endParaRPr lang="en-US" altLang="en-US" sz="10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231432-7FCB-4691-9AE7-8BCF118532BD}"/>
              </a:ext>
            </a:extLst>
          </p:cNvPr>
          <p:cNvSpPr>
            <a:spLocks noGrp="1" noChangeArrowheads="1"/>
          </p:cNvSpPr>
          <p:nvPr>
            <p:ph type="sldNum" sz="quarter" idx="5"/>
          </p:nvPr>
        </p:nvSpPr>
        <p:spPr>
          <a:ln/>
        </p:spPr>
        <p:txBody>
          <a:bodyPr/>
          <a:lstStyle/>
          <a:p>
            <a:fld id="{D8270552-D849-4AA3-BECF-E269E6ACD311}" type="slidenum">
              <a:rPr lang="en-US" altLang="en-US"/>
              <a:pPr/>
              <a:t>38</a:t>
            </a:fld>
            <a:endParaRPr lang="en-US" altLang="en-US"/>
          </a:p>
        </p:txBody>
      </p:sp>
      <p:sp>
        <p:nvSpPr>
          <p:cNvPr id="283650" name="Rectangle 2">
            <a:extLst>
              <a:ext uri="{FF2B5EF4-FFF2-40B4-BE49-F238E27FC236}">
                <a16:creationId xmlns:a16="http://schemas.microsoft.com/office/drawing/2014/main" id="{BA35DE42-63A6-4D85-9C88-2661233236DB}"/>
              </a:ext>
            </a:extLst>
          </p:cNvPr>
          <p:cNvSpPr>
            <a:spLocks noGrp="1" noRot="1" noChangeAspect="1" noChangeArrowheads="1" noTextEdit="1"/>
          </p:cNvSpPr>
          <p:nvPr>
            <p:ph type="sldImg"/>
          </p:nvPr>
        </p:nvSpPr>
        <p:spPr>
          <a:xfrm>
            <a:off x="477838" y="744538"/>
            <a:ext cx="5853112" cy="3294062"/>
          </a:xfrm>
          <a:ln/>
        </p:spPr>
      </p:sp>
      <p:sp>
        <p:nvSpPr>
          <p:cNvPr id="283651" name="Rectangle 3">
            <a:extLst>
              <a:ext uri="{FF2B5EF4-FFF2-40B4-BE49-F238E27FC236}">
                <a16:creationId xmlns:a16="http://schemas.microsoft.com/office/drawing/2014/main" id="{B5E5F2E7-6A65-45A2-8BDD-DB058CB688D6}"/>
              </a:ext>
            </a:extLst>
          </p:cNvPr>
          <p:cNvSpPr>
            <a:spLocks noGrp="1" noChangeArrowheads="1"/>
          </p:cNvSpPr>
          <p:nvPr>
            <p:ph type="body" idx="1"/>
          </p:nvPr>
        </p:nvSpPr>
        <p:spPr>
          <a:xfrm>
            <a:off x="355600" y="4195763"/>
            <a:ext cx="6008688" cy="4987925"/>
          </a:xfrm>
        </p:spPr>
        <p:txBody>
          <a:bodyPr/>
          <a:lstStyle/>
          <a:p>
            <a:pPr>
              <a:spcBef>
                <a:spcPct val="0"/>
              </a:spcBef>
              <a:spcAft>
                <a:spcPct val="50000"/>
              </a:spcAft>
            </a:pPr>
            <a:r>
              <a:rPr lang="en-US" altLang="en-US" b="1">
                <a:latin typeface="Times New Roman" panose="02020603050405020304" pitchFamily="18" charset="0"/>
              </a:rPr>
              <a:t>Slide 11 – </a:t>
            </a:r>
            <a:r>
              <a:rPr lang="en-GB" altLang="en-US" b="1">
                <a:latin typeface="Times New Roman" panose="02020603050405020304" pitchFamily="18" charset="0"/>
              </a:rPr>
              <a:t>Requirements for different kinds of POP</a:t>
            </a:r>
            <a:endParaRPr lang="en-US" altLang="en-US" b="1">
              <a:latin typeface="Times New Roman" panose="02020603050405020304" pitchFamily="18" charset="0"/>
            </a:endParaRPr>
          </a:p>
          <a:p>
            <a:pPr>
              <a:spcBef>
                <a:spcPct val="0"/>
              </a:spcBef>
              <a:spcAft>
                <a:spcPct val="50000"/>
              </a:spcAft>
            </a:pPr>
            <a:r>
              <a:rPr lang="en-US" altLang="en-US" sz="1000">
                <a:latin typeface="Times New Roman" panose="02020603050405020304" pitchFamily="18" charset="0"/>
              </a:rPr>
              <a:t>As mentioned above the convention groups the 12 chemicals into three categories, each one referred to in its own Annex to the convention. This slide outlines the requirements for each group of POP.</a:t>
            </a:r>
          </a:p>
          <a:p>
            <a:pPr>
              <a:spcBef>
                <a:spcPct val="0"/>
              </a:spcBef>
              <a:spcAft>
                <a:spcPct val="50000"/>
              </a:spcAft>
            </a:pPr>
            <a:r>
              <a:rPr lang="en-US" altLang="en-US" sz="1000">
                <a:latin typeface="Times New Roman" panose="02020603050405020304" pitchFamily="18" charset="0"/>
              </a:rPr>
              <a:t>Production and use of chemicals in </a:t>
            </a:r>
            <a:r>
              <a:rPr lang="en-US" altLang="en-US" sz="1000" u="sng">
                <a:latin typeface="Times New Roman" panose="02020603050405020304" pitchFamily="18" charset="0"/>
              </a:rPr>
              <a:t>Annex A</a:t>
            </a:r>
            <a:r>
              <a:rPr lang="en-US" altLang="en-US" sz="1000">
                <a:latin typeface="Times New Roman" panose="02020603050405020304" pitchFamily="18" charset="0"/>
              </a:rPr>
              <a:t> shall be eliminated.</a:t>
            </a:r>
          </a:p>
          <a:p>
            <a:pPr>
              <a:spcBef>
                <a:spcPct val="0"/>
              </a:spcBef>
              <a:spcAft>
                <a:spcPct val="50000"/>
              </a:spcAft>
            </a:pPr>
            <a:r>
              <a:rPr lang="en-US" altLang="en-US" sz="1000">
                <a:latin typeface="Times New Roman" panose="02020603050405020304" pitchFamily="18" charset="0"/>
              </a:rPr>
              <a:t>Currently listed: aldrin, chlordane, dieldrin, endrin, heptachlor, hexachlorobenzene, mirex, PCBs, and toxaphene</a:t>
            </a:r>
          </a:p>
          <a:p>
            <a:pPr>
              <a:spcBef>
                <a:spcPct val="0"/>
              </a:spcBef>
              <a:spcAft>
                <a:spcPct val="50000"/>
              </a:spcAft>
            </a:pPr>
            <a:r>
              <a:rPr lang="en-US" altLang="en-US" sz="1000">
                <a:latin typeface="Times New Roman" panose="02020603050405020304" pitchFamily="18" charset="0"/>
              </a:rPr>
              <a:t>Some minor exemptions and time limited country-specific exemptions apply, including PCB use in existing equipment (Article 4)</a:t>
            </a:r>
            <a:endParaRPr lang="en-GB" altLang="en-US" sz="1000">
              <a:latin typeface="Times New Roman" panose="02020603050405020304" pitchFamily="18" charset="0"/>
            </a:endParaRPr>
          </a:p>
          <a:p>
            <a:pPr>
              <a:spcBef>
                <a:spcPct val="0"/>
              </a:spcBef>
              <a:spcAft>
                <a:spcPct val="50000"/>
              </a:spcAft>
              <a:buFont typeface="Wingdings" panose="05000000000000000000" pitchFamily="2" charset="2"/>
              <a:buNone/>
            </a:pPr>
            <a:r>
              <a:rPr lang="en-US" altLang="en-US" sz="1000" u="sng">
                <a:latin typeface="Times New Roman" panose="02020603050405020304" pitchFamily="18" charset="0"/>
              </a:rPr>
              <a:t>Annex B:</a:t>
            </a:r>
            <a:r>
              <a:rPr lang="en-US" altLang="en-US" sz="1000">
                <a:latin typeface="Times New Roman" panose="02020603050405020304" pitchFamily="18" charset="0"/>
              </a:rPr>
              <a:t> Production and use of chemicals in Annex B should be </a:t>
            </a:r>
            <a:r>
              <a:rPr lang="en-US" altLang="en-US" sz="1000">
                <a:solidFill>
                  <a:srgbClr val="CC0000"/>
                </a:solidFill>
                <a:latin typeface="Times New Roman" panose="02020603050405020304" pitchFamily="18" charset="0"/>
              </a:rPr>
              <a:t>eliminated</a:t>
            </a:r>
            <a:r>
              <a:rPr lang="en-US" altLang="en-US" sz="1000">
                <a:latin typeface="Times New Roman" panose="02020603050405020304" pitchFamily="18" charset="0"/>
              </a:rPr>
              <a:t>, </a:t>
            </a:r>
            <a:r>
              <a:rPr lang="en-US" altLang="en-US" sz="1000">
                <a:solidFill>
                  <a:srgbClr val="CC0000"/>
                </a:solidFill>
                <a:latin typeface="Times New Roman" panose="02020603050405020304" pitchFamily="18" charset="0"/>
              </a:rPr>
              <a:t>except for</a:t>
            </a:r>
            <a:r>
              <a:rPr lang="en-US" altLang="en-US" sz="1000">
                <a:latin typeface="Times New Roman" panose="02020603050405020304" pitchFamily="18" charset="0"/>
              </a:rPr>
              <a:t> “acceptable purposes”.</a:t>
            </a:r>
          </a:p>
          <a:p>
            <a:pPr>
              <a:spcBef>
                <a:spcPct val="0"/>
              </a:spcBef>
              <a:spcAft>
                <a:spcPct val="50000"/>
              </a:spcAft>
            </a:pPr>
            <a:r>
              <a:rPr lang="en-US" altLang="en-US" sz="1000">
                <a:latin typeface="Times New Roman" panose="02020603050405020304" pitchFamily="18" charset="0"/>
              </a:rPr>
              <a:t>The only acceptable purpose is DDT production and use for disease vector control in cases where the country has registered its intention to this end.</a:t>
            </a:r>
          </a:p>
          <a:p>
            <a:pPr>
              <a:spcBef>
                <a:spcPct val="0"/>
              </a:spcBef>
              <a:spcAft>
                <a:spcPct val="50000"/>
              </a:spcAft>
            </a:pPr>
            <a:r>
              <a:rPr lang="en-US" altLang="en-US" sz="1000" u="sng">
                <a:latin typeface="Times New Roman" panose="02020603050405020304" pitchFamily="18" charset="0"/>
              </a:rPr>
              <a:t>Annex C:</a:t>
            </a:r>
            <a:r>
              <a:rPr lang="en-US" altLang="en-US" sz="1000">
                <a:latin typeface="Times New Roman" panose="02020603050405020304" pitchFamily="18" charset="0"/>
              </a:rPr>
              <a:t> The release of these POPs (dioxin and furan) are not intentional but signatories to the Stockholm Convention commit themselves to actively pursue minimization/phase-out of these releases.</a:t>
            </a:r>
          </a:p>
          <a:p>
            <a:pPr>
              <a:spcBef>
                <a:spcPct val="0"/>
              </a:spcBef>
              <a:spcAft>
                <a:spcPct val="50000"/>
              </a:spcAft>
              <a:buFont typeface="Wingdings" panose="05000000000000000000" pitchFamily="2" charset="2"/>
              <a:buNone/>
            </a:pPr>
            <a:r>
              <a:rPr lang="en-US" altLang="en-US" sz="1000">
                <a:latin typeface="Times New Roman" panose="02020603050405020304" pitchFamily="18" charset="0"/>
              </a:rPr>
              <a:t>Specifically on PCB in industry (</a:t>
            </a:r>
            <a:r>
              <a:rPr lang="en-US" altLang="en-US" sz="1000" u="sng">
                <a:latin typeface="Times New Roman" panose="02020603050405020304" pitchFamily="18" charset="0"/>
              </a:rPr>
              <a:t>annex B</a:t>
            </a:r>
            <a:r>
              <a:rPr lang="en-US" altLang="en-US" sz="1000">
                <a:latin typeface="Times New Roman" panose="02020603050405020304" pitchFamily="18" charset="0"/>
              </a:rPr>
              <a:t>)</a:t>
            </a:r>
          </a:p>
          <a:p>
            <a:pPr>
              <a:spcBef>
                <a:spcPct val="0"/>
              </a:spcBef>
              <a:spcAft>
                <a:spcPct val="50000"/>
              </a:spcAft>
              <a:buFont typeface="Wingdings" panose="05000000000000000000" pitchFamily="2" charset="2"/>
              <a:buNone/>
            </a:pPr>
            <a:r>
              <a:rPr lang="en-US" altLang="en-US" sz="1000">
                <a:latin typeface="Times New Roman" panose="02020603050405020304" pitchFamily="18" charset="0"/>
              </a:rPr>
              <a:t>- Used in transformers and capacitors</a:t>
            </a:r>
          </a:p>
          <a:p>
            <a:pPr>
              <a:spcBef>
                <a:spcPct val="0"/>
              </a:spcBef>
              <a:spcAft>
                <a:spcPct val="50000"/>
              </a:spcAft>
              <a:buFont typeface="Wingdings" panose="05000000000000000000" pitchFamily="2" charset="2"/>
              <a:buNone/>
            </a:pPr>
            <a:r>
              <a:rPr lang="en-US" altLang="en-US" sz="1000">
                <a:latin typeface="Times New Roman" panose="02020603050405020304" pitchFamily="18" charset="0"/>
              </a:rPr>
              <a:t>- Used as heat exchange fluids</a:t>
            </a:r>
          </a:p>
          <a:p>
            <a:pPr>
              <a:spcBef>
                <a:spcPct val="0"/>
              </a:spcBef>
              <a:spcAft>
                <a:spcPct val="50000"/>
              </a:spcAft>
              <a:buFont typeface="Wingdings" panose="05000000000000000000" pitchFamily="2" charset="2"/>
              <a:buNone/>
            </a:pPr>
            <a:r>
              <a:rPr lang="en-US" altLang="en-US" sz="1000">
                <a:latin typeface="Times New Roman" panose="02020603050405020304" pitchFamily="18" charset="0"/>
              </a:rPr>
              <a:t>- Used as hydraulic fluids</a:t>
            </a:r>
          </a:p>
          <a:p>
            <a:pPr>
              <a:spcBef>
                <a:spcPct val="0"/>
              </a:spcBef>
              <a:spcAft>
                <a:spcPct val="50000"/>
              </a:spcAft>
              <a:buFont typeface="Wingdings" panose="05000000000000000000" pitchFamily="2" charset="2"/>
              <a:buNone/>
            </a:pPr>
            <a:r>
              <a:rPr lang="en-US" altLang="en-US" sz="1000">
                <a:latin typeface="Times New Roman" panose="02020603050405020304" pitchFamily="18" charset="0"/>
              </a:rPr>
              <a:t>- Component of paints, plastics, …</a:t>
            </a:r>
          </a:p>
          <a:p>
            <a:pPr>
              <a:spcBef>
                <a:spcPct val="0"/>
              </a:spcBef>
              <a:spcAft>
                <a:spcPct val="50000"/>
              </a:spcAft>
            </a:pPr>
            <a:r>
              <a:rPr lang="en-US" altLang="en-US" sz="1000" b="1">
                <a:latin typeface="Times New Roman" panose="02020603050405020304" pitchFamily="18" charset="0"/>
              </a:rPr>
              <a:t>3 main goals:</a:t>
            </a:r>
          </a:p>
          <a:p>
            <a:pPr lvl="1" eaLnBrk="0" hangingPunct="0">
              <a:spcBef>
                <a:spcPct val="0"/>
              </a:spcBef>
              <a:spcAft>
                <a:spcPct val="50000"/>
              </a:spcAft>
              <a:buClr>
                <a:schemeClr val="tx1"/>
              </a:buClr>
              <a:buFont typeface="BD Symbols" pitchFamily="2" charset="2"/>
              <a:buNone/>
            </a:pPr>
            <a:r>
              <a:rPr lang="en-US" altLang="en-US" sz="1000">
                <a:latin typeface="Times New Roman" panose="02020603050405020304" pitchFamily="18" charset="0"/>
              </a:rPr>
              <a:t>- cease production of new PCBs </a:t>
            </a:r>
            <a:r>
              <a:rPr lang="en-US" altLang="en-US" sz="1000" b="1" i="1" u="sng">
                <a:latin typeface="Times New Roman" panose="02020603050405020304" pitchFamily="18" charset="0"/>
              </a:rPr>
              <a:t>immediately</a:t>
            </a:r>
            <a:endParaRPr lang="en-US" altLang="en-US" sz="1000" b="1" i="1">
              <a:latin typeface="Times New Roman" panose="02020603050405020304" pitchFamily="18" charset="0"/>
            </a:endParaRPr>
          </a:p>
          <a:p>
            <a:pPr lvl="2" eaLnBrk="0" hangingPunct="0">
              <a:spcBef>
                <a:spcPct val="0"/>
              </a:spcBef>
              <a:spcAft>
                <a:spcPct val="50000"/>
              </a:spcAft>
            </a:pPr>
            <a:r>
              <a:rPr lang="en-US" altLang="en-US" sz="1000" i="1">
                <a:latin typeface="Times New Roman" panose="02020603050405020304" pitchFamily="18" charset="0"/>
              </a:rPr>
              <a:t>i.e.,</a:t>
            </a:r>
            <a:r>
              <a:rPr lang="en-US" altLang="en-US" sz="1000">
                <a:latin typeface="Times New Roman" panose="02020603050405020304" pitchFamily="18" charset="0"/>
              </a:rPr>
              <a:t> entry into force of the Convention</a:t>
            </a:r>
            <a:endParaRPr lang="en-US" altLang="en-US" sz="1000" b="1">
              <a:latin typeface="Times New Roman" panose="02020603050405020304" pitchFamily="18" charset="0"/>
            </a:endParaRPr>
          </a:p>
          <a:p>
            <a:pPr lvl="1" eaLnBrk="0" hangingPunct="0">
              <a:spcBef>
                <a:spcPct val="0"/>
              </a:spcBef>
              <a:spcAft>
                <a:spcPct val="50000"/>
              </a:spcAft>
              <a:buClr>
                <a:schemeClr val="tx1"/>
              </a:buClr>
              <a:buFont typeface="BD Symbols" pitchFamily="2" charset="2"/>
              <a:buNone/>
            </a:pPr>
            <a:r>
              <a:rPr lang="en-US" altLang="en-US" sz="1000">
                <a:latin typeface="Times New Roman" panose="02020603050405020304" pitchFamily="18" charset="0"/>
              </a:rPr>
              <a:t>- eliminate use of in-place PCB equipment </a:t>
            </a:r>
            <a:r>
              <a:rPr lang="en-US" altLang="en-US" sz="1000" b="1" i="1" u="sng">
                <a:latin typeface="Times New Roman" panose="02020603050405020304" pitchFamily="18" charset="0"/>
              </a:rPr>
              <a:t>by 2025</a:t>
            </a:r>
            <a:endParaRPr lang="en-US" altLang="en-US" sz="1000">
              <a:latin typeface="Times New Roman" panose="02020603050405020304" pitchFamily="18" charset="0"/>
            </a:endParaRPr>
          </a:p>
          <a:p>
            <a:pPr lvl="2" eaLnBrk="0" hangingPunct="0">
              <a:spcBef>
                <a:spcPct val="0"/>
              </a:spcBef>
              <a:spcAft>
                <a:spcPct val="50000"/>
              </a:spcAft>
            </a:pPr>
            <a:r>
              <a:rPr lang="en-US" altLang="en-US" sz="1000">
                <a:latin typeface="Times New Roman" panose="02020603050405020304" pitchFamily="18" charset="0"/>
              </a:rPr>
              <a:t>until then continued use is subject to conditions and restrictions</a:t>
            </a:r>
            <a:endParaRPr lang="en-US" altLang="en-US" sz="1000" b="1">
              <a:latin typeface="Times New Roman" panose="02020603050405020304" pitchFamily="18" charset="0"/>
            </a:endParaRPr>
          </a:p>
          <a:p>
            <a:pPr lvl="1" eaLnBrk="0" hangingPunct="0">
              <a:spcBef>
                <a:spcPct val="0"/>
              </a:spcBef>
              <a:spcAft>
                <a:spcPct val="50000"/>
              </a:spcAft>
              <a:buClr>
                <a:schemeClr val="tx1"/>
              </a:buClr>
              <a:buFont typeface="BD Symbols" pitchFamily="2" charset="2"/>
              <a:buNone/>
            </a:pPr>
            <a:r>
              <a:rPr lang="en-US" altLang="en-US" sz="1000">
                <a:latin typeface="Times New Roman" panose="02020603050405020304" pitchFamily="18" charset="0"/>
              </a:rPr>
              <a:t>-  achieve the environmentally sound management of PCB wastes </a:t>
            </a:r>
            <a:r>
              <a:rPr lang="en-US" altLang="en-US" sz="1000" i="1">
                <a:latin typeface="Times New Roman" panose="02020603050405020304" pitchFamily="18" charset="0"/>
              </a:rPr>
              <a:t>as soon as possible and </a:t>
            </a:r>
            <a:r>
              <a:rPr lang="en-US" altLang="en-US" sz="1000" b="1" i="1" u="sng">
                <a:latin typeface="Times New Roman" panose="02020603050405020304" pitchFamily="18" charset="0"/>
              </a:rPr>
              <a:t>by 2028</a:t>
            </a:r>
            <a:endParaRPr lang="en-US" altLang="en-US" sz="1000">
              <a:latin typeface="Times New Roman" panose="02020603050405020304" pitchFamily="18" charset="0"/>
            </a:endParaRPr>
          </a:p>
          <a:p>
            <a:pPr eaLnBrk="0" hangingPunct="0">
              <a:spcBef>
                <a:spcPct val="0"/>
              </a:spcBef>
              <a:spcAft>
                <a:spcPct val="50000"/>
              </a:spcAft>
            </a:pPr>
            <a:r>
              <a:rPr lang="en-US" altLang="en-US" sz="1000" b="1">
                <a:latin typeface="Times New Roman" panose="02020603050405020304" pitchFamily="18" charset="0"/>
              </a:rPr>
              <a:t>Parties </a:t>
            </a:r>
            <a:r>
              <a:rPr lang="en-US" altLang="en-US" sz="1000">
                <a:latin typeface="Times New Roman" panose="02020603050405020304" pitchFamily="18" charset="0"/>
              </a:rPr>
              <a:t>report to the COP every 5 years on progress</a:t>
            </a:r>
          </a:p>
          <a:p>
            <a:pPr eaLnBrk="0" hangingPunct="0">
              <a:spcBef>
                <a:spcPct val="0"/>
              </a:spcBef>
              <a:spcAft>
                <a:spcPct val="50000"/>
              </a:spcAft>
              <a:buClr>
                <a:schemeClr val="bg2"/>
              </a:buClr>
            </a:pPr>
            <a:r>
              <a:rPr lang="en-US" altLang="en-US" sz="1000" b="1">
                <a:latin typeface="Times New Roman" panose="02020603050405020304" pitchFamily="18" charset="0"/>
              </a:rPr>
              <a:t>COP to </a:t>
            </a:r>
            <a:r>
              <a:rPr lang="en-US" altLang="en-US" sz="1000">
                <a:latin typeface="Times New Roman" panose="02020603050405020304" pitchFamily="18" charset="0"/>
              </a:rPr>
              <a:t>review progress toward 2025 &amp; 2028 targets every 5 years</a:t>
            </a:r>
            <a:endParaRPr lang="en-GB" altLang="en-US" sz="1000">
              <a:latin typeface="Times New Roman" panose="02020603050405020304" pitchFamily="18" charset="0"/>
            </a:endParaRPr>
          </a:p>
          <a:p>
            <a:pPr>
              <a:spcBef>
                <a:spcPct val="0"/>
              </a:spcBef>
              <a:spcAft>
                <a:spcPct val="50000"/>
              </a:spcAft>
            </a:pPr>
            <a:endParaRPr lang="en-US" altLang="en-US" sz="10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EB7B21-DC34-4AD5-98E6-40B6155696E3}" type="datetimeFigureOut">
              <a:rPr lang="en-IN" smtClean="0"/>
              <a:t>09/12/21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F040F7F-0A76-4716-BEC7-ECA569D4310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896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B7B21-DC34-4AD5-98E6-40B6155696E3}" type="datetimeFigureOut">
              <a:rPr lang="en-IN" smtClean="0"/>
              <a:t>09/12/21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40F7F-0A76-4716-BEC7-ECA569D4310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9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B7B21-DC34-4AD5-98E6-40B6155696E3}" type="datetimeFigureOut">
              <a:rPr lang="en-IN" smtClean="0"/>
              <a:t>09/12/21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40F7F-0A76-4716-BEC7-ECA569D4310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853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FA5987-6DC8-4992-B79D-20C5303168D5}"/>
              </a:ext>
            </a:extLst>
          </p:cNvPr>
          <p:cNvSpPr/>
          <p:nvPr userDrawn="1"/>
        </p:nvSpPr>
        <p:spPr>
          <a:xfrm>
            <a:off x="0" y="6538914"/>
            <a:ext cx="1965422" cy="319086"/>
          </a:xfrm>
          <a:prstGeom prst="rect">
            <a:avLst/>
          </a:prstGeom>
          <a:blipFill rotWithShape="1">
            <a:blip r:embed="rId2"/>
            <a:stretch>
              <a:fillRect/>
            </a:stretch>
          </a:blip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800"/>
          </a:p>
        </p:txBody>
      </p:sp>
      <p:sp>
        <p:nvSpPr>
          <p:cNvPr id="5" name="Rectangle 4">
            <a:extLst>
              <a:ext uri="{FF2B5EF4-FFF2-40B4-BE49-F238E27FC236}">
                <a16:creationId xmlns:a16="http://schemas.microsoft.com/office/drawing/2014/main" id="{080DFB9F-C6D5-4250-8BDA-91B0A87DC835}"/>
              </a:ext>
            </a:extLst>
          </p:cNvPr>
          <p:cNvSpPr/>
          <p:nvPr userDrawn="1"/>
        </p:nvSpPr>
        <p:spPr>
          <a:xfrm>
            <a:off x="1965112" y="6538914"/>
            <a:ext cx="1967262" cy="319086"/>
          </a:xfrm>
          <a:prstGeom prst="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800"/>
          </a:p>
        </p:txBody>
      </p:sp>
      <p:sp>
        <p:nvSpPr>
          <p:cNvPr id="6" name="Rectangle 5">
            <a:extLst>
              <a:ext uri="{FF2B5EF4-FFF2-40B4-BE49-F238E27FC236}">
                <a16:creationId xmlns:a16="http://schemas.microsoft.com/office/drawing/2014/main" id="{50E5911F-031C-4689-8C7D-0E6B3A79CE67}"/>
              </a:ext>
            </a:extLst>
          </p:cNvPr>
          <p:cNvSpPr/>
          <p:nvPr userDrawn="1"/>
        </p:nvSpPr>
        <p:spPr>
          <a:xfrm>
            <a:off x="3938039" y="6538914"/>
            <a:ext cx="1967262" cy="319086"/>
          </a:xfrm>
          <a:prstGeom prst="rect">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800"/>
          </a:p>
        </p:txBody>
      </p:sp>
      <p:sp>
        <p:nvSpPr>
          <p:cNvPr id="8" name="ZoneTexte 8">
            <a:extLst>
              <a:ext uri="{FF2B5EF4-FFF2-40B4-BE49-F238E27FC236}">
                <a16:creationId xmlns:a16="http://schemas.microsoft.com/office/drawing/2014/main" id="{7F9C8510-24F4-4987-BD6F-8DAA57869D6E}"/>
              </a:ext>
            </a:extLst>
          </p:cNvPr>
          <p:cNvSpPr txBox="1"/>
          <p:nvPr userDrawn="1"/>
        </p:nvSpPr>
        <p:spPr>
          <a:xfrm>
            <a:off x="5480540" y="6550026"/>
            <a:ext cx="3106615" cy="307975"/>
          </a:xfrm>
          <a:prstGeom prst="rect">
            <a:avLst/>
          </a:prstGeom>
          <a:noFill/>
        </p:spPr>
        <p:txBody>
          <a:bodyPr>
            <a:spAutoFit/>
          </a:bodyPr>
          <a:lstStyle/>
          <a:p>
            <a:pPr algn="ctr">
              <a:defRPr/>
            </a:pPr>
            <a:r>
              <a:rPr lang="fr-FR" sz="1400" b="1">
                <a:solidFill>
                  <a:srgbClr val="595959"/>
                </a:solidFill>
                <a:latin typeface="Arial" charset="0"/>
                <a:cs typeface="Arial" charset="0"/>
              </a:rPr>
              <a:t>www.brsmeas.org</a:t>
            </a:r>
          </a:p>
        </p:txBody>
      </p:sp>
      <p:pic>
        <p:nvPicPr>
          <p:cNvPr id="9" name="Image 9" descr="twitter-bird-light-bgs.eps">
            <a:extLst>
              <a:ext uri="{FF2B5EF4-FFF2-40B4-BE49-F238E27FC236}">
                <a16:creationId xmlns:a16="http://schemas.microsoft.com/office/drawing/2014/main" id="{681A4DF2-D8AE-491B-9A1B-B1543F75215A}"/>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374185" y="6608763"/>
            <a:ext cx="277446"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ZoneTexte 10">
            <a:extLst>
              <a:ext uri="{FF2B5EF4-FFF2-40B4-BE49-F238E27FC236}">
                <a16:creationId xmlns:a16="http://schemas.microsoft.com/office/drawing/2014/main" id="{2BDB2A20-2CBA-4F58-89EE-7346507A0858}"/>
              </a:ext>
            </a:extLst>
          </p:cNvPr>
          <p:cNvSpPr txBox="1"/>
          <p:nvPr userDrawn="1"/>
        </p:nvSpPr>
        <p:spPr>
          <a:xfrm>
            <a:off x="8532447" y="6550026"/>
            <a:ext cx="1594338" cy="307975"/>
          </a:xfrm>
          <a:prstGeom prst="rect">
            <a:avLst/>
          </a:prstGeom>
          <a:noFill/>
        </p:spPr>
        <p:txBody>
          <a:bodyPr>
            <a:spAutoFit/>
          </a:bodyPr>
          <a:lstStyle/>
          <a:p>
            <a:pPr>
              <a:defRPr/>
            </a:pPr>
            <a:r>
              <a:rPr lang="fr-FR" sz="1400" b="1">
                <a:solidFill>
                  <a:srgbClr val="595959"/>
                </a:solidFill>
                <a:latin typeface="Arial" charset="0"/>
                <a:cs typeface="Arial" charset="0"/>
              </a:rPr>
              <a:t>@brsmeas</a:t>
            </a:r>
          </a:p>
        </p:txBody>
      </p:sp>
      <p:sp>
        <p:nvSpPr>
          <p:cNvPr id="2" name="Titre 1"/>
          <p:cNvSpPr>
            <a:spLocks noGrp="1"/>
          </p:cNvSpPr>
          <p:nvPr>
            <p:ph type="title"/>
          </p:nvPr>
        </p:nvSpPr>
        <p:spPr/>
        <p:txBody>
          <a:bodyPr/>
          <a:lstStyle/>
          <a:p>
            <a:r>
              <a:rPr lang="fr-FR" dirty="0"/>
              <a:t>Cliquez et modifiez le titre</a:t>
            </a:r>
          </a:p>
        </p:txBody>
      </p:sp>
      <p:sp>
        <p:nvSpPr>
          <p:cNvPr id="7" name="Espace réservé du contenu 6"/>
          <p:cNvSpPr>
            <a:spLocks noGrp="1"/>
          </p:cNvSpPr>
          <p:nvPr>
            <p:ph sz="quarter" idx="13"/>
          </p:nvPr>
        </p:nvSpPr>
        <p:spPr>
          <a:xfrm>
            <a:off x="310173" y="1532996"/>
            <a:ext cx="11571654" cy="472387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42951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B7B21-DC34-4AD5-98E6-40B6155696E3}" type="datetimeFigureOut">
              <a:rPr lang="en-IN" smtClean="0"/>
              <a:t>09/12/21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40F7F-0A76-4716-BEC7-ECA569D4310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516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EB7B21-DC34-4AD5-98E6-40B6155696E3}" type="datetimeFigureOut">
              <a:rPr lang="en-IN" smtClean="0"/>
              <a:t>09/12/21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40F7F-0A76-4716-BEC7-ECA569D4310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45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EB7B21-DC34-4AD5-98E6-40B6155696E3}" type="datetimeFigureOut">
              <a:rPr lang="en-IN" smtClean="0"/>
              <a:t>09/12/21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40F7F-0A76-4716-BEC7-ECA569D4310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06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B7B21-DC34-4AD5-98E6-40B6155696E3}" type="datetimeFigureOut">
              <a:rPr lang="en-IN" smtClean="0"/>
              <a:t>09/12/21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40F7F-0A76-4716-BEC7-ECA569D4310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912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EB7B21-DC34-4AD5-98E6-40B6155696E3}" type="datetimeFigureOut">
              <a:rPr lang="en-IN" smtClean="0"/>
              <a:t>09/12/21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40F7F-0A76-4716-BEC7-ECA569D4310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02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B7B21-DC34-4AD5-98E6-40B6155696E3}" type="datetimeFigureOut">
              <a:rPr lang="en-IN" smtClean="0"/>
              <a:t>09/12/21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40F7F-0A76-4716-BEC7-ECA569D43101}" type="slidenum">
              <a:rPr lang="en-IN" smtClean="0"/>
              <a:t>‹#›</a:t>
            </a:fld>
            <a:endParaRPr lang="en-IN"/>
          </a:p>
        </p:txBody>
      </p:sp>
    </p:spTree>
    <p:extLst>
      <p:ext uri="{BB962C8B-B14F-4D97-AF65-F5344CB8AC3E}">
        <p14:creationId xmlns:p14="http://schemas.microsoft.com/office/powerpoint/2010/main" val="421996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EB7B21-DC34-4AD5-98E6-40B6155696E3}" type="datetimeFigureOut">
              <a:rPr lang="en-IN" smtClean="0"/>
              <a:t>09/12/21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40F7F-0A76-4716-BEC7-ECA569D4310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09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EB7B21-DC34-4AD5-98E6-40B6155696E3}" type="datetimeFigureOut">
              <a:rPr lang="en-IN" smtClean="0"/>
              <a:t>09/12/21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F040F7F-0A76-4716-BEC7-ECA569D4310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935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EB7B21-DC34-4AD5-98E6-40B6155696E3}" type="datetimeFigureOut">
              <a:rPr lang="en-IN" smtClean="0"/>
              <a:t>09/12/21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F040F7F-0A76-4716-BEC7-ECA569D4310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7140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4.png"/><Relationship Id="rId7" Type="http://schemas.openxmlformats.org/officeDocument/2006/relationships/diagramQuickStyle" Target="../diagrams/quickStyle1.xml"/><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5.png"/><Relationship Id="rId9" Type="http://schemas.microsoft.com/office/2007/relationships/diagramDrawing" Target="../diagrams/drawing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Kyoto_Protocol" TargetMode="External"/><Relationship Id="rId2" Type="http://schemas.openxmlformats.org/officeDocument/2006/relationships/hyperlink" Target="https://en.wikipedia.org/wiki/Climate_Change_Convention" TargetMode="External"/><Relationship Id="rId1" Type="http://schemas.openxmlformats.org/officeDocument/2006/relationships/slideLayout" Target="../slideLayouts/slideLayout2.xml"/><Relationship Id="rId6" Type="http://schemas.openxmlformats.org/officeDocument/2006/relationships/hyperlink" Target="https://en.wikipedia.org/wiki/Environmental_degradation" TargetMode="External"/><Relationship Id="rId5" Type="http://schemas.openxmlformats.org/officeDocument/2006/relationships/hyperlink" Target="https://en.wikipedia.org/wiki/Indigenous_peoples" TargetMode="External"/><Relationship Id="rId4" Type="http://schemas.openxmlformats.org/officeDocument/2006/relationships/hyperlink" Target="https://en.wikipedia.org/wiki/Paris_Agreemen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en.wikipedia.org/wiki/Public_interest" TargetMode="External"/><Relationship Id="rId3" Type="http://schemas.openxmlformats.org/officeDocument/2006/relationships/hyperlink" Target="https://en.wikipedia.org/wiki/Human_health" TargetMode="External"/><Relationship Id="rId7" Type="http://schemas.openxmlformats.org/officeDocument/2006/relationships/hyperlink" Target="https://en.wikipedia.org/wiki/Polluter_pays_principle" TargetMode="External"/><Relationship Id="rId2" Type="http://schemas.openxmlformats.org/officeDocument/2006/relationships/hyperlink" Target="https://en.wikipedia.org/wiki/Human_beings" TargetMode="External"/><Relationship Id="rId1" Type="http://schemas.openxmlformats.org/officeDocument/2006/relationships/slideLayout" Target="../slideLayouts/slideLayout2.xml"/><Relationship Id="rId6" Type="http://schemas.openxmlformats.org/officeDocument/2006/relationships/hyperlink" Target="https://en.wikipedia.org/wiki/Precautionary_principle" TargetMode="External"/><Relationship Id="rId5" Type="http://schemas.openxmlformats.org/officeDocument/2006/relationships/hyperlink" Target="https://en.wikipedia.org/wiki/Environmental_legislation" TargetMode="External"/><Relationship Id="rId4" Type="http://schemas.openxmlformats.org/officeDocument/2006/relationships/hyperlink" Target="https://en.wikipedia.org/wiki/Productivity" TargetMode="External"/><Relationship Id="rId9" Type="http://schemas.openxmlformats.org/officeDocument/2006/relationships/hyperlink" Target="https://en.wikipedia.org/wiki/International_trade"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United_Nations" TargetMode="External"/><Relationship Id="rId2" Type="http://schemas.openxmlformats.org/officeDocument/2006/relationships/hyperlink" Target="https://en.wikipedia.org/wiki/Action_plan" TargetMode="External"/><Relationship Id="rId1" Type="http://schemas.openxmlformats.org/officeDocument/2006/relationships/slideLayout" Target="../slideLayouts/slideLayout2.xml"/><Relationship Id="rId5" Type="http://schemas.openxmlformats.org/officeDocument/2006/relationships/hyperlink" Target="https://en.wikipedia.org/wiki/Multilateralism" TargetMode="External"/><Relationship Id="rId4" Type="http://schemas.openxmlformats.org/officeDocument/2006/relationships/hyperlink" Target="https://en.wikipedia.org/wiki/Sustainable_develop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hyperlink" Target="https://en.wikipedia.org/wiki/NGO" TargetMode="External"/><Relationship Id="rId3" Type="http://schemas.openxmlformats.org/officeDocument/2006/relationships/hyperlink" Target="https://en.wikipedia.org/wiki/Deforestation" TargetMode="External"/><Relationship Id="rId7" Type="http://schemas.openxmlformats.org/officeDocument/2006/relationships/hyperlink" Target="https://en.wikipedia.org/wiki/Radioactive_waste" TargetMode="External"/><Relationship Id="rId12" Type="http://schemas.openxmlformats.org/officeDocument/2006/relationships/hyperlink" Target="https://en.wikipedia.org/wiki/International_organization" TargetMode="External"/><Relationship Id="rId2" Type="http://schemas.openxmlformats.org/officeDocument/2006/relationships/hyperlink" Target="https://en.wikipedia.org/wiki/Developing_countries" TargetMode="External"/><Relationship Id="rId1" Type="http://schemas.openxmlformats.org/officeDocument/2006/relationships/slideLayout" Target="../slideLayouts/slideLayout2.xml"/><Relationship Id="rId6" Type="http://schemas.openxmlformats.org/officeDocument/2006/relationships/hyperlink" Target="https://en.wikipedia.org/wiki/Biotechnology" TargetMode="External"/><Relationship Id="rId11" Type="http://schemas.openxmlformats.org/officeDocument/2006/relationships/hyperlink" Target="https://en.wikipedia.org/wiki/Education_for_sustainable_development" TargetMode="External"/><Relationship Id="rId5" Type="http://schemas.openxmlformats.org/officeDocument/2006/relationships/hyperlink" Target="https://en.wikipedia.org/wiki/Control_of_pollution" TargetMode="External"/><Relationship Id="rId10" Type="http://schemas.openxmlformats.org/officeDocument/2006/relationships/hyperlink" Target="https://en.wikipedia.org/wiki/Technology_transfer" TargetMode="External"/><Relationship Id="rId4" Type="http://schemas.openxmlformats.org/officeDocument/2006/relationships/hyperlink" Target="https://en.wikipedia.org/wiki/Biodiversity" TargetMode="External"/><Relationship Id="rId9" Type="http://schemas.openxmlformats.org/officeDocument/2006/relationships/hyperlink" Target="https://en.wikipedia.org/wiki/Indigenous_people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33023" y="934064"/>
            <a:ext cx="4893734" cy="2260691"/>
          </a:xfrm>
        </p:spPr>
        <p:txBody>
          <a:bodyPr>
            <a:normAutofit/>
          </a:bodyPr>
          <a:lstStyle/>
          <a:p>
            <a:pPr algn="ctr"/>
            <a:r>
              <a:rPr lang="en-US" sz="5000" dirty="0"/>
              <a:t>ENVIRONMENT IMPACT ASSESMENT</a:t>
            </a:r>
            <a:endParaRPr lang="en-IN" sz="5000" dirty="0"/>
          </a:p>
        </p:txBody>
      </p:sp>
      <p:sp>
        <p:nvSpPr>
          <p:cNvPr id="3" name="Subtitle 2">
            <a:extLst>
              <a:ext uri="{FF2B5EF4-FFF2-40B4-BE49-F238E27FC236}">
                <a16:creationId xmlns:a16="http://schemas.microsoft.com/office/drawing/2014/main" id="{0D0F3461-DAFA-4781-A649-5082F29DD7E5}"/>
              </a:ext>
            </a:extLst>
          </p:cNvPr>
          <p:cNvSpPr>
            <a:spLocks noGrp="1"/>
          </p:cNvSpPr>
          <p:nvPr>
            <p:ph type="subTitle" idx="1"/>
          </p:nvPr>
        </p:nvSpPr>
        <p:spPr>
          <a:xfrm>
            <a:off x="169333" y="4043457"/>
            <a:ext cx="4301067" cy="1736454"/>
          </a:xfrm>
        </p:spPr>
        <p:txBody>
          <a:bodyPr>
            <a:noAutofit/>
          </a:bodyPr>
          <a:lstStyle/>
          <a:p>
            <a:pPr>
              <a:lnSpc>
                <a:spcPct val="100000"/>
              </a:lnSpc>
            </a:pPr>
            <a:r>
              <a:rPr lang="en-US" dirty="0">
                <a:latin typeface="Georgia" panose="02040502050405020303" pitchFamily="18" charset="0"/>
              </a:rPr>
              <a:t>PROF. KAMLESH PARIHAR</a:t>
            </a:r>
          </a:p>
          <a:p>
            <a:pPr>
              <a:lnSpc>
                <a:spcPct val="100000"/>
              </a:lnSpc>
            </a:pPr>
            <a:r>
              <a:rPr lang="en-US" dirty="0">
                <a:latin typeface="Georgia" panose="02040502050405020303" pitchFamily="18" charset="0"/>
              </a:rPr>
              <a:t>ASSOCIATE PROF. </a:t>
            </a:r>
          </a:p>
          <a:p>
            <a:pPr>
              <a:lnSpc>
                <a:spcPct val="100000"/>
              </a:lnSpc>
            </a:pPr>
            <a:r>
              <a:rPr lang="en-US" dirty="0">
                <a:latin typeface="Georgia" panose="02040502050405020303" pitchFamily="18" charset="0"/>
              </a:rPr>
              <a:t>CIVIL ENGINEERING DEPARTMENT</a:t>
            </a:r>
          </a:p>
          <a:p>
            <a:pPr>
              <a:lnSpc>
                <a:spcPct val="100000"/>
              </a:lnSpc>
            </a:pPr>
            <a:r>
              <a:rPr lang="en-US" dirty="0">
                <a:latin typeface="Georgia" panose="02040502050405020303" pitchFamily="18" charset="0"/>
              </a:rPr>
              <a:t>JIET JODHPUR</a:t>
            </a:r>
            <a:endParaRPr lang="en-IN" dirty="0">
              <a:latin typeface="Georgia" panose="02040502050405020303" pitchFamily="18" charset="0"/>
            </a:endParaRPr>
          </a:p>
        </p:txBody>
      </p:sp>
      <p:sp>
        <p:nvSpPr>
          <p:cNvPr id="6" name="Rectangle 5">
            <a:extLst>
              <a:ext uri="{FF2B5EF4-FFF2-40B4-BE49-F238E27FC236}">
                <a16:creationId xmlns:a16="http://schemas.microsoft.com/office/drawing/2014/main" id="{25145E46-7243-44D8-902B-4BEF71C17E12}"/>
              </a:ext>
            </a:extLst>
          </p:cNvPr>
          <p:cNvSpPr/>
          <p:nvPr/>
        </p:nvSpPr>
        <p:spPr>
          <a:xfrm>
            <a:off x="5968249" y="168654"/>
            <a:ext cx="6223751" cy="5779911"/>
          </a:xfrm>
          <a:prstGeom prst="rect">
            <a:avLst/>
          </a:prstGeom>
          <a:blipFill dpi="0" rotWithShape="1">
            <a:blip r:embed="rId2">
              <a:alphaModFix amt="71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79619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5000" dirty="0">
                <a:latin typeface="Georgia" panose="02040502050405020303" pitchFamily="18" charset="0"/>
              </a:rPr>
              <a:t>Ecosystem AND ECOLOGY</a:t>
            </a:r>
            <a:endParaRPr lang="en-IN" sz="5000"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513144" y="1263298"/>
            <a:ext cx="11678856" cy="3781356"/>
          </a:xfrm>
          <a:prstGeom prst="rect">
            <a:avLst/>
          </a:prstGeom>
        </p:spPr>
        <p:txBody>
          <a:bodyPr wrap="square">
            <a:spAutoFit/>
          </a:bodyPr>
          <a:lstStyle/>
          <a:p>
            <a:pPr>
              <a:lnSpc>
                <a:spcPct val="150000"/>
              </a:lnSpc>
            </a:pPr>
            <a:r>
              <a:rPr lang="en-US" dirty="0">
                <a:latin typeface="Georgia" panose="02040502050405020303" pitchFamily="18" charset="0"/>
              </a:rPr>
              <a:t>An ecosystem is a geographic area where plants, animals, and other organisms, as well as weather and landscape, work together to form a bubble of life. Ecosystems contain biotic or living, parts, as well as abiotic factors, or nonliving parts. Biotic factors include plants, animals, and other organisms. Abiotic factors include rocks, temperature, and humidity.</a:t>
            </a:r>
          </a:p>
          <a:p>
            <a:pPr>
              <a:lnSpc>
                <a:spcPct val="150000"/>
              </a:lnSpc>
            </a:pPr>
            <a:r>
              <a:rPr lang="en-US" dirty="0">
                <a:latin typeface="Georgia" panose="02040502050405020303" pitchFamily="18" charset="0"/>
              </a:rPr>
              <a:t>Ecology is the study of the relationships between living organisms, including humans, and their physical environment; it seeks to understand the vital connections between plants and animals and the world around them. Ecology also provides information about the benefits of ecosystems and how we can use Earth’s resources in ways that leave the environment healthy for future generations.</a:t>
            </a:r>
            <a:endParaRPr lang="en-IN" dirty="0">
              <a:latin typeface="Georgia" panose="02040502050405020303" pitchFamily="18" charset="0"/>
            </a:endParaRPr>
          </a:p>
          <a:p>
            <a:pPr>
              <a:lnSpc>
                <a:spcPct val="150000"/>
              </a:lnSpc>
            </a:pPr>
            <a:endParaRPr lang="en-IN" dirty="0">
              <a:latin typeface="Georgia" panose="02040502050405020303" pitchFamily="18" charset="0"/>
            </a:endParaRPr>
          </a:p>
        </p:txBody>
      </p:sp>
    </p:spTree>
    <p:extLst>
      <p:ext uri="{BB962C8B-B14F-4D97-AF65-F5344CB8AC3E}">
        <p14:creationId xmlns:p14="http://schemas.microsoft.com/office/powerpoint/2010/main" val="6589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725160" y="-215392"/>
            <a:ext cx="10462161" cy="787222"/>
          </a:xfrm>
        </p:spPr>
        <p:txBody>
          <a:bodyPr>
            <a:normAutofit/>
          </a:bodyPr>
          <a:lstStyle/>
          <a:p>
            <a:pPr algn="ctr"/>
            <a:r>
              <a:rPr lang="en-US" sz="3000" dirty="0">
                <a:latin typeface="Georgia" panose="02040502050405020303" pitchFamily="18" charset="0"/>
              </a:rPr>
              <a:t>ECOLOGICAL IMBALANCE</a:t>
            </a:r>
            <a:endParaRPr lang="en-IN" sz="3000"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116812" y="571830"/>
            <a:ext cx="11996530" cy="5443350"/>
          </a:xfrm>
          <a:prstGeom prst="rect">
            <a:avLst/>
          </a:prstGeom>
        </p:spPr>
        <p:txBody>
          <a:bodyPr wrap="square">
            <a:spAutoFit/>
          </a:bodyPr>
          <a:lstStyle/>
          <a:p>
            <a:pPr algn="just">
              <a:lnSpc>
                <a:spcPct val="150000"/>
              </a:lnSpc>
            </a:pPr>
            <a:r>
              <a:rPr lang="en-US" dirty="0">
                <a:latin typeface="Georgia" panose="02040502050405020303" pitchFamily="18" charset="0"/>
              </a:rPr>
              <a:t>Humans and all living beings are constantly interacting with the physical environment. The activities they perform, have an impact on the environment variables, i.e. air, water and land. But </a:t>
            </a:r>
            <a:r>
              <a:rPr lang="en-US" dirty="0" err="1">
                <a:latin typeface="Georgia" panose="02040502050405020303" pitchFamily="18" charset="0"/>
              </a:rPr>
              <a:t>inspite</a:t>
            </a:r>
            <a:r>
              <a:rPr lang="en-US" dirty="0">
                <a:latin typeface="Georgia" panose="02040502050405020303" pitchFamily="18" charset="0"/>
              </a:rPr>
              <a:t> of these activities, the environment is constantly calibrating itself and maintaining an equilibrium. But there is limit of the environment to sustain this equilibrium. In recent past the human activities have far superseded the capacity of environment to sustain this equilibrium. As a result of this, the equilibrium has been disturbed and environment variables are adversely affected. May it be the quality of air, water or land, everything is getting degraded due to pollution. </a:t>
            </a:r>
          </a:p>
          <a:p>
            <a:pPr algn="just">
              <a:lnSpc>
                <a:spcPct val="150000"/>
              </a:lnSpc>
            </a:pPr>
            <a:r>
              <a:rPr lang="en-US" dirty="0">
                <a:latin typeface="Georgia" panose="02040502050405020303" pitchFamily="18" charset="0"/>
              </a:rPr>
              <a:t>This change in environment variables is termed as ecological imbalance. It can explained in a more sophisticated ways as given below.</a:t>
            </a:r>
          </a:p>
          <a:p>
            <a:pPr algn="just">
              <a:lnSpc>
                <a:spcPct val="150000"/>
              </a:lnSpc>
            </a:pPr>
            <a:r>
              <a:rPr lang="en-US" dirty="0">
                <a:latin typeface="Georgia" panose="02040502050405020303" pitchFamily="18" charset="0"/>
              </a:rPr>
              <a:t>The stability of ecosystem refers to balance between production and consumption of each element in the ecosystem. In other words, ecosystem stability means balance between input and output of energy and normal functioning of different bio-geo-chemical cycles and stable conditions of concentration of all elements. Ecosystem instability also called as eco-imbalance  refers to that state when an ecosystem is unable to adjust with environmental changes. </a:t>
            </a:r>
            <a:endParaRPr lang="en-IN" dirty="0">
              <a:latin typeface="Georgia" panose="02040502050405020303" pitchFamily="18" charset="0"/>
            </a:endParaRPr>
          </a:p>
          <a:p>
            <a:pPr algn="just">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86555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74C151-DEA6-4E7C-8F53-47A8D7A74171}"/>
              </a:ext>
            </a:extLst>
          </p:cNvPr>
          <p:cNvGraphicFramePr>
            <a:graphicFrameLocks noGrp="1"/>
          </p:cNvGraphicFramePr>
          <p:nvPr>
            <p:extLst>
              <p:ext uri="{D42A27DB-BD31-4B8C-83A1-F6EECF244321}">
                <p14:modId xmlns:p14="http://schemas.microsoft.com/office/powerpoint/2010/main" val="2927640645"/>
              </p:ext>
            </p:extLst>
          </p:nvPr>
        </p:nvGraphicFramePr>
        <p:xfrm>
          <a:off x="142240" y="521582"/>
          <a:ext cx="11907520" cy="6061707"/>
        </p:xfrm>
        <a:graphic>
          <a:graphicData uri="http://schemas.openxmlformats.org/drawingml/2006/table">
            <a:tbl>
              <a:tblPr firstRow="1" firstCol="1" bandRow="1">
                <a:tableStyleId>{21E4AEA4-8DFA-4A89-87EB-49C32662AFE0}</a:tableStyleId>
              </a:tblPr>
              <a:tblGrid>
                <a:gridCol w="2635547">
                  <a:extLst>
                    <a:ext uri="{9D8B030D-6E8A-4147-A177-3AD203B41FA5}">
                      <a16:colId xmlns:a16="http://schemas.microsoft.com/office/drawing/2014/main" val="3209980821"/>
                    </a:ext>
                  </a:extLst>
                </a:gridCol>
                <a:gridCol w="3019336">
                  <a:extLst>
                    <a:ext uri="{9D8B030D-6E8A-4147-A177-3AD203B41FA5}">
                      <a16:colId xmlns:a16="http://schemas.microsoft.com/office/drawing/2014/main" val="3193041795"/>
                    </a:ext>
                  </a:extLst>
                </a:gridCol>
                <a:gridCol w="2045386">
                  <a:extLst>
                    <a:ext uri="{9D8B030D-6E8A-4147-A177-3AD203B41FA5}">
                      <a16:colId xmlns:a16="http://schemas.microsoft.com/office/drawing/2014/main" val="4289556770"/>
                    </a:ext>
                  </a:extLst>
                </a:gridCol>
                <a:gridCol w="1998793">
                  <a:extLst>
                    <a:ext uri="{9D8B030D-6E8A-4147-A177-3AD203B41FA5}">
                      <a16:colId xmlns:a16="http://schemas.microsoft.com/office/drawing/2014/main" val="1625188054"/>
                    </a:ext>
                  </a:extLst>
                </a:gridCol>
                <a:gridCol w="2208458">
                  <a:extLst>
                    <a:ext uri="{9D8B030D-6E8A-4147-A177-3AD203B41FA5}">
                      <a16:colId xmlns:a16="http://schemas.microsoft.com/office/drawing/2014/main" val="2768529827"/>
                    </a:ext>
                  </a:extLst>
                </a:gridCol>
              </a:tblGrid>
              <a:tr h="379351">
                <a:tc>
                  <a:txBody>
                    <a:bodyPr/>
                    <a:lstStyle/>
                    <a:p>
                      <a:pPr marL="90170" algn="ctr">
                        <a:lnSpc>
                          <a:spcPct val="107000"/>
                        </a:lnSpc>
                        <a:spcAft>
                          <a:spcPts val="1725"/>
                        </a:spcAft>
                      </a:pPr>
                      <a:r>
                        <a:rPr lang="en-IN" sz="2000" i="0" dirty="0">
                          <a:effectLst>
                            <a:outerShdw blurRad="38100" dist="38100" dir="2700000" algn="tl">
                              <a:srgbClr val="000000">
                                <a:alpha val="43137"/>
                              </a:srgbClr>
                            </a:outerShdw>
                          </a:effectLst>
                        </a:rPr>
                        <a:t>Air</a:t>
                      </a:r>
                      <a:endParaRPr lang="en-IN" sz="2000" i="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nchor="ctr"/>
                </a:tc>
                <a:tc>
                  <a:txBody>
                    <a:bodyPr/>
                    <a:lstStyle/>
                    <a:p>
                      <a:pPr marL="90170" algn="ctr">
                        <a:lnSpc>
                          <a:spcPct val="107000"/>
                        </a:lnSpc>
                        <a:spcAft>
                          <a:spcPts val="1725"/>
                        </a:spcAft>
                      </a:pPr>
                      <a:r>
                        <a:rPr lang="en-IN" sz="2000" i="0" dirty="0">
                          <a:effectLst>
                            <a:outerShdw blurRad="38100" dist="38100" dir="2700000" algn="tl">
                              <a:srgbClr val="000000">
                                <a:alpha val="43137"/>
                              </a:srgbClr>
                            </a:outerShdw>
                          </a:effectLst>
                        </a:rPr>
                        <a:t>Surface water (e.g., lakes, rivers)</a:t>
                      </a:r>
                      <a:endParaRPr lang="en-IN" sz="2000" i="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nchor="ctr"/>
                </a:tc>
                <a:tc>
                  <a:txBody>
                    <a:bodyPr/>
                    <a:lstStyle/>
                    <a:p>
                      <a:pPr marL="90170" algn="ctr">
                        <a:lnSpc>
                          <a:spcPct val="107000"/>
                        </a:lnSpc>
                        <a:spcAft>
                          <a:spcPts val="1725"/>
                        </a:spcAft>
                      </a:pPr>
                      <a:r>
                        <a:rPr lang="en-IN" sz="2000" i="0" dirty="0">
                          <a:effectLst>
                            <a:outerShdw blurRad="38100" dist="38100" dir="2700000" algn="tl">
                              <a:srgbClr val="000000">
                                <a:alpha val="43137"/>
                              </a:srgbClr>
                            </a:outerShdw>
                          </a:effectLst>
                        </a:rPr>
                        <a:t>Groundwater</a:t>
                      </a:r>
                      <a:endParaRPr lang="en-IN" sz="2000" i="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nchor="ctr"/>
                </a:tc>
                <a:tc>
                  <a:txBody>
                    <a:bodyPr/>
                    <a:lstStyle/>
                    <a:p>
                      <a:pPr marL="90170" algn="ctr">
                        <a:lnSpc>
                          <a:spcPct val="107000"/>
                        </a:lnSpc>
                        <a:spcAft>
                          <a:spcPts val="1725"/>
                        </a:spcAft>
                      </a:pPr>
                      <a:r>
                        <a:rPr lang="en-IN" sz="2000" i="0" dirty="0">
                          <a:effectLst>
                            <a:outerShdw blurRad="38100" dist="38100" dir="2700000" algn="tl">
                              <a:srgbClr val="000000">
                                <a:alpha val="43137"/>
                              </a:srgbClr>
                            </a:outerShdw>
                          </a:effectLst>
                        </a:rPr>
                        <a:t>Coastal areas / marine </a:t>
                      </a:r>
                      <a:endParaRPr lang="en-IN" sz="2000" i="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nchor="ctr"/>
                </a:tc>
                <a:tc>
                  <a:txBody>
                    <a:bodyPr/>
                    <a:lstStyle/>
                    <a:p>
                      <a:pPr marL="90170" algn="ctr">
                        <a:lnSpc>
                          <a:spcPct val="107000"/>
                        </a:lnSpc>
                        <a:spcAft>
                          <a:spcPts val="1725"/>
                        </a:spcAft>
                      </a:pPr>
                      <a:r>
                        <a:rPr lang="en-IN" sz="2000" i="0" dirty="0">
                          <a:effectLst>
                            <a:outerShdw blurRad="38100" dist="38100" dir="2700000" algn="tl">
                              <a:srgbClr val="000000">
                                <a:alpha val="43137"/>
                              </a:srgbClr>
                            </a:outerShdw>
                          </a:effectLst>
                        </a:rPr>
                        <a:t>Land</a:t>
                      </a:r>
                      <a:endParaRPr lang="en-IN" sz="2000" i="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nchor="ctr"/>
                </a:tc>
                <a:extLst>
                  <a:ext uri="{0D108BD9-81ED-4DB2-BD59-A6C34878D82A}">
                    <a16:rowId xmlns:a16="http://schemas.microsoft.com/office/drawing/2014/main" val="1577702886"/>
                  </a:ext>
                </a:extLst>
              </a:tr>
              <a:tr h="5351326">
                <a:tc>
                  <a:txBody>
                    <a:bodyPr/>
                    <a:lstStyle/>
                    <a:p>
                      <a:pPr marL="342900" lvl="0" indent="-342900" algn="l">
                        <a:lnSpc>
                          <a:spcPct val="107000"/>
                        </a:lnSpc>
                        <a:buSzPts val="1000"/>
                        <a:buFont typeface="Symbol" panose="05050102010706020507" pitchFamily="18" charset="2"/>
                        <a:buChar char=""/>
                        <a:tabLst>
                          <a:tab pos="457200" algn="l"/>
                        </a:tabLst>
                      </a:pPr>
                      <a:r>
                        <a:rPr lang="en-IN" sz="1400" dirty="0">
                          <a:effectLst/>
                        </a:rPr>
                        <a:t>Transportation (all modes)</a:t>
                      </a:r>
                    </a:p>
                    <a:p>
                      <a:pPr marL="342900" lvl="0" indent="-342900" algn="l">
                        <a:lnSpc>
                          <a:spcPct val="107000"/>
                        </a:lnSpc>
                        <a:buSzPts val="1000"/>
                        <a:buFont typeface="Symbol" panose="05050102010706020507" pitchFamily="18" charset="2"/>
                        <a:buChar char=""/>
                        <a:tabLst>
                          <a:tab pos="457200" algn="l"/>
                        </a:tabLst>
                      </a:pPr>
                      <a:r>
                        <a:rPr lang="en-IN" sz="1400" dirty="0">
                          <a:effectLst/>
                        </a:rPr>
                        <a:t>Energy (production, refining, and distribution)</a:t>
                      </a:r>
                    </a:p>
                    <a:p>
                      <a:pPr marL="342900" lvl="0" indent="-342900" algn="l">
                        <a:lnSpc>
                          <a:spcPct val="107000"/>
                        </a:lnSpc>
                        <a:buSzPts val="1000"/>
                        <a:buFont typeface="Symbol" panose="05050102010706020507" pitchFamily="18" charset="2"/>
                        <a:buChar char=""/>
                        <a:tabLst>
                          <a:tab pos="457200" algn="l"/>
                        </a:tabLst>
                      </a:pPr>
                      <a:r>
                        <a:rPr lang="en-IN" sz="1400" dirty="0">
                          <a:effectLst/>
                        </a:rPr>
                        <a:t>Generation of electricity (e.g., burning of coal, natural gas)</a:t>
                      </a:r>
                    </a:p>
                    <a:p>
                      <a:pPr marL="342900" lvl="0" indent="-342900" algn="l">
                        <a:lnSpc>
                          <a:spcPct val="107000"/>
                        </a:lnSpc>
                        <a:buSzPts val="1000"/>
                        <a:buFont typeface="Symbol" panose="05050102010706020507" pitchFamily="18" charset="2"/>
                        <a:buChar char=""/>
                        <a:tabLst>
                          <a:tab pos="457200" algn="l"/>
                        </a:tabLst>
                      </a:pPr>
                      <a:r>
                        <a:rPr lang="en-IN" sz="1400" dirty="0">
                          <a:effectLst/>
                        </a:rPr>
                        <a:t>Use of refrigerants and coolants (ozone-depleting substances)</a:t>
                      </a:r>
                    </a:p>
                    <a:p>
                      <a:pPr marL="342900" lvl="0" indent="-342900" algn="l">
                        <a:lnSpc>
                          <a:spcPct val="107000"/>
                        </a:lnSpc>
                        <a:buSzPts val="1000"/>
                        <a:buFont typeface="Symbol" panose="05050102010706020507" pitchFamily="18" charset="2"/>
                        <a:buChar char=""/>
                        <a:tabLst>
                          <a:tab pos="457200" algn="l"/>
                        </a:tabLst>
                      </a:pPr>
                      <a:r>
                        <a:rPr lang="en-IN" sz="1400" dirty="0">
                          <a:effectLst/>
                        </a:rPr>
                        <a:t>Metal smelting and other industrial activities (e.g., pulp and paper, chemical manufacturing, and other heavy industries)</a:t>
                      </a:r>
                    </a:p>
                    <a:p>
                      <a:pPr marL="342900" lvl="0" indent="-342900" algn="l">
                        <a:lnSpc>
                          <a:spcPct val="107000"/>
                        </a:lnSpc>
                        <a:buSzPts val="1000"/>
                        <a:buFont typeface="Symbol" panose="05050102010706020507" pitchFamily="18" charset="2"/>
                        <a:buChar char=""/>
                        <a:tabLst>
                          <a:tab pos="457200" algn="l"/>
                        </a:tabLst>
                      </a:pPr>
                      <a:r>
                        <a:rPr lang="en-IN" sz="1400" dirty="0">
                          <a:effectLst/>
                        </a:rPr>
                        <a:t>Mining of aggregates</a:t>
                      </a:r>
                    </a:p>
                    <a:p>
                      <a:pPr marL="342900" lvl="0" indent="-342900" algn="l">
                        <a:lnSpc>
                          <a:spcPct val="107000"/>
                        </a:lnSpc>
                        <a:buSzPts val="1000"/>
                        <a:buFont typeface="Symbol" panose="05050102010706020507" pitchFamily="18" charset="2"/>
                        <a:buChar char=""/>
                        <a:tabLst>
                          <a:tab pos="457200" algn="l"/>
                        </a:tabLst>
                      </a:pPr>
                      <a:r>
                        <a:rPr lang="en-IN" sz="1400" dirty="0">
                          <a:effectLst/>
                        </a:rPr>
                        <a:t>Application of pesticides</a:t>
                      </a:r>
                    </a:p>
                    <a:p>
                      <a:pPr marL="342900" lvl="0" indent="-342900" algn="l">
                        <a:lnSpc>
                          <a:spcPct val="107000"/>
                        </a:lnSpc>
                        <a:buSzPts val="1000"/>
                        <a:buFont typeface="Symbol" panose="05050102010706020507" pitchFamily="18" charset="2"/>
                        <a:buChar char=""/>
                        <a:tabLst>
                          <a:tab pos="457200" algn="l"/>
                        </a:tabLst>
                      </a:pPr>
                      <a:r>
                        <a:rPr lang="en-IN" sz="1400" dirty="0">
                          <a:effectLst/>
                        </a:rPr>
                        <a:t>Waste incineration</a:t>
                      </a:r>
                    </a:p>
                    <a:p>
                      <a:pPr marL="342900" lvl="0" indent="-342900" algn="l">
                        <a:lnSpc>
                          <a:spcPct val="107000"/>
                        </a:lnSpc>
                        <a:buSzPts val="1000"/>
                        <a:buFont typeface="Symbol" panose="05050102010706020507" pitchFamily="18" charset="2"/>
                        <a:buChar char=""/>
                        <a:tabLst>
                          <a:tab pos="457200" algn="l"/>
                        </a:tabLst>
                      </a:pPr>
                      <a:r>
                        <a:rPr lang="en-IN" sz="1400" dirty="0">
                          <a:effectLst/>
                        </a:rPr>
                        <a:t>Use of various volatile chemicals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400" dirty="0">
                          <a:effectLst/>
                        </a:rPr>
                        <a:t>Heating (e.g., with wood, oil)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tc>
                <a:tc>
                  <a:txBody>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Removal of shoreline vegetation</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Forestry and Mining</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Collection, storage, and disposal of agricultural waste</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Application of pesticides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Sewage discharges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Industrial and other discharges (e.g., pulp and paper, mining, chemical, food processing)</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Spills and accidental releases of pollutants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Boating and shipping (e.g., discharges of fuel, ballast water)</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Fuel storage, distribution, refuelling</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Draining and removal of wetlands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Development of infrastructure (e.g., dams and bridges)</a:t>
                      </a:r>
                      <a:endParaRPr lang="en-IN" dirty="0"/>
                    </a:p>
                  </a:txBody>
                  <a:tcPr marL="37214" marR="37214" marT="37214" marB="37214"/>
                </a:tc>
                <a:tc>
                  <a:txBody>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Extracting ground water for drinking and household and industrial activities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Irrigation</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Manure management (e.g., collection, storage, disposal, or spreading)</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Fuel storage, distribution, and refuelling</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Waste disposal</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Urban development (removal of vegetation, increase in hard impervious surfaces)</a:t>
                      </a:r>
                    </a:p>
                    <a:p>
                      <a:pPr marL="245745" algn="l">
                        <a:lnSpc>
                          <a:spcPct val="107000"/>
                        </a:lnSpc>
                        <a:spcAft>
                          <a:spcPts val="800"/>
                        </a:spcAft>
                      </a:pPr>
                      <a:r>
                        <a:rPr lang="en-IN" sz="1300" dirty="0">
                          <a:effectLst/>
                        </a:rPr>
                        <a:t> </a:t>
                      </a:r>
                      <a:endParaRPr lang="en-IN" sz="1300" dirty="0">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tc>
                <a:tc>
                  <a:txBody>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Discharges of sewage or waste water</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Energy (exploration, production, distribution)</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Commercial fisheries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Dredging</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Ocean dumping</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Boating and shipping (e.g., discharge of fuel, ballast water)</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Urban development (removal of coastal vegetation, including wetlands)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Spills and accidental releases</a:t>
                      </a:r>
                      <a:endParaRPr lang="en-IN" sz="1300" dirty="0">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tc>
                <a:tc>
                  <a:txBody>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Transportation infrastructure (roads, highways, bridges)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Forestry and mining activities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Agriculture (e.g., soil tilling, livestock grazing, fertilizers and pesticides)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Spreading of solid waste and sewage sludge</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Storage and distribution of fuels and other hazardous materials (e.g., storage tanks)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Landfilling of waste</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Spills and accidental releases</a:t>
                      </a:r>
                    </a:p>
                    <a:p>
                      <a:pPr marL="342900" lvl="0" indent="-342900" algn="l">
                        <a:lnSpc>
                          <a:spcPct val="107000"/>
                        </a:lnSpc>
                        <a:spcAft>
                          <a:spcPts val="800"/>
                        </a:spcAft>
                        <a:buSzPts val="1000"/>
                        <a:buFont typeface="Symbol" panose="05050102010706020507" pitchFamily="18" charset="2"/>
                        <a:buChar char=""/>
                        <a:tabLst>
                          <a:tab pos="457200" algn="l"/>
                        </a:tabLst>
                      </a:pPr>
                      <a:r>
                        <a:rPr lang="en-IN" sz="1300" dirty="0">
                          <a:effectLst/>
                        </a:rPr>
                        <a:t>Military training and testing (use of training areas for Fires and explosion)</a:t>
                      </a:r>
                      <a:endParaRPr lang="en-IN" sz="1300" dirty="0">
                        <a:effectLst/>
                        <a:latin typeface="Calibri" panose="020F0502020204030204" pitchFamily="34" charset="0"/>
                        <a:ea typeface="Calibri" panose="020F0502020204030204" pitchFamily="34" charset="0"/>
                        <a:cs typeface="Mangal" panose="02040503050203030202" pitchFamily="18" charset="0"/>
                      </a:endParaRPr>
                    </a:p>
                  </a:txBody>
                  <a:tcPr marL="37214" marR="37214" marT="37214" marB="37214"/>
                </a:tc>
                <a:extLst>
                  <a:ext uri="{0D108BD9-81ED-4DB2-BD59-A6C34878D82A}">
                    <a16:rowId xmlns:a16="http://schemas.microsoft.com/office/drawing/2014/main" val="1951241910"/>
                  </a:ext>
                </a:extLst>
              </a:tr>
            </a:tbl>
          </a:graphicData>
        </a:graphic>
      </p:graphicFrame>
      <p:sp>
        <p:nvSpPr>
          <p:cNvPr id="4" name="Title 1">
            <a:extLst>
              <a:ext uri="{FF2B5EF4-FFF2-40B4-BE49-F238E27FC236}">
                <a16:creationId xmlns:a16="http://schemas.microsoft.com/office/drawing/2014/main" id="{3168C72A-E314-42C9-8B37-A22E5C7DEDF9}"/>
              </a:ext>
            </a:extLst>
          </p:cNvPr>
          <p:cNvSpPr>
            <a:spLocks noGrp="1"/>
          </p:cNvSpPr>
          <p:nvPr>
            <p:ph type="ctrTitle"/>
          </p:nvPr>
        </p:nvSpPr>
        <p:spPr>
          <a:xfrm>
            <a:off x="637572" y="110280"/>
            <a:ext cx="10916856" cy="411302"/>
          </a:xfrm>
        </p:spPr>
        <p:txBody>
          <a:bodyPr>
            <a:normAutofit fontScale="90000"/>
          </a:bodyPr>
          <a:lstStyle/>
          <a:p>
            <a:pPr algn="ctr"/>
            <a:r>
              <a:rPr lang="en-US" sz="3000" b="1" dirty="0">
                <a:latin typeface="Georgia" panose="02040502050405020303" pitchFamily="18" charset="0"/>
              </a:rPr>
              <a:t>human activities That effect environment</a:t>
            </a:r>
            <a:endParaRPr lang="en-IN" sz="3000" b="1" dirty="0">
              <a:latin typeface="Georgia" panose="02040502050405020303" pitchFamily="18" charset="0"/>
            </a:endParaRPr>
          </a:p>
        </p:txBody>
      </p:sp>
    </p:spTree>
    <p:extLst>
      <p:ext uri="{BB962C8B-B14F-4D97-AF65-F5344CB8AC3E}">
        <p14:creationId xmlns:p14="http://schemas.microsoft.com/office/powerpoint/2010/main" val="405863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7132BA6-A459-403B-A8A7-ABA5DCD12B34}"/>
              </a:ext>
            </a:extLst>
          </p:cNvPr>
          <p:cNvGraphicFramePr>
            <a:graphicFrameLocks noGrp="1"/>
          </p:cNvGraphicFramePr>
          <p:nvPr>
            <p:extLst>
              <p:ext uri="{D42A27DB-BD31-4B8C-83A1-F6EECF244321}">
                <p14:modId xmlns:p14="http://schemas.microsoft.com/office/powerpoint/2010/main" val="1108442132"/>
              </p:ext>
            </p:extLst>
          </p:nvPr>
        </p:nvGraphicFramePr>
        <p:xfrm>
          <a:off x="81280" y="521582"/>
          <a:ext cx="12029440" cy="6156186"/>
        </p:xfrm>
        <a:graphic>
          <a:graphicData uri="http://schemas.openxmlformats.org/drawingml/2006/table">
            <a:tbl>
              <a:tblPr firstRow="1" firstCol="1" bandRow="1">
                <a:tableStyleId>{21E4AEA4-8DFA-4A89-87EB-49C32662AFE0}</a:tableStyleId>
              </a:tblPr>
              <a:tblGrid>
                <a:gridCol w="2405888">
                  <a:extLst>
                    <a:ext uri="{9D8B030D-6E8A-4147-A177-3AD203B41FA5}">
                      <a16:colId xmlns:a16="http://schemas.microsoft.com/office/drawing/2014/main" val="2941424505"/>
                    </a:ext>
                  </a:extLst>
                </a:gridCol>
                <a:gridCol w="2405888">
                  <a:extLst>
                    <a:ext uri="{9D8B030D-6E8A-4147-A177-3AD203B41FA5}">
                      <a16:colId xmlns:a16="http://schemas.microsoft.com/office/drawing/2014/main" val="2277500554"/>
                    </a:ext>
                  </a:extLst>
                </a:gridCol>
                <a:gridCol w="2405888">
                  <a:extLst>
                    <a:ext uri="{9D8B030D-6E8A-4147-A177-3AD203B41FA5}">
                      <a16:colId xmlns:a16="http://schemas.microsoft.com/office/drawing/2014/main" val="3855652954"/>
                    </a:ext>
                  </a:extLst>
                </a:gridCol>
                <a:gridCol w="2405888">
                  <a:extLst>
                    <a:ext uri="{9D8B030D-6E8A-4147-A177-3AD203B41FA5}">
                      <a16:colId xmlns:a16="http://schemas.microsoft.com/office/drawing/2014/main" val="2125531101"/>
                    </a:ext>
                  </a:extLst>
                </a:gridCol>
                <a:gridCol w="2405888">
                  <a:extLst>
                    <a:ext uri="{9D8B030D-6E8A-4147-A177-3AD203B41FA5}">
                      <a16:colId xmlns:a16="http://schemas.microsoft.com/office/drawing/2014/main" val="1877512855"/>
                    </a:ext>
                  </a:extLst>
                </a:gridCol>
              </a:tblGrid>
              <a:tr h="549089">
                <a:tc>
                  <a:txBody>
                    <a:bodyPr/>
                    <a:lstStyle/>
                    <a:p>
                      <a:pPr algn="ctr">
                        <a:lnSpc>
                          <a:spcPct val="107000"/>
                        </a:lnSpc>
                        <a:spcAft>
                          <a:spcPts val="1725"/>
                        </a:spcAft>
                      </a:pPr>
                      <a:r>
                        <a:rPr lang="en-IN" sz="2000" dirty="0">
                          <a:effectLst>
                            <a:outerShdw blurRad="38100" dist="38100" dir="2700000" algn="tl">
                              <a:srgbClr val="000000">
                                <a:alpha val="43137"/>
                              </a:srgbClr>
                            </a:outerShdw>
                          </a:effectLst>
                        </a:rPr>
                        <a:t>Air</a:t>
                      </a:r>
                      <a:endParaRPr lang="en-IN"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nchor="ctr"/>
                </a:tc>
                <a:tc>
                  <a:txBody>
                    <a:bodyPr/>
                    <a:lstStyle/>
                    <a:p>
                      <a:pPr algn="ctr">
                        <a:lnSpc>
                          <a:spcPct val="107000"/>
                        </a:lnSpc>
                        <a:spcAft>
                          <a:spcPts val="1725"/>
                        </a:spcAft>
                      </a:pPr>
                      <a:r>
                        <a:rPr lang="en-IN" sz="2000">
                          <a:effectLst>
                            <a:outerShdw blurRad="38100" dist="38100" dir="2700000" algn="tl">
                              <a:srgbClr val="000000">
                                <a:alpha val="43137"/>
                              </a:srgbClr>
                            </a:outerShdw>
                          </a:effectLst>
                        </a:rPr>
                        <a:t>Surface water</a:t>
                      </a:r>
                      <a:br>
                        <a:rPr lang="en-IN" sz="2000">
                          <a:effectLst>
                            <a:outerShdw blurRad="38100" dist="38100" dir="2700000" algn="tl">
                              <a:srgbClr val="000000">
                                <a:alpha val="43137"/>
                              </a:srgbClr>
                            </a:outerShdw>
                          </a:effectLst>
                        </a:rPr>
                      </a:br>
                      <a:r>
                        <a:rPr lang="en-IN" sz="2000">
                          <a:effectLst>
                            <a:outerShdw blurRad="38100" dist="38100" dir="2700000" algn="tl">
                              <a:srgbClr val="000000">
                                <a:alpha val="43137"/>
                              </a:srgbClr>
                            </a:outerShdw>
                          </a:effectLst>
                        </a:rPr>
                        <a:t>(e.g., lakes, rivers)</a:t>
                      </a:r>
                      <a:endParaRPr lang="en-IN" sz="20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nchor="ctr"/>
                </a:tc>
                <a:tc>
                  <a:txBody>
                    <a:bodyPr/>
                    <a:lstStyle/>
                    <a:p>
                      <a:pPr algn="ctr">
                        <a:lnSpc>
                          <a:spcPct val="107000"/>
                        </a:lnSpc>
                        <a:spcAft>
                          <a:spcPts val="1725"/>
                        </a:spcAft>
                      </a:pPr>
                      <a:r>
                        <a:rPr lang="en-IN" sz="2000">
                          <a:effectLst>
                            <a:outerShdw blurRad="38100" dist="38100" dir="2700000" algn="tl">
                              <a:srgbClr val="000000">
                                <a:alpha val="43137"/>
                              </a:srgbClr>
                            </a:outerShdw>
                          </a:effectLst>
                        </a:rPr>
                        <a:t>Groundwater</a:t>
                      </a:r>
                      <a:endParaRPr lang="en-IN" sz="20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nchor="ctr"/>
                </a:tc>
                <a:tc>
                  <a:txBody>
                    <a:bodyPr/>
                    <a:lstStyle/>
                    <a:p>
                      <a:pPr algn="ctr">
                        <a:lnSpc>
                          <a:spcPct val="107000"/>
                        </a:lnSpc>
                        <a:spcAft>
                          <a:spcPts val="1725"/>
                        </a:spcAft>
                      </a:pPr>
                      <a:r>
                        <a:rPr lang="en-IN" sz="2000">
                          <a:effectLst>
                            <a:outerShdw blurRad="38100" dist="38100" dir="2700000" algn="tl">
                              <a:srgbClr val="000000">
                                <a:alpha val="43137"/>
                              </a:srgbClr>
                            </a:outerShdw>
                          </a:effectLst>
                        </a:rPr>
                        <a:t>Coastal areas / marine</a:t>
                      </a:r>
                      <a:endParaRPr lang="en-IN" sz="20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nchor="ctr"/>
                </a:tc>
                <a:tc>
                  <a:txBody>
                    <a:bodyPr/>
                    <a:lstStyle/>
                    <a:p>
                      <a:pPr algn="ctr">
                        <a:lnSpc>
                          <a:spcPct val="107000"/>
                        </a:lnSpc>
                        <a:spcAft>
                          <a:spcPts val="1725"/>
                        </a:spcAft>
                      </a:pPr>
                      <a:r>
                        <a:rPr lang="en-IN" sz="2000" dirty="0">
                          <a:effectLst>
                            <a:outerShdw blurRad="38100" dist="38100" dir="2700000" algn="tl">
                              <a:srgbClr val="000000">
                                <a:alpha val="43137"/>
                              </a:srgbClr>
                            </a:outerShdw>
                          </a:effectLst>
                        </a:rPr>
                        <a:t>Land</a:t>
                      </a:r>
                      <a:endParaRPr lang="en-IN"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nchor="ctr"/>
                </a:tc>
                <a:extLst>
                  <a:ext uri="{0D108BD9-81ED-4DB2-BD59-A6C34878D82A}">
                    <a16:rowId xmlns:a16="http://schemas.microsoft.com/office/drawing/2014/main" val="3087807001"/>
                  </a:ext>
                </a:extLst>
              </a:tr>
              <a:tr h="5435151">
                <a:tc>
                  <a:txBody>
                    <a:bodyPr/>
                    <a:lstStyle/>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Releases of carbon dioxide and other greenhouse gases that contribute to global warming</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Depletion of the ozone layer</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Impairment of air quality</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Smog (including particulates, ground-level ozone)</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Effects on human and wildlife health (e.g., upper respiratory problems and higher rates of hospitalization)</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Acidification of lakes and rivers (acid rain)</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Deposition of air pollutants on land</a:t>
                      </a:r>
                      <a:endParaRPr lang="en-IN" sz="14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tc>
                <a:tc>
                  <a:txBody>
                    <a:bodyPr/>
                    <a:lstStyle/>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Reduction in quality of habitat for fish and other aquatic organisms</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Increased runoff and erosion</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Depletion of fish populations</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Impairment of water quality (pollutants, pathogens, bacteria, nutrients)</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Need for increased water treatment</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Increased algal growth/blooms</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Decreased biodiversity</a:t>
                      </a:r>
                      <a:endParaRPr lang="en-IN" sz="140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tc>
                <a:tc>
                  <a:txBody>
                    <a:bodyPr/>
                    <a:lstStyle/>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Reduced groundwater quality (e.g., from pollutants, toxins, hydrocarbons, pathogens, bacteria)</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Impairment of drinking water quality</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Need for increased water treatment</a:t>
                      </a:r>
                      <a:endParaRPr lang="en-IN" sz="14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tc>
                <a:tc>
                  <a:txBody>
                    <a:bodyPr/>
                    <a:lstStyle/>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Alteration or degradation of quality of fish and other marine habitat</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Depletion of fish populations</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Increased disease and pathogens affecting fish</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Impairment of water quality (e.g., pollutants, including petroleum products, pathogens, bacteria, nutrients)</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Introduction of exotic, invasive species</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a:effectLst/>
                        </a:rPr>
                        <a:t>Reduction of tourism activity</a:t>
                      </a:r>
                      <a:endParaRPr lang="en-IN" sz="140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tc>
                <a:tc>
                  <a:txBody>
                    <a:bodyPr/>
                    <a:lstStyle/>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Depletion of fertile and agricultural land. </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Soil and groundwater contamination</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Erosion or desertification</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Reduction or removal of wildlife habitat</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Reduction or removal of wetlands</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Reduction in biodiversity (soil organisms, plants, wildlife)</a:t>
                      </a:r>
                    </a:p>
                    <a:p>
                      <a:pPr marL="342900" lvl="0" indent="-342900" algn="ctr">
                        <a:lnSpc>
                          <a:spcPct val="107000"/>
                        </a:lnSpc>
                        <a:spcAft>
                          <a:spcPts val="800"/>
                        </a:spcAft>
                        <a:buSzPts val="1000"/>
                        <a:buFont typeface="Symbol" panose="05050102010706020507" pitchFamily="18" charset="2"/>
                        <a:buChar char=""/>
                        <a:tabLst>
                          <a:tab pos="457200" algn="l"/>
                        </a:tabLst>
                      </a:pPr>
                      <a:r>
                        <a:rPr lang="en-IN" sz="1400" dirty="0">
                          <a:effectLst/>
                        </a:rPr>
                        <a:t>Increased surface water runoff or stormwater runoff</a:t>
                      </a:r>
                      <a:endParaRPr lang="en-IN" sz="14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txBody>
                  <a:tcPr marL="42541" marR="42541" marT="42541" marB="42541"/>
                </a:tc>
                <a:extLst>
                  <a:ext uri="{0D108BD9-81ED-4DB2-BD59-A6C34878D82A}">
                    <a16:rowId xmlns:a16="http://schemas.microsoft.com/office/drawing/2014/main" val="2063621562"/>
                  </a:ext>
                </a:extLst>
              </a:tr>
            </a:tbl>
          </a:graphicData>
        </a:graphic>
      </p:graphicFrame>
      <p:sp>
        <p:nvSpPr>
          <p:cNvPr id="7" name="Title 1">
            <a:extLst>
              <a:ext uri="{FF2B5EF4-FFF2-40B4-BE49-F238E27FC236}">
                <a16:creationId xmlns:a16="http://schemas.microsoft.com/office/drawing/2014/main" id="{DB5AB86A-3A46-47BF-920B-588E3B0BC294}"/>
              </a:ext>
            </a:extLst>
          </p:cNvPr>
          <p:cNvSpPr>
            <a:spLocks noGrp="1"/>
          </p:cNvSpPr>
          <p:nvPr>
            <p:ph type="ctrTitle"/>
          </p:nvPr>
        </p:nvSpPr>
        <p:spPr>
          <a:xfrm>
            <a:off x="637572" y="110280"/>
            <a:ext cx="10916856" cy="411302"/>
          </a:xfrm>
        </p:spPr>
        <p:txBody>
          <a:bodyPr>
            <a:normAutofit fontScale="90000"/>
          </a:bodyPr>
          <a:lstStyle/>
          <a:p>
            <a:pPr algn="ctr"/>
            <a:r>
              <a:rPr lang="en-US" sz="3000" b="1" dirty="0">
                <a:latin typeface="Georgia" panose="02040502050405020303" pitchFamily="18" charset="0"/>
              </a:rPr>
              <a:t>effects of human activities on environment</a:t>
            </a:r>
            <a:endParaRPr lang="en-IN" sz="3000" b="1" dirty="0">
              <a:latin typeface="Georgia" panose="02040502050405020303" pitchFamily="18" charset="0"/>
            </a:endParaRPr>
          </a:p>
        </p:txBody>
      </p:sp>
    </p:spTree>
    <p:extLst>
      <p:ext uri="{BB962C8B-B14F-4D97-AF65-F5344CB8AC3E}">
        <p14:creationId xmlns:p14="http://schemas.microsoft.com/office/powerpoint/2010/main" val="358368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522976" y="147484"/>
            <a:ext cx="10916856" cy="561998"/>
          </a:xfrm>
        </p:spPr>
        <p:txBody>
          <a:bodyPr>
            <a:normAutofit/>
          </a:bodyPr>
          <a:lstStyle/>
          <a:p>
            <a:pPr algn="ctr"/>
            <a:r>
              <a:rPr lang="en-US" sz="3000" b="1" dirty="0">
                <a:latin typeface="Georgia" panose="02040502050405020303" pitchFamily="18" charset="0"/>
              </a:rPr>
              <a:t>Comparison of Indian &amp; China</a:t>
            </a:r>
            <a:endParaRPr lang="en-IN" sz="3000" b="1" dirty="0">
              <a:latin typeface="Georgia" panose="02040502050405020303" pitchFamily="18" charset="0"/>
            </a:endParaRPr>
          </a:p>
        </p:txBody>
      </p:sp>
      <p:graphicFrame>
        <p:nvGraphicFramePr>
          <p:cNvPr id="3" name="Table 3">
            <a:extLst>
              <a:ext uri="{FF2B5EF4-FFF2-40B4-BE49-F238E27FC236}">
                <a16:creationId xmlns:a16="http://schemas.microsoft.com/office/drawing/2014/main" id="{CE1C2317-F65A-42E0-A414-449153753FAA}"/>
              </a:ext>
            </a:extLst>
          </p:cNvPr>
          <p:cNvGraphicFramePr>
            <a:graphicFrameLocks noGrp="1"/>
          </p:cNvGraphicFramePr>
          <p:nvPr>
            <p:extLst>
              <p:ext uri="{D42A27DB-BD31-4B8C-83A1-F6EECF244321}">
                <p14:modId xmlns:p14="http://schemas.microsoft.com/office/powerpoint/2010/main" val="3667430063"/>
              </p:ext>
            </p:extLst>
          </p:nvPr>
        </p:nvGraphicFramePr>
        <p:xfrm>
          <a:off x="265471" y="827469"/>
          <a:ext cx="11631560" cy="4592436"/>
        </p:xfrm>
        <a:graphic>
          <a:graphicData uri="http://schemas.openxmlformats.org/drawingml/2006/table">
            <a:tbl>
              <a:tblPr firstRow="1" bandRow="1">
                <a:tableStyleId>{00A15C55-8517-42AA-B614-E9B94910E393}</a:tableStyleId>
              </a:tblPr>
              <a:tblGrid>
                <a:gridCol w="3648933">
                  <a:extLst>
                    <a:ext uri="{9D8B030D-6E8A-4147-A177-3AD203B41FA5}">
                      <a16:colId xmlns:a16="http://schemas.microsoft.com/office/drawing/2014/main" val="3662900607"/>
                    </a:ext>
                  </a:extLst>
                </a:gridCol>
                <a:gridCol w="4105440">
                  <a:extLst>
                    <a:ext uri="{9D8B030D-6E8A-4147-A177-3AD203B41FA5}">
                      <a16:colId xmlns:a16="http://schemas.microsoft.com/office/drawing/2014/main" val="2335094167"/>
                    </a:ext>
                  </a:extLst>
                </a:gridCol>
                <a:gridCol w="3877187">
                  <a:extLst>
                    <a:ext uri="{9D8B030D-6E8A-4147-A177-3AD203B41FA5}">
                      <a16:colId xmlns:a16="http://schemas.microsoft.com/office/drawing/2014/main" val="3538111582"/>
                    </a:ext>
                  </a:extLst>
                </a:gridCol>
              </a:tblGrid>
              <a:tr h="499308">
                <a:tc>
                  <a:txBody>
                    <a:bodyPr/>
                    <a:lstStyle/>
                    <a:p>
                      <a:pPr algn="ctr"/>
                      <a:r>
                        <a:rPr lang="en-IN" dirty="0">
                          <a:latin typeface="Georgia" panose="02040502050405020303" pitchFamily="18" charset="0"/>
                        </a:rPr>
                        <a:t>PARAMETER</a:t>
                      </a:r>
                      <a:endParaRPr lang="en-IN" dirty="0">
                        <a:latin typeface="Georgia" panose="02040502050405020303" pitchFamily="18" charset="0"/>
                        <a:cs typeface="Sanskrit Text" panose="02020503050405020304" pitchFamily="18" charset="0"/>
                      </a:endParaRPr>
                    </a:p>
                  </a:txBody>
                  <a:tcPr/>
                </a:tc>
                <a:tc>
                  <a:txBody>
                    <a:bodyPr/>
                    <a:lstStyle/>
                    <a:p>
                      <a:pPr algn="ctr"/>
                      <a:r>
                        <a:rPr lang="en-IN" dirty="0">
                          <a:latin typeface="Georgia" panose="02040502050405020303" pitchFamily="18" charset="0"/>
                        </a:rPr>
                        <a:t>INDIA</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CHINA</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3953938106"/>
                  </a:ext>
                </a:extLst>
              </a:tr>
              <a:tr h="499308">
                <a:tc>
                  <a:txBody>
                    <a:bodyPr/>
                    <a:lstStyle/>
                    <a:p>
                      <a:r>
                        <a:rPr lang="en-IN" dirty="0">
                          <a:latin typeface="Georgia" panose="02040502050405020303" pitchFamily="18" charset="0"/>
                        </a:rPr>
                        <a:t>GOVERNMENT TYPE</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DEMOCRATIC</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COMMUNIST</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3020159522"/>
                  </a:ext>
                </a:extLst>
              </a:tr>
              <a:tr h="499308">
                <a:tc>
                  <a:txBody>
                    <a:bodyPr/>
                    <a:lstStyle/>
                    <a:p>
                      <a:r>
                        <a:rPr lang="en-IN" dirty="0">
                          <a:latin typeface="Georgia" panose="02040502050405020303" pitchFamily="18" charset="0"/>
                        </a:rPr>
                        <a:t>POPULATION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1.3 BILLION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1.4 BILLION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1433244531"/>
                  </a:ext>
                </a:extLst>
              </a:tr>
              <a:tr h="499308">
                <a:tc>
                  <a:txBody>
                    <a:bodyPr/>
                    <a:lstStyle/>
                    <a:p>
                      <a:r>
                        <a:rPr lang="en-IN" dirty="0">
                          <a:latin typeface="Georgia" panose="02040502050405020303" pitchFamily="18" charset="0"/>
                        </a:rPr>
                        <a:t>AREA</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32 LAKH  KM</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95 LAKH KM</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1260073728"/>
                  </a:ext>
                </a:extLst>
              </a:tr>
              <a:tr h="499308">
                <a:tc>
                  <a:txBody>
                    <a:bodyPr/>
                    <a:lstStyle/>
                    <a:p>
                      <a:r>
                        <a:rPr lang="en-IN" dirty="0">
                          <a:latin typeface="Georgia" panose="02040502050405020303" pitchFamily="18" charset="0"/>
                        </a:rPr>
                        <a:t>EXTERNAL DEBT(USD)</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500 BILLION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1500BILLION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120374802"/>
                  </a:ext>
                </a:extLst>
              </a:tr>
              <a:tr h="293684">
                <a:tc>
                  <a:txBody>
                    <a:bodyPr/>
                    <a:lstStyle/>
                    <a:p>
                      <a:r>
                        <a:rPr lang="en-IN" dirty="0">
                          <a:latin typeface="Georgia" panose="02040502050405020303" pitchFamily="18" charset="0"/>
                        </a:rPr>
                        <a:t>FOREIGN RESERVE (USD)</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400 BILLION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3200 BILLION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834642705"/>
                  </a:ext>
                </a:extLst>
              </a:tr>
              <a:tr h="321215">
                <a:tc>
                  <a:txBody>
                    <a:bodyPr/>
                    <a:lstStyle/>
                    <a:p>
                      <a:r>
                        <a:rPr lang="en-IN" dirty="0">
                          <a:latin typeface="Georgia" panose="02040502050405020303" pitchFamily="18" charset="0"/>
                        </a:rPr>
                        <a:t>PURCHASING POWER(USD)</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9 TRILION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25 TRILLION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3423972128"/>
                  </a:ext>
                </a:extLst>
              </a:tr>
              <a:tr h="240590">
                <a:tc>
                  <a:txBody>
                    <a:bodyPr/>
                    <a:lstStyle/>
                    <a:p>
                      <a:r>
                        <a:rPr lang="en-IN" dirty="0">
                          <a:latin typeface="Georgia" panose="02040502050405020303" pitchFamily="18" charset="0"/>
                        </a:rPr>
                        <a:t>GDP(USD)</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2.6 TRILLION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14.9 TRILLION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1939577167"/>
                  </a:ext>
                </a:extLst>
              </a:tr>
              <a:tr h="499308">
                <a:tc>
                  <a:txBody>
                    <a:bodyPr/>
                    <a:lstStyle/>
                    <a:p>
                      <a:r>
                        <a:rPr lang="en-IN" dirty="0">
                          <a:latin typeface="Georgia" panose="02040502050405020303" pitchFamily="18" charset="0"/>
                        </a:rPr>
                        <a:t>LITERACY RATE</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78%</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96%</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734362798"/>
                  </a:ext>
                </a:extLst>
              </a:tr>
              <a:tr h="499308">
                <a:tc>
                  <a:txBody>
                    <a:bodyPr/>
                    <a:lstStyle/>
                    <a:p>
                      <a:r>
                        <a:rPr lang="en-IN" dirty="0">
                          <a:latin typeface="Georgia" panose="02040502050405020303" pitchFamily="18" charset="0"/>
                        </a:rPr>
                        <a:t>UNEMPLOYMENT RATE</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6%</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latin typeface="Georgia" panose="02040502050405020303" pitchFamily="18" charset="0"/>
                        </a:rPr>
                        <a:t>3%</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2964848881"/>
                  </a:ext>
                </a:extLst>
              </a:tr>
            </a:tbl>
          </a:graphicData>
        </a:graphic>
      </p:graphicFrame>
    </p:spTree>
    <p:extLst>
      <p:ext uri="{BB962C8B-B14F-4D97-AF65-F5344CB8AC3E}">
        <p14:creationId xmlns:p14="http://schemas.microsoft.com/office/powerpoint/2010/main" val="149020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522976" y="147484"/>
            <a:ext cx="10916856" cy="561998"/>
          </a:xfrm>
        </p:spPr>
        <p:txBody>
          <a:bodyPr>
            <a:normAutofit/>
          </a:bodyPr>
          <a:lstStyle/>
          <a:p>
            <a:pPr algn="ctr"/>
            <a:r>
              <a:rPr lang="en-US" sz="3000" b="1" dirty="0">
                <a:latin typeface="Georgia" panose="02040502050405020303" pitchFamily="18" charset="0"/>
              </a:rPr>
              <a:t>Comparison of Indian &amp; China</a:t>
            </a:r>
            <a:endParaRPr lang="en-IN" sz="3000" b="1" dirty="0">
              <a:latin typeface="Georgia" panose="02040502050405020303" pitchFamily="18" charset="0"/>
            </a:endParaRPr>
          </a:p>
        </p:txBody>
      </p:sp>
      <p:graphicFrame>
        <p:nvGraphicFramePr>
          <p:cNvPr id="3" name="Table 3">
            <a:extLst>
              <a:ext uri="{FF2B5EF4-FFF2-40B4-BE49-F238E27FC236}">
                <a16:creationId xmlns:a16="http://schemas.microsoft.com/office/drawing/2014/main" id="{CE1C2317-F65A-42E0-A414-449153753FAA}"/>
              </a:ext>
            </a:extLst>
          </p:cNvPr>
          <p:cNvGraphicFramePr>
            <a:graphicFrameLocks noGrp="1"/>
          </p:cNvGraphicFramePr>
          <p:nvPr>
            <p:extLst>
              <p:ext uri="{D42A27DB-BD31-4B8C-83A1-F6EECF244321}">
                <p14:modId xmlns:p14="http://schemas.microsoft.com/office/powerpoint/2010/main" val="2181861053"/>
              </p:ext>
            </p:extLst>
          </p:nvPr>
        </p:nvGraphicFramePr>
        <p:xfrm>
          <a:off x="265471" y="827469"/>
          <a:ext cx="11631560" cy="4592436"/>
        </p:xfrm>
        <a:graphic>
          <a:graphicData uri="http://schemas.openxmlformats.org/drawingml/2006/table">
            <a:tbl>
              <a:tblPr firstRow="1" bandRow="1">
                <a:tableStyleId>{00A15C55-8517-42AA-B614-E9B94910E393}</a:tableStyleId>
              </a:tblPr>
              <a:tblGrid>
                <a:gridCol w="3648933">
                  <a:extLst>
                    <a:ext uri="{9D8B030D-6E8A-4147-A177-3AD203B41FA5}">
                      <a16:colId xmlns:a16="http://schemas.microsoft.com/office/drawing/2014/main" val="3662900607"/>
                    </a:ext>
                  </a:extLst>
                </a:gridCol>
                <a:gridCol w="4105440">
                  <a:extLst>
                    <a:ext uri="{9D8B030D-6E8A-4147-A177-3AD203B41FA5}">
                      <a16:colId xmlns:a16="http://schemas.microsoft.com/office/drawing/2014/main" val="2335094167"/>
                    </a:ext>
                  </a:extLst>
                </a:gridCol>
                <a:gridCol w="3877187">
                  <a:extLst>
                    <a:ext uri="{9D8B030D-6E8A-4147-A177-3AD203B41FA5}">
                      <a16:colId xmlns:a16="http://schemas.microsoft.com/office/drawing/2014/main" val="3538111582"/>
                    </a:ext>
                  </a:extLst>
                </a:gridCol>
              </a:tblGrid>
              <a:tr h="499308">
                <a:tc>
                  <a:txBody>
                    <a:bodyPr/>
                    <a:lstStyle/>
                    <a:p>
                      <a:pPr algn="ctr"/>
                      <a:r>
                        <a:rPr lang="en-IN" dirty="0"/>
                        <a:t>PARAMETER</a:t>
                      </a:r>
                      <a:endParaRPr lang="en-IN" dirty="0">
                        <a:latin typeface="Georgia" panose="02040502050405020303" pitchFamily="18" charset="0"/>
                        <a:cs typeface="Sanskrit Text" panose="02020503050405020304" pitchFamily="18" charset="0"/>
                      </a:endParaRPr>
                    </a:p>
                  </a:txBody>
                  <a:tcPr/>
                </a:tc>
                <a:tc>
                  <a:txBody>
                    <a:bodyPr/>
                    <a:lstStyle/>
                    <a:p>
                      <a:pPr algn="ctr"/>
                      <a:r>
                        <a:rPr lang="en-IN" dirty="0"/>
                        <a:t>INDIA</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CHINA</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3953938106"/>
                  </a:ext>
                </a:extLst>
              </a:tr>
              <a:tr h="499308">
                <a:tc>
                  <a:txBody>
                    <a:bodyPr/>
                    <a:lstStyle/>
                    <a:p>
                      <a:r>
                        <a:rPr lang="en-IN" dirty="0"/>
                        <a:t>GOVERNMENT TYPE</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DEMOCRATIC</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COMMUNIST</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3020159522"/>
                  </a:ext>
                </a:extLst>
              </a:tr>
              <a:tr h="499308">
                <a:tc>
                  <a:txBody>
                    <a:bodyPr/>
                    <a:lstStyle/>
                    <a:p>
                      <a:r>
                        <a:rPr lang="en-IN" dirty="0"/>
                        <a:t>POPULATION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1.3 BILLION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1.4 BILLION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1433244531"/>
                  </a:ext>
                </a:extLst>
              </a:tr>
              <a:tr h="499308">
                <a:tc>
                  <a:txBody>
                    <a:bodyPr/>
                    <a:lstStyle/>
                    <a:p>
                      <a:r>
                        <a:rPr lang="en-IN" dirty="0"/>
                        <a:t>AREA</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32 LAKH  KM</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95 LAKH KM</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1260073728"/>
                  </a:ext>
                </a:extLst>
              </a:tr>
              <a:tr h="499308">
                <a:tc>
                  <a:txBody>
                    <a:bodyPr/>
                    <a:lstStyle/>
                    <a:p>
                      <a:r>
                        <a:rPr lang="en-IN" dirty="0"/>
                        <a:t>EXTERNAL DEBT(USD)</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500 BILLION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1500BILLION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120374802"/>
                  </a:ext>
                </a:extLst>
              </a:tr>
              <a:tr h="293684">
                <a:tc>
                  <a:txBody>
                    <a:bodyPr/>
                    <a:lstStyle/>
                    <a:p>
                      <a:r>
                        <a:rPr lang="en-IN" dirty="0"/>
                        <a:t>FOREIGN RESERVE (USD)</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400 BILLION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3200 BILLION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834642705"/>
                  </a:ext>
                </a:extLst>
              </a:tr>
              <a:tr h="321215">
                <a:tc>
                  <a:txBody>
                    <a:bodyPr/>
                    <a:lstStyle/>
                    <a:p>
                      <a:r>
                        <a:rPr lang="en-IN" dirty="0"/>
                        <a:t>PURCHASING POWER(USD)</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9 TRILION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25 TRILLION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3423972128"/>
                  </a:ext>
                </a:extLst>
              </a:tr>
              <a:tr h="240590">
                <a:tc>
                  <a:txBody>
                    <a:bodyPr/>
                    <a:lstStyle/>
                    <a:p>
                      <a:r>
                        <a:rPr lang="en-IN" dirty="0"/>
                        <a:t>GDP(USD)</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2.6 TRILLION</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14.9 TRILLION</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1939577167"/>
                  </a:ext>
                </a:extLst>
              </a:tr>
              <a:tr h="499308">
                <a:tc>
                  <a:txBody>
                    <a:bodyPr/>
                    <a:lstStyle/>
                    <a:p>
                      <a:r>
                        <a:rPr lang="en-IN" dirty="0"/>
                        <a:t>LITERACY RATE</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78%</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96%</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734362798"/>
                  </a:ext>
                </a:extLst>
              </a:tr>
              <a:tr h="499308">
                <a:tc>
                  <a:txBody>
                    <a:bodyPr/>
                    <a:lstStyle/>
                    <a:p>
                      <a:r>
                        <a:rPr lang="en-IN" dirty="0"/>
                        <a:t>UNEMPLOYMENT RATE</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6%</a:t>
                      </a:r>
                      <a:endParaRPr lang="en-IN" dirty="0">
                        <a:latin typeface="Georgia" panose="02040502050405020303" pitchFamily="18" charset="0"/>
                        <a:cs typeface="Sanskrit Text" panose="02020503050405020304" pitchFamily="18" charset="0"/>
                      </a:endParaRPr>
                    </a:p>
                  </a:txBody>
                  <a:tcPr anchor="ctr"/>
                </a:tc>
                <a:tc>
                  <a:txBody>
                    <a:bodyPr/>
                    <a:lstStyle/>
                    <a:p>
                      <a:pPr algn="ctr"/>
                      <a:r>
                        <a:rPr lang="en-IN" dirty="0"/>
                        <a:t>3%</a:t>
                      </a:r>
                      <a:endParaRPr lang="en-IN" dirty="0">
                        <a:latin typeface="Georgia" panose="02040502050405020303" pitchFamily="18" charset="0"/>
                        <a:cs typeface="Sanskrit Text" panose="02020503050405020304" pitchFamily="18" charset="0"/>
                      </a:endParaRPr>
                    </a:p>
                  </a:txBody>
                  <a:tcPr anchor="ctr"/>
                </a:tc>
                <a:extLst>
                  <a:ext uri="{0D108BD9-81ED-4DB2-BD59-A6C34878D82A}">
                    <a16:rowId xmlns:a16="http://schemas.microsoft.com/office/drawing/2014/main" val="2964848881"/>
                  </a:ext>
                </a:extLst>
              </a:tr>
            </a:tbl>
          </a:graphicData>
        </a:graphic>
      </p:graphicFrame>
    </p:spTree>
    <p:extLst>
      <p:ext uri="{BB962C8B-B14F-4D97-AF65-F5344CB8AC3E}">
        <p14:creationId xmlns:p14="http://schemas.microsoft.com/office/powerpoint/2010/main" val="146959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632132" y="-294413"/>
            <a:ext cx="10462161" cy="787222"/>
          </a:xfrm>
        </p:spPr>
        <p:txBody>
          <a:bodyPr>
            <a:normAutofit/>
          </a:bodyPr>
          <a:lstStyle/>
          <a:p>
            <a:pPr algn="ctr"/>
            <a:r>
              <a:rPr lang="en-US" sz="3000" dirty="0">
                <a:latin typeface="Georgia" panose="02040502050405020303" pitchFamily="18" charset="0"/>
              </a:rPr>
              <a:t>History of eia</a:t>
            </a:r>
            <a:endParaRPr lang="en-IN" sz="3000"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281652" y="492809"/>
            <a:ext cx="7538640" cy="5027851"/>
          </a:xfrm>
          <a:prstGeom prst="rect">
            <a:avLst/>
          </a:prstGeom>
        </p:spPr>
        <p:txBody>
          <a:bodyPr wrap="square">
            <a:spAutoFit/>
          </a:bodyPr>
          <a:lstStyle/>
          <a:p>
            <a:pPr marL="342900" indent="-342900">
              <a:lnSpc>
                <a:spcPct val="150000"/>
              </a:lnSpc>
              <a:buAutoNum type="arabicPeriod"/>
            </a:pPr>
            <a:r>
              <a:rPr lang="en-US" dirty="0">
                <a:latin typeface="Georgia" panose="02040502050405020303" pitchFamily="18" charset="0"/>
              </a:rPr>
              <a:t>First discussion on EIA started after a book Silent Spring  Rachel Carson published in 1962. The book presented her research about the ill effects of synthetic pesticides on agriculture. In her book she accused the chemical industry of spreading disinformation, and public officials of accepting the industry's marketing claims unquestioningly. This book brought environmental concerns to the American public. After this book discussion started on  environmental protection in America which then permeated to other countries. </a:t>
            </a:r>
          </a:p>
          <a:p>
            <a:pPr marL="342900" indent="-342900">
              <a:lnSpc>
                <a:spcPct val="150000"/>
              </a:lnSpc>
              <a:buFontTx/>
              <a:buAutoNum type="arabicPeriod"/>
            </a:pPr>
            <a:r>
              <a:rPr lang="en-US" dirty="0">
                <a:latin typeface="Georgia" panose="02040502050405020303" pitchFamily="18" charset="0"/>
              </a:rPr>
              <a:t>In 1969, America became the first country to make EIA compulsory for all projects through its National Environmental Protection Act (NEPA).</a:t>
            </a:r>
          </a:p>
        </p:txBody>
      </p:sp>
      <p:pic>
        <p:nvPicPr>
          <p:cNvPr id="3" name="Picture 2">
            <a:extLst>
              <a:ext uri="{FF2B5EF4-FFF2-40B4-BE49-F238E27FC236}">
                <a16:creationId xmlns:a16="http://schemas.microsoft.com/office/drawing/2014/main" id="{79DC06A7-1050-4413-B1C2-D990A2E838C8}"/>
              </a:ext>
            </a:extLst>
          </p:cNvPr>
          <p:cNvPicPr>
            <a:picLocks noChangeAspect="1"/>
          </p:cNvPicPr>
          <p:nvPr/>
        </p:nvPicPr>
        <p:blipFill>
          <a:blip r:embed="rId2"/>
          <a:stretch>
            <a:fillRect/>
          </a:stretch>
        </p:blipFill>
        <p:spPr>
          <a:xfrm>
            <a:off x="7743993" y="492809"/>
            <a:ext cx="4303638" cy="2164373"/>
          </a:xfrm>
          <a:prstGeom prst="rect">
            <a:avLst/>
          </a:prstGeom>
        </p:spPr>
      </p:pic>
      <p:pic>
        <p:nvPicPr>
          <p:cNvPr id="1030" name="Picture 6" descr="Bhopal gas tragedy: The struggle for justice continues : Peoples Dispatch">
            <a:extLst>
              <a:ext uri="{FF2B5EF4-FFF2-40B4-BE49-F238E27FC236}">
                <a16:creationId xmlns:a16="http://schemas.microsoft.com/office/drawing/2014/main" id="{1D305C5A-F465-4E9E-9459-771740F93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291" y="3142781"/>
            <a:ext cx="4227340" cy="237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45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632132" y="-294413"/>
            <a:ext cx="10462161" cy="787222"/>
          </a:xfrm>
        </p:spPr>
        <p:txBody>
          <a:bodyPr>
            <a:normAutofit/>
          </a:bodyPr>
          <a:lstStyle/>
          <a:p>
            <a:pPr algn="ctr"/>
            <a:r>
              <a:rPr lang="en-US" sz="3000" dirty="0">
                <a:latin typeface="Georgia" panose="02040502050405020303" pitchFamily="18" charset="0"/>
              </a:rPr>
              <a:t>History of eia</a:t>
            </a:r>
            <a:endParaRPr lang="en-IN" sz="3000"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281652" y="492809"/>
            <a:ext cx="7538640" cy="2950359"/>
          </a:xfrm>
          <a:prstGeom prst="rect">
            <a:avLst/>
          </a:prstGeom>
        </p:spPr>
        <p:txBody>
          <a:bodyPr wrap="square">
            <a:spAutoFit/>
          </a:bodyPr>
          <a:lstStyle/>
          <a:p>
            <a:pPr marL="342900" indent="-342900">
              <a:lnSpc>
                <a:spcPct val="150000"/>
              </a:lnSpc>
              <a:buFontTx/>
              <a:buAutoNum type="arabicPeriod"/>
            </a:pPr>
            <a:r>
              <a:rPr lang="en-US" dirty="0">
                <a:latin typeface="Georgia" panose="02040502050405020303" pitchFamily="18" charset="0"/>
              </a:rPr>
              <a:t>In India, after Bhopal Gas Tragedy, Environmental Protection got attention and in 1986, Government of India enacted, Environmental Protection Act, but EIA was missing</a:t>
            </a:r>
          </a:p>
          <a:p>
            <a:pPr marL="342900" indent="-342900">
              <a:lnSpc>
                <a:spcPct val="150000"/>
              </a:lnSpc>
              <a:buFontTx/>
              <a:buAutoNum type="arabicPeriod"/>
            </a:pPr>
            <a:r>
              <a:rPr lang="en-US" dirty="0">
                <a:latin typeface="Georgia" panose="02040502050405020303" pitchFamily="18" charset="0"/>
              </a:rPr>
              <a:t>In 1994, EIA was added as a norm to environmental protection act.</a:t>
            </a:r>
          </a:p>
          <a:p>
            <a:pPr marL="342900" indent="-342900">
              <a:lnSpc>
                <a:spcPct val="150000"/>
              </a:lnSpc>
              <a:buFontTx/>
              <a:buAutoNum type="arabicPeriod"/>
            </a:pPr>
            <a:r>
              <a:rPr lang="en-US" dirty="0">
                <a:latin typeface="Georgia" panose="02040502050405020303" pitchFamily="18" charset="0"/>
              </a:rPr>
              <a:t>In EIA notification  2006, detailed procedure of EIA was mentioned by Government of India.</a:t>
            </a:r>
          </a:p>
          <a:p>
            <a:pPr>
              <a:lnSpc>
                <a:spcPct val="150000"/>
              </a:lnSpc>
            </a:pPr>
            <a:endParaRPr lang="en-US" dirty="0">
              <a:latin typeface="Georgia" panose="02040502050405020303" pitchFamily="18" charset="0"/>
            </a:endParaRPr>
          </a:p>
        </p:txBody>
      </p:sp>
      <p:pic>
        <p:nvPicPr>
          <p:cNvPr id="4" name="Picture 3">
            <a:extLst>
              <a:ext uri="{FF2B5EF4-FFF2-40B4-BE49-F238E27FC236}">
                <a16:creationId xmlns:a16="http://schemas.microsoft.com/office/drawing/2014/main" id="{7DCA71A0-FD51-4533-ADFA-91A6A2AD259E}"/>
              </a:ext>
            </a:extLst>
          </p:cNvPr>
          <p:cNvPicPr>
            <a:picLocks noChangeAspect="1"/>
          </p:cNvPicPr>
          <p:nvPr/>
        </p:nvPicPr>
        <p:blipFill>
          <a:blip r:embed="rId2"/>
          <a:stretch>
            <a:fillRect/>
          </a:stretch>
        </p:blipFill>
        <p:spPr>
          <a:xfrm>
            <a:off x="7867483" y="2996711"/>
            <a:ext cx="4256446" cy="2639158"/>
          </a:xfrm>
          <a:prstGeom prst="rect">
            <a:avLst/>
          </a:prstGeom>
        </p:spPr>
      </p:pic>
      <p:pic>
        <p:nvPicPr>
          <p:cNvPr id="6" name="Picture 2" descr="Bhopal Gas Tragedy and the Environmental law- iPleaders">
            <a:extLst>
              <a:ext uri="{FF2B5EF4-FFF2-40B4-BE49-F238E27FC236}">
                <a16:creationId xmlns:a16="http://schemas.microsoft.com/office/drawing/2014/main" id="{75193AE8-0EB8-430C-92FA-B1F6223D0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483" y="99198"/>
            <a:ext cx="4215599" cy="277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7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685831" y="-222732"/>
            <a:ext cx="10462161" cy="787222"/>
          </a:xfrm>
        </p:spPr>
        <p:txBody>
          <a:bodyPr>
            <a:normAutofit/>
          </a:bodyPr>
          <a:lstStyle/>
          <a:p>
            <a:pPr algn="ctr"/>
            <a:r>
              <a:rPr lang="en-US" sz="3000" b="1" dirty="0">
                <a:latin typeface="Georgia" panose="02040502050405020303" pitchFamily="18" charset="0"/>
              </a:rPr>
              <a:t>Types of environmental impacts</a:t>
            </a:r>
            <a:r>
              <a:rPr lang="en-US" sz="3200" baseline="30000" dirty="0">
                <a:latin typeface="Georgia" panose="02040502050405020303" pitchFamily="18" charset="0"/>
              </a:rPr>
              <a:t> [1]</a:t>
            </a:r>
            <a:endParaRPr lang="en-IN" sz="3000" b="1" dirty="0">
              <a:latin typeface="Georgia" panose="02040502050405020303" pitchFamily="18" charset="0"/>
            </a:endParaRPr>
          </a:p>
        </p:txBody>
      </p:sp>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22BBDEE-C3C9-42E9-B673-3E515A9AF6D6}"/>
              </a:ext>
            </a:extLst>
          </p:cNvPr>
          <p:cNvSpPr txBox="1"/>
          <p:nvPr/>
        </p:nvSpPr>
        <p:spPr>
          <a:xfrm>
            <a:off x="707284" y="651680"/>
            <a:ext cx="9638041" cy="5109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457200" indent="-457200">
              <a:lnSpc>
                <a:spcPct val="150000"/>
              </a:lnSpc>
              <a:buFont typeface="+mj-lt"/>
              <a:buAutoNum type="arabicPeriod"/>
            </a:pPr>
            <a:r>
              <a:rPr lang="en-IN" sz="2200" b="0" i="0" dirty="0">
                <a:solidFill>
                  <a:srgbClr val="000000"/>
                </a:solidFill>
                <a:effectLst/>
                <a:latin typeface="Georgia" panose="02040502050405020303" pitchFamily="18" charset="0"/>
              </a:rPr>
              <a:t>Beneficial or detrimental</a:t>
            </a:r>
            <a:endParaRPr lang="en-IN" sz="2200" dirty="0">
              <a:effectLst/>
              <a:latin typeface="Georgia" panose="02040502050405020303" pitchFamily="18" charset="0"/>
            </a:endParaRPr>
          </a:p>
          <a:p>
            <a:pPr marL="457200" indent="-457200">
              <a:lnSpc>
                <a:spcPct val="150000"/>
              </a:lnSpc>
              <a:buFont typeface="+mj-lt"/>
              <a:buAutoNum type="arabicPeriod"/>
            </a:pPr>
            <a:r>
              <a:rPr lang="en-IN" sz="2200" b="0" i="0" dirty="0">
                <a:solidFill>
                  <a:srgbClr val="000000"/>
                </a:solidFill>
                <a:effectLst/>
                <a:latin typeface="Georgia" panose="02040502050405020303" pitchFamily="18" charset="0"/>
              </a:rPr>
              <a:t>Naturally reversible or irreversible</a:t>
            </a:r>
            <a:endParaRPr lang="en-IN" sz="2200" dirty="0">
              <a:effectLst/>
              <a:latin typeface="Georgia" panose="02040502050405020303" pitchFamily="18" charset="0"/>
            </a:endParaRPr>
          </a:p>
          <a:p>
            <a:pPr marL="457200" indent="-457200">
              <a:lnSpc>
                <a:spcPct val="150000"/>
              </a:lnSpc>
              <a:buFont typeface="+mj-lt"/>
              <a:buAutoNum type="arabicPeriod"/>
            </a:pPr>
            <a:r>
              <a:rPr lang="en-IN" sz="2200" b="0" i="0" dirty="0">
                <a:solidFill>
                  <a:srgbClr val="000000"/>
                </a:solidFill>
                <a:effectLst/>
                <a:latin typeface="Georgia" panose="02040502050405020303" pitchFamily="18" charset="0"/>
              </a:rPr>
              <a:t>Repairable via management practices or irreparable</a:t>
            </a:r>
            <a:endParaRPr lang="en-IN" sz="2200" dirty="0">
              <a:effectLst/>
              <a:latin typeface="Georgia" panose="02040502050405020303" pitchFamily="18" charset="0"/>
            </a:endParaRP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Short term or long term</a:t>
            </a:r>
            <a:endParaRPr lang="en-US" sz="2200" dirty="0">
              <a:effectLst/>
              <a:latin typeface="Georgia" panose="02040502050405020303" pitchFamily="18" charset="0"/>
            </a:endParaRPr>
          </a:p>
          <a:p>
            <a:pPr marL="457200" indent="-457200">
              <a:lnSpc>
                <a:spcPct val="150000"/>
              </a:lnSpc>
              <a:buFont typeface="+mj-lt"/>
              <a:buAutoNum type="arabicPeriod"/>
            </a:pPr>
            <a:r>
              <a:rPr lang="en-IN" sz="2200" b="0" i="0" dirty="0">
                <a:solidFill>
                  <a:srgbClr val="000000"/>
                </a:solidFill>
                <a:effectLst/>
                <a:latin typeface="Georgia" panose="02040502050405020303" pitchFamily="18" charset="0"/>
              </a:rPr>
              <a:t>Temporary or continuous</a:t>
            </a:r>
            <a:endParaRPr lang="en-IN" sz="2200" dirty="0">
              <a:effectLst/>
              <a:latin typeface="Georgia" panose="02040502050405020303" pitchFamily="18" charset="0"/>
            </a:endParaRP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Occurring during construction phase or operational phase</a:t>
            </a: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Local, regional, national, or global</a:t>
            </a: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Accidental or planned (recognized before hand)</a:t>
            </a: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Direct (primary) or indirect (secondary)</a:t>
            </a: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Cumulative or single</a:t>
            </a:r>
            <a:endParaRPr lang="en-US" sz="2200" dirty="0">
              <a:effectLst/>
              <a:latin typeface="Georgia" panose="02040502050405020303" pitchFamily="18" charset="0"/>
            </a:endParaRPr>
          </a:p>
        </p:txBody>
      </p:sp>
    </p:spTree>
    <p:extLst>
      <p:ext uri="{BB962C8B-B14F-4D97-AF65-F5344CB8AC3E}">
        <p14:creationId xmlns:p14="http://schemas.microsoft.com/office/powerpoint/2010/main" val="1653508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4000" dirty="0">
                <a:latin typeface="Georgia" panose="02040502050405020303" pitchFamily="18" charset="0"/>
              </a:rPr>
              <a:t>Steps in eia</a:t>
            </a:r>
            <a:r>
              <a:rPr lang="en-US" sz="4000" baseline="30000" dirty="0">
                <a:latin typeface="Georgia" panose="02040502050405020303" pitchFamily="18" charset="0"/>
              </a:rPr>
              <a:t> [1]</a:t>
            </a:r>
            <a:endParaRPr lang="en-IN" sz="4000" dirty="0">
              <a:latin typeface="Georgia" panose="02040502050405020303" pitchFamily="18" charset="0"/>
            </a:endParaRPr>
          </a:p>
        </p:txBody>
      </p:sp>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3F847A8-3D16-44A1-81A6-6A9FADD96408}"/>
              </a:ext>
            </a:extLst>
          </p:cNvPr>
          <p:cNvSpPr txBox="1"/>
          <p:nvPr/>
        </p:nvSpPr>
        <p:spPr>
          <a:xfrm>
            <a:off x="231058" y="973397"/>
            <a:ext cx="11729884" cy="5109027"/>
          </a:xfrm>
          <a:prstGeom prst="rect">
            <a:avLst/>
          </a:prstGeom>
          <a:noFill/>
        </p:spPr>
        <p:txBody>
          <a:bodyPr wrap="square">
            <a:spAutoFit/>
          </a:bodyPr>
          <a:lstStyle/>
          <a:p>
            <a:pPr marL="457200" indent="-457200">
              <a:lnSpc>
                <a:spcPct val="150000"/>
              </a:lnSpc>
              <a:buFont typeface="+mj-lt"/>
              <a:buAutoNum type="arabicPeriod"/>
            </a:pPr>
            <a:r>
              <a:rPr lang="en-IN" sz="2200" b="1" dirty="0">
                <a:latin typeface="Georgia" panose="02040502050405020303" pitchFamily="18" charset="0"/>
              </a:rPr>
              <a:t>Project screening: </a:t>
            </a:r>
            <a:r>
              <a:rPr lang="en-IN" sz="2200" dirty="0">
                <a:latin typeface="Georgia" panose="02040502050405020303" pitchFamily="18" charset="0"/>
              </a:rPr>
              <a:t>Not all development projects require EIA. Project screening will help to identify the ones that actually do. This section describes the various screening criteria. This is done by CPCB</a:t>
            </a:r>
          </a:p>
          <a:p>
            <a:pPr marL="457200" indent="-457200">
              <a:lnSpc>
                <a:spcPct val="150000"/>
              </a:lnSpc>
              <a:buFont typeface="+mj-lt"/>
              <a:buAutoNum type="arabicPeriod"/>
            </a:pPr>
            <a:r>
              <a:rPr lang="en-IN" sz="2200" b="1" dirty="0">
                <a:latin typeface="Georgia" panose="02040502050405020303" pitchFamily="18" charset="0"/>
              </a:rPr>
              <a:t>Scoping</a:t>
            </a:r>
            <a:r>
              <a:rPr lang="en-IN" sz="2200" dirty="0">
                <a:latin typeface="Georgia" panose="02040502050405020303" pitchFamily="18" charset="0"/>
              </a:rPr>
              <a:t>: The process of scoping helps determine the coverage or “scope” of the EIA. The methods of scoping are elaborated in this section.</a:t>
            </a:r>
          </a:p>
          <a:p>
            <a:pPr marL="457200" indent="-457200">
              <a:lnSpc>
                <a:spcPct val="150000"/>
              </a:lnSpc>
              <a:buFont typeface="+mj-lt"/>
              <a:buAutoNum type="arabicPeriod"/>
            </a:pPr>
            <a:r>
              <a:rPr lang="en-IN" sz="2200" b="1" dirty="0">
                <a:latin typeface="Georgia" panose="02040502050405020303" pitchFamily="18" charset="0"/>
              </a:rPr>
              <a:t>Baseline</a:t>
            </a:r>
            <a:r>
              <a:rPr lang="en-IN" sz="2200" dirty="0">
                <a:latin typeface="Georgia" panose="02040502050405020303" pitchFamily="18" charset="0"/>
              </a:rPr>
              <a:t> </a:t>
            </a:r>
            <a:r>
              <a:rPr lang="en-IN" sz="2200" b="1" dirty="0">
                <a:latin typeface="Georgia" panose="02040502050405020303" pitchFamily="18" charset="0"/>
              </a:rPr>
              <a:t>data</a:t>
            </a:r>
            <a:r>
              <a:rPr lang="en-IN" sz="2200" dirty="0">
                <a:latin typeface="Georgia" panose="02040502050405020303" pitchFamily="18" charset="0"/>
              </a:rPr>
              <a:t> </a:t>
            </a:r>
            <a:r>
              <a:rPr lang="en-IN" sz="2200" b="1" dirty="0">
                <a:latin typeface="Georgia" panose="02040502050405020303" pitchFamily="18" charset="0"/>
              </a:rPr>
              <a:t>collection</a:t>
            </a:r>
            <a:r>
              <a:rPr lang="en-IN" sz="2200" dirty="0">
                <a:latin typeface="Georgia" panose="02040502050405020303" pitchFamily="18" charset="0"/>
              </a:rPr>
              <a:t>: A brief explanation on the concept of baseline data collection, its purposes, source of collection of baseline data, and derivation of primary data are given in this part of EIA process.</a:t>
            </a:r>
          </a:p>
          <a:p>
            <a:pPr marL="457200" indent="-457200">
              <a:lnSpc>
                <a:spcPct val="150000"/>
              </a:lnSpc>
              <a:buFont typeface="+mj-lt"/>
              <a:buAutoNum type="arabicPeriod"/>
            </a:pPr>
            <a:r>
              <a:rPr lang="en-IN" sz="2200" b="1" dirty="0">
                <a:latin typeface="Georgia" panose="02040502050405020303" pitchFamily="18" charset="0"/>
              </a:rPr>
              <a:t>Identification</a:t>
            </a:r>
            <a:r>
              <a:rPr lang="en-IN" sz="2200" dirty="0">
                <a:latin typeface="Georgia" panose="02040502050405020303" pitchFamily="18" charset="0"/>
              </a:rPr>
              <a:t> </a:t>
            </a:r>
            <a:r>
              <a:rPr lang="en-IN" sz="2200" b="1" dirty="0">
                <a:latin typeface="Georgia" panose="02040502050405020303" pitchFamily="18" charset="0"/>
              </a:rPr>
              <a:t>of environmental impacts</a:t>
            </a:r>
            <a:r>
              <a:rPr lang="en-IN" sz="2200" dirty="0">
                <a:latin typeface="Georgia" panose="02040502050405020303" pitchFamily="18" charset="0"/>
              </a:rPr>
              <a:t>: Described here are the various types of environmental impacts of development projects both beneficial and adverse.</a:t>
            </a:r>
          </a:p>
        </p:txBody>
      </p:sp>
    </p:spTree>
    <p:extLst>
      <p:ext uri="{BB962C8B-B14F-4D97-AF65-F5344CB8AC3E}">
        <p14:creationId xmlns:p14="http://schemas.microsoft.com/office/powerpoint/2010/main" val="377424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546137-451D-4C9F-8883-A5FC3E5FF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825" y="0"/>
            <a:ext cx="6717175" cy="6105693"/>
          </a:xfrm>
          <a:prstGeom prst="rect">
            <a:avLst/>
          </a:prstGeom>
        </p:spPr>
      </p:pic>
      <p:sp>
        <p:nvSpPr>
          <p:cNvPr id="10" name="Title 1">
            <a:extLst>
              <a:ext uri="{FF2B5EF4-FFF2-40B4-BE49-F238E27FC236}">
                <a16:creationId xmlns:a16="http://schemas.microsoft.com/office/drawing/2014/main" id="{C38984E6-4B1D-4552-8C0A-C84D84A2E46A}"/>
              </a:ext>
            </a:extLst>
          </p:cNvPr>
          <p:cNvSpPr>
            <a:spLocks noGrp="1"/>
          </p:cNvSpPr>
          <p:nvPr>
            <p:ph type="ctrTitle"/>
          </p:nvPr>
        </p:nvSpPr>
        <p:spPr>
          <a:xfrm>
            <a:off x="448770" y="991050"/>
            <a:ext cx="4893734" cy="2942974"/>
          </a:xfrm>
        </p:spPr>
        <p:txBody>
          <a:bodyPr>
            <a:normAutofit/>
          </a:bodyPr>
          <a:lstStyle/>
          <a:p>
            <a:pPr algn="ctr"/>
            <a:r>
              <a:rPr lang="en-US" sz="5000" dirty="0"/>
              <a:t>ENVIRONMENT IMPACT ASSESMENT</a:t>
            </a:r>
            <a:endParaRPr lang="en-IN" sz="5000" dirty="0"/>
          </a:p>
        </p:txBody>
      </p:sp>
    </p:spTree>
    <p:extLst>
      <p:ext uri="{BB962C8B-B14F-4D97-AF65-F5344CB8AC3E}">
        <p14:creationId xmlns:p14="http://schemas.microsoft.com/office/powerpoint/2010/main" val="3111421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4000" dirty="0">
                <a:latin typeface="Georgia" panose="02040502050405020303" pitchFamily="18" charset="0"/>
              </a:rPr>
              <a:t>Steps in eia (contd..)</a:t>
            </a:r>
            <a:endParaRPr lang="en-IN" sz="4000" dirty="0">
              <a:latin typeface="Georgia" panose="02040502050405020303" pitchFamily="18" charset="0"/>
            </a:endParaRPr>
          </a:p>
        </p:txBody>
      </p:sp>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3F847A8-3D16-44A1-81A6-6A9FADD96408}"/>
              </a:ext>
            </a:extLst>
          </p:cNvPr>
          <p:cNvSpPr txBox="1"/>
          <p:nvPr/>
        </p:nvSpPr>
        <p:spPr>
          <a:xfrm>
            <a:off x="570271" y="827469"/>
            <a:ext cx="11710220" cy="5109027"/>
          </a:xfrm>
          <a:prstGeom prst="rect">
            <a:avLst/>
          </a:prstGeom>
          <a:noFill/>
        </p:spPr>
        <p:txBody>
          <a:bodyPr wrap="square">
            <a:spAutoFit/>
          </a:bodyPr>
          <a:lstStyle>
            <a:defPPr>
              <a:defRPr lang="en-US"/>
            </a:defPPr>
            <a:lvl1pPr marL="457200" indent="-457200">
              <a:lnSpc>
                <a:spcPct val="150000"/>
              </a:lnSpc>
              <a:buFont typeface="+mj-lt"/>
              <a:buAutoNum type="arabicPeriod"/>
              <a:defRPr sz="2200">
                <a:latin typeface="Georgia" panose="02040502050405020303" pitchFamily="18" charset="0"/>
              </a:defRPr>
            </a:lvl1pPr>
          </a:lstStyle>
          <a:p>
            <a:pPr>
              <a:buFont typeface="+mj-lt"/>
              <a:buAutoNum type="arabicPeriod" startAt="5"/>
            </a:pPr>
            <a:r>
              <a:rPr lang="en-IN" b="1" dirty="0"/>
              <a:t>Impact prediction comparison of alternatives and determination of significance</a:t>
            </a:r>
            <a:r>
              <a:rPr lang="en-IN" dirty="0"/>
              <a:t>: This section covers the considerations for impact prediction, uncertainties in impact prediction, and comparison of alternatives for impact prediction.</a:t>
            </a:r>
          </a:p>
          <a:p>
            <a:pPr>
              <a:buFont typeface="+mj-lt"/>
              <a:buAutoNum type="arabicPeriod" startAt="5"/>
            </a:pPr>
            <a:r>
              <a:rPr lang="en-IN" b="1" dirty="0"/>
              <a:t>Mitigation measures</a:t>
            </a:r>
            <a:r>
              <a:rPr lang="en-IN" dirty="0"/>
              <a:t>: Described briefly under this section are the concept and objectives, types, and interesting points of mitigation measures. </a:t>
            </a:r>
          </a:p>
          <a:p>
            <a:pPr>
              <a:buFont typeface="+mj-lt"/>
              <a:buAutoNum type="arabicPeriod" startAt="5"/>
            </a:pPr>
            <a:r>
              <a:rPr lang="en-IN" b="1" dirty="0"/>
              <a:t>Public consultation and participation: </a:t>
            </a:r>
            <a:r>
              <a:rPr lang="en-IN" dirty="0"/>
              <a:t>Public participation is a necessary component of the EIA. “Who are the public?”, “How to involve them?”, and “What are the benefits/ disbenefits?” The answers can be found under this section. This mainly constitutes the report on the socioeconomic environment.</a:t>
            </a:r>
            <a:r>
              <a:rPr lang="en-US" dirty="0"/>
              <a:t> </a:t>
            </a:r>
          </a:p>
          <a:p>
            <a:pPr marL="0" indent="0">
              <a:buNone/>
            </a:pPr>
            <a:endParaRPr lang="en-IN" dirty="0"/>
          </a:p>
        </p:txBody>
      </p:sp>
    </p:spTree>
    <p:extLst>
      <p:ext uri="{BB962C8B-B14F-4D97-AF65-F5344CB8AC3E}">
        <p14:creationId xmlns:p14="http://schemas.microsoft.com/office/powerpoint/2010/main" val="3890927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4000" dirty="0">
                <a:latin typeface="Georgia" panose="02040502050405020303" pitchFamily="18" charset="0"/>
              </a:rPr>
              <a:t>Steps in eia (contd..)</a:t>
            </a:r>
            <a:endParaRPr lang="en-IN" sz="4000" dirty="0">
              <a:latin typeface="Georgia" panose="02040502050405020303" pitchFamily="18" charset="0"/>
            </a:endParaRPr>
          </a:p>
        </p:txBody>
      </p:sp>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3F847A8-3D16-44A1-81A6-6A9FADD96408}"/>
              </a:ext>
            </a:extLst>
          </p:cNvPr>
          <p:cNvSpPr txBox="1"/>
          <p:nvPr/>
        </p:nvSpPr>
        <p:spPr>
          <a:xfrm>
            <a:off x="570271" y="827469"/>
            <a:ext cx="11710220" cy="3077702"/>
          </a:xfrm>
          <a:prstGeom prst="rect">
            <a:avLst/>
          </a:prstGeom>
          <a:noFill/>
        </p:spPr>
        <p:txBody>
          <a:bodyPr wrap="square">
            <a:spAutoFit/>
          </a:bodyPr>
          <a:lstStyle>
            <a:defPPr>
              <a:defRPr lang="en-US"/>
            </a:defPPr>
            <a:lvl1pPr marL="457200" indent="-457200">
              <a:lnSpc>
                <a:spcPct val="150000"/>
              </a:lnSpc>
              <a:buFont typeface="+mj-lt"/>
              <a:buAutoNum type="arabicPeriod"/>
              <a:defRPr sz="2200">
                <a:latin typeface="Georgia" panose="02040502050405020303" pitchFamily="18" charset="0"/>
              </a:defRPr>
            </a:lvl1pPr>
          </a:lstStyle>
          <a:p>
            <a:pPr>
              <a:buFont typeface="+mj-lt"/>
              <a:buAutoNum type="arabicPeriod" startAt="8"/>
            </a:pPr>
            <a:r>
              <a:rPr lang="en-US" b="1" dirty="0"/>
              <a:t>Environmental monitoring</a:t>
            </a:r>
            <a:r>
              <a:rPr lang="en-US" dirty="0"/>
              <a:t>: As one of the most important aspects of EIA, “environmental monitoring” is defined here along with explanations on monitoring principles, types, and institutional aspects. </a:t>
            </a:r>
          </a:p>
          <a:p>
            <a:pPr>
              <a:buFont typeface="+mj-lt"/>
              <a:buAutoNum type="arabicPeriod" startAt="8"/>
            </a:pPr>
            <a:r>
              <a:rPr lang="en-US" b="1" dirty="0"/>
              <a:t>Environmental auditing</a:t>
            </a:r>
            <a:r>
              <a:rPr lang="en-US" dirty="0"/>
              <a:t>: You will find under this section the various types of environmental auditing and when it should be carried out during the EIA</a:t>
            </a:r>
            <a:endParaRPr lang="en-IN" b="1" dirty="0"/>
          </a:p>
          <a:p>
            <a:pPr>
              <a:buFont typeface="+mj-lt"/>
              <a:buAutoNum type="arabicPeriod" startAt="8"/>
            </a:pPr>
            <a:endParaRPr lang="en-IN" dirty="0"/>
          </a:p>
        </p:txBody>
      </p:sp>
    </p:spTree>
    <p:extLst>
      <p:ext uri="{BB962C8B-B14F-4D97-AF65-F5344CB8AC3E}">
        <p14:creationId xmlns:p14="http://schemas.microsoft.com/office/powerpoint/2010/main" val="395731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B7B2BDE-113D-4497-B1B7-B12584038EAF}"/>
              </a:ext>
            </a:extLst>
          </p:cNvPr>
          <p:cNvPicPr>
            <a:picLocks noChangeAspect="1"/>
          </p:cNvPicPr>
          <p:nvPr/>
        </p:nvPicPr>
        <p:blipFill rotWithShape="1">
          <a:blip r:embed="rId2"/>
          <a:srcRect l="3024" t="-1" r="2902" b="714"/>
          <a:stretch/>
        </p:blipFill>
        <p:spPr>
          <a:xfrm>
            <a:off x="2143432" y="476620"/>
            <a:ext cx="7905136" cy="5525730"/>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5" name="Title 4">
            <a:extLst>
              <a:ext uri="{FF2B5EF4-FFF2-40B4-BE49-F238E27FC236}">
                <a16:creationId xmlns:a16="http://schemas.microsoft.com/office/drawing/2014/main" id="{73829FF1-6C01-41DD-BFFF-C6BD27FA61D7}"/>
              </a:ext>
            </a:extLst>
          </p:cNvPr>
          <p:cNvSpPr>
            <a:spLocks noGrp="1"/>
          </p:cNvSpPr>
          <p:nvPr>
            <p:ph type="ctrTitle"/>
          </p:nvPr>
        </p:nvSpPr>
        <p:spPr>
          <a:xfrm>
            <a:off x="3623754" y="28149"/>
            <a:ext cx="5097460" cy="448471"/>
          </a:xfrm>
        </p:spPr>
        <p:txBody>
          <a:bodyPr>
            <a:normAutofit/>
          </a:bodyPr>
          <a:lstStyle/>
          <a:p>
            <a:r>
              <a:rPr lang="en-IN" sz="2500" b="1" dirty="0">
                <a:latin typeface="Georgia" panose="02040502050405020303" pitchFamily="18" charset="0"/>
              </a:rPr>
              <a:t>Eia benefits and flaws</a:t>
            </a:r>
          </a:p>
        </p:txBody>
      </p:sp>
    </p:spTree>
    <p:extLst>
      <p:ext uri="{BB962C8B-B14F-4D97-AF65-F5344CB8AC3E}">
        <p14:creationId xmlns:p14="http://schemas.microsoft.com/office/powerpoint/2010/main" val="1622961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64918" y="715108"/>
            <a:ext cx="10462161" cy="1372596"/>
          </a:xfrm>
        </p:spPr>
        <p:txBody>
          <a:bodyPr>
            <a:normAutofit fontScale="90000"/>
          </a:bodyPr>
          <a:lstStyle/>
          <a:p>
            <a:pPr algn="ctr"/>
            <a:r>
              <a:rPr lang="en-US" sz="5000" b="1" dirty="0">
                <a:latin typeface="Georgia" panose="02040502050405020303" pitchFamily="18" charset="0"/>
              </a:rPr>
              <a:t>INTERNATIONAL CONVENTIONS ON ENVIRONMENT</a:t>
            </a:r>
            <a:endParaRPr lang="en-IN" sz="5000" b="1" dirty="0">
              <a:latin typeface="Georgia" panose="02040502050405020303" pitchFamily="18" charset="0"/>
            </a:endParaRPr>
          </a:p>
        </p:txBody>
      </p:sp>
      <p:sp>
        <p:nvSpPr>
          <p:cNvPr id="3" name="Title 1">
            <a:extLst>
              <a:ext uri="{FF2B5EF4-FFF2-40B4-BE49-F238E27FC236}">
                <a16:creationId xmlns:a16="http://schemas.microsoft.com/office/drawing/2014/main" id="{8DD73670-011A-4D6C-8369-BB8DE0C9E03B}"/>
              </a:ext>
            </a:extLst>
          </p:cNvPr>
          <p:cNvSpPr txBox="1">
            <a:spLocks/>
          </p:cNvSpPr>
          <p:nvPr/>
        </p:nvSpPr>
        <p:spPr>
          <a:xfrm>
            <a:off x="1919537" y="2087704"/>
            <a:ext cx="8352921" cy="1372595"/>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000" b="1" i="1" u="sng" dirty="0">
                <a:solidFill>
                  <a:schemeClr val="accent3">
                    <a:lumMod val="75000"/>
                  </a:schemeClr>
                </a:solidFill>
                <a:latin typeface="Georgia" panose="02040502050405020303" pitchFamily="18" charset="0"/>
              </a:rPr>
              <a:t>AN EFFORT OF WORLD TO PROTECT OUR MOTHER EARTH</a:t>
            </a:r>
            <a:endParaRPr lang="en-IN" sz="3000" b="1" i="1" u="sng" dirty="0">
              <a:solidFill>
                <a:schemeClr val="accent3">
                  <a:lumMod val="75000"/>
                </a:schemeClr>
              </a:solidFill>
              <a:latin typeface="Georgia" panose="02040502050405020303" pitchFamily="18" charset="0"/>
            </a:endParaRPr>
          </a:p>
        </p:txBody>
      </p:sp>
    </p:spTree>
    <p:extLst>
      <p:ext uri="{BB962C8B-B14F-4D97-AF65-F5344CB8AC3E}">
        <p14:creationId xmlns:p14="http://schemas.microsoft.com/office/powerpoint/2010/main" val="2319125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2179579" y="30542"/>
            <a:ext cx="8910452" cy="364411"/>
          </a:xfrm>
        </p:spPr>
        <p:txBody>
          <a:bodyPr>
            <a:normAutofit fontScale="90000"/>
          </a:bodyPr>
          <a:lstStyle/>
          <a:p>
            <a:pPr algn="ctr"/>
            <a:r>
              <a:rPr lang="en-US" sz="2500" b="1" dirty="0">
                <a:latin typeface="Georgia" panose="02040502050405020303" pitchFamily="18" charset="0"/>
              </a:rPr>
              <a:t>List of All international conventions</a:t>
            </a:r>
            <a:endParaRPr lang="en-IN" sz="2500" b="1" dirty="0">
              <a:latin typeface="Georgia" panose="02040502050405020303" pitchFamily="18" charset="0"/>
            </a:endParaRPr>
          </a:p>
        </p:txBody>
      </p:sp>
      <p:graphicFrame>
        <p:nvGraphicFramePr>
          <p:cNvPr id="3" name="Table 2">
            <a:extLst>
              <a:ext uri="{FF2B5EF4-FFF2-40B4-BE49-F238E27FC236}">
                <a16:creationId xmlns:a16="http://schemas.microsoft.com/office/drawing/2014/main" id="{A4075361-EF61-4596-ABFE-C42D315967BF}"/>
              </a:ext>
            </a:extLst>
          </p:cNvPr>
          <p:cNvGraphicFramePr>
            <a:graphicFrameLocks noGrp="1"/>
          </p:cNvGraphicFramePr>
          <p:nvPr>
            <p:extLst>
              <p:ext uri="{D42A27DB-BD31-4B8C-83A1-F6EECF244321}">
                <p14:modId xmlns:p14="http://schemas.microsoft.com/office/powerpoint/2010/main" val="2626278706"/>
              </p:ext>
            </p:extLst>
          </p:nvPr>
        </p:nvGraphicFramePr>
        <p:xfrm>
          <a:off x="463793" y="359784"/>
          <a:ext cx="11564083" cy="5736216"/>
        </p:xfrm>
        <a:graphic>
          <a:graphicData uri="http://schemas.openxmlformats.org/drawingml/2006/table">
            <a:tbl>
              <a:tblPr>
                <a:tableStyleId>{5C22544A-7EE6-4342-B048-85BDC9FD1C3A}</a:tableStyleId>
              </a:tblPr>
              <a:tblGrid>
                <a:gridCol w="2959345">
                  <a:extLst>
                    <a:ext uri="{9D8B030D-6E8A-4147-A177-3AD203B41FA5}">
                      <a16:colId xmlns:a16="http://schemas.microsoft.com/office/drawing/2014/main" val="465100662"/>
                    </a:ext>
                  </a:extLst>
                </a:gridCol>
                <a:gridCol w="1371600">
                  <a:extLst>
                    <a:ext uri="{9D8B030D-6E8A-4147-A177-3AD203B41FA5}">
                      <a16:colId xmlns:a16="http://schemas.microsoft.com/office/drawing/2014/main" val="1210208321"/>
                    </a:ext>
                  </a:extLst>
                </a:gridCol>
                <a:gridCol w="1488831">
                  <a:extLst>
                    <a:ext uri="{9D8B030D-6E8A-4147-A177-3AD203B41FA5}">
                      <a16:colId xmlns:a16="http://schemas.microsoft.com/office/drawing/2014/main" val="4029964798"/>
                    </a:ext>
                  </a:extLst>
                </a:gridCol>
                <a:gridCol w="4513384">
                  <a:extLst>
                    <a:ext uri="{9D8B030D-6E8A-4147-A177-3AD203B41FA5}">
                      <a16:colId xmlns:a16="http://schemas.microsoft.com/office/drawing/2014/main" val="160715052"/>
                    </a:ext>
                  </a:extLst>
                </a:gridCol>
                <a:gridCol w="1230923">
                  <a:extLst>
                    <a:ext uri="{9D8B030D-6E8A-4147-A177-3AD203B41FA5}">
                      <a16:colId xmlns:a16="http://schemas.microsoft.com/office/drawing/2014/main" val="2702079979"/>
                    </a:ext>
                  </a:extLst>
                </a:gridCol>
              </a:tblGrid>
              <a:tr h="316428">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Name</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Year</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Name</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Year</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585614"/>
                  </a:ext>
                </a:extLst>
              </a:tr>
              <a:tr h="316428">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COP24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2019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a:effectLst/>
                          <a:latin typeface="Times New Roman" panose="02020603050405020304" pitchFamily="18" charset="0"/>
                          <a:cs typeface="Times New Roman" panose="02020603050405020304" pitchFamily="18" charset="0"/>
                        </a:rPr>
                        <a:t>KYOTO PROTOCOL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1997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31817"/>
                  </a:ext>
                </a:extLst>
              </a:tr>
              <a:tr h="316428">
                <a:tc>
                  <a:txBody>
                    <a:bodyPr/>
                    <a:lstStyle/>
                    <a:p>
                      <a:pPr algn="l" fontAlgn="ctr"/>
                      <a:r>
                        <a:rPr lang="en-IN" sz="2000" u="none" strike="noStrike">
                          <a:effectLst/>
                          <a:latin typeface="Times New Roman" panose="02020603050405020304" pitchFamily="18" charset="0"/>
                          <a:cs typeface="Times New Roman" panose="02020603050405020304" pitchFamily="18" charset="0"/>
                        </a:rPr>
                        <a:t>COP24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UNCCD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1994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72737"/>
                  </a:ext>
                </a:extLst>
              </a:tr>
              <a:tr h="648417">
                <a:tc>
                  <a:txBody>
                    <a:bodyPr/>
                    <a:lstStyle/>
                    <a:p>
                      <a:pPr algn="l" fontAlgn="ctr"/>
                      <a:r>
                        <a:rPr lang="en-IN" sz="2000" u="none" strike="noStrike">
                          <a:effectLst/>
                          <a:latin typeface="Times New Roman" panose="02020603050405020304" pitchFamily="18" charset="0"/>
                          <a:cs typeface="Times New Roman" panose="02020603050405020304" pitchFamily="18" charset="0"/>
                        </a:rPr>
                        <a:t>COP21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2016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a:effectLst/>
                          <a:latin typeface="Times New Roman" panose="02020603050405020304" pitchFamily="18" charset="0"/>
                          <a:cs typeface="Times New Roman" panose="02020603050405020304" pitchFamily="18" charset="0"/>
                        </a:rPr>
                        <a:t>CONVENTION ON BIOLOGICAL DIVERSITY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1992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5416708"/>
                  </a:ext>
                </a:extLst>
              </a:tr>
              <a:tr h="864555">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KIGALI AMMENDMENT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000" u="none" strike="noStrike">
                          <a:effectLst/>
                          <a:latin typeface="Times New Roman" panose="02020603050405020304" pitchFamily="18" charset="0"/>
                          <a:cs typeface="Times New Roman" panose="02020603050405020304" pitchFamily="18" charset="0"/>
                        </a:rPr>
                        <a:t>UNITED NATIONS FRAMEWORK ON CLIMATE CHANGE (UNFCCC)</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1992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000392"/>
                  </a:ext>
                </a:extLst>
              </a:tr>
              <a:tr h="625612">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MINAMATA CONVENTION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2013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a:effectLst/>
                          <a:latin typeface="Times New Roman" panose="02020603050405020304" pitchFamily="18" charset="0"/>
                          <a:cs typeface="Times New Roman" panose="02020603050405020304" pitchFamily="18" charset="0"/>
                        </a:rPr>
                        <a:t>RIO SUMMIT</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1992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026498"/>
                  </a:ext>
                </a:extLst>
              </a:tr>
              <a:tr h="316428">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NAGOYA PROTOCOL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a:effectLst/>
                          <a:latin typeface="Times New Roman" panose="02020603050405020304" pitchFamily="18" charset="0"/>
                          <a:cs typeface="Times New Roman" panose="02020603050405020304" pitchFamily="18" charset="0"/>
                        </a:rPr>
                        <a:t>BASEL CONVENTION</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1989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8658807"/>
                  </a:ext>
                </a:extLst>
              </a:tr>
              <a:tr h="432279">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UN-REDD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2008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a:effectLst/>
                          <a:latin typeface="Times New Roman" panose="02020603050405020304" pitchFamily="18" charset="0"/>
                          <a:cs typeface="Times New Roman" panose="02020603050405020304" pitchFamily="18" charset="0"/>
                        </a:rPr>
                        <a:t>MONTREAL PROTOCOL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1987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578540"/>
                  </a:ext>
                </a:extLst>
              </a:tr>
              <a:tr h="625612">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STOCKHOLM CONVENTION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2001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a:effectLst/>
                          <a:latin typeface="Times New Roman" panose="02020603050405020304" pitchFamily="18" charset="0"/>
                          <a:cs typeface="Times New Roman" panose="02020603050405020304" pitchFamily="18" charset="0"/>
                        </a:rPr>
                        <a:t>VIENNA CONVENTION</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1985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8423067"/>
                  </a:ext>
                </a:extLst>
              </a:tr>
              <a:tr h="648417">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CARTAGENA PROTOCOL ON BIOSAFETY</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a:effectLst/>
                          <a:latin typeface="Times New Roman" panose="02020603050405020304" pitchFamily="18" charset="0"/>
                          <a:cs typeface="Times New Roman" panose="02020603050405020304" pitchFamily="18" charset="0"/>
                        </a:rPr>
                        <a:t>BONN CONVENTION</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1979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4940885"/>
                  </a:ext>
                </a:extLst>
              </a:tr>
              <a:tr h="625612">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ROTTERDAM CONVENTION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1998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u="none" strike="noStrike" dirty="0">
                          <a:effectLst/>
                          <a:latin typeface="Times New Roman" panose="02020603050405020304" pitchFamily="18" charset="0"/>
                          <a:cs typeface="Times New Roman" panose="02020603050405020304" pitchFamily="18" charset="0"/>
                        </a:rPr>
                        <a:t> RAMSAR CONVENTION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1971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142" marR="7142" marT="7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193328"/>
                  </a:ext>
                </a:extLst>
              </a:tr>
            </a:tbl>
          </a:graphicData>
        </a:graphic>
      </p:graphicFrame>
    </p:spTree>
    <p:extLst>
      <p:ext uri="{BB962C8B-B14F-4D97-AF65-F5344CB8AC3E}">
        <p14:creationId xmlns:p14="http://schemas.microsoft.com/office/powerpoint/2010/main" val="338998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714193" y="1863969"/>
            <a:ext cx="10462161" cy="1372596"/>
          </a:xfrm>
        </p:spPr>
        <p:txBody>
          <a:bodyPr>
            <a:normAutofit fontScale="90000"/>
          </a:bodyPr>
          <a:lstStyle/>
          <a:p>
            <a:pPr algn="ctr"/>
            <a:r>
              <a:rPr lang="en-US" sz="5000" b="1" dirty="0">
                <a:latin typeface="Georgia" panose="02040502050405020303" pitchFamily="18" charset="0"/>
              </a:rPr>
              <a:t>Basal, Rotterdam and Stockholm convention</a:t>
            </a:r>
            <a:endParaRPr lang="en-IN" sz="5000" b="1" dirty="0">
              <a:latin typeface="Georgia" panose="02040502050405020303" pitchFamily="18" charset="0"/>
            </a:endParaRPr>
          </a:p>
        </p:txBody>
      </p:sp>
    </p:spTree>
    <p:extLst>
      <p:ext uri="{BB962C8B-B14F-4D97-AF65-F5344CB8AC3E}">
        <p14:creationId xmlns:p14="http://schemas.microsoft.com/office/powerpoint/2010/main" val="163994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9" descr="LogoGBNoShadow">
            <a:extLst>
              <a:ext uri="{FF2B5EF4-FFF2-40B4-BE49-F238E27FC236}">
                <a16:creationId xmlns:a16="http://schemas.microsoft.com/office/drawing/2014/main" id="{FD9C152A-5046-40CD-B9BD-AAE728165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709" y="2103660"/>
            <a:ext cx="6286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re 3">
            <a:extLst>
              <a:ext uri="{FF2B5EF4-FFF2-40B4-BE49-F238E27FC236}">
                <a16:creationId xmlns:a16="http://schemas.microsoft.com/office/drawing/2014/main" id="{AD32D360-61CE-4A49-96A9-5A495206F19D}"/>
              </a:ext>
            </a:extLst>
          </p:cNvPr>
          <p:cNvSpPr>
            <a:spLocks noGrp="1"/>
          </p:cNvSpPr>
          <p:nvPr>
            <p:ph type="title"/>
          </p:nvPr>
        </p:nvSpPr>
        <p:spPr>
          <a:xfrm>
            <a:off x="1143000" y="138103"/>
            <a:ext cx="10570430" cy="489803"/>
          </a:xfrm>
        </p:spPr>
        <p:txBody>
          <a:bodyPr rtlCol="0">
            <a:noAutofit/>
          </a:bodyPr>
          <a:lstStyle/>
          <a:p>
            <a:pPr>
              <a:defRPr/>
            </a:pPr>
            <a:r>
              <a:rPr lang="fr-FR" sz="3000" dirty="0">
                <a:latin typeface="Georgia" panose="02040502050405020303" pitchFamily="18" charset="0"/>
              </a:rPr>
              <a:t>Basel, Rotterdam &amp; Stockholm conventions</a:t>
            </a:r>
          </a:p>
        </p:txBody>
      </p:sp>
      <p:pic>
        <p:nvPicPr>
          <p:cNvPr id="7172" name="Picture 27" descr="rotterdam-eng.gif">
            <a:extLst>
              <a:ext uri="{FF2B5EF4-FFF2-40B4-BE49-F238E27FC236}">
                <a16:creationId xmlns:a16="http://schemas.microsoft.com/office/drawing/2014/main" id="{C86E9555-70FE-4511-BFDE-992924AD3A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5322" y="3150240"/>
            <a:ext cx="905424" cy="90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3" descr="T:\Logos\7.3 Stockholm\format png\SClogo_Eng.png">
            <a:extLst>
              <a:ext uri="{FF2B5EF4-FFF2-40B4-BE49-F238E27FC236}">
                <a16:creationId xmlns:a16="http://schemas.microsoft.com/office/drawing/2014/main" id="{F435FAB6-F328-4D02-9671-68082E8B94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709" y="4336627"/>
            <a:ext cx="639762" cy="72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Diagram 9">
            <a:extLst>
              <a:ext uri="{FF2B5EF4-FFF2-40B4-BE49-F238E27FC236}">
                <a16:creationId xmlns:a16="http://schemas.microsoft.com/office/drawing/2014/main" id="{22676268-DA40-48C1-B0EB-47AA74E6A628}"/>
              </a:ext>
            </a:extLst>
          </p:cNvPr>
          <p:cNvGraphicFramePr/>
          <p:nvPr>
            <p:extLst>
              <p:ext uri="{D42A27DB-BD31-4B8C-83A1-F6EECF244321}">
                <p14:modId xmlns:p14="http://schemas.microsoft.com/office/powerpoint/2010/main" val="1215224646"/>
              </p:ext>
            </p:extLst>
          </p:nvPr>
        </p:nvGraphicFramePr>
        <p:xfrm>
          <a:off x="2713038" y="891340"/>
          <a:ext cx="6934200" cy="426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175" name="Rectangle 14">
            <a:extLst>
              <a:ext uri="{FF2B5EF4-FFF2-40B4-BE49-F238E27FC236}">
                <a16:creationId xmlns:a16="http://schemas.microsoft.com/office/drawing/2014/main" id="{371BC31F-6235-4940-9DA6-2AED909ED111}"/>
              </a:ext>
            </a:extLst>
          </p:cNvPr>
          <p:cNvSpPr>
            <a:spLocks noChangeArrowheads="1"/>
          </p:cNvSpPr>
          <p:nvPr/>
        </p:nvSpPr>
        <p:spPr bwMode="auto">
          <a:xfrm>
            <a:off x="1143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176" name="Rectangle 15">
            <a:extLst>
              <a:ext uri="{FF2B5EF4-FFF2-40B4-BE49-F238E27FC236}">
                <a16:creationId xmlns:a16="http://schemas.microsoft.com/office/drawing/2014/main" id="{B0787138-9C9C-4602-85D5-A0A2936CB294}"/>
              </a:ext>
            </a:extLst>
          </p:cNvPr>
          <p:cNvSpPr>
            <a:spLocks noChangeArrowheads="1"/>
          </p:cNvSpPr>
          <p:nvPr/>
        </p:nvSpPr>
        <p:spPr bwMode="auto">
          <a:xfrm>
            <a:off x="1143001" y="802645"/>
            <a:ext cx="6463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fr-CH" altLang="en-US" sz="1100">
                <a:latin typeface="Times New Roman" panose="02020603050405020304" pitchFamily="18" charset="0"/>
                <a:cs typeface="Times New Roman" panose="02020603050405020304" pitchFamily="18" charset="0"/>
              </a:rPr>
              <a:t>	</a:t>
            </a:r>
            <a:endParaRPr lang="fr-CH" altLang="en-US"/>
          </a:p>
        </p:txBody>
      </p:sp>
      <p:sp>
        <p:nvSpPr>
          <p:cNvPr id="7177" name="Rectangle 16">
            <a:extLst>
              <a:ext uri="{FF2B5EF4-FFF2-40B4-BE49-F238E27FC236}">
                <a16:creationId xmlns:a16="http://schemas.microsoft.com/office/drawing/2014/main" id="{9D02C0F9-FA69-4BDD-B0EC-74A6582487FB}"/>
              </a:ext>
            </a:extLst>
          </p:cNvPr>
          <p:cNvSpPr>
            <a:spLocks noChangeArrowheads="1"/>
          </p:cNvSpPr>
          <p:nvPr/>
        </p:nvSpPr>
        <p:spPr bwMode="auto">
          <a:xfrm>
            <a:off x="1143000" y="1278895"/>
            <a:ext cx="11079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fr-CH" altLang="en-US" sz="1100" dirty="0">
                <a:latin typeface="Times New Roman" panose="02020603050405020304" pitchFamily="18" charset="0"/>
                <a:cs typeface="Times New Roman" panose="02020603050405020304" pitchFamily="18" charset="0"/>
              </a:rPr>
              <a:t>		</a:t>
            </a:r>
            <a:endParaRPr lang="fr-CH" altLang="en-US" dirty="0"/>
          </a:p>
        </p:txBody>
      </p:sp>
      <p:sp>
        <p:nvSpPr>
          <p:cNvPr id="7178" name="Rectangle 18">
            <a:extLst>
              <a:ext uri="{FF2B5EF4-FFF2-40B4-BE49-F238E27FC236}">
                <a16:creationId xmlns:a16="http://schemas.microsoft.com/office/drawing/2014/main" id="{FD113164-614D-47E9-8A25-1E437C25FC0E}"/>
              </a:ext>
            </a:extLst>
          </p:cNvPr>
          <p:cNvSpPr>
            <a:spLocks noChangeArrowheads="1"/>
          </p:cNvSpPr>
          <p:nvPr/>
        </p:nvSpPr>
        <p:spPr bwMode="auto">
          <a:xfrm>
            <a:off x="2038272" y="2605219"/>
            <a:ext cx="12067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fr-CH" altLang="en-US" sz="1000" b="1" dirty="0">
                <a:latin typeface="Georgia" panose="02040502050405020303" pitchFamily="18" charset="0"/>
              </a:rPr>
              <a:t>BASEL CONVENTION</a:t>
            </a:r>
            <a:endParaRPr lang="en-US" altLang="en-US" sz="1000" dirty="0">
              <a:latin typeface="Georgia" panose="020405020504050203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5000" u="sng" dirty="0">
                <a:latin typeface="Georgia" panose="02040502050405020303" pitchFamily="18" charset="0"/>
              </a:rPr>
              <a:t>Basel Convention </a:t>
            </a:r>
            <a:endParaRPr lang="en-IN" sz="5000" u="sng" dirty="0">
              <a:latin typeface="Georgia" panose="02040502050405020303" pitchFamily="18" charset="0"/>
            </a:endParaRPr>
          </a:p>
        </p:txBody>
      </p:sp>
      <p:sp>
        <p:nvSpPr>
          <p:cNvPr id="3" name="Rectangle 2">
            <a:extLst>
              <a:ext uri="{FF2B5EF4-FFF2-40B4-BE49-F238E27FC236}">
                <a16:creationId xmlns:a16="http://schemas.microsoft.com/office/drawing/2014/main" id="{7C6EC39C-D93F-4AD4-AAB6-31D1556098CB}"/>
              </a:ext>
            </a:extLst>
          </p:cNvPr>
          <p:cNvSpPr/>
          <p:nvPr/>
        </p:nvSpPr>
        <p:spPr>
          <a:xfrm>
            <a:off x="246185" y="949189"/>
            <a:ext cx="4806461" cy="418832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Georgia" panose="02040502050405020303" pitchFamily="18" charset="0"/>
              </a:rPr>
              <a:t>The Basel Convention on the Control of Transboundary Movements of Hazardous Wastes and their Disposal was created to protect people and the environment from the negative effects of the inappropriate management of hazardous wastes worldwide. It is the most comprehensive global treaty dealing with hazardous waste materials throughout their lifecycles, from production and transport to final use and disposal.</a:t>
            </a:r>
            <a:endParaRPr lang="en-US" dirty="0">
              <a:solidFill>
                <a:srgbClr val="3C434A"/>
              </a:solidFill>
              <a:latin typeface="Georgia" panose="02040502050405020303" pitchFamily="18" charset="0"/>
            </a:endParaRPr>
          </a:p>
          <a:p>
            <a:pPr marL="285750" indent="-285750" algn="just">
              <a:buFont typeface="Arial" panose="020B0604020202020204" pitchFamily="34" charset="0"/>
              <a:buChar char="•"/>
            </a:pPr>
            <a:r>
              <a:rPr lang="en-US" dirty="0">
                <a:solidFill>
                  <a:srgbClr val="3C434A"/>
                </a:solidFill>
                <a:latin typeface="Georgia" panose="02040502050405020303" pitchFamily="18" charset="0"/>
              </a:rPr>
              <a:t> </a:t>
            </a:r>
            <a:r>
              <a:rPr lang="en-GB" altLang="en-US" dirty="0">
                <a:latin typeface="Georgia" panose="02040502050405020303" pitchFamily="18" charset="0"/>
                <a:cs typeface="Arial" panose="020B0604020202020204" pitchFamily="34" charset="0"/>
              </a:rPr>
              <a:t>Entered into force on 5 May 1992</a:t>
            </a:r>
          </a:p>
          <a:p>
            <a:pPr marL="285750" indent="-285750">
              <a:spcBef>
                <a:spcPts val="1100"/>
              </a:spcBef>
              <a:spcAft>
                <a:spcPts val="600"/>
              </a:spcAft>
              <a:buFont typeface="Arial" panose="020B0604020202020204" pitchFamily="34" charset="0"/>
              <a:buChar char="•"/>
            </a:pPr>
            <a:r>
              <a:rPr lang="en-GB" altLang="en-US" dirty="0">
                <a:latin typeface="Georgia" panose="02040502050405020303" pitchFamily="18" charset="0"/>
                <a:cs typeface="Arial" panose="020B0604020202020204" pitchFamily="34" charset="0"/>
              </a:rPr>
              <a:t>To date it has 183 Parties</a:t>
            </a:r>
          </a:p>
          <a:p>
            <a:pPr marL="285750" indent="-285750" algn="just">
              <a:buFont typeface="Arial" panose="020B0604020202020204" pitchFamily="34" charset="0"/>
              <a:buChar char="•"/>
            </a:pPr>
            <a:endParaRPr lang="en-US" b="0" i="0" dirty="0">
              <a:solidFill>
                <a:srgbClr val="3C434A"/>
              </a:solidFill>
              <a:effectLst/>
              <a:latin typeface="Georgia" panose="02040502050405020303" pitchFamily="18" charset="0"/>
            </a:endParaRPr>
          </a:p>
        </p:txBody>
      </p:sp>
      <p:pic>
        <p:nvPicPr>
          <p:cNvPr id="1026" name="Picture 2" descr="Story map: Plastic waste and the Basel Convention">
            <a:extLst>
              <a:ext uri="{FF2B5EF4-FFF2-40B4-BE49-F238E27FC236}">
                <a16:creationId xmlns:a16="http://schemas.microsoft.com/office/drawing/2014/main" id="{9806C6CC-E95B-4E41-9FB0-5A81893A8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8163" y="1476147"/>
            <a:ext cx="6323867" cy="33743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9" descr="LogoGBNoShadow">
            <a:extLst>
              <a:ext uri="{FF2B5EF4-FFF2-40B4-BE49-F238E27FC236}">
                <a16:creationId xmlns:a16="http://schemas.microsoft.com/office/drawing/2014/main" id="{31FC1525-949D-4923-9A83-8AC2D230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8446" y="130419"/>
            <a:ext cx="15668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82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2730563" y="-287437"/>
            <a:ext cx="5475592" cy="787222"/>
          </a:xfrm>
        </p:spPr>
        <p:txBody>
          <a:bodyPr>
            <a:normAutofit fontScale="90000"/>
          </a:bodyPr>
          <a:lstStyle/>
          <a:p>
            <a:r>
              <a:rPr lang="en-US" sz="3000" b="1" u="sng" dirty="0">
                <a:solidFill>
                  <a:srgbClr val="000000"/>
                </a:solidFill>
                <a:latin typeface="Georgia" panose="02040502050405020303" pitchFamily="18" charset="0"/>
              </a:rPr>
              <a:t>Rotterdam Convention</a:t>
            </a:r>
            <a:endParaRPr lang="en-US" sz="3000" b="1" u="sng" dirty="0">
              <a:solidFill>
                <a:srgbClr val="3C434A"/>
              </a:solidFill>
              <a:latin typeface="Georgia" panose="02040502050405020303" pitchFamily="18" charset="0"/>
            </a:endParaRPr>
          </a:p>
        </p:txBody>
      </p:sp>
      <p:sp>
        <p:nvSpPr>
          <p:cNvPr id="4" name="Rectangle 3">
            <a:extLst>
              <a:ext uri="{FF2B5EF4-FFF2-40B4-BE49-F238E27FC236}">
                <a16:creationId xmlns:a16="http://schemas.microsoft.com/office/drawing/2014/main" id="{722A7B4B-EA8D-4288-95AA-D1A60892E18A}"/>
              </a:ext>
            </a:extLst>
          </p:cNvPr>
          <p:cNvSpPr/>
          <p:nvPr/>
        </p:nvSpPr>
        <p:spPr>
          <a:xfrm>
            <a:off x="215277" y="735955"/>
            <a:ext cx="9573492" cy="393524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000000"/>
                </a:solidFill>
                <a:latin typeface="Georgia" panose="02040502050405020303" pitchFamily="18" charset="0"/>
              </a:rPr>
              <a:t>The Rotterdam Convention on the Prior Informed Consent (PIC) Procedure for certain hazardous Chemicals and Pesticides in international trade provides Parties with a first line of defense against hazardous chemicals. It promotes international efforts to protect human health and the environment as well as enabling countries to decide if they want to import hazardous chemicals and pesticides listed in the Convention.</a:t>
            </a:r>
          </a:p>
          <a:p>
            <a:pPr marL="285750" indent="-285750" algn="just">
              <a:lnSpc>
                <a:spcPct val="150000"/>
              </a:lnSpc>
              <a:spcAft>
                <a:spcPts val="600"/>
              </a:spcAft>
              <a:buFont typeface="Arial" panose="020B0604020202020204" pitchFamily="34" charset="0"/>
              <a:buChar char="•"/>
            </a:pPr>
            <a:r>
              <a:rPr lang="en-GB" altLang="en-US" dirty="0">
                <a:latin typeface="Georgia" panose="02040502050405020303" pitchFamily="18" charset="0"/>
                <a:cs typeface="Arial" panose="020B0604020202020204" pitchFamily="34" charset="0"/>
              </a:rPr>
              <a:t>Adopted in 1998 in response to dramatic growth in chemicals trade, and vulnerability of developing countries to uncontrolled imports</a:t>
            </a:r>
          </a:p>
          <a:p>
            <a:pPr marL="285750" indent="-285750" algn="just">
              <a:lnSpc>
                <a:spcPct val="150000"/>
              </a:lnSpc>
              <a:spcAft>
                <a:spcPts val="600"/>
              </a:spcAft>
              <a:buFont typeface="Arial" panose="020B0604020202020204" pitchFamily="34" charset="0"/>
              <a:buChar char="•"/>
            </a:pPr>
            <a:r>
              <a:rPr lang="en-GB" altLang="en-US" dirty="0">
                <a:latin typeface="Georgia" panose="02040502050405020303" pitchFamily="18" charset="0"/>
                <a:cs typeface="Arial" panose="020B0604020202020204" pitchFamily="34" charset="0"/>
              </a:rPr>
              <a:t>Entered into force on 24 February 2004</a:t>
            </a:r>
          </a:p>
          <a:p>
            <a:pPr marL="285750" indent="-285750" algn="just">
              <a:lnSpc>
                <a:spcPct val="150000"/>
              </a:lnSpc>
              <a:spcAft>
                <a:spcPts val="600"/>
              </a:spcAft>
              <a:buFont typeface="Arial" panose="020B0604020202020204" pitchFamily="34" charset="0"/>
              <a:buChar char="•"/>
            </a:pPr>
            <a:r>
              <a:rPr lang="en-GB" altLang="en-US" dirty="0">
                <a:latin typeface="Georgia" panose="02040502050405020303" pitchFamily="18" charset="0"/>
                <a:cs typeface="Arial" panose="020B0604020202020204" pitchFamily="34" charset="0"/>
              </a:rPr>
              <a:t>To date it has 154 Parties</a:t>
            </a:r>
          </a:p>
        </p:txBody>
      </p:sp>
      <p:pic>
        <p:nvPicPr>
          <p:cNvPr id="5" name="Picture 27" descr="rotterdam-eng.gif">
            <a:extLst>
              <a:ext uri="{FF2B5EF4-FFF2-40B4-BE49-F238E27FC236}">
                <a16:creationId xmlns:a16="http://schemas.microsoft.com/office/drawing/2014/main" id="{F4732027-866E-4F41-A9F9-70522AACFE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43443" y="106174"/>
            <a:ext cx="14160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35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a:extLst>
              <a:ext uri="{FF2B5EF4-FFF2-40B4-BE49-F238E27FC236}">
                <a16:creationId xmlns:a16="http://schemas.microsoft.com/office/drawing/2014/main" id="{F87BFB35-3BF0-475F-874B-82811CB4583D}"/>
              </a:ext>
            </a:extLst>
          </p:cNvPr>
          <p:cNvSpPr>
            <a:spLocks noGrp="1" noChangeArrowheads="1"/>
          </p:cNvSpPr>
          <p:nvPr>
            <p:ph type="body" idx="1"/>
          </p:nvPr>
        </p:nvSpPr>
        <p:spPr>
          <a:xfrm>
            <a:off x="349609" y="448081"/>
            <a:ext cx="9603275" cy="5319826"/>
          </a:xfrm>
        </p:spPr>
        <p:txBody>
          <a:bodyPr/>
          <a:lstStyle/>
          <a:p>
            <a:pPr eaLnBrk="1" hangingPunct="1">
              <a:spcBef>
                <a:spcPct val="0"/>
              </a:spcBef>
            </a:pPr>
            <a:endParaRPr lang="en-US" altLang="en-US" sz="1200" dirty="0">
              <a:latin typeface="Georgia" panose="02040502050405020303" pitchFamily="18" charset="0"/>
            </a:endParaRPr>
          </a:p>
          <a:p>
            <a:pPr>
              <a:spcBef>
                <a:spcPct val="0"/>
              </a:spcBef>
            </a:pPr>
            <a:r>
              <a:rPr lang="en-US" altLang="en-US" b="1" dirty="0">
                <a:latin typeface="Georgia" panose="02040502050405020303" pitchFamily="18" charset="0"/>
              </a:rPr>
              <a:t>Objective</a:t>
            </a:r>
          </a:p>
          <a:p>
            <a:pPr eaLnBrk="1" hangingPunct="1">
              <a:spcBef>
                <a:spcPct val="0"/>
              </a:spcBef>
            </a:pPr>
            <a:r>
              <a:rPr lang="en-US" altLang="en-US" dirty="0">
                <a:latin typeface="Georgia" panose="02040502050405020303" pitchFamily="18" charset="0"/>
              </a:rPr>
              <a:t>To </a:t>
            </a:r>
            <a:r>
              <a:rPr lang="en-US" altLang="en-US" dirty="0">
                <a:solidFill>
                  <a:srgbClr val="FF0066"/>
                </a:solidFill>
                <a:latin typeface="Georgia" panose="02040502050405020303" pitchFamily="18" charset="0"/>
              </a:rPr>
              <a:t>promote </a:t>
            </a:r>
            <a:r>
              <a:rPr lang="en-US" altLang="en-US" b="1" dirty="0">
                <a:solidFill>
                  <a:srgbClr val="FF0066"/>
                </a:solidFill>
                <a:latin typeface="Georgia" panose="02040502050405020303" pitchFamily="18" charset="0"/>
              </a:rPr>
              <a:t>shared responsibility</a:t>
            </a:r>
            <a:r>
              <a:rPr lang="en-US" altLang="en-US" dirty="0">
                <a:latin typeface="Georgia" panose="02040502050405020303" pitchFamily="18" charset="0"/>
              </a:rPr>
              <a:t> and cooperative efforts among Parties in the international trade of certain hazardous chemicals in order to </a:t>
            </a:r>
            <a:r>
              <a:rPr lang="en-US" altLang="en-US" dirty="0">
                <a:solidFill>
                  <a:srgbClr val="FF0066"/>
                </a:solidFill>
                <a:latin typeface="Georgia" panose="02040502050405020303" pitchFamily="18" charset="0"/>
              </a:rPr>
              <a:t>protect human health and the environment</a:t>
            </a:r>
            <a:r>
              <a:rPr lang="en-US" altLang="en-US" dirty="0">
                <a:latin typeface="Georgia" panose="02040502050405020303" pitchFamily="18" charset="0"/>
              </a:rPr>
              <a:t> from potential harm and to contribute to their environmentally sound use</a:t>
            </a:r>
          </a:p>
          <a:p>
            <a:pPr eaLnBrk="1" hangingPunct="1">
              <a:spcBef>
                <a:spcPct val="0"/>
              </a:spcBef>
            </a:pPr>
            <a:endParaRPr lang="en-US" altLang="en-US" dirty="0">
              <a:latin typeface="Georgia" panose="02040502050405020303" pitchFamily="18" charset="0"/>
            </a:endParaRPr>
          </a:p>
          <a:p>
            <a:pPr eaLnBrk="1" hangingPunct="1">
              <a:spcBef>
                <a:spcPct val="0"/>
              </a:spcBef>
            </a:pPr>
            <a:r>
              <a:rPr lang="en-US" altLang="en-US" dirty="0">
                <a:latin typeface="Georgia" panose="02040502050405020303" pitchFamily="18" charset="0"/>
              </a:rPr>
              <a:t>The objectives are met in following ways</a:t>
            </a:r>
          </a:p>
          <a:p>
            <a:pPr lvl="1">
              <a:buClr>
                <a:schemeClr val="tx1"/>
              </a:buClr>
              <a:buFont typeface="Wingdings" panose="05000000000000000000" pitchFamily="2" charset="2"/>
              <a:buChar char="q"/>
            </a:pPr>
            <a:r>
              <a:rPr lang="en-US" altLang="en-US" dirty="0">
                <a:latin typeface="Georgia" panose="02040502050405020303" pitchFamily="18" charset="0"/>
              </a:rPr>
              <a:t>It provides an early warning of potentially hazardous chemicals.</a:t>
            </a:r>
          </a:p>
          <a:p>
            <a:pPr lvl="1">
              <a:buClr>
                <a:schemeClr val="tx1"/>
              </a:buClr>
              <a:buFont typeface="Wingdings" panose="05000000000000000000" pitchFamily="2" charset="2"/>
              <a:buChar char="q"/>
            </a:pPr>
            <a:endParaRPr lang="en-US" altLang="en-US" sz="1200" dirty="0">
              <a:latin typeface="Georgia" panose="02040502050405020303" pitchFamily="18" charset="0"/>
            </a:endParaRPr>
          </a:p>
          <a:p>
            <a:pPr lvl="1">
              <a:buClr>
                <a:schemeClr val="tx1"/>
              </a:buClr>
              <a:buFont typeface="Wingdings" panose="05000000000000000000" pitchFamily="2" charset="2"/>
              <a:buChar char="q"/>
            </a:pPr>
            <a:r>
              <a:rPr lang="en-US" altLang="en-US" dirty="0">
                <a:latin typeface="Georgia" panose="02040502050405020303" pitchFamily="18" charset="0"/>
              </a:rPr>
              <a:t>It provides the basis for decisions regarding of future imports of chemicals (Prior Informed Consent(PIC) procedure) .</a:t>
            </a:r>
          </a:p>
          <a:p>
            <a:pPr lvl="1">
              <a:buClr>
                <a:schemeClr val="tx1"/>
              </a:buClr>
              <a:buFont typeface="Wingdings" panose="05000000000000000000" pitchFamily="2" charset="2"/>
              <a:buChar char="q"/>
            </a:pPr>
            <a:endParaRPr lang="en-US" altLang="en-US" sz="1200" dirty="0">
              <a:latin typeface="Georgia" panose="02040502050405020303" pitchFamily="18" charset="0"/>
            </a:endParaRPr>
          </a:p>
          <a:p>
            <a:pPr lvl="1">
              <a:buClr>
                <a:schemeClr val="tx1"/>
              </a:buClr>
              <a:buFont typeface="Wingdings" panose="05000000000000000000" pitchFamily="2" charset="2"/>
              <a:buChar char="q"/>
            </a:pPr>
            <a:r>
              <a:rPr lang="en-US" altLang="en-US" dirty="0">
                <a:latin typeface="Georgia" panose="02040502050405020303" pitchFamily="18" charset="0"/>
              </a:rPr>
              <a:t>It helps to enforce those import decisions.</a:t>
            </a:r>
          </a:p>
          <a:p>
            <a:pPr eaLnBrk="1" hangingPunct="1">
              <a:spcBef>
                <a:spcPct val="0"/>
              </a:spcBef>
            </a:pPr>
            <a:endParaRPr lang="en-US" altLang="en-US" dirty="0">
              <a:latin typeface="Georgia" panose="02040502050405020303" pitchFamily="18" charset="0"/>
            </a:endParaRPr>
          </a:p>
        </p:txBody>
      </p:sp>
      <p:sp>
        <p:nvSpPr>
          <p:cNvPr id="7" name="Rectangle 3">
            <a:extLst>
              <a:ext uri="{FF2B5EF4-FFF2-40B4-BE49-F238E27FC236}">
                <a16:creationId xmlns:a16="http://schemas.microsoft.com/office/drawing/2014/main" id="{70AF2DCE-FEDA-43B0-AD10-7F507DA5B45F}"/>
              </a:ext>
            </a:extLst>
          </p:cNvPr>
          <p:cNvSpPr txBox="1">
            <a:spLocks noChangeArrowheads="1"/>
          </p:cNvSpPr>
          <p:nvPr/>
        </p:nvSpPr>
        <p:spPr>
          <a:xfrm>
            <a:off x="572348" y="281290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609600" indent="-609600"/>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1365662" y="40247"/>
            <a:ext cx="9001496" cy="787222"/>
          </a:xfrm>
        </p:spPr>
        <p:txBody>
          <a:bodyPr>
            <a:normAutofit/>
          </a:bodyPr>
          <a:lstStyle/>
          <a:p>
            <a:pPr algn="ctr"/>
            <a:r>
              <a:rPr lang="en-US" sz="5000" dirty="0">
                <a:latin typeface="Georgia" panose="02040502050405020303" pitchFamily="18" charset="0"/>
              </a:rPr>
              <a:t>Definition OF EIA</a:t>
            </a:r>
            <a:endParaRPr lang="en-IN" sz="5000"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513144" y="958498"/>
            <a:ext cx="11678856" cy="923330"/>
          </a:xfrm>
          <a:prstGeom prst="rect">
            <a:avLst/>
          </a:prstGeom>
        </p:spPr>
        <p:txBody>
          <a:bodyPr wrap="square">
            <a:spAutoFit/>
          </a:bodyPr>
          <a:lstStyle/>
          <a:p>
            <a:r>
              <a:rPr lang="en-US" dirty="0">
                <a:latin typeface="Georgia" panose="02040502050405020303" pitchFamily="18" charset="0"/>
              </a:rPr>
              <a:t>Environmental impact assessment (EIA) can be defined as the systematic identification and evaluation of the potential impacts (effects) of proposed projects, plans, programs, or legislative actions relative to the physical, chemical, biological, cultural, and socioeconomic components of the total environment. </a:t>
            </a:r>
            <a:endParaRPr lang="en-IN" dirty="0">
              <a:latin typeface="Georgia" panose="02040502050405020303" pitchFamily="18" charset="0"/>
            </a:endParaRPr>
          </a:p>
        </p:txBody>
      </p:sp>
      <p:sp>
        <p:nvSpPr>
          <p:cNvPr id="8" name="Rectangle 7">
            <a:extLst>
              <a:ext uri="{FF2B5EF4-FFF2-40B4-BE49-F238E27FC236}">
                <a16:creationId xmlns:a16="http://schemas.microsoft.com/office/drawing/2014/main" id="{CAD74894-6572-46DE-B5EB-E46143ACDBA5}"/>
              </a:ext>
            </a:extLst>
          </p:cNvPr>
          <p:cNvSpPr/>
          <p:nvPr/>
        </p:nvSpPr>
        <p:spPr>
          <a:xfrm>
            <a:off x="252750" y="2012857"/>
            <a:ext cx="11397205" cy="4993226"/>
          </a:xfrm>
          <a:prstGeom prst="rect">
            <a:avLst/>
          </a:prstGeom>
        </p:spPr>
        <p:txBody>
          <a:bodyPr wrap="square">
            <a:spAutoFit/>
          </a:bodyPr>
          <a:lstStyle/>
          <a:p>
            <a:pPr marL="450850" indent="-450850">
              <a:lnSpc>
                <a:spcPct val="200000"/>
              </a:lnSpc>
              <a:buAutoNum type="arabicPeriod"/>
            </a:pPr>
            <a:r>
              <a:rPr lang="en-IN" dirty="0">
                <a:latin typeface="Georgia" panose="02040502050405020303" pitchFamily="18" charset="0"/>
              </a:rPr>
              <a:t>According to United </a:t>
            </a:r>
            <a:r>
              <a:rPr lang="en-US" dirty="0">
                <a:latin typeface="Georgia" panose="02040502050405020303" pitchFamily="18" charset="0"/>
              </a:rPr>
              <a:t>Nations, EIA as an assessment of impacts of a planned activity on the environment.</a:t>
            </a:r>
          </a:p>
          <a:p>
            <a:pPr marL="450850" indent="-450850">
              <a:lnSpc>
                <a:spcPct val="200000"/>
              </a:lnSpc>
              <a:buFontTx/>
              <a:buAutoNum type="arabicPeriod"/>
            </a:pPr>
            <a:r>
              <a:rPr lang="en-US" dirty="0">
                <a:latin typeface="Georgia" panose="02040502050405020303" pitchFamily="18" charset="0"/>
              </a:rPr>
              <a:t>According to International Association of Impact Assessment (IAIA), EIA is the systematic process to identify the future consequences of a current or proposed </a:t>
            </a:r>
            <a:r>
              <a:rPr lang="en-IN" dirty="0">
                <a:latin typeface="Georgia" panose="02040502050405020303" pitchFamily="18" charset="0"/>
              </a:rPr>
              <a:t>action.</a:t>
            </a:r>
          </a:p>
          <a:p>
            <a:pPr marL="450850" indent="-450850">
              <a:lnSpc>
                <a:spcPct val="200000"/>
              </a:lnSpc>
              <a:buFontTx/>
              <a:buAutoNum type="arabicPeriod"/>
            </a:pPr>
            <a:r>
              <a:rPr lang="en-US" dirty="0">
                <a:solidFill>
                  <a:srgbClr val="000000"/>
                </a:solidFill>
                <a:latin typeface="Georgia" panose="02040502050405020303" pitchFamily="18" charset="0"/>
              </a:rPr>
              <a:t> According to Department of Environment, United Kingdom, EIA as a technique and a process by which information about environmental effects of a project is collected, both by the developer and from other sources, and taken into account by the planning authority in forming the judgment on whether the development should </a:t>
            </a:r>
            <a:r>
              <a:rPr lang="en-IN" dirty="0">
                <a:solidFill>
                  <a:srgbClr val="000000"/>
                </a:solidFill>
                <a:latin typeface="Georgia" panose="02040502050405020303" pitchFamily="18" charset="0"/>
              </a:rPr>
              <a:t>proceed.</a:t>
            </a:r>
            <a:endParaRPr lang="en-IN" dirty="0">
              <a:latin typeface="Georgia" panose="02040502050405020303" pitchFamily="18" charset="0"/>
            </a:endParaRPr>
          </a:p>
          <a:p>
            <a:pPr marL="450850" indent="-450850">
              <a:lnSpc>
                <a:spcPct val="200000"/>
              </a:lnSpc>
              <a:buFontTx/>
              <a:buAutoNum type="arabicPeriod"/>
            </a:pPr>
            <a:endParaRPr lang="en-IN" dirty="0">
              <a:latin typeface="Georgia" panose="02040502050405020303" pitchFamily="18" charset="0"/>
            </a:endParaRPr>
          </a:p>
          <a:p>
            <a:pPr marL="450850" indent="-450850">
              <a:lnSpc>
                <a:spcPct val="200000"/>
              </a:lnSpc>
              <a:buAutoNum type="arabicPeriod"/>
            </a:pPr>
            <a:endParaRPr lang="en-IN" dirty="0">
              <a:latin typeface="Georgia" panose="02040502050405020303" pitchFamily="18" charset="0"/>
            </a:endParaRPr>
          </a:p>
        </p:txBody>
      </p:sp>
    </p:spTree>
    <p:extLst>
      <p:ext uri="{BB962C8B-B14F-4D97-AF65-F5344CB8AC3E}">
        <p14:creationId xmlns:p14="http://schemas.microsoft.com/office/powerpoint/2010/main" val="326777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FDF3482-0A88-442D-BFCC-DDCA48269041}"/>
              </a:ext>
            </a:extLst>
          </p:cNvPr>
          <p:cNvSpPr>
            <a:spLocks noGrp="1" noChangeArrowheads="1"/>
          </p:cNvSpPr>
          <p:nvPr>
            <p:ph type="title"/>
          </p:nvPr>
        </p:nvSpPr>
        <p:spPr>
          <a:xfrm>
            <a:off x="3233487" y="107959"/>
            <a:ext cx="6227036" cy="654042"/>
          </a:xfrm>
        </p:spPr>
        <p:txBody>
          <a:bodyPr>
            <a:normAutofit fontScale="90000"/>
          </a:bodyPr>
          <a:lstStyle/>
          <a:p>
            <a:pPr eaLnBrk="1" hangingPunct="1"/>
            <a:r>
              <a:rPr lang="en-US" altLang="en-US" b="1" u="sng" dirty="0">
                <a:latin typeface="Georgia" panose="02040502050405020303" pitchFamily="18" charset="0"/>
              </a:rPr>
              <a:t>Scope of the Convention</a:t>
            </a:r>
            <a:endParaRPr lang="en-GB" altLang="en-US" b="1" u="sng" dirty="0">
              <a:latin typeface="Georgia" panose="02040502050405020303" pitchFamily="18" charset="0"/>
            </a:endParaRPr>
          </a:p>
        </p:txBody>
      </p:sp>
      <p:sp>
        <p:nvSpPr>
          <p:cNvPr id="14341" name="Rectangle 3">
            <a:extLst>
              <a:ext uri="{FF2B5EF4-FFF2-40B4-BE49-F238E27FC236}">
                <a16:creationId xmlns:a16="http://schemas.microsoft.com/office/drawing/2014/main" id="{120C3C9B-12EE-4E9E-B6EE-853801E7292D}"/>
              </a:ext>
            </a:extLst>
          </p:cNvPr>
          <p:cNvSpPr>
            <a:spLocks noGrp="1" noChangeArrowheads="1"/>
          </p:cNvSpPr>
          <p:nvPr>
            <p:ph type="body" idx="1"/>
          </p:nvPr>
        </p:nvSpPr>
        <p:spPr>
          <a:xfrm>
            <a:off x="152400" y="890317"/>
            <a:ext cx="11875477" cy="4959497"/>
          </a:xfrm>
        </p:spPr>
        <p:txBody>
          <a:bodyPr>
            <a:normAutofit/>
          </a:bodyPr>
          <a:lstStyle/>
          <a:p>
            <a:pPr eaLnBrk="1" hangingPunct="1">
              <a:buFontTx/>
              <a:buNone/>
            </a:pPr>
            <a:r>
              <a:rPr lang="en-US" altLang="en-US" b="1" dirty="0">
                <a:latin typeface="Georgia" panose="02040502050405020303" pitchFamily="18" charset="0"/>
              </a:rPr>
              <a:t>Applies to:</a:t>
            </a:r>
            <a:endParaRPr lang="en-US" altLang="en-US" dirty="0">
              <a:latin typeface="Georgia" panose="02040502050405020303" pitchFamily="18" charset="0"/>
            </a:endParaRPr>
          </a:p>
          <a:p>
            <a:pPr marL="509588" lvl="1" indent="-509588" eaLnBrk="1" hangingPunct="1">
              <a:buClrTx/>
              <a:buFont typeface="Wingdings" panose="05000000000000000000" pitchFamily="2" charset="2"/>
              <a:buChar char="q"/>
            </a:pPr>
            <a:r>
              <a:rPr lang="en-US" altLang="en-US" sz="2000" dirty="0">
                <a:latin typeface="Georgia" panose="02040502050405020303" pitchFamily="18" charset="0"/>
              </a:rPr>
              <a:t>Chemicals </a:t>
            </a:r>
            <a:r>
              <a:rPr lang="en-US" altLang="en-US" sz="2000" i="1" dirty="0">
                <a:solidFill>
                  <a:srgbClr val="CC0000"/>
                </a:solidFill>
                <a:latin typeface="Georgia" panose="02040502050405020303" pitchFamily="18" charset="0"/>
              </a:rPr>
              <a:t>banned or severely restricted</a:t>
            </a:r>
            <a:r>
              <a:rPr lang="en-US" altLang="en-US" sz="2000" dirty="0">
                <a:latin typeface="Georgia" panose="02040502050405020303" pitchFamily="18" charset="0"/>
              </a:rPr>
              <a:t> to protect human health or the environment.</a:t>
            </a:r>
          </a:p>
          <a:p>
            <a:pPr marL="509588" lvl="1" indent="-509588" eaLnBrk="1" hangingPunct="1">
              <a:buClrTx/>
              <a:buFont typeface="Wingdings" panose="05000000000000000000" pitchFamily="2" charset="2"/>
              <a:buChar char="q"/>
            </a:pPr>
            <a:r>
              <a:rPr lang="en-US" altLang="en-US" sz="2000" i="1" dirty="0">
                <a:solidFill>
                  <a:srgbClr val="CC0000"/>
                </a:solidFill>
                <a:latin typeface="Georgia" panose="02040502050405020303" pitchFamily="18" charset="0"/>
              </a:rPr>
              <a:t>Severely hazardous pesticide formulations</a:t>
            </a:r>
            <a:r>
              <a:rPr lang="en-US" altLang="en-US" sz="2000" dirty="0">
                <a:latin typeface="Georgia" panose="02040502050405020303" pitchFamily="18" charset="0"/>
              </a:rPr>
              <a:t>  (SHPF) -  causing problems under conditions of use in developing countries or countries with economies in transition.</a:t>
            </a:r>
          </a:p>
          <a:p>
            <a:r>
              <a:rPr lang="en-US" altLang="en-US" b="1" dirty="0">
                <a:latin typeface="Georgia" panose="02040502050405020303" pitchFamily="18" charset="0"/>
              </a:rPr>
              <a:t>Key Provisions</a:t>
            </a:r>
            <a:endParaRPr lang="en-US" altLang="en-US" b="1" dirty="0">
              <a:solidFill>
                <a:srgbClr val="CC0000"/>
              </a:solidFill>
              <a:latin typeface="Georgia" panose="02040502050405020303" pitchFamily="18" charset="0"/>
            </a:endParaRPr>
          </a:p>
          <a:p>
            <a:pPr>
              <a:buClrTx/>
              <a:buFont typeface="Wingdings" panose="05000000000000000000" pitchFamily="2" charset="2"/>
              <a:buChar char="q"/>
            </a:pPr>
            <a:r>
              <a:rPr lang="en-US" altLang="en-US" b="1" dirty="0">
                <a:solidFill>
                  <a:srgbClr val="CC0000"/>
                </a:solidFill>
                <a:latin typeface="Georgia" panose="02040502050405020303" pitchFamily="18" charset="0"/>
              </a:rPr>
              <a:t>Prior Informed Consent procedure</a:t>
            </a:r>
            <a:r>
              <a:rPr lang="en-US" altLang="en-US" dirty="0">
                <a:latin typeface="Georgia" panose="02040502050405020303" pitchFamily="18" charset="0"/>
              </a:rPr>
              <a:t> - </a:t>
            </a:r>
            <a:r>
              <a:rPr lang="en-GB" altLang="zh-CN" dirty="0">
                <a:latin typeface="Georgia" panose="02040502050405020303" pitchFamily="18" charset="0"/>
                <a:ea typeface="SimSun" panose="02010600030101010101" pitchFamily="2" charset="-122"/>
              </a:rPr>
              <a:t>Provides for a national decision making process on import of hazardous chemicals in Annex III and </a:t>
            </a:r>
            <a:r>
              <a:rPr lang="en-US" altLang="zh-CN" dirty="0">
                <a:latin typeface="Georgia" panose="02040502050405020303" pitchFamily="18" charset="0"/>
                <a:ea typeface="SimSun" panose="02010600030101010101" pitchFamily="2" charset="-122"/>
              </a:rPr>
              <a:t>attempts to</a:t>
            </a:r>
            <a:r>
              <a:rPr lang="en-US" altLang="en-US" dirty="0">
                <a:latin typeface="Georgia" panose="02040502050405020303" pitchFamily="18" charset="0"/>
              </a:rPr>
              <a:t> ensure compliance with these decisions by exporting Parties</a:t>
            </a:r>
          </a:p>
          <a:p>
            <a:pPr>
              <a:buClrTx/>
              <a:buFont typeface="Wingdings" panose="05000000000000000000" pitchFamily="2" charset="2"/>
              <a:buChar char="q"/>
            </a:pPr>
            <a:r>
              <a:rPr lang="en-US" altLang="en-US" b="1" dirty="0">
                <a:solidFill>
                  <a:srgbClr val="CC0000"/>
                </a:solidFill>
                <a:latin typeface="Georgia" panose="02040502050405020303" pitchFamily="18" charset="0"/>
              </a:rPr>
              <a:t>Information exchange</a:t>
            </a:r>
            <a:r>
              <a:rPr lang="en-US" altLang="en-US" dirty="0">
                <a:latin typeface="Georgia" panose="02040502050405020303" pitchFamily="18" charset="0"/>
              </a:rPr>
              <a:t> - t</a:t>
            </a:r>
            <a:r>
              <a:rPr lang="en-GB" altLang="en-US" dirty="0">
                <a:latin typeface="Georgia" panose="02040502050405020303" pitchFamily="18" charset="0"/>
              </a:rPr>
              <a:t>he exchange of information on a broad range of potentially hazardous chemicals.</a:t>
            </a:r>
            <a:endParaRPr lang="en-US" altLang="en-US" sz="2400" dirty="0">
              <a:latin typeface="Georgia" panose="02040502050405020303" pitchFamily="18" charset="0"/>
            </a:endParaRPr>
          </a:p>
          <a:p>
            <a:pPr eaLnBrk="1" hangingPunct="1"/>
            <a:endParaRPr lang="en-GB" altLang="en-US" dirty="0">
              <a:latin typeface="Georgia" panose="02040502050405020303" pitchFamily="18" charset="0"/>
            </a:endParaRPr>
          </a:p>
        </p:txBody>
      </p:sp>
      <p:sp>
        <p:nvSpPr>
          <p:cNvPr id="6" name="Rectangle 3">
            <a:extLst>
              <a:ext uri="{FF2B5EF4-FFF2-40B4-BE49-F238E27FC236}">
                <a16:creationId xmlns:a16="http://schemas.microsoft.com/office/drawing/2014/main" id="{E9321976-E3D5-4C8A-A103-8BCCA08B8D0A}"/>
              </a:ext>
            </a:extLst>
          </p:cNvPr>
          <p:cNvSpPr txBox="1">
            <a:spLocks noChangeArrowheads="1"/>
          </p:cNvSpPr>
          <p:nvPr/>
        </p:nvSpPr>
        <p:spPr>
          <a:xfrm>
            <a:off x="328246" y="3118976"/>
            <a:ext cx="11523784" cy="320167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GB" altLang="en-US" dirty="0">
              <a:latin typeface="Georgia" panose="020405020504050203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a:extLst>
              <a:ext uri="{FF2B5EF4-FFF2-40B4-BE49-F238E27FC236}">
                <a16:creationId xmlns:a16="http://schemas.microsoft.com/office/drawing/2014/main" id="{ED6C6DBE-B3E8-4C95-912A-649788116D70}"/>
              </a:ext>
            </a:extLst>
          </p:cNvPr>
          <p:cNvSpPr>
            <a:spLocks noGrp="1" noChangeArrowheads="1"/>
          </p:cNvSpPr>
          <p:nvPr>
            <p:ph type="title"/>
          </p:nvPr>
        </p:nvSpPr>
        <p:spPr>
          <a:xfrm>
            <a:off x="1052990" y="0"/>
            <a:ext cx="11549313" cy="1049235"/>
          </a:xfrm>
        </p:spPr>
        <p:txBody>
          <a:bodyPr>
            <a:normAutofit/>
          </a:bodyPr>
          <a:lstStyle/>
          <a:p>
            <a:pPr eaLnBrk="1" hangingPunct="1"/>
            <a:br>
              <a:rPr lang="en-US" altLang="en-US" sz="2400" b="1" u="sng" dirty="0">
                <a:latin typeface="Georgia" panose="02040502050405020303" pitchFamily="18" charset="0"/>
              </a:rPr>
            </a:br>
            <a:r>
              <a:rPr lang="en-US" altLang="en-US" sz="2400" b="1" u="sng" dirty="0">
                <a:latin typeface="Georgia" panose="02040502050405020303" pitchFamily="18" charset="0"/>
              </a:rPr>
              <a:t>Benefits of Rotterdam convention to its Parties</a:t>
            </a:r>
          </a:p>
        </p:txBody>
      </p:sp>
      <p:sp>
        <p:nvSpPr>
          <p:cNvPr id="73733" name="Rectangle 3">
            <a:extLst>
              <a:ext uri="{FF2B5EF4-FFF2-40B4-BE49-F238E27FC236}">
                <a16:creationId xmlns:a16="http://schemas.microsoft.com/office/drawing/2014/main" id="{CD2D9995-4D81-4B6F-8F20-4C71FC312DA8}"/>
              </a:ext>
            </a:extLst>
          </p:cNvPr>
          <p:cNvSpPr>
            <a:spLocks noGrp="1" noChangeArrowheads="1"/>
          </p:cNvSpPr>
          <p:nvPr>
            <p:ph type="body" idx="1"/>
          </p:nvPr>
        </p:nvSpPr>
        <p:spPr>
          <a:xfrm>
            <a:off x="1404687" y="1049235"/>
            <a:ext cx="9603275" cy="3450613"/>
          </a:xfrm>
        </p:spPr>
        <p:txBody>
          <a:bodyPr>
            <a:normAutofit fontScale="92500" lnSpcReduction="20000"/>
          </a:bodyPr>
          <a:lstStyle/>
          <a:p>
            <a:pPr marL="609600" indent="-609600">
              <a:buClrTx/>
              <a:buFont typeface="+mj-lt"/>
              <a:buAutoNum type="arabicPeriod"/>
            </a:pPr>
            <a:endParaRPr lang="en-US" altLang="en-US" sz="900" dirty="0">
              <a:latin typeface="Georgia" panose="02040502050405020303" pitchFamily="18" charset="0"/>
            </a:endParaRPr>
          </a:p>
          <a:p>
            <a:pPr marL="609600" indent="-609600">
              <a:buClrTx/>
              <a:buFont typeface="+mj-lt"/>
              <a:buAutoNum type="arabicPeriod"/>
            </a:pPr>
            <a:r>
              <a:rPr lang="en-US" altLang="en-US" sz="2400" dirty="0">
                <a:latin typeface="Georgia" panose="02040502050405020303" pitchFamily="18" charset="0"/>
              </a:rPr>
              <a:t>Prevents unwanted trade </a:t>
            </a:r>
          </a:p>
          <a:p>
            <a:pPr marL="609600" indent="-609600">
              <a:buClrTx/>
              <a:buFont typeface="+mj-lt"/>
              <a:buAutoNum type="arabicPeriod"/>
            </a:pPr>
            <a:r>
              <a:rPr lang="en-US" altLang="en-US" sz="2400" dirty="0">
                <a:latin typeface="Georgia" panose="02040502050405020303" pitchFamily="18" charset="0"/>
              </a:rPr>
              <a:t>Early warning system </a:t>
            </a:r>
          </a:p>
          <a:p>
            <a:pPr marL="609600" indent="-609600">
              <a:buClrTx/>
              <a:buFont typeface="+mj-lt"/>
              <a:buAutoNum type="arabicPeriod"/>
            </a:pPr>
            <a:r>
              <a:rPr lang="en-US" altLang="en-US" sz="2400" dirty="0">
                <a:latin typeface="Georgia" panose="02040502050405020303" pitchFamily="18" charset="0"/>
              </a:rPr>
              <a:t>Informed decision-making </a:t>
            </a:r>
          </a:p>
          <a:p>
            <a:pPr marL="609600" indent="-609600">
              <a:buClrTx/>
              <a:buFont typeface="+mj-lt"/>
              <a:buAutoNum type="arabicPeriod"/>
            </a:pPr>
            <a:r>
              <a:rPr lang="en-US" altLang="en-US" sz="2400" dirty="0">
                <a:latin typeface="Georgia" panose="02040502050405020303" pitchFamily="18" charset="0"/>
              </a:rPr>
              <a:t>Export notification </a:t>
            </a:r>
          </a:p>
          <a:p>
            <a:pPr marL="609600" indent="-609600">
              <a:buClrTx/>
              <a:buFont typeface="+mj-lt"/>
              <a:buAutoNum type="arabicPeriod"/>
            </a:pPr>
            <a:r>
              <a:rPr lang="en-US" altLang="en-US" sz="2400" dirty="0">
                <a:latin typeface="Georgia" panose="02040502050405020303" pitchFamily="18" charset="0"/>
              </a:rPr>
              <a:t>Information accompanying export </a:t>
            </a:r>
          </a:p>
          <a:p>
            <a:pPr marL="609600" indent="-609600">
              <a:buClrTx/>
              <a:buFont typeface="+mj-lt"/>
              <a:buAutoNum type="arabicPeriod"/>
            </a:pPr>
            <a:r>
              <a:rPr lang="en-US" altLang="en-US" sz="2400" dirty="0">
                <a:latin typeface="Georgia" panose="02040502050405020303" pitchFamily="18" charset="0"/>
              </a:rPr>
              <a:t>Network of  DNAs</a:t>
            </a:r>
          </a:p>
          <a:p>
            <a:pPr marL="609600" indent="-609600">
              <a:buClrTx/>
              <a:buFont typeface="+mj-lt"/>
              <a:buAutoNum type="arabicPeriod"/>
            </a:pPr>
            <a:r>
              <a:rPr lang="en-US" altLang="en-US" sz="2400" dirty="0">
                <a:latin typeface="Georgia" panose="02040502050405020303" pitchFamily="18" charset="0"/>
              </a:rPr>
              <a:t>Technical Assistance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a:extLst>
              <a:ext uri="{FF2B5EF4-FFF2-40B4-BE49-F238E27FC236}">
                <a16:creationId xmlns:a16="http://schemas.microsoft.com/office/drawing/2014/main" id="{169B26A3-3E5A-4744-882E-7159B97EA4D8}"/>
              </a:ext>
            </a:extLst>
          </p:cNvPr>
          <p:cNvSpPr>
            <a:spLocks noGrp="1" noChangeArrowheads="1"/>
          </p:cNvSpPr>
          <p:nvPr>
            <p:ph type="body" idx="1"/>
          </p:nvPr>
        </p:nvSpPr>
        <p:spPr>
          <a:xfrm>
            <a:off x="115148" y="151762"/>
            <a:ext cx="11643098" cy="3450613"/>
          </a:xfrm>
        </p:spPr>
        <p:txBody>
          <a:bodyPr>
            <a:normAutofit/>
          </a:bodyPr>
          <a:lstStyle/>
          <a:p>
            <a:pPr eaLnBrk="1" hangingPunct="1">
              <a:lnSpc>
                <a:spcPct val="120000"/>
              </a:lnSpc>
              <a:buFontTx/>
              <a:buNone/>
            </a:pPr>
            <a:r>
              <a:rPr lang="en-US" altLang="en-US" b="1" dirty="0">
                <a:latin typeface="Georgia" panose="02040502050405020303" pitchFamily="18" charset="0"/>
              </a:rPr>
              <a:t>1. Prevents unwanted trade</a:t>
            </a:r>
          </a:p>
          <a:p>
            <a:pPr algn="ctr" eaLnBrk="1" hangingPunct="1">
              <a:lnSpc>
                <a:spcPct val="120000"/>
              </a:lnSpc>
              <a:buFontTx/>
              <a:buNone/>
            </a:pPr>
            <a:r>
              <a:rPr lang="en-US" altLang="en-US" b="1" dirty="0">
                <a:solidFill>
                  <a:srgbClr val="CC0000"/>
                </a:solidFill>
                <a:latin typeface="Georgia" panose="02040502050405020303" pitchFamily="18" charset="0"/>
              </a:rPr>
              <a:t>SHARED RESPONSIBILITY </a:t>
            </a:r>
          </a:p>
          <a:p>
            <a:pPr lvl="1" eaLnBrk="1" hangingPunct="1">
              <a:lnSpc>
                <a:spcPct val="120000"/>
              </a:lnSpc>
              <a:buClr>
                <a:schemeClr val="tx1"/>
              </a:buClr>
              <a:buFont typeface="Wingdings" panose="05000000000000000000" pitchFamily="2" charset="2"/>
              <a:buChar char="§"/>
            </a:pPr>
            <a:r>
              <a:rPr lang="en-US" altLang="en-US" sz="2000" dirty="0">
                <a:latin typeface="Georgia" panose="02040502050405020303" pitchFamily="18" charset="0"/>
              </a:rPr>
              <a:t>PIC procedure is legally binding on Parties</a:t>
            </a:r>
          </a:p>
          <a:p>
            <a:pPr lvl="1" eaLnBrk="1" hangingPunct="1">
              <a:lnSpc>
                <a:spcPct val="120000"/>
              </a:lnSpc>
              <a:buClr>
                <a:schemeClr val="tx1"/>
              </a:buClr>
              <a:buFont typeface="Wingdings" panose="05000000000000000000" pitchFamily="2" charset="2"/>
              <a:buChar char="§"/>
            </a:pPr>
            <a:r>
              <a:rPr lang="en-US" altLang="en-US" sz="2000" dirty="0">
                <a:latin typeface="Georgia" panose="02040502050405020303" pitchFamily="18" charset="0"/>
              </a:rPr>
              <a:t>Importing Parties </a:t>
            </a:r>
            <a:r>
              <a:rPr lang="en-US" altLang="en-US" sz="2000" i="1" dirty="0">
                <a:latin typeface="Georgia" panose="02040502050405020303" pitchFamily="18" charset="0"/>
              </a:rPr>
              <a:t>have a responsibility</a:t>
            </a:r>
            <a:r>
              <a:rPr lang="en-US" altLang="en-US" sz="2000" dirty="0">
                <a:latin typeface="Georgia" panose="02040502050405020303" pitchFamily="18" charset="0"/>
              </a:rPr>
              <a:t> to make informed decisions regarding future import of chemicals listed in Annex III</a:t>
            </a:r>
          </a:p>
          <a:p>
            <a:pPr lvl="1" eaLnBrk="1" hangingPunct="1">
              <a:lnSpc>
                <a:spcPct val="120000"/>
              </a:lnSpc>
              <a:buClr>
                <a:schemeClr val="tx1"/>
              </a:buClr>
              <a:buFont typeface="Wingdings" panose="05000000000000000000" pitchFamily="2" charset="2"/>
              <a:buChar char="§"/>
            </a:pPr>
            <a:r>
              <a:rPr lang="en-US" altLang="en-US" sz="2000" dirty="0">
                <a:latin typeface="Georgia" panose="02040502050405020303" pitchFamily="18" charset="0"/>
              </a:rPr>
              <a:t>Exporting Parties </a:t>
            </a:r>
            <a:r>
              <a:rPr lang="en-US" altLang="en-US" sz="2000" i="1" dirty="0">
                <a:latin typeface="Georgia" panose="02040502050405020303" pitchFamily="18" charset="0"/>
              </a:rPr>
              <a:t>have a responsibility</a:t>
            </a:r>
            <a:r>
              <a:rPr lang="en-US" altLang="en-US" sz="2000" dirty="0">
                <a:latin typeface="Georgia" panose="02040502050405020303" pitchFamily="18" charset="0"/>
              </a:rPr>
              <a:t> to ensure that exports do not occur contrary to the import decisions of importing Parties </a:t>
            </a:r>
          </a:p>
          <a:p>
            <a:pPr eaLnBrk="1" hangingPunct="1">
              <a:lnSpc>
                <a:spcPct val="120000"/>
              </a:lnSpc>
            </a:pPr>
            <a:endParaRPr lang="en-US" altLang="en-US" dirty="0">
              <a:latin typeface="Georgia" panose="02040502050405020303" pitchFamily="18" charset="0"/>
            </a:endParaRPr>
          </a:p>
        </p:txBody>
      </p:sp>
      <p:sp>
        <p:nvSpPr>
          <p:cNvPr id="8" name="Rectangle 3">
            <a:extLst>
              <a:ext uri="{FF2B5EF4-FFF2-40B4-BE49-F238E27FC236}">
                <a16:creationId xmlns:a16="http://schemas.microsoft.com/office/drawing/2014/main" id="{6962C398-2074-4144-BF8C-47D9E748E076}"/>
              </a:ext>
            </a:extLst>
          </p:cNvPr>
          <p:cNvSpPr txBox="1">
            <a:spLocks noChangeArrowheads="1"/>
          </p:cNvSpPr>
          <p:nvPr/>
        </p:nvSpPr>
        <p:spPr>
          <a:xfrm>
            <a:off x="274451" y="3602375"/>
            <a:ext cx="11643098"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Tx/>
              <a:buNone/>
            </a:pPr>
            <a:r>
              <a:rPr lang="en-US" altLang="en-US" b="1" dirty="0">
                <a:latin typeface="Georgia" panose="02040502050405020303" pitchFamily="18" charset="0"/>
              </a:rPr>
              <a:t>2. Early warning system</a:t>
            </a:r>
          </a:p>
          <a:p>
            <a:pPr>
              <a:buFontTx/>
              <a:buNone/>
            </a:pPr>
            <a:r>
              <a:rPr lang="en-GB" altLang="zh-CN" dirty="0">
                <a:latin typeface="Georgia" panose="02040502050405020303" pitchFamily="18" charset="0"/>
                <a:ea typeface="SimSun" panose="02010600030101010101" pitchFamily="2" charset="-122"/>
              </a:rPr>
              <a:t>PIC Circular provides information on</a:t>
            </a:r>
          </a:p>
          <a:p>
            <a:pPr lvl="1">
              <a:buClr>
                <a:schemeClr val="tx1"/>
              </a:buClr>
              <a:buFont typeface="Wingdings" panose="05000000000000000000" pitchFamily="2" charset="2"/>
              <a:buChar char="§"/>
            </a:pPr>
            <a:r>
              <a:rPr lang="en-GB" altLang="zh-CN" sz="2000" dirty="0">
                <a:latin typeface="Georgia" panose="02040502050405020303" pitchFamily="18" charset="0"/>
              </a:rPr>
              <a:t>notifications of regulatory actions to ban or severely restrict chemicals</a:t>
            </a:r>
          </a:p>
          <a:p>
            <a:pPr lvl="1">
              <a:buClr>
                <a:schemeClr val="tx1"/>
              </a:buClr>
              <a:buFont typeface="Wingdings" panose="05000000000000000000" pitchFamily="2" charset="2"/>
              <a:buChar char="§"/>
            </a:pPr>
            <a:r>
              <a:rPr lang="en-GB" altLang="zh-CN" sz="2000" dirty="0">
                <a:latin typeface="Georgia" panose="02040502050405020303" pitchFamily="18" charset="0"/>
              </a:rPr>
              <a:t>incidents (human poisoning and environmental damage ) associated with the use of </a:t>
            </a:r>
            <a:r>
              <a:rPr lang="en-GB" altLang="en-US" sz="2000" dirty="0">
                <a:latin typeface="Georgia" panose="02040502050405020303" pitchFamily="18" charset="0"/>
              </a:rPr>
              <a:t>severely hazardous pesticide formulations </a:t>
            </a:r>
            <a:endParaRPr lang="en-US" altLang="en-US" sz="2000" dirty="0">
              <a:latin typeface="Georgia" panose="020405020504050203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a:extLst>
              <a:ext uri="{FF2B5EF4-FFF2-40B4-BE49-F238E27FC236}">
                <a16:creationId xmlns:a16="http://schemas.microsoft.com/office/drawing/2014/main" id="{42DC4FDB-9910-4818-8941-FA55CE623CD5}"/>
              </a:ext>
            </a:extLst>
          </p:cNvPr>
          <p:cNvSpPr>
            <a:spLocks noGrp="1" noChangeArrowheads="1"/>
          </p:cNvSpPr>
          <p:nvPr>
            <p:ph type="body" idx="1"/>
          </p:nvPr>
        </p:nvSpPr>
        <p:spPr>
          <a:xfrm>
            <a:off x="279272" y="327610"/>
            <a:ext cx="11783774" cy="2837622"/>
          </a:xfrm>
        </p:spPr>
        <p:txBody>
          <a:bodyPr>
            <a:normAutofit/>
          </a:bodyPr>
          <a:lstStyle/>
          <a:p>
            <a:pPr eaLnBrk="1" hangingPunct="1">
              <a:lnSpc>
                <a:spcPct val="90000"/>
              </a:lnSpc>
              <a:buFontTx/>
              <a:buNone/>
            </a:pPr>
            <a:r>
              <a:rPr lang="en-US" altLang="en-US" b="1" dirty="0">
                <a:latin typeface="Georgia" panose="02040502050405020303" pitchFamily="18" charset="0"/>
              </a:rPr>
              <a:t>3. Informed decision-making</a:t>
            </a:r>
          </a:p>
          <a:p>
            <a:pPr eaLnBrk="1" hangingPunct="1">
              <a:lnSpc>
                <a:spcPct val="90000"/>
              </a:lnSpc>
              <a:buFontTx/>
              <a:buNone/>
            </a:pPr>
            <a:r>
              <a:rPr lang="en-US" altLang="zh-CN" dirty="0">
                <a:latin typeface="Georgia" panose="02040502050405020303" pitchFamily="18" charset="0"/>
                <a:ea typeface="SimSun" panose="02010600030101010101" pitchFamily="2" charset="-122"/>
              </a:rPr>
              <a:t>PIC Procedure</a:t>
            </a:r>
          </a:p>
          <a:p>
            <a:pPr eaLnBrk="1" hangingPunct="1">
              <a:lnSpc>
                <a:spcPct val="90000"/>
              </a:lnSpc>
              <a:buClrTx/>
            </a:pPr>
            <a:r>
              <a:rPr lang="en-GB" altLang="zh-CN" dirty="0">
                <a:latin typeface="Georgia" panose="02040502050405020303" pitchFamily="18" charset="0"/>
                <a:ea typeface="SimSun" panose="02010600030101010101" pitchFamily="2" charset="-122"/>
              </a:rPr>
              <a:t>Decision Guidance Documents provide the basis for a decision making process on future imports of chemicals listed in Annex III</a:t>
            </a:r>
          </a:p>
          <a:p>
            <a:pPr eaLnBrk="1" hangingPunct="1">
              <a:lnSpc>
                <a:spcPct val="90000"/>
              </a:lnSpc>
              <a:buClrTx/>
            </a:pPr>
            <a:r>
              <a:rPr lang="en-US" altLang="en-US" dirty="0">
                <a:latin typeface="Georgia" panose="02040502050405020303" pitchFamily="18" charset="0"/>
                <a:ea typeface="SimSun" panose="02010600030101010101" pitchFamily="2" charset="-122"/>
              </a:rPr>
              <a:t>Information exchange</a:t>
            </a:r>
          </a:p>
          <a:p>
            <a:pPr eaLnBrk="1" hangingPunct="1">
              <a:lnSpc>
                <a:spcPct val="90000"/>
              </a:lnSpc>
              <a:buClrTx/>
            </a:pPr>
            <a:r>
              <a:rPr lang="en-US" altLang="en-US" dirty="0">
                <a:latin typeface="Georgia" panose="02040502050405020303" pitchFamily="18" charset="0"/>
                <a:ea typeface="SimSun" panose="02010600030101010101" pitchFamily="2" charset="-122"/>
              </a:rPr>
              <a:t>information available through the PIC Circular as well as directly from other Parties can be used to inform/strengthen national decisions on hazardous chemicals </a:t>
            </a:r>
          </a:p>
          <a:p>
            <a:pPr eaLnBrk="1" hangingPunct="1">
              <a:lnSpc>
                <a:spcPct val="90000"/>
              </a:lnSpc>
              <a:buFont typeface="Wingdings" panose="05000000000000000000" pitchFamily="2" charset="2"/>
              <a:buChar char="§"/>
            </a:pPr>
            <a:endParaRPr lang="en-US" altLang="en-US" dirty="0">
              <a:latin typeface="Georgia" panose="02040502050405020303" pitchFamily="18" charset="0"/>
              <a:ea typeface="SimSun" panose="02010600030101010101" pitchFamily="2" charset="-122"/>
            </a:endParaRPr>
          </a:p>
        </p:txBody>
      </p:sp>
      <p:sp>
        <p:nvSpPr>
          <p:cNvPr id="8" name="Rectangle 3">
            <a:extLst>
              <a:ext uri="{FF2B5EF4-FFF2-40B4-BE49-F238E27FC236}">
                <a16:creationId xmlns:a16="http://schemas.microsoft.com/office/drawing/2014/main" id="{1B19D800-BD44-42A6-8A8E-6E17A6D5242D}"/>
              </a:ext>
            </a:extLst>
          </p:cNvPr>
          <p:cNvSpPr txBox="1">
            <a:spLocks noChangeArrowheads="1"/>
          </p:cNvSpPr>
          <p:nvPr/>
        </p:nvSpPr>
        <p:spPr>
          <a:xfrm>
            <a:off x="279272" y="3165232"/>
            <a:ext cx="11783774" cy="345061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Tx/>
              <a:buNone/>
            </a:pPr>
            <a:r>
              <a:rPr lang="en-GB" altLang="zh-CN" b="1" dirty="0">
                <a:latin typeface="Georgia" panose="02040502050405020303" pitchFamily="18" charset="0"/>
                <a:ea typeface="SimSun" panose="02010600030101010101" pitchFamily="2" charset="-122"/>
              </a:rPr>
              <a:t>4. Export notification</a:t>
            </a:r>
          </a:p>
          <a:p>
            <a:pPr marL="228600" lvl="1">
              <a:lnSpc>
                <a:spcPct val="90000"/>
              </a:lnSpc>
              <a:spcBef>
                <a:spcPts val="1000"/>
              </a:spcBef>
              <a:buClrTx/>
            </a:pPr>
            <a:r>
              <a:rPr lang="en-GB" altLang="zh-CN" sz="2000" dirty="0">
                <a:latin typeface="Georgia" panose="02040502050405020303" pitchFamily="18" charset="0"/>
                <a:ea typeface="SimSun" panose="02010600030101010101" pitchFamily="2" charset="-122"/>
              </a:rPr>
              <a:t>Reminds importing Parties of a national regulatory actions in the exporting Party</a:t>
            </a:r>
          </a:p>
          <a:p>
            <a:pPr marL="228600" lvl="1">
              <a:lnSpc>
                <a:spcPct val="90000"/>
              </a:lnSpc>
              <a:spcBef>
                <a:spcPts val="1000"/>
              </a:spcBef>
              <a:buClrTx/>
            </a:pPr>
            <a:r>
              <a:rPr lang="en-GB" altLang="zh-CN" sz="2000" dirty="0">
                <a:latin typeface="Georgia" panose="02040502050405020303" pitchFamily="18" charset="0"/>
                <a:ea typeface="SimSun" panose="02010600030101010101" pitchFamily="2" charset="-122"/>
              </a:rPr>
              <a:t>Informs importing Parties that the chemical may be in use in their country</a:t>
            </a:r>
          </a:p>
          <a:p>
            <a:pPr marL="228600" lvl="1">
              <a:lnSpc>
                <a:spcPct val="90000"/>
              </a:lnSpc>
              <a:spcBef>
                <a:spcPts val="1000"/>
              </a:spcBef>
              <a:buClrTx/>
            </a:pPr>
            <a:r>
              <a:rPr lang="en-GB" altLang="zh-CN" sz="2000" dirty="0">
                <a:latin typeface="Georgia" panose="02040502050405020303" pitchFamily="18" charset="0"/>
                <a:ea typeface="SimSun" panose="02010600030101010101" pitchFamily="2" charset="-122"/>
              </a:rPr>
              <a:t>Provides an opportunity to seek further information from the exporting Party</a:t>
            </a:r>
            <a:endParaRPr lang="en-US" altLang="en-US" sz="2000" dirty="0">
              <a:latin typeface="Georgia" panose="02040502050405020303" pitchFamily="18" charset="0"/>
              <a:ea typeface="SimSun" panose="02010600030101010101" pitchFamily="2" charset="-122"/>
            </a:endParaRPr>
          </a:p>
          <a:p>
            <a:endParaRPr lang="en-US" altLang="en-US" dirty="0">
              <a:latin typeface="Georgia" panose="020405020504050203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a:extLst>
              <a:ext uri="{FF2B5EF4-FFF2-40B4-BE49-F238E27FC236}">
                <a16:creationId xmlns:a16="http://schemas.microsoft.com/office/drawing/2014/main" id="{61229586-1B98-4E29-A94E-8734203C16F2}"/>
              </a:ext>
            </a:extLst>
          </p:cNvPr>
          <p:cNvSpPr>
            <a:spLocks noGrp="1" noChangeArrowheads="1"/>
          </p:cNvSpPr>
          <p:nvPr>
            <p:ph type="body" idx="1"/>
          </p:nvPr>
        </p:nvSpPr>
        <p:spPr>
          <a:xfrm>
            <a:off x="175846" y="0"/>
            <a:ext cx="11922369" cy="2039815"/>
          </a:xfrm>
        </p:spPr>
        <p:txBody>
          <a:bodyPr>
            <a:normAutofit/>
          </a:bodyPr>
          <a:lstStyle/>
          <a:p>
            <a:pPr eaLnBrk="1" hangingPunct="1">
              <a:buFontTx/>
              <a:buNone/>
            </a:pPr>
            <a:r>
              <a:rPr lang="en-GB" altLang="zh-CN" dirty="0">
                <a:latin typeface="Georgia" panose="02040502050405020303" pitchFamily="18" charset="0"/>
                <a:ea typeface="SimSun" panose="02010600030101010101" pitchFamily="2" charset="-122"/>
              </a:rPr>
              <a:t>5. </a:t>
            </a:r>
            <a:r>
              <a:rPr lang="en-GB" altLang="zh-CN" b="1" dirty="0">
                <a:latin typeface="Georgia" panose="02040502050405020303" pitchFamily="18" charset="0"/>
                <a:ea typeface="SimSun" panose="02010600030101010101" pitchFamily="2" charset="-122"/>
              </a:rPr>
              <a:t>Information accompanying export </a:t>
            </a:r>
          </a:p>
          <a:p>
            <a:pPr marL="984250" lvl="1" indent="-444500">
              <a:spcBef>
                <a:spcPts val="1000"/>
              </a:spcBef>
              <a:buClrTx/>
              <a:buFont typeface="Wingdings" panose="05000000000000000000" pitchFamily="2" charset="2"/>
              <a:buChar char="§"/>
            </a:pPr>
            <a:r>
              <a:rPr lang="en-US" altLang="zh-CN" sz="2000" dirty="0">
                <a:latin typeface="Georgia" panose="02040502050405020303" pitchFamily="18" charset="0"/>
                <a:ea typeface="SimSun" panose="02010600030101010101" pitchFamily="2" charset="-122"/>
              </a:rPr>
              <a:t>Improved labeling and provision of safety data sheets </a:t>
            </a:r>
            <a:r>
              <a:rPr lang="en-GB" altLang="zh-CN" sz="2000" dirty="0">
                <a:latin typeface="Georgia" panose="02040502050405020303" pitchFamily="18" charset="0"/>
                <a:ea typeface="SimSun" panose="02010600030101010101" pitchFamily="2" charset="-122"/>
              </a:rPr>
              <a:t>assist importing countries to understand and manage potential risks – consistent with obligations under GHS </a:t>
            </a:r>
          </a:p>
          <a:p>
            <a:pPr marL="984250" lvl="1" indent="-444500">
              <a:spcBef>
                <a:spcPts val="1000"/>
              </a:spcBef>
              <a:buClrTx/>
              <a:buFont typeface="Wingdings" panose="05000000000000000000" pitchFamily="2" charset="2"/>
              <a:buChar char="§"/>
            </a:pPr>
            <a:r>
              <a:rPr lang="en-US" altLang="zh-CN" sz="2000" dirty="0">
                <a:latin typeface="Georgia" panose="02040502050405020303" pitchFamily="18" charset="0"/>
                <a:ea typeface="SimSun" panose="02010600030101010101" pitchFamily="2" charset="-122"/>
              </a:rPr>
              <a:t>HS Codes facilitate tracking PIC chemicals</a:t>
            </a:r>
            <a:endParaRPr lang="en-US" altLang="en-US" sz="2000" dirty="0">
              <a:latin typeface="Georgia" panose="02040502050405020303" pitchFamily="18" charset="0"/>
              <a:ea typeface="SimSun" panose="02010600030101010101" pitchFamily="2" charset="-122"/>
            </a:endParaRPr>
          </a:p>
        </p:txBody>
      </p:sp>
      <p:sp>
        <p:nvSpPr>
          <p:cNvPr id="8" name="Rectangle 3">
            <a:extLst>
              <a:ext uri="{FF2B5EF4-FFF2-40B4-BE49-F238E27FC236}">
                <a16:creationId xmlns:a16="http://schemas.microsoft.com/office/drawing/2014/main" id="{6E39CAAE-18B9-4521-866B-EE84B90BAD9F}"/>
              </a:ext>
            </a:extLst>
          </p:cNvPr>
          <p:cNvSpPr txBox="1">
            <a:spLocks noChangeArrowheads="1"/>
          </p:cNvSpPr>
          <p:nvPr/>
        </p:nvSpPr>
        <p:spPr>
          <a:xfrm>
            <a:off x="-115149" y="1887416"/>
            <a:ext cx="11922369"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buFontTx/>
              <a:buNone/>
            </a:pPr>
            <a:r>
              <a:rPr lang="en-US" altLang="en-US" sz="2000" dirty="0">
                <a:latin typeface="Georgia" panose="02040502050405020303" pitchFamily="18" charset="0"/>
              </a:rPr>
              <a:t>6. </a:t>
            </a:r>
            <a:r>
              <a:rPr lang="en-US" altLang="en-US" sz="2000" b="1" dirty="0">
                <a:latin typeface="Georgia" panose="02040502050405020303" pitchFamily="18" charset="0"/>
              </a:rPr>
              <a:t>Network of DNAs (Designated National Authority)</a:t>
            </a:r>
          </a:p>
          <a:p>
            <a:pPr marL="984250" lvl="1" indent="-444500">
              <a:spcBef>
                <a:spcPts val="1000"/>
              </a:spcBef>
              <a:buClrTx/>
              <a:buFont typeface="Wingdings" panose="05000000000000000000" pitchFamily="2" charset="2"/>
              <a:buChar char="§"/>
            </a:pPr>
            <a:r>
              <a:rPr lang="en-GB" altLang="en-US" sz="2000" dirty="0">
                <a:latin typeface="Georgia" panose="02040502050405020303" pitchFamily="18" charset="0"/>
                <a:ea typeface="SimSun" panose="02010600030101010101" pitchFamily="2" charset="-122"/>
              </a:rPr>
              <a:t>Access to DNAs in other countries with similar conditions</a:t>
            </a:r>
          </a:p>
          <a:p>
            <a:pPr marL="984250" lvl="1" indent="-444500">
              <a:spcBef>
                <a:spcPts val="1000"/>
              </a:spcBef>
              <a:buClrTx/>
              <a:buFont typeface="Wingdings" panose="05000000000000000000" pitchFamily="2" charset="2"/>
              <a:buChar char="§"/>
            </a:pPr>
            <a:r>
              <a:rPr lang="en-US" altLang="en-US" sz="2000" dirty="0">
                <a:latin typeface="Georgia" panose="02040502050405020303" pitchFamily="18" charset="0"/>
                <a:ea typeface="SimSun" panose="02010600030101010101" pitchFamily="2" charset="-122"/>
              </a:rPr>
              <a:t>Opportunities to exchange experience and information in the implementation of the Rotterdam Convention </a:t>
            </a:r>
          </a:p>
          <a:p>
            <a:endParaRPr lang="en-US" altLang="en-US" dirty="0">
              <a:latin typeface="Georgia" panose="02040502050405020303" pitchFamily="18" charset="0"/>
            </a:endParaRPr>
          </a:p>
        </p:txBody>
      </p:sp>
      <p:sp>
        <p:nvSpPr>
          <p:cNvPr id="9" name="Rectangle 3">
            <a:extLst>
              <a:ext uri="{FF2B5EF4-FFF2-40B4-BE49-F238E27FC236}">
                <a16:creationId xmlns:a16="http://schemas.microsoft.com/office/drawing/2014/main" id="{7322513B-521A-4420-97DB-78D7B37759E8}"/>
              </a:ext>
            </a:extLst>
          </p:cNvPr>
          <p:cNvSpPr txBox="1">
            <a:spLocks noChangeArrowheads="1"/>
          </p:cNvSpPr>
          <p:nvPr/>
        </p:nvSpPr>
        <p:spPr>
          <a:xfrm>
            <a:off x="269631" y="3821724"/>
            <a:ext cx="11922369"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Tx/>
              <a:buNone/>
            </a:pPr>
            <a:r>
              <a:rPr lang="en-GB" altLang="zh-CN" dirty="0">
                <a:latin typeface="Georgia" panose="02040502050405020303" pitchFamily="18" charset="0"/>
                <a:ea typeface="SimSun" panose="02010600030101010101" pitchFamily="2" charset="-122"/>
              </a:rPr>
              <a:t>7. </a:t>
            </a:r>
            <a:r>
              <a:rPr lang="en-GB" altLang="zh-CN" b="1" dirty="0">
                <a:latin typeface="Georgia" panose="02040502050405020303" pitchFamily="18" charset="0"/>
                <a:ea typeface="SimSun" panose="02010600030101010101" pitchFamily="2" charset="-122"/>
              </a:rPr>
              <a:t>Technical Assistance</a:t>
            </a:r>
            <a:r>
              <a:rPr lang="en-GB" altLang="zh-CN" dirty="0">
                <a:latin typeface="Georgia" panose="02040502050405020303" pitchFamily="18" charset="0"/>
                <a:ea typeface="SimSun" panose="02010600030101010101" pitchFamily="2" charset="-122"/>
              </a:rPr>
              <a:t>   </a:t>
            </a:r>
          </a:p>
          <a:p>
            <a:pPr marL="984250" lvl="1" indent="-444500">
              <a:spcBef>
                <a:spcPts val="1000"/>
              </a:spcBef>
              <a:buClrTx/>
              <a:buFont typeface="Wingdings" panose="05000000000000000000" pitchFamily="2" charset="2"/>
              <a:buChar char="§"/>
            </a:pPr>
            <a:r>
              <a:rPr lang="en-GB" altLang="zh-CN" sz="2000" dirty="0">
                <a:latin typeface="Georgia" panose="02040502050405020303" pitchFamily="18" charset="0"/>
                <a:ea typeface="SimSun" panose="02010600030101010101" pitchFamily="2" charset="-122"/>
              </a:rPr>
              <a:t>Parties cooperate in promoting technical assistance to develop the infrastructure and capacity required to implement the Convention</a:t>
            </a:r>
          </a:p>
          <a:p>
            <a:pPr marL="984250" lvl="1" indent="-444500">
              <a:spcBef>
                <a:spcPts val="1000"/>
              </a:spcBef>
              <a:buClrTx/>
              <a:buFont typeface="Wingdings" panose="05000000000000000000" pitchFamily="2" charset="2"/>
              <a:buChar char="§"/>
            </a:pPr>
            <a:r>
              <a:rPr lang="en-GB" altLang="en-US" sz="2000" dirty="0">
                <a:latin typeface="Georgia" panose="02040502050405020303" pitchFamily="18" charset="0"/>
                <a:ea typeface="SimSun" panose="02010600030101010101" pitchFamily="2" charset="-122"/>
              </a:rPr>
              <a:t>Parties with more advanced systems to regulate chemicals provide technical assistance to other Parties</a:t>
            </a:r>
            <a:endParaRPr lang="en-US" altLang="en-US" sz="2000" dirty="0">
              <a:latin typeface="Georgia" panose="02040502050405020303" pitchFamily="18" charset="0"/>
              <a:ea typeface="SimSun"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2742285" y="0"/>
            <a:ext cx="5839007" cy="593007"/>
          </a:xfrm>
        </p:spPr>
        <p:txBody>
          <a:bodyPr vert="horz" lIns="91440" tIns="45720" rIns="91440" bIns="0" rtlCol="0" anchor="b">
            <a:normAutofit/>
          </a:bodyPr>
          <a:lstStyle/>
          <a:p>
            <a:pPr algn="ctr"/>
            <a:r>
              <a:rPr lang="en-US" sz="3000" dirty="0">
                <a:latin typeface="Georgia" panose="02040502050405020303" pitchFamily="18" charset="0"/>
              </a:rPr>
              <a:t>Stockholm Convention</a:t>
            </a:r>
          </a:p>
        </p:txBody>
      </p:sp>
      <p:sp>
        <p:nvSpPr>
          <p:cNvPr id="5" name="Rectangle 4">
            <a:extLst>
              <a:ext uri="{FF2B5EF4-FFF2-40B4-BE49-F238E27FC236}">
                <a16:creationId xmlns:a16="http://schemas.microsoft.com/office/drawing/2014/main" id="{488872BB-C412-4993-A33C-DC42B5A4CB48}"/>
              </a:ext>
            </a:extLst>
          </p:cNvPr>
          <p:cNvSpPr/>
          <p:nvPr/>
        </p:nvSpPr>
        <p:spPr>
          <a:xfrm>
            <a:off x="339970" y="865746"/>
            <a:ext cx="10187353" cy="4506362"/>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Georgia" panose="02040502050405020303" pitchFamily="18" charset="0"/>
                <a:cs typeface="GothicE" panose="00000400000000000000" pitchFamily="2" charset="0"/>
              </a:rPr>
              <a:t>The Stockholm Convention on Persistent Organic Pollutants (POP’s) is a global treaty to protect human health and the environment from highly dangerous, long-lasting chemicals by restricting and ultimately eliminating their production, use, trade, release and storage. These chemicals are known as POP’s , i.e. </a:t>
            </a:r>
            <a:r>
              <a:rPr lang="en-US" dirty="0" err="1">
                <a:solidFill>
                  <a:srgbClr val="000000"/>
                </a:solidFill>
                <a:latin typeface="Georgia" panose="02040502050405020303" pitchFamily="18" charset="0"/>
                <a:cs typeface="GothicE" panose="00000400000000000000" pitchFamily="2" charset="0"/>
              </a:rPr>
              <a:t>Persistant</a:t>
            </a:r>
            <a:r>
              <a:rPr lang="en-US" dirty="0">
                <a:solidFill>
                  <a:srgbClr val="000000"/>
                </a:solidFill>
                <a:latin typeface="Georgia" panose="02040502050405020303" pitchFamily="18" charset="0"/>
                <a:cs typeface="GothicE" panose="00000400000000000000" pitchFamily="2" charset="0"/>
              </a:rPr>
              <a:t> Organic Pollutants. (POP’s)</a:t>
            </a:r>
          </a:p>
          <a:p>
            <a:pPr marL="285750" indent="-285750" algn="just">
              <a:spcBef>
                <a:spcPts val="1100"/>
              </a:spcBef>
              <a:spcAft>
                <a:spcPts val="600"/>
              </a:spcAft>
              <a:buFont typeface="Arial" panose="020B0604020202020204" pitchFamily="34" charset="0"/>
              <a:buChar char="•"/>
            </a:pPr>
            <a:r>
              <a:rPr lang="en-GB" altLang="en-US" dirty="0">
                <a:latin typeface="Georgia" panose="02040502050405020303" pitchFamily="18" charset="0"/>
                <a:cs typeface="Arial" panose="020B0604020202020204" pitchFamily="34" charset="0"/>
              </a:rPr>
              <a:t>This conventions is also known as Stockholm Convention on Persistent Organic Pollutants.</a:t>
            </a:r>
          </a:p>
          <a:p>
            <a:pPr marL="285750" indent="-285750" algn="just">
              <a:spcBef>
                <a:spcPts val="1100"/>
              </a:spcBef>
              <a:spcAft>
                <a:spcPts val="600"/>
              </a:spcAft>
              <a:buFont typeface="Arial" panose="020B0604020202020204" pitchFamily="34" charset="0"/>
              <a:buChar char="•"/>
            </a:pPr>
            <a:r>
              <a:rPr lang="en-GB" altLang="en-US" dirty="0">
                <a:latin typeface="Georgia" panose="02040502050405020303" pitchFamily="18" charset="0"/>
                <a:cs typeface="Arial" panose="020B0604020202020204" pitchFamily="34" charset="0"/>
              </a:rPr>
              <a:t>POP’s are naturally carried by air, water and soil, hence they can travel across country </a:t>
            </a:r>
            <a:r>
              <a:rPr lang="en-GB" altLang="en-US" dirty="0" err="1">
                <a:latin typeface="Georgia" panose="02040502050405020303" pitchFamily="18" charset="0"/>
                <a:cs typeface="Arial" panose="020B0604020202020204" pitchFamily="34" charset="0"/>
              </a:rPr>
              <a:t>boundries</a:t>
            </a:r>
            <a:r>
              <a:rPr lang="en-GB" altLang="en-US" dirty="0">
                <a:latin typeface="Georgia" panose="02040502050405020303" pitchFamily="18" charset="0"/>
                <a:cs typeface="Arial" panose="020B0604020202020204" pitchFamily="34" charset="0"/>
              </a:rPr>
              <a:t>. </a:t>
            </a:r>
          </a:p>
          <a:p>
            <a:pPr marL="285750" indent="-285750" algn="just">
              <a:spcBef>
                <a:spcPts val="1100"/>
              </a:spcBef>
              <a:spcAft>
                <a:spcPts val="600"/>
              </a:spcAft>
              <a:buFont typeface="Arial" panose="020B0604020202020204" pitchFamily="34" charset="0"/>
              <a:buChar char="•"/>
            </a:pPr>
            <a:r>
              <a:rPr lang="en-GB" altLang="en-US" dirty="0">
                <a:latin typeface="Georgia" panose="02040502050405020303" pitchFamily="18" charset="0"/>
                <a:cs typeface="Arial" panose="020B0604020202020204" pitchFamily="34" charset="0"/>
              </a:rPr>
              <a:t>Adopted in 2001 in response to an urgent need for global action on “POPs” (chemicals that are “persistent, bioaccumulate in fatty tissues and bio magnify through the food chain”)</a:t>
            </a:r>
          </a:p>
          <a:p>
            <a:pPr marL="285750" indent="-285750" algn="just">
              <a:spcBef>
                <a:spcPts val="1100"/>
              </a:spcBef>
              <a:spcAft>
                <a:spcPts val="600"/>
              </a:spcAft>
              <a:buFont typeface="Arial" panose="020B0604020202020204" pitchFamily="34" charset="0"/>
              <a:buChar char="•"/>
            </a:pPr>
            <a:r>
              <a:rPr lang="en-GB" altLang="en-US" b="1" dirty="0">
                <a:latin typeface="Georgia" panose="02040502050405020303" pitchFamily="18" charset="0"/>
                <a:cs typeface="Arial" panose="020B0604020202020204" pitchFamily="34" charset="0"/>
              </a:rPr>
              <a:t>Adopted in 2001 in Geneva (Switzerland) and entered into force on 17 May 2004.</a:t>
            </a:r>
          </a:p>
          <a:p>
            <a:pPr marL="285750" indent="-285750" algn="just">
              <a:spcBef>
                <a:spcPts val="1100"/>
              </a:spcBef>
              <a:spcAft>
                <a:spcPts val="600"/>
              </a:spcAft>
              <a:buFont typeface="Arial" panose="020B0604020202020204" pitchFamily="34" charset="0"/>
              <a:buChar char="•"/>
            </a:pPr>
            <a:r>
              <a:rPr lang="en-GB" altLang="en-US" dirty="0">
                <a:latin typeface="Georgia" panose="02040502050405020303" pitchFamily="18" charset="0"/>
                <a:cs typeface="Arial" panose="020B0604020202020204" pitchFamily="34" charset="0"/>
              </a:rPr>
              <a:t>To date it has 179 Parties</a:t>
            </a:r>
          </a:p>
          <a:p>
            <a:pPr marL="285750" indent="-285750" algn="just">
              <a:buFont typeface="Arial" panose="020B0604020202020204" pitchFamily="34" charset="0"/>
              <a:buChar char="•"/>
            </a:pPr>
            <a:endParaRPr lang="en-US" b="0" i="0" dirty="0">
              <a:solidFill>
                <a:srgbClr val="3C434A"/>
              </a:solidFill>
              <a:effectLst/>
              <a:latin typeface="Georgia" panose="02040502050405020303" pitchFamily="18" charset="0"/>
              <a:cs typeface="GothicE" panose="00000400000000000000" pitchFamily="2" charset="0"/>
            </a:endParaRPr>
          </a:p>
        </p:txBody>
      </p:sp>
      <p:pic>
        <p:nvPicPr>
          <p:cNvPr id="4" name="Picture 3" descr="T:\Logos\7.3 Stockholm\format png\SClogo_Eng.png">
            <a:extLst>
              <a:ext uri="{FF2B5EF4-FFF2-40B4-BE49-F238E27FC236}">
                <a16:creationId xmlns:a16="http://schemas.microsoft.com/office/drawing/2014/main" id="{6F311FFA-0104-4C4F-BBB4-E10F027CA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485" y="98806"/>
            <a:ext cx="1163545" cy="131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0668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a:extLst>
              <a:ext uri="{FF2B5EF4-FFF2-40B4-BE49-F238E27FC236}">
                <a16:creationId xmlns:a16="http://schemas.microsoft.com/office/drawing/2014/main" id="{DD922DC8-3B50-4734-A726-3B94AEBF5CDF}"/>
              </a:ext>
            </a:extLst>
          </p:cNvPr>
          <p:cNvSpPr>
            <a:spLocks noChangeArrowheads="1"/>
          </p:cNvSpPr>
          <p:nvPr/>
        </p:nvSpPr>
        <p:spPr bwMode="auto">
          <a:xfrm>
            <a:off x="1524000" y="1"/>
            <a:ext cx="9144000" cy="117157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Georgia" panose="02040502050405020303" pitchFamily="18" charset="0"/>
            </a:endParaRPr>
          </a:p>
        </p:txBody>
      </p:sp>
      <p:sp>
        <p:nvSpPr>
          <p:cNvPr id="333828" name="Rectangle 4">
            <a:extLst>
              <a:ext uri="{FF2B5EF4-FFF2-40B4-BE49-F238E27FC236}">
                <a16:creationId xmlns:a16="http://schemas.microsoft.com/office/drawing/2014/main" id="{5D8172F1-0345-4B35-8C32-469EE7C033D2}"/>
              </a:ext>
            </a:extLst>
          </p:cNvPr>
          <p:cNvSpPr>
            <a:spLocks noChangeArrowheads="1"/>
          </p:cNvSpPr>
          <p:nvPr/>
        </p:nvSpPr>
        <p:spPr bwMode="auto">
          <a:xfrm>
            <a:off x="1524000" y="1"/>
            <a:ext cx="9144000" cy="709613"/>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Georgia" panose="02040502050405020303" pitchFamily="18" charset="0"/>
            </a:endParaRPr>
          </a:p>
        </p:txBody>
      </p:sp>
      <p:sp>
        <p:nvSpPr>
          <p:cNvPr id="333829" name="Rectangle 5">
            <a:extLst>
              <a:ext uri="{FF2B5EF4-FFF2-40B4-BE49-F238E27FC236}">
                <a16:creationId xmlns:a16="http://schemas.microsoft.com/office/drawing/2014/main" id="{C5D8B735-E2EF-44DF-A3F1-562EEB3A09E1}"/>
              </a:ext>
            </a:extLst>
          </p:cNvPr>
          <p:cNvSpPr>
            <a:spLocks noGrp="1" noChangeArrowheads="1"/>
          </p:cNvSpPr>
          <p:nvPr>
            <p:ph type="title"/>
          </p:nvPr>
        </p:nvSpPr>
        <p:spPr>
          <a:xfrm>
            <a:off x="3086100" y="155575"/>
            <a:ext cx="7581900" cy="723900"/>
          </a:xfrm>
        </p:spPr>
        <p:txBody>
          <a:bodyPr>
            <a:normAutofit fontScale="90000"/>
          </a:bodyPr>
          <a:lstStyle/>
          <a:p>
            <a:pPr algn="l"/>
            <a:r>
              <a:rPr lang="en-GB" altLang="en-US" sz="4000" b="1">
                <a:latin typeface="Georgia" panose="02040502050405020303" pitchFamily="18" charset="0"/>
              </a:rPr>
              <a:t>STOCKHOLM CONVENTION</a:t>
            </a:r>
            <a:endParaRPr lang="en-US" altLang="en-US" sz="4000" b="1">
              <a:latin typeface="Georgia" panose="02040502050405020303" pitchFamily="18" charset="0"/>
            </a:endParaRPr>
          </a:p>
        </p:txBody>
      </p:sp>
      <p:sp>
        <p:nvSpPr>
          <p:cNvPr id="333830" name="Rectangle 6">
            <a:extLst>
              <a:ext uri="{FF2B5EF4-FFF2-40B4-BE49-F238E27FC236}">
                <a16:creationId xmlns:a16="http://schemas.microsoft.com/office/drawing/2014/main" id="{1D304D25-F09B-4C97-AE49-0C84DAD7509F}"/>
              </a:ext>
            </a:extLst>
          </p:cNvPr>
          <p:cNvSpPr>
            <a:spLocks noChangeArrowheads="1"/>
          </p:cNvSpPr>
          <p:nvPr/>
        </p:nvSpPr>
        <p:spPr bwMode="auto">
          <a:xfrm>
            <a:off x="3113088" y="575469"/>
            <a:ext cx="69596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GB" altLang="en-US" sz="3400" dirty="0">
                <a:latin typeface="Georgia" panose="02040502050405020303" pitchFamily="18" charset="0"/>
              </a:rPr>
              <a:t>Overview of the Convention</a:t>
            </a:r>
          </a:p>
        </p:txBody>
      </p:sp>
      <p:pic>
        <p:nvPicPr>
          <p:cNvPr id="333831" name="Picture 7" descr="usine">
            <a:extLst>
              <a:ext uri="{FF2B5EF4-FFF2-40B4-BE49-F238E27FC236}">
                <a16:creationId xmlns:a16="http://schemas.microsoft.com/office/drawing/2014/main" id="{403AF8FF-69C5-4F3C-80D9-B9BA74C17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0279" y="-19049"/>
            <a:ext cx="1544638" cy="1220788"/>
          </a:xfrm>
          <a:prstGeom prst="rect">
            <a:avLst/>
          </a:prstGeom>
          <a:noFill/>
          <a:extLst>
            <a:ext uri="{909E8E84-426E-40DD-AFC4-6F175D3DCCD1}">
              <a14:hiddenFill xmlns:a14="http://schemas.microsoft.com/office/drawing/2010/main">
                <a:solidFill>
                  <a:srgbClr val="FFFFFF"/>
                </a:solidFill>
              </a14:hiddenFill>
            </a:ext>
          </a:extLst>
        </p:spPr>
      </p:pic>
      <p:sp>
        <p:nvSpPr>
          <p:cNvPr id="333833" name="Text Box 9">
            <a:extLst>
              <a:ext uri="{FF2B5EF4-FFF2-40B4-BE49-F238E27FC236}">
                <a16:creationId xmlns:a16="http://schemas.microsoft.com/office/drawing/2014/main" id="{03C2653A-0665-4E1B-AEEE-81C11389B14B}"/>
              </a:ext>
            </a:extLst>
          </p:cNvPr>
          <p:cNvSpPr txBox="1">
            <a:spLocks noChangeArrowheads="1"/>
          </p:cNvSpPr>
          <p:nvPr/>
        </p:nvSpPr>
        <p:spPr bwMode="auto">
          <a:xfrm>
            <a:off x="162560" y="1416050"/>
            <a:ext cx="11572240"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200" b="1" dirty="0">
                <a:latin typeface="Georgia" panose="02040502050405020303" pitchFamily="18" charset="0"/>
              </a:rPr>
              <a:t>Objective (Article 1)</a:t>
            </a:r>
            <a:r>
              <a:rPr lang="en-US" altLang="en-US" sz="2200" b="1" dirty="0">
                <a:latin typeface="Georgia" panose="02040502050405020303" pitchFamily="18" charset="0"/>
              </a:rPr>
              <a:t> :</a:t>
            </a:r>
            <a:r>
              <a:rPr lang="en-US" altLang="en-US" sz="2200" dirty="0">
                <a:latin typeface="Georgia" panose="02040502050405020303" pitchFamily="18" charset="0"/>
              </a:rPr>
              <a:t> </a:t>
            </a:r>
            <a:br>
              <a:rPr lang="en-US" altLang="en-US" sz="2200" dirty="0">
                <a:latin typeface="Georgia" panose="02040502050405020303" pitchFamily="18" charset="0"/>
              </a:rPr>
            </a:br>
            <a:r>
              <a:rPr lang="en-US" altLang="en-US" sz="2200" i="1" dirty="0">
                <a:latin typeface="Georgia" panose="02040502050405020303" pitchFamily="18" charset="0"/>
              </a:rPr>
              <a:t>“ To protect human health and the environment from </a:t>
            </a:r>
            <a:br>
              <a:rPr lang="en-US" altLang="en-US" sz="2200" i="1" dirty="0">
                <a:latin typeface="Georgia" panose="02040502050405020303" pitchFamily="18" charset="0"/>
              </a:rPr>
            </a:br>
            <a:r>
              <a:rPr lang="en-US" altLang="en-US" sz="2200" i="1" dirty="0">
                <a:latin typeface="Georgia" panose="02040502050405020303" pitchFamily="18" charset="0"/>
              </a:rPr>
              <a:t>persistent organic pollutants. ”</a:t>
            </a:r>
            <a:endParaRPr lang="en-GB" altLang="en-US" sz="2200" dirty="0">
              <a:latin typeface="Georgia" panose="02040502050405020303" pitchFamily="18" charset="0"/>
            </a:endParaRPr>
          </a:p>
          <a:p>
            <a:endParaRPr lang="en-GB" altLang="en-US" sz="2200" dirty="0">
              <a:latin typeface="Georgia" panose="02040502050405020303" pitchFamily="18" charset="0"/>
            </a:endParaRPr>
          </a:p>
          <a:p>
            <a:r>
              <a:rPr lang="en-GB" altLang="en-US" sz="2200" dirty="0">
                <a:latin typeface="Georgia" panose="02040502050405020303" pitchFamily="18" charset="0"/>
              </a:rPr>
              <a:t>3 Groups of chemicals need to be controlled </a:t>
            </a:r>
          </a:p>
          <a:p>
            <a:pPr lvl="1"/>
            <a:r>
              <a:rPr lang="en-GB" altLang="en-US" dirty="0">
                <a:latin typeface="Georgia" panose="02040502050405020303" pitchFamily="18" charset="0"/>
              </a:rPr>
              <a:t>	&gt; </a:t>
            </a:r>
            <a:r>
              <a:rPr lang="en-GB" altLang="en-US" b="1" dirty="0">
                <a:solidFill>
                  <a:srgbClr val="CC0000"/>
                </a:solidFill>
                <a:latin typeface="Georgia" panose="02040502050405020303" pitchFamily="18" charset="0"/>
              </a:rPr>
              <a:t>Annex 1</a:t>
            </a:r>
            <a:r>
              <a:rPr lang="en-GB" altLang="en-US" dirty="0">
                <a:latin typeface="Georgia" panose="02040502050405020303" pitchFamily="18" charset="0"/>
              </a:rPr>
              <a:t>: </a:t>
            </a:r>
            <a:r>
              <a:rPr lang="nl-NL" altLang="en-US" dirty="0">
                <a:latin typeface="Georgia" panose="02040502050405020303" pitchFamily="18" charset="0"/>
              </a:rPr>
              <a:t>Intentionally produced chemicals to be eliminated.</a:t>
            </a:r>
          </a:p>
          <a:p>
            <a:pPr lvl="1"/>
            <a:r>
              <a:rPr lang="en-GB" altLang="en-US" dirty="0">
                <a:latin typeface="Georgia" panose="02040502050405020303" pitchFamily="18" charset="0"/>
              </a:rPr>
              <a:t>	</a:t>
            </a:r>
            <a:r>
              <a:rPr lang="nl-NL" altLang="en-US" dirty="0">
                <a:latin typeface="Georgia" panose="02040502050405020303" pitchFamily="18" charset="0"/>
              </a:rPr>
              <a:t>&gt; </a:t>
            </a:r>
            <a:r>
              <a:rPr lang="nl-NL" altLang="en-US" b="1" dirty="0">
                <a:solidFill>
                  <a:srgbClr val="CC0000"/>
                </a:solidFill>
                <a:latin typeface="Georgia" panose="02040502050405020303" pitchFamily="18" charset="0"/>
              </a:rPr>
              <a:t>Annex 2</a:t>
            </a:r>
            <a:r>
              <a:rPr lang="nl-NL" altLang="en-US" dirty="0">
                <a:latin typeface="Georgia" panose="02040502050405020303" pitchFamily="18" charset="0"/>
              </a:rPr>
              <a:t>: Intentionally produced chemicals with restrictions.</a:t>
            </a:r>
            <a:endParaRPr lang="en-GB" altLang="en-US" dirty="0">
              <a:latin typeface="Georgia" panose="02040502050405020303" pitchFamily="18" charset="0"/>
            </a:endParaRPr>
          </a:p>
          <a:p>
            <a:pPr lvl="1"/>
            <a:r>
              <a:rPr lang="en-GB" altLang="en-US" dirty="0">
                <a:latin typeface="Georgia" panose="02040502050405020303" pitchFamily="18" charset="0"/>
              </a:rPr>
              <a:t>	&gt; </a:t>
            </a:r>
            <a:r>
              <a:rPr lang="en-GB" altLang="en-US" b="1" dirty="0">
                <a:solidFill>
                  <a:srgbClr val="CC0000"/>
                </a:solidFill>
                <a:latin typeface="Georgia" panose="02040502050405020303" pitchFamily="18" charset="0"/>
              </a:rPr>
              <a:t>Annex 3</a:t>
            </a:r>
            <a:r>
              <a:rPr lang="en-GB" altLang="en-US" dirty="0">
                <a:latin typeface="Georgia" panose="02040502050405020303" pitchFamily="18" charset="0"/>
              </a:rPr>
              <a:t>: </a:t>
            </a:r>
            <a:r>
              <a:rPr lang="nl-NL" altLang="en-US" dirty="0">
                <a:latin typeface="Georgia" panose="02040502050405020303" pitchFamily="18" charset="0"/>
              </a:rPr>
              <a:t>Unintentionally produced chemical.</a:t>
            </a:r>
            <a:endParaRPr lang="en-GB" altLang="en-US" dirty="0">
              <a:latin typeface="Georgia" panose="02040502050405020303" pitchFamily="18" charset="0"/>
            </a:endParaRPr>
          </a:p>
        </p:txBody>
      </p:sp>
      <p:pic>
        <p:nvPicPr>
          <p:cNvPr id="333845" name="Picture 21" descr="terre3">
            <a:extLst>
              <a:ext uri="{FF2B5EF4-FFF2-40B4-BE49-F238E27FC236}">
                <a16:creationId xmlns:a16="http://schemas.microsoft.com/office/drawing/2014/main" id="{844FB728-EFE7-4B43-AD04-7B9467A51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9" y="16926"/>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333854" name="Text Box 30">
            <a:extLst>
              <a:ext uri="{FF2B5EF4-FFF2-40B4-BE49-F238E27FC236}">
                <a16:creationId xmlns:a16="http://schemas.microsoft.com/office/drawing/2014/main" id="{27001980-F6BE-41E0-9DA7-D7FD579CC228}"/>
              </a:ext>
            </a:extLst>
          </p:cNvPr>
          <p:cNvSpPr txBox="1">
            <a:spLocks noChangeArrowheads="1"/>
          </p:cNvSpPr>
          <p:nvPr/>
        </p:nvSpPr>
        <p:spPr bwMode="auto">
          <a:xfrm>
            <a:off x="147639" y="4863049"/>
            <a:ext cx="1157224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11430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lvl="1"/>
            <a:r>
              <a:rPr lang="en-GB" altLang="en-US" sz="2200" dirty="0">
                <a:latin typeface="Georgia" panose="02040502050405020303" pitchFamily="18" charset="0"/>
              </a:rPr>
              <a:t>Parties are </a:t>
            </a:r>
            <a:r>
              <a:rPr lang="en-GB" altLang="en-US" sz="2200" b="1" dirty="0">
                <a:solidFill>
                  <a:schemeClr val="accent3">
                    <a:lumMod val="75000"/>
                  </a:schemeClr>
                </a:solidFill>
                <a:latin typeface="Georgia" panose="02040502050405020303" pitchFamily="18" charset="0"/>
              </a:rPr>
              <a:t>obliged</a:t>
            </a:r>
            <a:r>
              <a:rPr lang="en-GB" altLang="en-US" sz="2200" dirty="0">
                <a:latin typeface="Georgia" panose="02040502050405020303" pitchFamily="18" charset="0"/>
              </a:rPr>
              <a:t> to take measures to reduce or eliminate releases of POPs covered by the convention.</a:t>
            </a:r>
            <a:endParaRPr lang="en-US" altLang="en-US" sz="2200" dirty="0">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38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383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383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383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383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3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9" name="Rectangle 7">
            <a:extLst>
              <a:ext uri="{FF2B5EF4-FFF2-40B4-BE49-F238E27FC236}">
                <a16:creationId xmlns:a16="http://schemas.microsoft.com/office/drawing/2014/main" id="{CC80C96C-6B09-4C1B-847E-AC57EA3DE09B}"/>
              </a:ext>
            </a:extLst>
          </p:cNvPr>
          <p:cNvSpPr>
            <a:spLocks noChangeArrowheads="1"/>
          </p:cNvSpPr>
          <p:nvPr/>
        </p:nvSpPr>
        <p:spPr bwMode="auto">
          <a:xfrm>
            <a:off x="3203226" y="0"/>
            <a:ext cx="7580312"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nl-NL" altLang="en-US" sz="3400" b="1" u="sng" dirty="0">
                <a:solidFill>
                  <a:schemeClr val="tx1"/>
                </a:solidFill>
                <a:latin typeface="Georgia" panose="02040502050405020303" pitchFamily="18" charset="0"/>
              </a:rPr>
              <a:t>12 Chemicals Are Targeted</a:t>
            </a:r>
            <a:endParaRPr lang="en-US" altLang="en-US" sz="3400" b="1" u="sng" dirty="0">
              <a:solidFill>
                <a:schemeClr val="tx1"/>
              </a:solidFill>
              <a:latin typeface="Georgia" panose="02040502050405020303" pitchFamily="18" charset="0"/>
            </a:endParaRPr>
          </a:p>
        </p:txBody>
      </p:sp>
      <p:sp>
        <p:nvSpPr>
          <p:cNvPr id="279573" name="Text Box 21">
            <a:extLst>
              <a:ext uri="{FF2B5EF4-FFF2-40B4-BE49-F238E27FC236}">
                <a16:creationId xmlns:a16="http://schemas.microsoft.com/office/drawing/2014/main" id="{B063660C-4D24-4621-94C8-CB5EF0E3742F}"/>
              </a:ext>
            </a:extLst>
          </p:cNvPr>
          <p:cNvSpPr txBox="1">
            <a:spLocks noChangeArrowheads="1"/>
          </p:cNvSpPr>
          <p:nvPr/>
        </p:nvSpPr>
        <p:spPr bwMode="auto">
          <a:xfrm>
            <a:off x="8873069" y="800897"/>
            <a:ext cx="293207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nl-NL" altLang="en-US" sz="1600" b="1" dirty="0">
                <a:solidFill>
                  <a:schemeClr val="accent2"/>
                </a:solidFill>
                <a:latin typeface="Georgia" panose="02040502050405020303" pitchFamily="18" charset="0"/>
              </a:rPr>
              <a:t>Annex A</a:t>
            </a:r>
            <a:r>
              <a:rPr lang="nl-NL" altLang="en-US" sz="1600" b="1" dirty="0">
                <a:solidFill>
                  <a:srgbClr val="336600"/>
                </a:solidFill>
                <a:latin typeface="Georgia" panose="02040502050405020303" pitchFamily="18" charset="0"/>
              </a:rPr>
              <a:t> </a:t>
            </a:r>
            <a:r>
              <a:rPr lang="nl-NL" altLang="en-US" sz="1600" dirty="0">
                <a:latin typeface="Georgia" panose="02040502050405020303" pitchFamily="18" charset="0"/>
              </a:rPr>
              <a:t>- Intentionally produced chemicals that need to be eliminated.</a:t>
            </a:r>
          </a:p>
          <a:p>
            <a:pPr>
              <a:spcBef>
                <a:spcPct val="50000"/>
              </a:spcBef>
            </a:pPr>
            <a:r>
              <a:rPr lang="nl-NL" altLang="en-US" sz="1600" b="1" dirty="0">
                <a:solidFill>
                  <a:srgbClr val="FF0000"/>
                </a:solidFill>
                <a:latin typeface="Georgia" panose="02040502050405020303" pitchFamily="18" charset="0"/>
              </a:rPr>
              <a:t>Annex B</a:t>
            </a:r>
            <a:r>
              <a:rPr lang="nl-NL" altLang="en-US" sz="1600" b="1" dirty="0">
                <a:latin typeface="Georgia" panose="02040502050405020303" pitchFamily="18" charset="0"/>
              </a:rPr>
              <a:t> </a:t>
            </a:r>
            <a:r>
              <a:rPr lang="nl-NL" altLang="en-US" sz="1600" dirty="0">
                <a:latin typeface="Georgia" panose="02040502050405020303" pitchFamily="18" charset="0"/>
              </a:rPr>
              <a:t>-</a:t>
            </a:r>
            <a:r>
              <a:rPr lang="nl-NL" altLang="en-US" sz="1600" b="1" dirty="0">
                <a:latin typeface="Georgia" panose="02040502050405020303" pitchFamily="18" charset="0"/>
              </a:rPr>
              <a:t> </a:t>
            </a:r>
            <a:r>
              <a:rPr lang="nl-NL" altLang="en-US" sz="1600" dirty="0">
                <a:latin typeface="Georgia" panose="02040502050405020303" pitchFamily="18" charset="0"/>
              </a:rPr>
              <a:t>Intentionally produced chemicals with restrictions.</a:t>
            </a:r>
          </a:p>
          <a:p>
            <a:pPr>
              <a:spcBef>
                <a:spcPct val="50000"/>
              </a:spcBef>
            </a:pPr>
            <a:r>
              <a:rPr lang="nl-NL" altLang="en-US" sz="1600" b="1" dirty="0">
                <a:solidFill>
                  <a:srgbClr val="336600"/>
                </a:solidFill>
                <a:latin typeface="Georgia" panose="02040502050405020303" pitchFamily="18" charset="0"/>
              </a:rPr>
              <a:t>Annex C</a:t>
            </a:r>
            <a:r>
              <a:rPr lang="nl-NL" altLang="en-US" sz="1600" dirty="0">
                <a:latin typeface="Georgia" panose="02040502050405020303" pitchFamily="18" charset="0"/>
              </a:rPr>
              <a:t> - Unintentionally produced chemicals.</a:t>
            </a:r>
            <a:endParaRPr lang="en-US" altLang="en-US" sz="1600" b="1" dirty="0">
              <a:latin typeface="Georgia" panose="02040502050405020303" pitchFamily="18" charset="0"/>
            </a:endParaRPr>
          </a:p>
        </p:txBody>
      </p:sp>
      <p:graphicFrame>
        <p:nvGraphicFramePr>
          <p:cNvPr id="4" name="Table 3">
            <a:extLst>
              <a:ext uri="{FF2B5EF4-FFF2-40B4-BE49-F238E27FC236}">
                <a16:creationId xmlns:a16="http://schemas.microsoft.com/office/drawing/2014/main" id="{D3453E98-37AA-40D5-9969-4A273BA21ABA}"/>
              </a:ext>
            </a:extLst>
          </p:cNvPr>
          <p:cNvGraphicFramePr>
            <a:graphicFrameLocks noGrp="1"/>
          </p:cNvGraphicFramePr>
          <p:nvPr>
            <p:extLst>
              <p:ext uri="{D42A27DB-BD31-4B8C-83A1-F6EECF244321}">
                <p14:modId xmlns:p14="http://schemas.microsoft.com/office/powerpoint/2010/main" val="40930524"/>
              </p:ext>
            </p:extLst>
          </p:nvPr>
        </p:nvGraphicFramePr>
        <p:xfrm>
          <a:off x="186267" y="800897"/>
          <a:ext cx="8686801" cy="5328270"/>
        </p:xfrm>
        <a:graphic>
          <a:graphicData uri="http://schemas.openxmlformats.org/drawingml/2006/table">
            <a:tbl>
              <a:tblPr/>
              <a:tblGrid>
                <a:gridCol w="3668990">
                  <a:extLst>
                    <a:ext uri="{9D8B030D-6E8A-4147-A177-3AD203B41FA5}">
                      <a16:colId xmlns:a16="http://schemas.microsoft.com/office/drawing/2014/main" val="810264609"/>
                    </a:ext>
                  </a:extLst>
                </a:gridCol>
                <a:gridCol w="1670926">
                  <a:extLst>
                    <a:ext uri="{9D8B030D-6E8A-4147-A177-3AD203B41FA5}">
                      <a16:colId xmlns:a16="http://schemas.microsoft.com/office/drawing/2014/main" val="3802993492"/>
                    </a:ext>
                  </a:extLst>
                </a:gridCol>
                <a:gridCol w="1670926">
                  <a:extLst>
                    <a:ext uri="{9D8B030D-6E8A-4147-A177-3AD203B41FA5}">
                      <a16:colId xmlns:a16="http://schemas.microsoft.com/office/drawing/2014/main" val="1599124289"/>
                    </a:ext>
                  </a:extLst>
                </a:gridCol>
                <a:gridCol w="1675959">
                  <a:extLst>
                    <a:ext uri="{9D8B030D-6E8A-4147-A177-3AD203B41FA5}">
                      <a16:colId xmlns:a16="http://schemas.microsoft.com/office/drawing/2014/main" val="2753845162"/>
                    </a:ext>
                  </a:extLst>
                </a:gridCol>
              </a:tblGrid>
              <a:tr h="273544">
                <a:tc rowSpan="2">
                  <a:txBody>
                    <a:bodyPr/>
                    <a:lstStyle/>
                    <a:p>
                      <a:pPr algn="ctr" fontAlgn="ctr"/>
                      <a:r>
                        <a:rPr lang="en-IN" sz="2000" b="1" i="0" u="none" strike="noStrike" dirty="0">
                          <a:solidFill>
                            <a:srgbClr val="000000"/>
                          </a:solidFill>
                          <a:effectLst/>
                          <a:latin typeface="Georgia" panose="02040502050405020303" pitchFamily="18" charset="0"/>
                        </a:rPr>
                        <a:t>Name of Chemical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IN" sz="2000" b="1" i="0" u="none" strike="noStrike">
                          <a:solidFill>
                            <a:srgbClr val="000000"/>
                          </a:solidFill>
                          <a:effectLst/>
                          <a:latin typeface="Georgia" panose="02040502050405020303" pitchFamily="18" charset="0"/>
                        </a:rPr>
                        <a:t>SOURCE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07793179"/>
                  </a:ext>
                </a:extLst>
              </a:tr>
              <a:tr h="622920">
                <a:tc vMerge="1">
                  <a:txBody>
                    <a:bodyPr/>
                    <a:lstStyle/>
                    <a:p>
                      <a:endParaRPr lang="en-IN"/>
                    </a:p>
                  </a:txBody>
                  <a:tcPr/>
                </a:tc>
                <a:tc>
                  <a:txBody>
                    <a:bodyPr/>
                    <a:lstStyle/>
                    <a:p>
                      <a:pPr algn="ctr" fontAlgn="ctr"/>
                      <a:r>
                        <a:rPr lang="en-IN" sz="2000" b="1" i="0" u="none" strike="noStrike">
                          <a:solidFill>
                            <a:srgbClr val="000000"/>
                          </a:solidFill>
                          <a:effectLst/>
                          <a:latin typeface="Georgia" panose="02040502050405020303" pitchFamily="18" charset="0"/>
                        </a:rPr>
                        <a:t>Pesticides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1" i="0" u="none" strike="noStrike">
                          <a:solidFill>
                            <a:srgbClr val="000000"/>
                          </a:solidFill>
                          <a:effectLst/>
                          <a:latin typeface="Georgia" panose="02040502050405020303" pitchFamily="18" charset="0"/>
                        </a:rPr>
                        <a:t>Industrial Chemicals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1" i="0" u="none" strike="noStrike">
                          <a:solidFill>
                            <a:srgbClr val="000000"/>
                          </a:solidFill>
                          <a:effectLst/>
                          <a:latin typeface="Georgia" panose="02040502050405020303" pitchFamily="18" charset="0"/>
                        </a:rPr>
                        <a:t>By Products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1523828"/>
                  </a:ext>
                </a:extLst>
              </a:tr>
              <a:tr h="273544">
                <a:tc>
                  <a:txBody>
                    <a:bodyPr/>
                    <a:lstStyle/>
                    <a:p>
                      <a:pPr algn="l" rtl="0" fontAlgn="ctr"/>
                      <a:r>
                        <a:rPr lang="en-IN" sz="2000" b="0" i="0" u="none" strike="noStrike" dirty="0">
                          <a:solidFill>
                            <a:srgbClr val="000000"/>
                          </a:solidFill>
                          <a:effectLst/>
                          <a:latin typeface="Georgia" panose="02040502050405020303" pitchFamily="18" charset="0"/>
                        </a:rPr>
                        <a:t>Aldrin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458427"/>
                  </a:ext>
                </a:extLst>
              </a:tr>
              <a:tr h="273544">
                <a:tc>
                  <a:txBody>
                    <a:bodyPr/>
                    <a:lstStyle/>
                    <a:p>
                      <a:pPr algn="l" rtl="0" fontAlgn="ctr"/>
                      <a:r>
                        <a:rPr lang="en-IN" sz="2000" b="0" i="0" u="none" strike="noStrike" dirty="0">
                          <a:solidFill>
                            <a:srgbClr val="000000"/>
                          </a:solidFill>
                          <a:effectLst/>
                          <a:latin typeface="Georgia" panose="02040502050405020303" pitchFamily="18" charset="0"/>
                        </a:rPr>
                        <a:t>Chlordane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45892"/>
                  </a:ext>
                </a:extLst>
              </a:tr>
              <a:tr h="273544">
                <a:tc>
                  <a:txBody>
                    <a:bodyPr/>
                    <a:lstStyle/>
                    <a:p>
                      <a:pPr algn="l" rtl="0" fontAlgn="ctr"/>
                      <a:r>
                        <a:rPr lang="en-US" sz="2000" b="1" i="0" u="none" strike="noStrike" dirty="0">
                          <a:solidFill>
                            <a:srgbClr val="FF0000"/>
                          </a:solidFill>
                          <a:effectLst/>
                          <a:latin typeface="Georgia" panose="02040502050405020303" pitchFamily="18" charset="0"/>
                        </a:rPr>
                        <a:t>D</a:t>
                      </a:r>
                      <a:r>
                        <a:rPr lang="en-IN" sz="2000" b="1" i="0" u="none" strike="noStrike" dirty="0">
                          <a:solidFill>
                            <a:srgbClr val="FF0000"/>
                          </a:solidFill>
                          <a:effectLst/>
                          <a:latin typeface="Georgia" panose="02040502050405020303" pitchFamily="18" charset="0"/>
                        </a:rPr>
                        <a:t>DT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a:solidFill>
                            <a:srgbClr val="FF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2000" b="0" i="0" u="none" strike="noStrike">
                        <a:solidFill>
                          <a:srgbClr val="000000"/>
                        </a:solidFill>
                        <a:effectLst/>
                        <a:latin typeface="Georgia" panose="02040502050405020303"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2000" b="0" i="0" u="none" strike="noStrike" dirty="0">
                        <a:solidFill>
                          <a:srgbClr val="000000"/>
                        </a:solidFill>
                        <a:effectLst/>
                        <a:latin typeface="Georgia" panose="02040502050405020303"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056521"/>
                  </a:ext>
                </a:extLst>
              </a:tr>
              <a:tr h="273544">
                <a:tc>
                  <a:txBody>
                    <a:bodyPr/>
                    <a:lstStyle/>
                    <a:p>
                      <a:pPr marL="0" algn="l" defTabSz="914400" rtl="0" eaLnBrk="1" fontAlgn="ctr" latinLnBrk="0" hangingPunct="1"/>
                      <a:r>
                        <a:rPr lang="en-IN" sz="2000" b="0" i="0" u="none" strike="noStrike" kern="1200" dirty="0">
                          <a:solidFill>
                            <a:srgbClr val="000000"/>
                          </a:solidFill>
                          <a:effectLst/>
                          <a:latin typeface="Georgia" panose="02040502050405020303" pitchFamily="18" charset="0"/>
                          <a:ea typeface="+mn-ea"/>
                          <a:cs typeface="+mn-cs"/>
                        </a:rPr>
                        <a:t>Dieldrin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IN" sz="2000" b="0" i="0" u="none" strike="noStrike" kern="1200" dirty="0">
                          <a:solidFill>
                            <a:srgbClr val="000000"/>
                          </a:solidFill>
                          <a:effectLst/>
                          <a:latin typeface="Georgia" panose="02040502050405020303" pitchFamily="18" charset="0"/>
                          <a:ea typeface="+mn-ea"/>
                          <a:cs typeface="+mn-cs"/>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916827"/>
                  </a:ext>
                </a:extLst>
              </a:tr>
              <a:tr h="273544">
                <a:tc>
                  <a:txBody>
                    <a:bodyPr/>
                    <a:lstStyle/>
                    <a:p>
                      <a:pPr algn="l" rtl="0" fontAlgn="ctr"/>
                      <a:r>
                        <a:rPr lang="en-IN" sz="2000" b="0" i="0" u="none" strike="noStrike" dirty="0">
                          <a:solidFill>
                            <a:srgbClr val="000000"/>
                          </a:solidFill>
                          <a:effectLst/>
                          <a:latin typeface="Georgia" panose="02040502050405020303" pitchFamily="18" charset="0"/>
                        </a:rPr>
                        <a:t>Endrin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4589799"/>
                  </a:ext>
                </a:extLst>
              </a:tr>
              <a:tr h="273544">
                <a:tc>
                  <a:txBody>
                    <a:bodyPr/>
                    <a:lstStyle/>
                    <a:p>
                      <a:pPr algn="l" rtl="0" fontAlgn="ctr"/>
                      <a:r>
                        <a:rPr lang="en-IN" sz="2000" b="0" i="0" u="none" strike="noStrike" dirty="0">
                          <a:solidFill>
                            <a:srgbClr val="000000"/>
                          </a:solidFill>
                          <a:effectLst/>
                          <a:latin typeface="Georgia" panose="02040502050405020303" pitchFamily="18" charset="0"/>
                        </a:rPr>
                        <a:t>Heptachlor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465987"/>
                  </a:ext>
                </a:extLst>
              </a:tr>
              <a:tr h="273544">
                <a:tc>
                  <a:txBody>
                    <a:bodyPr/>
                    <a:lstStyle/>
                    <a:p>
                      <a:pPr algn="l" rtl="0" fontAlgn="ctr"/>
                      <a:r>
                        <a:rPr lang="en-IN" sz="2000" b="0" i="0" u="none" strike="noStrike">
                          <a:solidFill>
                            <a:srgbClr val="000000"/>
                          </a:solidFill>
                          <a:effectLst/>
                          <a:latin typeface="Georgia" panose="02040502050405020303" pitchFamily="18" charset="0"/>
                        </a:rPr>
                        <a:t>Mirex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241470"/>
                  </a:ext>
                </a:extLst>
              </a:tr>
              <a:tr h="273544">
                <a:tc>
                  <a:txBody>
                    <a:bodyPr/>
                    <a:lstStyle/>
                    <a:p>
                      <a:pPr algn="l" fontAlgn="b"/>
                      <a:r>
                        <a:rPr lang="en-IN" sz="2000" b="0" i="0" u="none" strike="noStrike">
                          <a:solidFill>
                            <a:srgbClr val="000000"/>
                          </a:solidFill>
                          <a:effectLst/>
                          <a:latin typeface="Georgia" panose="02040502050405020303" pitchFamily="18" charset="0"/>
                        </a:rPr>
                        <a:t>Toxaphene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783457"/>
                  </a:ext>
                </a:extLst>
              </a:tr>
              <a:tr h="273544">
                <a:tc>
                  <a:txBody>
                    <a:bodyPr/>
                    <a:lstStyle/>
                    <a:p>
                      <a:pPr algn="l"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306119"/>
                  </a:ext>
                </a:extLst>
              </a:tr>
              <a:tr h="273544">
                <a:tc>
                  <a:txBody>
                    <a:bodyPr/>
                    <a:lstStyle/>
                    <a:p>
                      <a:pPr algn="l" rtl="0" fontAlgn="ctr"/>
                      <a:r>
                        <a:rPr lang="en-IN" sz="2000" b="0" i="0" u="none" strike="noStrike">
                          <a:solidFill>
                            <a:srgbClr val="000000"/>
                          </a:solidFill>
                          <a:effectLst/>
                          <a:latin typeface="Georgia" panose="02040502050405020303" pitchFamily="18" charset="0"/>
                        </a:rPr>
                        <a:t>Hexachlorobenzene (HCB)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890194"/>
                  </a:ext>
                </a:extLst>
              </a:tr>
              <a:tr h="273544">
                <a:tc>
                  <a:txBody>
                    <a:bodyPr/>
                    <a:lstStyle/>
                    <a:p>
                      <a:pPr algn="l" fontAlgn="b"/>
                      <a:r>
                        <a:rPr lang="en-IN" sz="2000" b="0" i="0" u="none" strike="noStrike">
                          <a:solidFill>
                            <a:srgbClr val="000000"/>
                          </a:solidFill>
                          <a:effectLst/>
                          <a:latin typeface="Georgia" panose="02040502050405020303" pitchFamily="18" charset="0"/>
                        </a:rPr>
                        <a:t>Polychlorinated biphenyl (PCBs)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0506855"/>
                  </a:ext>
                </a:extLst>
              </a:tr>
              <a:tr h="273544">
                <a:tc>
                  <a:txBody>
                    <a:bodyPr/>
                    <a:lstStyle/>
                    <a:p>
                      <a:pPr algn="l" rtl="0" fontAlgn="ctr"/>
                      <a:r>
                        <a:rPr lang="en-IN" sz="2000" b="1" i="0" u="none" strike="noStrike">
                          <a:solidFill>
                            <a:schemeClr val="accent3">
                              <a:lumMod val="75000"/>
                            </a:schemeClr>
                          </a:solidFill>
                          <a:effectLst/>
                          <a:latin typeface="Georgia" panose="02040502050405020303" pitchFamily="18" charset="0"/>
                        </a:rPr>
                        <a:t>Chlorinated dioxins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a:solidFill>
                            <a:schemeClr val="accent3">
                              <a:lumMod val="75000"/>
                            </a:schemeClr>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a:solidFill>
                            <a:schemeClr val="accent3">
                              <a:lumMod val="75000"/>
                            </a:schemeClr>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a:solidFill>
                            <a:schemeClr val="accent3">
                              <a:lumMod val="75000"/>
                            </a:schemeClr>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3972641"/>
                  </a:ext>
                </a:extLst>
              </a:tr>
              <a:tr h="273544">
                <a:tc>
                  <a:txBody>
                    <a:bodyPr/>
                    <a:lstStyle/>
                    <a:p>
                      <a:pPr algn="l" fontAlgn="b"/>
                      <a:r>
                        <a:rPr lang="en-IN" sz="2000" b="1" i="0" u="none" strike="noStrike">
                          <a:solidFill>
                            <a:schemeClr val="accent3">
                              <a:lumMod val="75000"/>
                            </a:schemeClr>
                          </a:solidFill>
                          <a:effectLst/>
                          <a:latin typeface="Georgia" panose="02040502050405020303" pitchFamily="18" charset="0"/>
                        </a:rPr>
                        <a:t>Chlorinated furans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a:solidFill>
                            <a:schemeClr val="accent3">
                              <a:lumMod val="75000"/>
                            </a:schemeClr>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a:solidFill>
                            <a:schemeClr val="accent3">
                              <a:lumMod val="75000"/>
                            </a:schemeClr>
                          </a:solidFill>
                          <a:effectLst/>
                          <a:latin typeface="Georgia" panose="02040502050405020303"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a:solidFill>
                            <a:schemeClr val="accent3">
                              <a:lumMod val="75000"/>
                            </a:schemeClr>
                          </a:solidFill>
                          <a:effectLst/>
                          <a:latin typeface="Georgia" panose="02040502050405020303" pitchFamily="18"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388251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9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31" name="Rectangle 7">
            <a:extLst>
              <a:ext uri="{FF2B5EF4-FFF2-40B4-BE49-F238E27FC236}">
                <a16:creationId xmlns:a16="http://schemas.microsoft.com/office/drawing/2014/main" id="{CFC0038D-0770-4A9D-8CB0-B1E9E0351EF4}"/>
              </a:ext>
            </a:extLst>
          </p:cNvPr>
          <p:cNvSpPr>
            <a:spLocks noChangeArrowheads="1"/>
          </p:cNvSpPr>
          <p:nvPr/>
        </p:nvSpPr>
        <p:spPr bwMode="auto">
          <a:xfrm>
            <a:off x="1176093" y="-29915"/>
            <a:ext cx="1058593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GB" altLang="en-US" sz="3400" b="1" u="sng" dirty="0">
                <a:latin typeface="Georgia" panose="02040502050405020303" pitchFamily="18" charset="0"/>
              </a:rPr>
              <a:t>Requirements for Different Kinds of POP</a:t>
            </a:r>
            <a:endParaRPr lang="en-US" altLang="en-US" sz="3400" b="1" u="sng" dirty="0">
              <a:latin typeface="Georgia" panose="02040502050405020303" pitchFamily="18" charset="0"/>
            </a:endParaRPr>
          </a:p>
        </p:txBody>
      </p:sp>
      <p:sp>
        <p:nvSpPr>
          <p:cNvPr id="282642" name="Text Box 18">
            <a:extLst>
              <a:ext uri="{FF2B5EF4-FFF2-40B4-BE49-F238E27FC236}">
                <a16:creationId xmlns:a16="http://schemas.microsoft.com/office/drawing/2014/main" id="{3644FE39-859C-428F-8C79-48C0AD3CD51A}"/>
              </a:ext>
            </a:extLst>
          </p:cNvPr>
          <p:cNvSpPr txBox="1">
            <a:spLocks noChangeArrowheads="1"/>
          </p:cNvSpPr>
          <p:nvPr/>
        </p:nvSpPr>
        <p:spPr bwMode="auto">
          <a:xfrm>
            <a:off x="2506662" y="1269940"/>
            <a:ext cx="79248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dirty="0">
                <a:latin typeface="Georgia" panose="02040502050405020303" pitchFamily="18" charset="0"/>
                <a:ea typeface="굴림" panose="020B0600000101010101" pitchFamily="34" charset="-127"/>
              </a:rPr>
              <a:t>&gt; </a:t>
            </a:r>
            <a:r>
              <a:rPr lang="en-GB" altLang="en-US" dirty="0">
                <a:latin typeface="Georgia" panose="02040502050405020303" pitchFamily="18" charset="0"/>
              </a:rPr>
              <a:t>Its </a:t>
            </a:r>
            <a:r>
              <a:rPr lang="en-GB" altLang="en-US" u="sng" dirty="0">
                <a:latin typeface="Georgia" panose="02040502050405020303" pitchFamily="18" charset="0"/>
              </a:rPr>
              <a:t>production and use</a:t>
            </a:r>
            <a:r>
              <a:rPr lang="en-GB" altLang="en-US" dirty="0">
                <a:latin typeface="Georgia" panose="02040502050405020303" pitchFamily="18" charset="0"/>
              </a:rPr>
              <a:t> of chemicals in Annex A</a:t>
            </a:r>
            <a:r>
              <a:rPr lang="en-US" altLang="ko-KR" dirty="0">
                <a:latin typeface="Georgia" panose="02040502050405020303" pitchFamily="18" charset="0"/>
                <a:ea typeface="굴림" panose="020B0600000101010101" pitchFamily="34" charset="-127"/>
              </a:rPr>
              <a:t>;</a:t>
            </a:r>
            <a:br>
              <a:rPr lang="en-US" altLang="ko-KR" dirty="0">
                <a:latin typeface="Georgia" panose="02040502050405020303" pitchFamily="18" charset="0"/>
                <a:ea typeface="굴림" panose="020B0600000101010101" pitchFamily="34" charset="-127"/>
              </a:rPr>
            </a:br>
            <a:br>
              <a:rPr lang="en-US" altLang="ko-KR" sz="500" dirty="0">
                <a:latin typeface="Georgia" panose="02040502050405020303" pitchFamily="18" charset="0"/>
                <a:ea typeface="굴림" panose="020B0600000101010101" pitchFamily="34" charset="-127"/>
              </a:rPr>
            </a:br>
            <a:r>
              <a:rPr lang="en-US" altLang="ko-KR" dirty="0">
                <a:latin typeface="Georgia" panose="02040502050405020303" pitchFamily="18" charset="0"/>
                <a:ea typeface="굴림" panose="020B0600000101010101" pitchFamily="34" charset="-127"/>
              </a:rPr>
              <a:t>&gt; </a:t>
            </a:r>
            <a:r>
              <a:rPr lang="en-GB" altLang="en-US" dirty="0">
                <a:latin typeface="Georgia" panose="02040502050405020303" pitchFamily="18" charset="0"/>
              </a:rPr>
              <a:t>Its </a:t>
            </a:r>
            <a:r>
              <a:rPr lang="en-GB" altLang="en-US" u="sng" dirty="0">
                <a:latin typeface="Georgia" panose="02040502050405020303" pitchFamily="18" charset="0"/>
              </a:rPr>
              <a:t>import and export</a:t>
            </a:r>
            <a:r>
              <a:rPr lang="en-GB" altLang="en-US" dirty="0">
                <a:latin typeface="Georgia" panose="02040502050405020303" pitchFamily="18" charset="0"/>
              </a:rPr>
              <a:t> of chemicals in Annex A</a:t>
            </a:r>
            <a:r>
              <a:rPr lang="en-US" altLang="ko-KR" dirty="0">
                <a:latin typeface="Georgia" panose="02040502050405020303" pitchFamily="18" charset="0"/>
                <a:ea typeface="굴림" panose="020B0600000101010101" pitchFamily="34" charset="-127"/>
              </a:rPr>
              <a:t>.</a:t>
            </a:r>
            <a:endParaRPr lang="en-US" altLang="en-US" dirty="0">
              <a:latin typeface="Georgia" panose="02040502050405020303" pitchFamily="18" charset="0"/>
              <a:ea typeface="굴림" panose="020B0600000101010101" pitchFamily="34" charset="-127"/>
            </a:endParaRPr>
          </a:p>
        </p:txBody>
      </p:sp>
      <p:sp>
        <p:nvSpPr>
          <p:cNvPr id="282645" name="Text Box 21">
            <a:extLst>
              <a:ext uri="{FF2B5EF4-FFF2-40B4-BE49-F238E27FC236}">
                <a16:creationId xmlns:a16="http://schemas.microsoft.com/office/drawing/2014/main" id="{0F4F845C-62A2-4F0B-AA23-54FB2ADF275F}"/>
              </a:ext>
            </a:extLst>
          </p:cNvPr>
          <p:cNvSpPr txBox="1">
            <a:spLocks noChangeArrowheads="1"/>
          </p:cNvSpPr>
          <p:nvPr/>
        </p:nvSpPr>
        <p:spPr bwMode="auto">
          <a:xfrm>
            <a:off x="257176" y="728603"/>
            <a:ext cx="1153623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b="1" dirty="0">
                <a:latin typeface="Georgia" panose="02040502050405020303" pitchFamily="18" charset="0"/>
              </a:rPr>
              <a:t>ANNEX A</a:t>
            </a:r>
            <a:r>
              <a:rPr lang="en-GB" altLang="en-US" sz="2000" dirty="0">
                <a:latin typeface="Georgia" panose="02040502050405020303" pitchFamily="18" charset="0"/>
              </a:rPr>
              <a:t> - Each Party shall prohibit and/or take the legal and administrative measures necessary to </a:t>
            </a:r>
            <a:r>
              <a:rPr lang="en-GB" altLang="en-US" sz="2000" b="1" dirty="0">
                <a:solidFill>
                  <a:srgbClr val="CC0000"/>
                </a:solidFill>
                <a:latin typeface="Georgia" panose="02040502050405020303" pitchFamily="18" charset="0"/>
              </a:rPr>
              <a:t>ELIMINATE</a:t>
            </a:r>
            <a:r>
              <a:rPr lang="en-US" altLang="en-US" sz="2000" dirty="0">
                <a:latin typeface="Georgia" panose="02040502050405020303" pitchFamily="18" charset="0"/>
              </a:rPr>
              <a:t>:</a:t>
            </a:r>
          </a:p>
        </p:txBody>
      </p:sp>
      <p:sp>
        <p:nvSpPr>
          <p:cNvPr id="282646" name="Text Box 22">
            <a:extLst>
              <a:ext uri="{FF2B5EF4-FFF2-40B4-BE49-F238E27FC236}">
                <a16:creationId xmlns:a16="http://schemas.microsoft.com/office/drawing/2014/main" id="{947CE2A8-AE10-40C5-926B-80D57CAAD424}"/>
              </a:ext>
            </a:extLst>
          </p:cNvPr>
          <p:cNvSpPr txBox="1">
            <a:spLocks noChangeArrowheads="1"/>
          </p:cNvSpPr>
          <p:nvPr/>
        </p:nvSpPr>
        <p:spPr bwMode="auto">
          <a:xfrm>
            <a:off x="163389" y="2303098"/>
            <a:ext cx="11630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latin typeface="Georgia" panose="02040502050405020303" pitchFamily="18" charset="0"/>
              </a:rPr>
              <a:t>ANNEX B</a:t>
            </a:r>
            <a:r>
              <a:rPr lang="en-US" altLang="en-US" sz="2000" dirty="0">
                <a:latin typeface="Georgia" panose="02040502050405020303" pitchFamily="18" charset="0"/>
              </a:rPr>
              <a:t> - Production and use of chemicals in Annex B should be </a:t>
            </a:r>
            <a:r>
              <a:rPr lang="en-US" altLang="en-US" sz="2000" b="1" dirty="0">
                <a:solidFill>
                  <a:srgbClr val="CC0000"/>
                </a:solidFill>
                <a:latin typeface="Georgia" panose="02040502050405020303" pitchFamily="18" charset="0"/>
              </a:rPr>
              <a:t>ELIMINATED</a:t>
            </a:r>
            <a:r>
              <a:rPr lang="en-US" altLang="en-US" sz="2000" dirty="0">
                <a:latin typeface="Georgia" panose="02040502050405020303" pitchFamily="18" charset="0"/>
              </a:rPr>
              <a:t>, </a:t>
            </a:r>
            <a:r>
              <a:rPr lang="en-US" altLang="en-US" sz="2000" b="1" dirty="0">
                <a:solidFill>
                  <a:srgbClr val="CC0000"/>
                </a:solidFill>
                <a:latin typeface="Georgia" panose="02040502050405020303" pitchFamily="18" charset="0"/>
              </a:rPr>
              <a:t>EXCEPT FOR</a:t>
            </a:r>
            <a:r>
              <a:rPr lang="en-US" altLang="en-US" sz="2000" dirty="0">
                <a:latin typeface="Georgia" panose="02040502050405020303" pitchFamily="18" charset="0"/>
              </a:rPr>
              <a:t> “acceptable purposes”:</a:t>
            </a:r>
          </a:p>
        </p:txBody>
      </p:sp>
      <p:sp>
        <p:nvSpPr>
          <p:cNvPr id="282647" name="Text Box 23">
            <a:extLst>
              <a:ext uri="{FF2B5EF4-FFF2-40B4-BE49-F238E27FC236}">
                <a16:creationId xmlns:a16="http://schemas.microsoft.com/office/drawing/2014/main" id="{FC6F73E3-B0DF-471A-9F5E-1AF0478B71C6}"/>
              </a:ext>
            </a:extLst>
          </p:cNvPr>
          <p:cNvSpPr txBox="1">
            <a:spLocks noChangeArrowheads="1"/>
          </p:cNvSpPr>
          <p:nvPr/>
        </p:nvSpPr>
        <p:spPr bwMode="auto">
          <a:xfrm>
            <a:off x="2506662" y="3030662"/>
            <a:ext cx="7924800" cy="169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dirty="0">
                <a:latin typeface="Georgia" panose="02040502050405020303" pitchFamily="18" charset="0"/>
                <a:ea typeface="굴림" panose="020B0600000101010101" pitchFamily="34" charset="-127"/>
              </a:rPr>
              <a:t>&gt; </a:t>
            </a:r>
            <a:r>
              <a:rPr lang="en-US" altLang="en-US" dirty="0">
                <a:latin typeface="Georgia" panose="02040502050405020303" pitchFamily="18" charset="0"/>
              </a:rPr>
              <a:t>Currently listed: </a:t>
            </a:r>
            <a:r>
              <a:rPr lang="en-US" altLang="en-US" u="sng" dirty="0">
                <a:latin typeface="Georgia" panose="02040502050405020303" pitchFamily="18" charset="0"/>
              </a:rPr>
              <a:t>only DDT</a:t>
            </a:r>
            <a:r>
              <a:rPr lang="en-US" altLang="en-US" dirty="0">
                <a:latin typeface="Georgia" panose="02040502050405020303" pitchFamily="18" charset="0"/>
              </a:rPr>
              <a:t> used for disease vector control.</a:t>
            </a:r>
            <a:br>
              <a:rPr lang="en-US" altLang="en-US" dirty="0">
                <a:latin typeface="Georgia" panose="02040502050405020303" pitchFamily="18" charset="0"/>
              </a:rPr>
            </a:br>
            <a:br>
              <a:rPr lang="en-US" altLang="en-US" sz="500" dirty="0">
                <a:latin typeface="Georgia" panose="02040502050405020303" pitchFamily="18" charset="0"/>
              </a:rPr>
            </a:br>
            <a:r>
              <a:rPr lang="en-US" altLang="ko-KR" dirty="0">
                <a:latin typeface="Georgia" panose="02040502050405020303" pitchFamily="18" charset="0"/>
                <a:ea typeface="굴림" panose="020B0600000101010101" pitchFamily="34" charset="-127"/>
              </a:rPr>
              <a:t>&gt; Industry must </a:t>
            </a:r>
            <a:r>
              <a:rPr lang="en-US" altLang="en-US" dirty="0">
                <a:latin typeface="Georgia" panose="02040502050405020303" pitchFamily="18" charset="0"/>
              </a:rPr>
              <a:t>cease production of new PCBs </a:t>
            </a:r>
            <a:r>
              <a:rPr lang="en-US" altLang="en-US" u="sng" dirty="0">
                <a:latin typeface="Georgia" panose="02040502050405020303" pitchFamily="18" charset="0"/>
              </a:rPr>
              <a:t>immediately</a:t>
            </a:r>
            <a:r>
              <a:rPr lang="en-US" altLang="en-US" dirty="0">
                <a:latin typeface="Georgia" panose="02040502050405020303" pitchFamily="18" charset="0"/>
              </a:rPr>
              <a:t>;</a:t>
            </a:r>
            <a:br>
              <a:rPr lang="en-US" altLang="en-US" dirty="0">
                <a:latin typeface="Georgia" panose="02040502050405020303" pitchFamily="18" charset="0"/>
              </a:rPr>
            </a:br>
            <a:br>
              <a:rPr lang="en-US" altLang="en-US" sz="500" dirty="0">
                <a:latin typeface="Georgia" panose="02040502050405020303" pitchFamily="18" charset="0"/>
              </a:rPr>
            </a:br>
            <a:r>
              <a:rPr lang="en-US" altLang="en-US" dirty="0">
                <a:latin typeface="Georgia" panose="02040502050405020303" pitchFamily="18" charset="0"/>
              </a:rPr>
              <a:t>&gt; </a:t>
            </a:r>
            <a:r>
              <a:rPr lang="en-US" altLang="ko-KR" dirty="0">
                <a:latin typeface="Georgia" panose="02040502050405020303" pitchFamily="18" charset="0"/>
                <a:ea typeface="굴림" panose="020B0600000101010101" pitchFamily="34" charset="-127"/>
              </a:rPr>
              <a:t>Industry must </a:t>
            </a:r>
            <a:r>
              <a:rPr lang="en-US" altLang="en-US" dirty="0">
                <a:latin typeface="Georgia" panose="02040502050405020303" pitchFamily="18" charset="0"/>
              </a:rPr>
              <a:t>eliminate use of in-place PCB equipment </a:t>
            </a:r>
            <a:r>
              <a:rPr lang="en-US" altLang="en-US" u="sng" dirty="0">
                <a:latin typeface="Georgia" panose="02040502050405020303" pitchFamily="18" charset="0"/>
              </a:rPr>
              <a:t>by 2025</a:t>
            </a:r>
            <a:r>
              <a:rPr lang="en-US" altLang="en-US" dirty="0">
                <a:latin typeface="Georgia" panose="02040502050405020303" pitchFamily="18" charset="0"/>
              </a:rPr>
              <a:t>;</a:t>
            </a:r>
            <a:br>
              <a:rPr lang="en-US" altLang="en-US" dirty="0">
                <a:latin typeface="Georgia" panose="02040502050405020303" pitchFamily="18" charset="0"/>
              </a:rPr>
            </a:br>
            <a:br>
              <a:rPr lang="en-US" altLang="en-US" sz="500" dirty="0">
                <a:latin typeface="Georgia" panose="02040502050405020303" pitchFamily="18" charset="0"/>
              </a:rPr>
            </a:br>
            <a:r>
              <a:rPr lang="en-US" altLang="en-US" dirty="0">
                <a:latin typeface="Georgia" panose="02040502050405020303" pitchFamily="18" charset="0"/>
              </a:rPr>
              <a:t>&gt; </a:t>
            </a:r>
            <a:r>
              <a:rPr lang="en-US" altLang="ko-KR" dirty="0">
                <a:latin typeface="Georgia" panose="02040502050405020303" pitchFamily="18" charset="0"/>
                <a:ea typeface="굴림" panose="020B0600000101010101" pitchFamily="34" charset="-127"/>
              </a:rPr>
              <a:t>Industry must </a:t>
            </a:r>
            <a:r>
              <a:rPr lang="en-US" altLang="en-US" dirty="0">
                <a:latin typeface="Georgia" panose="02040502050405020303" pitchFamily="18" charset="0"/>
              </a:rPr>
              <a:t>achieve the environmentally sound management of PCB wastes </a:t>
            </a:r>
            <a:r>
              <a:rPr lang="en-US" altLang="en-US" u="sng" dirty="0">
                <a:latin typeface="Georgia" panose="02040502050405020303" pitchFamily="18" charset="0"/>
              </a:rPr>
              <a:t>as soon as possible</a:t>
            </a:r>
            <a:r>
              <a:rPr lang="en-US" altLang="en-US" dirty="0">
                <a:latin typeface="Georgia" panose="02040502050405020303" pitchFamily="18" charset="0"/>
              </a:rPr>
              <a:t> and </a:t>
            </a:r>
            <a:r>
              <a:rPr lang="en-US" altLang="en-US" u="sng" dirty="0">
                <a:latin typeface="Georgia" panose="02040502050405020303" pitchFamily="18" charset="0"/>
              </a:rPr>
              <a:t>latest by 2028</a:t>
            </a:r>
            <a:r>
              <a:rPr lang="en-US" altLang="en-US" dirty="0">
                <a:latin typeface="Georgia" panose="02040502050405020303" pitchFamily="18" charset="0"/>
              </a:rPr>
              <a:t>.</a:t>
            </a:r>
          </a:p>
        </p:txBody>
      </p:sp>
      <p:sp>
        <p:nvSpPr>
          <p:cNvPr id="282650" name="Text Box 26">
            <a:extLst>
              <a:ext uri="{FF2B5EF4-FFF2-40B4-BE49-F238E27FC236}">
                <a16:creationId xmlns:a16="http://schemas.microsoft.com/office/drawing/2014/main" id="{789FDC97-D80D-4025-8C83-4FF72004F158}"/>
              </a:ext>
            </a:extLst>
          </p:cNvPr>
          <p:cNvSpPr txBox="1">
            <a:spLocks noChangeArrowheads="1"/>
          </p:cNvSpPr>
          <p:nvPr/>
        </p:nvSpPr>
        <p:spPr bwMode="auto">
          <a:xfrm>
            <a:off x="163389" y="4905983"/>
            <a:ext cx="1194654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b="1" dirty="0">
                <a:latin typeface="Georgia" panose="02040502050405020303" pitchFamily="18" charset="0"/>
              </a:rPr>
              <a:t>ANNEX C</a:t>
            </a:r>
            <a:r>
              <a:rPr lang="en-GB" altLang="en-US" sz="2000" dirty="0">
                <a:latin typeface="Georgia" panose="02040502050405020303" pitchFamily="18" charset="0"/>
              </a:rPr>
              <a:t> - </a:t>
            </a:r>
            <a:r>
              <a:rPr lang="en-US" altLang="en-US" sz="2000" dirty="0">
                <a:latin typeface="Georgia" panose="02040502050405020303" pitchFamily="18" charset="0"/>
              </a:rPr>
              <a:t>Parties are to take measures to </a:t>
            </a:r>
            <a:r>
              <a:rPr lang="en-US" altLang="en-US" sz="2000" b="1" dirty="0">
                <a:solidFill>
                  <a:srgbClr val="CC0000"/>
                </a:solidFill>
                <a:latin typeface="Georgia" panose="02040502050405020303" pitchFamily="18" charset="0"/>
              </a:rPr>
              <a:t>MINIMIZE</a:t>
            </a:r>
            <a:r>
              <a:rPr lang="en-US" altLang="en-US" sz="2000" dirty="0">
                <a:latin typeface="Georgia" panose="02040502050405020303" pitchFamily="18" charset="0"/>
              </a:rPr>
              <a:t> or </a:t>
            </a:r>
            <a:r>
              <a:rPr lang="en-US" altLang="en-US" sz="2000" b="1" dirty="0">
                <a:solidFill>
                  <a:srgbClr val="CC0000"/>
                </a:solidFill>
                <a:latin typeface="Georgia" panose="02040502050405020303" pitchFamily="18" charset="0"/>
              </a:rPr>
              <a:t>ELIMINATE</a:t>
            </a:r>
            <a:r>
              <a:rPr lang="en-US" altLang="en-US" sz="2000" dirty="0">
                <a:latin typeface="Georgia" panose="02040502050405020303" pitchFamily="18" charset="0"/>
              </a:rPr>
              <a:t> releases of the unintentionally produced POPs.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6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26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26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2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2" grpId="0"/>
      <p:bldP spid="282645" grpId="0"/>
      <p:bldP spid="282646" grpId="0"/>
      <p:bldP spid="282647" grpId="0"/>
      <p:bldP spid="2826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9" name="Rectangle 7">
            <a:extLst>
              <a:ext uri="{FF2B5EF4-FFF2-40B4-BE49-F238E27FC236}">
                <a16:creationId xmlns:a16="http://schemas.microsoft.com/office/drawing/2014/main" id="{FB9DA4FD-CD60-4E86-8821-5C3A82FBB5A9}"/>
              </a:ext>
            </a:extLst>
          </p:cNvPr>
          <p:cNvSpPr>
            <a:spLocks noChangeArrowheads="1"/>
          </p:cNvSpPr>
          <p:nvPr/>
        </p:nvSpPr>
        <p:spPr bwMode="auto">
          <a:xfrm>
            <a:off x="393558" y="92072"/>
            <a:ext cx="109778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GB" altLang="en-US" sz="3400" b="1" u="sng" dirty="0">
                <a:latin typeface="Georgia" panose="02040502050405020303" pitchFamily="18" charset="0"/>
              </a:rPr>
              <a:t>Action Plan for </a:t>
            </a:r>
            <a:r>
              <a:rPr lang="en-US" altLang="en-US" sz="3400" b="1" u="sng" dirty="0">
                <a:latin typeface="Georgia" panose="02040502050405020303" pitchFamily="18" charset="0"/>
              </a:rPr>
              <a:t>Unintentionally Produced POPs</a:t>
            </a:r>
          </a:p>
        </p:txBody>
      </p:sp>
      <p:sp>
        <p:nvSpPr>
          <p:cNvPr id="284690" name="Text Box 18">
            <a:extLst>
              <a:ext uri="{FF2B5EF4-FFF2-40B4-BE49-F238E27FC236}">
                <a16:creationId xmlns:a16="http://schemas.microsoft.com/office/drawing/2014/main" id="{1F614B7D-CDB1-4F8C-BBB6-877A37B430EE}"/>
              </a:ext>
            </a:extLst>
          </p:cNvPr>
          <p:cNvSpPr txBox="1">
            <a:spLocks noChangeArrowheads="1"/>
          </p:cNvSpPr>
          <p:nvPr/>
        </p:nvSpPr>
        <p:spPr bwMode="auto">
          <a:xfrm>
            <a:off x="217715" y="776286"/>
            <a:ext cx="1175657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nl-NL" altLang="en-US" dirty="0">
                <a:latin typeface="Times New Roman" panose="02020603050405020304" pitchFamily="18" charset="0"/>
                <a:cs typeface="Times New Roman" panose="02020603050405020304" pitchFamily="18" charset="0"/>
              </a:rPr>
              <a:t>1. Manufacturing process where use of chlorine-containing materials is essential:</a:t>
            </a:r>
            <a:endParaRPr lang="en-US" altLang="ko-KR" dirty="0">
              <a:latin typeface="Times New Roman" panose="02020603050405020304" pitchFamily="18" charset="0"/>
              <a:ea typeface="굴림" panose="020B0600000101010101" pitchFamily="34" charset="-127"/>
              <a:cs typeface="Times New Roman" panose="02020603050405020304" pitchFamily="18" charset="0"/>
            </a:endParaRPr>
          </a:p>
          <a:p>
            <a:r>
              <a:rPr lang="en-GB" altLang="en-US" dirty="0">
                <a:latin typeface="Times New Roman" panose="02020603050405020304" pitchFamily="18" charset="0"/>
                <a:cs typeface="Times New Roman" panose="02020603050405020304" pitchFamily="18" charset="0"/>
              </a:rPr>
              <a:t>	&gt; Pulp &amp; paper (bleaching)</a:t>
            </a:r>
          </a:p>
          <a:p>
            <a:r>
              <a:rPr lang="en-GB" altLang="en-US" dirty="0">
                <a:latin typeface="Times New Roman" panose="02020603050405020304" pitchFamily="18" charset="0"/>
                <a:cs typeface="Times New Roman" panose="02020603050405020304" pitchFamily="18" charset="0"/>
              </a:rPr>
              <a:t>	&gt; Chlorinated chemical productions (synthesis of chlorinated aromatic chemicals, chlorinated 	solvents, PVC, ..)</a:t>
            </a:r>
          </a:p>
          <a:p>
            <a:r>
              <a:rPr lang="en-GB" altLang="en-US" dirty="0">
                <a:latin typeface="Times New Roman" panose="02020603050405020304" pitchFamily="18" charset="0"/>
                <a:cs typeface="Times New Roman" panose="02020603050405020304" pitchFamily="18" charset="0"/>
              </a:rPr>
              <a:t>	&gt; Oil refining and catalyst generation</a:t>
            </a:r>
            <a:r>
              <a:rPr lang="en-US" altLang="ko-KR" dirty="0">
                <a:latin typeface="Times New Roman" panose="02020603050405020304" pitchFamily="18" charset="0"/>
                <a:ea typeface="굴림" panose="020B0600000101010101" pitchFamily="34" charset="-127"/>
                <a:cs typeface="Times New Roman" panose="02020603050405020304" pitchFamily="18" charset="0"/>
              </a:rPr>
              <a:t> </a:t>
            </a:r>
          </a:p>
          <a:p>
            <a:r>
              <a:rPr lang="en-GB" altLang="en-US" dirty="0">
                <a:latin typeface="Times New Roman" panose="02020603050405020304" pitchFamily="18" charset="0"/>
                <a:cs typeface="Times New Roman" panose="02020603050405020304" pitchFamily="18" charset="0"/>
              </a:rPr>
              <a:t>2. Production application/use with chlorine-containing materials:</a:t>
            </a:r>
            <a:endParaRPr lang="en-US" altLang="ko-KR" dirty="0">
              <a:latin typeface="Times New Roman" panose="02020603050405020304" pitchFamily="18" charset="0"/>
              <a:ea typeface="굴림" panose="020B0600000101010101" pitchFamily="34" charset="-127"/>
              <a:cs typeface="Times New Roman" panose="02020603050405020304" pitchFamily="18" charset="0"/>
            </a:endParaRPr>
          </a:p>
          <a:p>
            <a:r>
              <a:rPr lang="en-GB" altLang="en-US" dirty="0">
                <a:latin typeface="Times New Roman" panose="02020603050405020304" pitchFamily="18" charset="0"/>
                <a:cs typeface="Times New Roman" panose="02020603050405020304" pitchFamily="18" charset="0"/>
              </a:rPr>
              <a:t>	&gt; Preservation of wood, leather, textiles</a:t>
            </a:r>
          </a:p>
          <a:p>
            <a:pPr lvl="2"/>
            <a:r>
              <a:rPr lang="en-GB" altLang="en-US" dirty="0">
                <a:latin typeface="Times New Roman" panose="02020603050405020304" pitchFamily="18" charset="0"/>
                <a:cs typeface="Times New Roman" panose="02020603050405020304" pitchFamily="18" charset="0"/>
              </a:rPr>
              <a:t>&gt; Textile and leather dying</a:t>
            </a:r>
          </a:p>
          <a:p>
            <a:pPr lvl="2"/>
            <a:r>
              <a:rPr lang="en-GB" altLang="en-US" dirty="0">
                <a:latin typeface="Times New Roman" panose="02020603050405020304" pitchFamily="18" charset="0"/>
                <a:cs typeface="Times New Roman" panose="02020603050405020304" pitchFamily="18" charset="0"/>
              </a:rPr>
              <a:t>&gt; Industrial bleaching processes</a:t>
            </a:r>
          </a:p>
          <a:p>
            <a:pPr lvl="2"/>
            <a:r>
              <a:rPr lang="en-GB" altLang="en-US" dirty="0">
                <a:latin typeface="Times New Roman" panose="02020603050405020304" pitchFamily="18" charset="0"/>
                <a:cs typeface="Times New Roman" panose="02020603050405020304" pitchFamily="18" charset="0"/>
              </a:rPr>
              <a:t>&gt; Processes which involves solvents</a:t>
            </a:r>
          </a:p>
          <a:p>
            <a:pPr lvl="2"/>
            <a:r>
              <a:rPr lang="en-GB" altLang="en-US" dirty="0">
                <a:latin typeface="Times New Roman" panose="02020603050405020304" pitchFamily="18" charset="0"/>
                <a:cs typeface="Times New Roman" panose="02020603050405020304" pitchFamily="18" charset="0"/>
              </a:rPr>
              <a:t>&gt; Water and wastewater disinfection</a:t>
            </a:r>
          </a:p>
          <a:p>
            <a:r>
              <a:rPr lang="nl-NL" altLang="en-US" dirty="0">
                <a:latin typeface="Times New Roman" panose="02020603050405020304" pitchFamily="18" charset="0"/>
                <a:cs typeface="Times New Roman" panose="02020603050405020304" pitchFamily="18" charset="0"/>
              </a:rPr>
              <a:t>3. Thermal processes with chlorine-containing materials incidentally present</a:t>
            </a:r>
          </a:p>
          <a:p>
            <a:r>
              <a:rPr lang="nl-NL" altLang="en-US" dirty="0">
                <a:latin typeface="Times New Roman" panose="02020603050405020304" pitchFamily="18" charset="0"/>
                <a:cs typeface="Times New Roman" panose="02020603050405020304" pitchFamily="18" charset="0"/>
              </a:rPr>
              <a:t>4. Other thermal processes</a:t>
            </a:r>
            <a:endParaRPr lang="en-US" altLang="ko-KR" dirty="0">
              <a:latin typeface="Times New Roman" panose="02020603050405020304" pitchFamily="18" charset="0"/>
              <a:ea typeface="굴림" panose="020B0600000101010101" pitchFamily="34" charset="-127"/>
              <a:cs typeface="Times New Roman" panose="02020603050405020304" pitchFamily="18" charset="0"/>
            </a:endParaRPr>
          </a:p>
          <a:p>
            <a:pPr lvl="2"/>
            <a:r>
              <a:rPr lang="en-GB" altLang="en-US" dirty="0">
                <a:latin typeface="Times New Roman" panose="02020603050405020304" pitchFamily="18" charset="0"/>
                <a:cs typeface="Times New Roman" panose="02020603050405020304" pitchFamily="18" charset="0"/>
              </a:rPr>
              <a:t>&gt; Metallurgical process, primary and secondary processes (Cu, Fe, Al, Zn)</a:t>
            </a:r>
          </a:p>
          <a:p>
            <a:pPr lvl="2"/>
            <a:r>
              <a:rPr lang="en-GB" altLang="en-US" dirty="0">
                <a:latin typeface="Times New Roman" panose="02020603050405020304" pitchFamily="18" charset="0"/>
                <a:cs typeface="Times New Roman" panose="02020603050405020304" pitchFamily="18" charset="0"/>
              </a:rPr>
              <a:t>&gt; Coke production and carbo-chemical processes</a:t>
            </a:r>
          </a:p>
          <a:p>
            <a:pPr lvl="2"/>
            <a:r>
              <a:rPr lang="en-GB" altLang="en-US" dirty="0">
                <a:latin typeface="Times New Roman" panose="02020603050405020304" pitchFamily="18" charset="0"/>
                <a:cs typeface="Times New Roman" panose="02020603050405020304" pitchFamily="18" charset="0"/>
              </a:rPr>
              <a:t>&gt; Mineral processing; especially cement kilns</a:t>
            </a:r>
          </a:p>
          <a:p>
            <a:r>
              <a:rPr lang="en-GB" altLang="en-US" dirty="0">
                <a:latin typeface="Times New Roman" panose="02020603050405020304" pitchFamily="18" charset="0"/>
                <a:cs typeface="Times New Roman" panose="02020603050405020304" pitchFamily="18" charset="0"/>
              </a:rPr>
              <a:t>5. Controlled combustion processes:</a:t>
            </a:r>
          </a:p>
          <a:p>
            <a:pPr lvl="2"/>
            <a:r>
              <a:rPr lang="en-GB" altLang="en-US" dirty="0">
                <a:latin typeface="Times New Roman" panose="02020603050405020304" pitchFamily="18" charset="0"/>
                <a:cs typeface="Times New Roman" panose="02020603050405020304" pitchFamily="18" charset="0"/>
              </a:rPr>
              <a:t>&gt; Waste incineration</a:t>
            </a:r>
          </a:p>
          <a:p>
            <a:pPr lvl="2"/>
            <a:r>
              <a:rPr lang="en-GB" altLang="en-US" dirty="0">
                <a:latin typeface="Times New Roman" panose="02020603050405020304" pitchFamily="18" charset="0"/>
                <a:cs typeface="Times New Roman" panose="02020603050405020304" pitchFamily="18" charset="0"/>
              </a:rPr>
              <a:t>&gt; Coal and oil combustion</a:t>
            </a:r>
          </a:p>
          <a:p>
            <a:pPr lvl="2"/>
            <a:r>
              <a:rPr lang="en-GB" altLang="en-US" dirty="0">
                <a:latin typeface="Times New Roman" panose="02020603050405020304" pitchFamily="18" charset="0"/>
                <a:cs typeface="Times New Roman" panose="02020603050405020304" pitchFamily="18" charset="0"/>
              </a:rPr>
              <a:t>&gt; Landfill gas/biogas</a:t>
            </a:r>
            <a:endParaRPr lang="en-US" altLang="en-US" dirty="0">
              <a:latin typeface="Times New Roman" panose="02020603050405020304" pitchFamily="18" charset="0"/>
              <a:cs typeface="Times New Roman" panose="02020603050405020304" pitchFamily="18" charset="0"/>
            </a:endParaRPr>
          </a:p>
        </p:txBody>
      </p:sp>
      <p:sp>
        <p:nvSpPr>
          <p:cNvPr id="284695" name="AutoShape 23">
            <a:extLst>
              <a:ext uri="{FF2B5EF4-FFF2-40B4-BE49-F238E27FC236}">
                <a16:creationId xmlns:a16="http://schemas.microsoft.com/office/drawing/2014/main" id="{2B144F7E-36E5-4730-A2C8-15DD5D2E406F}"/>
              </a:ext>
            </a:extLst>
          </p:cNvPr>
          <p:cNvSpPr>
            <a:spLocks noChangeArrowheads="1"/>
          </p:cNvSpPr>
          <p:nvPr/>
        </p:nvSpPr>
        <p:spPr bwMode="auto">
          <a:xfrm>
            <a:off x="7419960" y="5578476"/>
            <a:ext cx="785460" cy="503238"/>
          </a:xfrm>
          <a:prstGeom prst="rightArrow">
            <a:avLst>
              <a:gd name="adj1" fmla="val 50111"/>
              <a:gd name="adj2" fmla="val 55485"/>
            </a:avLst>
          </a:prstGeom>
          <a:solidFill>
            <a:srgbClr val="CC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284696" name="Text Box 24">
            <a:extLst>
              <a:ext uri="{FF2B5EF4-FFF2-40B4-BE49-F238E27FC236}">
                <a16:creationId xmlns:a16="http://schemas.microsoft.com/office/drawing/2014/main" id="{D46EB539-F8E4-42ED-A886-ECE0839742CF}"/>
              </a:ext>
            </a:extLst>
          </p:cNvPr>
          <p:cNvSpPr txBox="1">
            <a:spLocks noChangeArrowheads="1"/>
          </p:cNvSpPr>
          <p:nvPr/>
        </p:nvSpPr>
        <p:spPr bwMode="auto">
          <a:xfrm>
            <a:off x="8205420" y="5577600"/>
            <a:ext cx="40686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000" dirty="0">
                <a:latin typeface="Times New Roman" panose="02020603050405020304" pitchFamily="18" charset="0"/>
                <a:cs typeface="Times New Roman" panose="02020603050405020304" pitchFamily="18" charset="0"/>
              </a:rPr>
              <a:t>Priority focus for Cleaner Production</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84695"/>
                                        </p:tgtEl>
                                        <p:attrNameLst>
                                          <p:attrName>style.visibility</p:attrName>
                                        </p:attrNameLst>
                                      </p:cBhvr>
                                      <p:to>
                                        <p:strVal val="visible"/>
                                      </p:to>
                                    </p:set>
                                    <p:animEffect transition="in" filter="blinds(horizontal)">
                                      <p:cBhvr>
                                        <p:cTn id="7" dur="500"/>
                                        <p:tgtEl>
                                          <p:spTgt spid="28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513144" y="40247"/>
            <a:ext cx="10916856" cy="787222"/>
          </a:xfrm>
        </p:spPr>
        <p:txBody>
          <a:bodyPr>
            <a:normAutofit/>
          </a:bodyPr>
          <a:lstStyle/>
          <a:p>
            <a:pPr algn="ctr"/>
            <a:r>
              <a:rPr lang="en-US" sz="3000" b="1" dirty="0" err="1">
                <a:latin typeface="Georgia" panose="02040502050405020303" pitchFamily="18" charset="0"/>
              </a:rPr>
              <a:t>Eis</a:t>
            </a:r>
            <a:r>
              <a:rPr lang="en-US" sz="3000" b="1" dirty="0">
                <a:latin typeface="Georgia" panose="02040502050405020303" pitchFamily="18" charset="0"/>
              </a:rPr>
              <a:t> (Environment Impact Statement)</a:t>
            </a:r>
            <a:endParaRPr lang="en-IN" sz="3000" b="1"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513144" y="1120676"/>
            <a:ext cx="11442882" cy="3365858"/>
          </a:xfrm>
          <a:prstGeom prst="rect">
            <a:avLst/>
          </a:prstGeom>
        </p:spPr>
        <p:txBody>
          <a:bodyPr wrap="square">
            <a:spAutoFit/>
          </a:bodyPr>
          <a:lstStyle/>
          <a:p>
            <a:pPr algn="just">
              <a:lnSpc>
                <a:spcPct val="150000"/>
              </a:lnSpc>
            </a:pPr>
            <a:r>
              <a:rPr lang="en-US" dirty="0">
                <a:latin typeface="Georgia" panose="02040502050405020303" pitchFamily="18" charset="0"/>
              </a:rPr>
              <a:t>An Environmental Impact Statement (EIS) is a document prepared to describe the effects for proposed activities on the environment. Here, "Environment,", is defined as the natural and physical environment and the relationship of people with that environment. This means that the "environment" considered in an EIS includes land, water, air, structures, living organisms, environmental values at the site, and the social, cultural, and economic aspects. An "impact" is a change in consequence that results from an activity. Impacts can be positive or negative or both. An EIS describes impacts, as well as ways to "mitigate" impacts. To "mitigate" means to lessen or remove negative impacts. Public Consultation is an important in EIS. It will be discussed in detail in unit 3.</a:t>
            </a:r>
            <a:endParaRPr lang="en-IN" dirty="0">
              <a:latin typeface="Georgia" panose="02040502050405020303" pitchFamily="18" charset="0"/>
            </a:endParaRPr>
          </a:p>
        </p:txBody>
      </p:sp>
    </p:spTree>
    <p:extLst>
      <p:ext uri="{BB962C8B-B14F-4D97-AF65-F5344CB8AC3E}">
        <p14:creationId xmlns:p14="http://schemas.microsoft.com/office/powerpoint/2010/main" val="3390217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7" name="Rectangle 7">
            <a:extLst>
              <a:ext uri="{FF2B5EF4-FFF2-40B4-BE49-F238E27FC236}">
                <a16:creationId xmlns:a16="http://schemas.microsoft.com/office/drawing/2014/main" id="{7C14DAFB-7315-49E0-BA68-86CA8F521FBD}"/>
              </a:ext>
            </a:extLst>
          </p:cNvPr>
          <p:cNvSpPr>
            <a:spLocks noChangeArrowheads="1"/>
          </p:cNvSpPr>
          <p:nvPr/>
        </p:nvSpPr>
        <p:spPr bwMode="auto">
          <a:xfrm>
            <a:off x="838200" y="0"/>
            <a:ext cx="9423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GB" altLang="en-US" sz="3400" b="1" u="sng" dirty="0">
                <a:latin typeface="Georgia" panose="02040502050405020303" pitchFamily="18" charset="0"/>
              </a:rPr>
              <a:t>Action Plan for POP as By-Products</a:t>
            </a:r>
            <a:endParaRPr lang="en-US" altLang="en-US" sz="3400" b="1" u="sng" dirty="0">
              <a:latin typeface="Georgia" panose="02040502050405020303" pitchFamily="18" charset="0"/>
            </a:endParaRPr>
          </a:p>
        </p:txBody>
      </p:sp>
      <p:sp>
        <p:nvSpPr>
          <p:cNvPr id="286738" name="Rectangle 18">
            <a:extLst>
              <a:ext uri="{FF2B5EF4-FFF2-40B4-BE49-F238E27FC236}">
                <a16:creationId xmlns:a16="http://schemas.microsoft.com/office/drawing/2014/main" id="{322C7293-B9EB-4220-8482-C26F539CA5E0}"/>
              </a:ext>
            </a:extLst>
          </p:cNvPr>
          <p:cNvSpPr>
            <a:spLocks noChangeArrowheads="1"/>
          </p:cNvSpPr>
          <p:nvPr/>
        </p:nvSpPr>
        <p:spPr bwMode="auto">
          <a:xfrm>
            <a:off x="262617" y="1027113"/>
            <a:ext cx="971708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GB" altLang="en-US" sz="2400" dirty="0">
                <a:latin typeface="Georgia" panose="02040502050405020303" pitchFamily="18" charset="0"/>
              </a:rPr>
              <a:t>To reduce release of </a:t>
            </a:r>
            <a:r>
              <a:rPr lang="en-GB" altLang="en-US" sz="2400" b="1" dirty="0">
                <a:solidFill>
                  <a:srgbClr val="CC0000"/>
                </a:solidFill>
                <a:latin typeface="Georgia" panose="02040502050405020303" pitchFamily="18" charset="0"/>
              </a:rPr>
              <a:t>POPs BY-PRODUCTS</a:t>
            </a:r>
            <a:r>
              <a:rPr lang="en-GB" altLang="en-US" sz="2400" dirty="0">
                <a:latin typeface="Georgia" panose="02040502050405020303" pitchFamily="18" charset="0"/>
              </a:rPr>
              <a:t>, each Party shall</a:t>
            </a:r>
            <a:r>
              <a:rPr lang="en-US" altLang="ko-KR" sz="2400" dirty="0">
                <a:latin typeface="Georgia" panose="02040502050405020303" pitchFamily="18" charset="0"/>
                <a:ea typeface="굴림" panose="020B0600000101010101" pitchFamily="34" charset="-127"/>
              </a:rPr>
              <a:t>:</a:t>
            </a:r>
            <a:endParaRPr lang="en-US" altLang="en-US" sz="2400" dirty="0">
              <a:latin typeface="Georgia" panose="02040502050405020303" pitchFamily="18" charset="0"/>
              <a:ea typeface="굴림" panose="020B0600000101010101" pitchFamily="34" charset="-127"/>
            </a:endParaRPr>
          </a:p>
        </p:txBody>
      </p:sp>
      <p:sp>
        <p:nvSpPr>
          <p:cNvPr id="286739" name="Text Box 19">
            <a:extLst>
              <a:ext uri="{FF2B5EF4-FFF2-40B4-BE49-F238E27FC236}">
                <a16:creationId xmlns:a16="http://schemas.microsoft.com/office/drawing/2014/main" id="{072D4A59-923D-4FF6-9F53-A99082568B2C}"/>
              </a:ext>
            </a:extLst>
          </p:cNvPr>
          <p:cNvSpPr txBox="1">
            <a:spLocks noChangeArrowheads="1"/>
          </p:cNvSpPr>
          <p:nvPr/>
        </p:nvSpPr>
        <p:spPr bwMode="auto">
          <a:xfrm>
            <a:off x="262617" y="1711326"/>
            <a:ext cx="1150257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a:latin typeface="Georgia" panose="02040502050405020303" pitchFamily="18" charset="0"/>
              </a:rPr>
              <a:t>&gt; </a:t>
            </a:r>
            <a:r>
              <a:rPr lang="en-GB" altLang="en-US" sz="2000" u="sng">
                <a:latin typeface="Georgia" panose="02040502050405020303" pitchFamily="18" charset="0"/>
              </a:rPr>
              <a:t>Develop and implement an action plan</a:t>
            </a:r>
            <a:r>
              <a:rPr lang="en-GB" altLang="en-US" sz="2000">
                <a:latin typeface="Georgia" panose="02040502050405020303" pitchFamily="18" charset="0"/>
              </a:rPr>
              <a:t> to evaluate release and then take steps to address them;</a:t>
            </a:r>
          </a:p>
          <a:p>
            <a:endParaRPr lang="en-US" altLang="en-US" sz="2000">
              <a:latin typeface="Georgia" panose="02040502050405020303" pitchFamily="18" charset="0"/>
            </a:endParaRPr>
          </a:p>
          <a:p>
            <a:r>
              <a:rPr lang="en-US" altLang="en-US" sz="2000">
                <a:latin typeface="Georgia" panose="02040502050405020303" pitchFamily="18" charset="0"/>
              </a:rPr>
              <a:t>&gt; </a:t>
            </a:r>
            <a:r>
              <a:rPr lang="en-US" altLang="en-US" sz="2000" u="sng">
                <a:latin typeface="Georgia" panose="02040502050405020303" pitchFamily="18" charset="0"/>
              </a:rPr>
              <a:t>Promote application of measures</a:t>
            </a:r>
            <a:r>
              <a:rPr lang="en-US" altLang="en-US" sz="2000">
                <a:latin typeface="Georgia" panose="02040502050405020303" pitchFamily="18" charset="0"/>
              </a:rPr>
              <a:t> to achieve realistic and meaningful levels of release reduction or source elimination;</a:t>
            </a:r>
          </a:p>
          <a:p>
            <a:endParaRPr lang="en-US" altLang="en-US" sz="2000">
              <a:latin typeface="Georgia" panose="02040502050405020303" pitchFamily="18" charset="0"/>
            </a:endParaRPr>
          </a:p>
          <a:p>
            <a:r>
              <a:rPr lang="en-US" altLang="en-US" sz="2000">
                <a:latin typeface="Georgia" panose="02040502050405020303" pitchFamily="18" charset="0"/>
              </a:rPr>
              <a:t>&gt; </a:t>
            </a:r>
            <a:r>
              <a:rPr lang="en-US" altLang="en-US" sz="2000" u="sng">
                <a:latin typeface="Georgia" panose="02040502050405020303" pitchFamily="18" charset="0"/>
              </a:rPr>
              <a:t>Promote development and use of substitute </a:t>
            </a:r>
            <a:r>
              <a:rPr lang="en-US" altLang="en-US" sz="2000">
                <a:latin typeface="Georgia" panose="02040502050405020303" pitchFamily="18" charset="0"/>
              </a:rPr>
              <a:t>or modified materials, products and processes to prevent release of POPs.</a:t>
            </a:r>
            <a:endParaRPr lang="en-US" altLang="en-US" sz="2000">
              <a:latin typeface="Georgia" panose="02040502050405020303" pitchFamily="18" charset="0"/>
              <a:ea typeface="굴림"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3" name="Rectangle 5">
            <a:extLst>
              <a:ext uri="{FF2B5EF4-FFF2-40B4-BE49-F238E27FC236}">
                <a16:creationId xmlns:a16="http://schemas.microsoft.com/office/drawing/2014/main" id="{20E707B4-29FF-4041-B01F-3CCFA7F4A21A}"/>
              </a:ext>
            </a:extLst>
          </p:cNvPr>
          <p:cNvSpPr>
            <a:spLocks noChangeArrowheads="1"/>
          </p:cNvSpPr>
          <p:nvPr/>
        </p:nvSpPr>
        <p:spPr bwMode="auto">
          <a:xfrm>
            <a:off x="1219426" y="0"/>
            <a:ext cx="9423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GB" altLang="en-US" sz="3400" b="1" u="sng" dirty="0">
                <a:latin typeface="Georgia" panose="02040502050405020303" pitchFamily="18" charset="0"/>
              </a:rPr>
              <a:t>Action Plan for </a:t>
            </a:r>
            <a:r>
              <a:rPr lang="en-US" altLang="en-US" sz="3400" b="1" u="sng" dirty="0">
                <a:latin typeface="Georgia" panose="02040502050405020303" pitchFamily="18" charset="0"/>
              </a:rPr>
              <a:t>Stockpiles and Wastes</a:t>
            </a:r>
          </a:p>
        </p:txBody>
      </p:sp>
      <p:sp>
        <p:nvSpPr>
          <p:cNvPr id="339986" name="Rectangle 18">
            <a:extLst>
              <a:ext uri="{FF2B5EF4-FFF2-40B4-BE49-F238E27FC236}">
                <a16:creationId xmlns:a16="http://schemas.microsoft.com/office/drawing/2014/main" id="{FF432069-7A19-4DE0-90AA-6AA834D3A2ED}"/>
              </a:ext>
            </a:extLst>
          </p:cNvPr>
          <p:cNvSpPr>
            <a:spLocks noChangeArrowheads="1"/>
          </p:cNvSpPr>
          <p:nvPr/>
        </p:nvSpPr>
        <p:spPr bwMode="auto">
          <a:xfrm>
            <a:off x="289606" y="950459"/>
            <a:ext cx="971708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GB" altLang="en-US" sz="2400" dirty="0">
                <a:latin typeface="Georgia" panose="02040502050405020303" pitchFamily="18" charset="0"/>
              </a:rPr>
              <a:t>To manage </a:t>
            </a:r>
            <a:r>
              <a:rPr lang="en-US" altLang="en-US" sz="2400" b="1" dirty="0">
                <a:solidFill>
                  <a:srgbClr val="CC0000"/>
                </a:solidFill>
                <a:latin typeface="Georgia" panose="02040502050405020303" pitchFamily="18" charset="0"/>
              </a:rPr>
              <a:t>STOCKPILES</a:t>
            </a:r>
            <a:r>
              <a:rPr lang="en-US" altLang="en-US" sz="2400" dirty="0">
                <a:latin typeface="Georgia" panose="02040502050405020303" pitchFamily="18" charset="0"/>
              </a:rPr>
              <a:t> and </a:t>
            </a:r>
            <a:r>
              <a:rPr lang="en-US" altLang="en-US" sz="2400" b="1" dirty="0">
                <a:solidFill>
                  <a:srgbClr val="CC0000"/>
                </a:solidFill>
                <a:latin typeface="Georgia" panose="02040502050405020303" pitchFamily="18" charset="0"/>
              </a:rPr>
              <a:t>WASTE</a:t>
            </a:r>
            <a:r>
              <a:rPr lang="en-US" altLang="en-US" sz="2400" dirty="0">
                <a:latin typeface="Georgia" panose="02040502050405020303" pitchFamily="18" charset="0"/>
              </a:rPr>
              <a:t>,</a:t>
            </a:r>
            <a:r>
              <a:rPr lang="en-GB" altLang="en-US" sz="2400" dirty="0">
                <a:latin typeface="Georgia" panose="02040502050405020303" pitchFamily="18" charset="0"/>
              </a:rPr>
              <a:t> each Party shall</a:t>
            </a:r>
            <a:r>
              <a:rPr lang="en-US" altLang="ko-KR" sz="2400" dirty="0">
                <a:latin typeface="Georgia" panose="02040502050405020303" pitchFamily="18" charset="0"/>
                <a:ea typeface="굴림" panose="020B0600000101010101" pitchFamily="34" charset="-127"/>
              </a:rPr>
              <a:t>:</a:t>
            </a:r>
            <a:endParaRPr lang="en-US" altLang="en-US" sz="2400" dirty="0">
              <a:latin typeface="Georgia" panose="02040502050405020303" pitchFamily="18" charset="0"/>
              <a:ea typeface="굴림" panose="020B0600000101010101" pitchFamily="34" charset="-127"/>
            </a:endParaRPr>
          </a:p>
        </p:txBody>
      </p:sp>
      <p:sp>
        <p:nvSpPr>
          <p:cNvPr id="339987" name="Text Box 19">
            <a:extLst>
              <a:ext uri="{FF2B5EF4-FFF2-40B4-BE49-F238E27FC236}">
                <a16:creationId xmlns:a16="http://schemas.microsoft.com/office/drawing/2014/main" id="{49C98557-50B9-45B9-B03C-181115869E2C}"/>
              </a:ext>
            </a:extLst>
          </p:cNvPr>
          <p:cNvSpPr txBox="1">
            <a:spLocks noChangeArrowheads="1"/>
          </p:cNvSpPr>
          <p:nvPr/>
        </p:nvSpPr>
        <p:spPr bwMode="auto">
          <a:xfrm>
            <a:off x="337911" y="1477509"/>
            <a:ext cx="111864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latin typeface="Georgia" panose="02040502050405020303" pitchFamily="18" charset="0"/>
              </a:rPr>
              <a:t>&gt; Develop strategies for </a:t>
            </a:r>
            <a:r>
              <a:rPr lang="en-US" altLang="en-US" sz="2000" u="sng" dirty="0">
                <a:latin typeface="Georgia" panose="02040502050405020303" pitchFamily="18" charset="0"/>
              </a:rPr>
              <a:t>identifying stockpiles, products and wastes</a:t>
            </a:r>
            <a:r>
              <a:rPr lang="en-US" altLang="en-US" sz="2000" dirty="0">
                <a:latin typeface="Georgia" panose="02040502050405020303" pitchFamily="18" charset="0"/>
              </a:rPr>
              <a:t> containing POPs;</a:t>
            </a:r>
          </a:p>
          <a:p>
            <a:endParaRPr lang="en-US" altLang="en-US" sz="2000" dirty="0">
              <a:latin typeface="Georgia" panose="02040502050405020303" pitchFamily="18" charset="0"/>
            </a:endParaRPr>
          </a:p>
          <a:p>
            <a:r>
              <a:rPr lang="en-US" altLang="en-US" sz="2000" dirty="0">
                <a:latin typeface="Georgia" panose="02040502050405020303" pitchFamily="18" charset="0"/>
              </a:rPr>
              <a:t>&gt; Manage POPs stockpiles and wastes </a:t>
            </a:r>
            <a:r>
              <a:rPr lang="en-US" altLang="en-US" sz="2000" u="sng" dirty="0">
                <a:latin typeface="Georgia" panose="02040502050405020303" pitchFamily="18" charset="0"/>
              </a:rPr>
              <a:t>in an environmentally sound manner</a:t>
            </a:r>
            <a:r>
              <a:rPr lang="en-US" altLang="en-US" sz="2000" dirty="0">
                <a:latin typeface="Georgia" panose="02040502050405020303" pitchFamily="18" charset="0"/>
              </a:rPr>
              <a:t>;</a:t>
            </a:r>
          </a:p>
          <a:p>
            <a:endParaRPr lang="en-US" altLang="en-US" sz="2000" dirty="0">
              <a:latin typeface="Georgia" panose="02040502050405020303" pitchFamily="18" charset="0"/>
            </a:endParaRPr>
          </a:p>
          <a:p>
            <a:r>
              <a:rPr lang="en-US" altLang="en-US" sz="2000" dirty="0">
                <a:latin typeface="Georgia" panose="02040502050405020303" pitchFamily="18" charset="0"/>
              </a:rPr>
              <a:t>&gt; Dispose of POPs wastes in manner consistent with </a:t>
            </a:r>
            <a:r>
              <a:rPr lang="en-US" altLang="en-US" sz="2000" u="sng" dirty="0">
                <a:latin typeface="Georgia" panose="02040502050405020303" pitchFamily="18" charset="0"/>
              </a:rPr>
              <a:t>international rules</a:t>
            </a:r>
            <a:r>
              <a:rPr lang="en-US" altLang="en-US" sz="2000" dirty="0">
                <a:latin typeface="Georgia" panose="02040502050405020303" pitchFamily="18" charset="0"/>
              </a:rPr>
              <a:t>;</a:t>
            </a:r>
          </a:p>
          <a:p>
            <a:endParaRPr lang="en-US" altLang="en-US" sz="2000" dirty="0">
              <a:latin typeface="Georgia" panose="02040502050405020303" pitchFamily="18" charset="0"/>
            </a:endParaRPr>
          </a:p>
          <a:p>
            <a:r>
              <a:rPr lang="en-US" altLang="en-US" sz="2000" dirty="0">
                <a:latin typeface="Georgia" panose="02040502050405020303" pitchFamily="18" charset="0"/>
              </a:rPr>
              <a:t>&gt; </a:t>
            </a:r>
            <a:r>
              <a:rPr lang="en-US" altLang="en-US" sz="2000" u="sng" dirty="0">
                <a:latin typeface="Georgia" panose="02040502050405020303" pitchFamily="18" charset="0"/>
              </a:rPr>
              <a:t>Disposal that recycles POPs</a:t>
            </a:r>
            <a:r>
              <a:rPr lang="en-US" altLang="en-US" sz="2000" dirty="0">
                <a:latin typeface="Georgia" panose="02040502050405020303" pitchFamily="18" charset="0"/>
              </a:rPr>
              <a:t> is not permitted;</a:t>
            </a:r>
          </a:p>
          <a:p>
            <a:endParaRPr lang="en-US" altLang="en-US" sz="2000" dirty="0">
              <a:latin typeface="Georgia" panose="02040502050405020303" pitchFamily="18" charset="0"/>
            </a:endParaRPr>
          </a:p>
          <a:p>
            <a:r>
              <a:rPr lang="en-US" altLang="en-US" sz="2000" dirty="0">
                <a:latin typeface="Georgia" panose="02040502050405020303" pitchFamily="18" charset="0"/>
              </a:rPr>
              <a:t>&gt; </a:t>
            </a:r>
            <a:r>
              <a:rPr lang="en-US" altLang="en-US" sz="2000" u="sng" dirty="0">
                <a:latin typeface="Georgia" panose="02040502050405020303" pitchFamily="18" charset="0"/>
              </a:rPr>
              <a:t>Transport of POPs wastes</a:t>
            </a:r>
            <a:r>
              <a:rPr lang="en-US" altLang="en-US" sz="2000" dirty="0">
                <a:latin typeface="Georgia" panose="02040502050405020303" pitchFamily="18" charset="0"/>
              </a:rPr>
              <a:t> is not permitted without taking into account international rules.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9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9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99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998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9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a:extLst>
              <a:ext uri="{FF2B5EF4-FFF2-40B4-BE49-F238E27FC236}">
                <a16:creationId xmlns:a16="http://schemas.microsoft.com/office/drawing/2014/main" id="{60777E4E-3FE9-4F10-AF0D-2BFB2B162685}"/>
              </a:ext>
            </a:extLst>
          </p:cNvPr>
          <p:cNvSpPr>
            <a:spLocks noChangeArrowheads="1"/>
          </p:cNvSpPr>
          <p:nvPr/>
        </p:nvSpPr>
        <p:spPr bwMode="auto">
          <a:xfrm>
            <a:off x="449942" y="313531"/>
            <a:ext cx="1158965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fr-FR" altLang="en-US" sz="3000" b="1" u="sng" dirty="0">
                <a:latin typeface="Georgia" panose="02040502050405020303" pitchFamily="18" charset="0"/>
              </a:rPr>
              <a:t>Arrangement for Implémentation &amp; </a:t>
            </a:r>
            <a:r>
              <a:rPr lang="nl-NL" altLang="en-US" sz="3000" b="1" u="sng" dirty="0">
                <a:latin typeface="Georgia" panose="02040502050405020303" pitchFamily="18" charset="0"/>
              </a:rPr>
              <a:t>Financial Resources</a:t>
            </a:r>
            <a:endParaRPr lang="en-US" altLang="en-US" sz="3000" b="1" u="sng" dirty="0">
              <a:latin typeface="Georgia" panose="02040502050405020303" pitchFamily="18" charset="0"/>
            </a:endParaRPr>
          </a:p>
          <a:p>
            <a:r>
              <a:rPr lang="fr-FR" altLang="en-US" sz="3000" b="1" u="sng" dirty="0">
                <a:latin typeface="Georgia" panose="02040502050405020303" pitchFamily="18" charset="0"/>
              </a:rPr>
              <a:t>  </a:t>
            </a:r>
            <a:endParaRPr lang="en-US" altLang="en-US" sz="3000" b="1" u="sng" dirty="0">
              <a:latin typeface="Georgia" panose="02040502050405020303" pitchFamily="18" charset="0"/>
            </a:endParaRPr>
          </a:p>
        </p:txBody>
      </p:sp>
      <p:sp>
        <p:nvSpPr>
          <p:cNvPr id="294919" name="Rectangle 7">
            <a:extLst>
              <a:ext uri="{FF2B5EF4-FFF2-40B4-BE49-F238E27FC236}">
                <a16:creationId xmlns:a16="http://schemas.microsoft.com/office/drawing/2014/main" id="{6388CC2D-09D5-483F-8A2F-A9DC55DAE67D}"/>
              </a:ext>
            </a:extLst>
          </p:cNvPr>
          <p:cNvSpPr>
            <a:spLocks noChangeArrowheads="1"/>
          </p:cNvSpPr>
          <p:nvPr/>
        </p:nvSpPr>
        <p:spPr bwMode="auto">
          <a:xfrm>
            <a:off x="3087688" y="654050"/>
            <a:ext cx="7580312"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endParaRPr lang="en-US" altLang="en-US" sz="3400" dirty="0">
              <a:latin typeface="Georgia" panose="02040502050405020303" pitchFamily="18" charset="0"/>
            </a:endParaRPr>
          </a:p>
        </p:txBody>
      </p:sp>
      <p:sp>
        <p:nvSpPr>
          <p:cNvPr id="294931" name="Text Box 19">
            <a:extLst>
              <a:ext uri="{FF2B5EF4-FFF2-40B4-BE49-F238E27FC236}">
                <a16:creationId xmlns:a16="http://schemas.microsoft.com/office/drawing/2014/main" id="{A9D5634C-9631-4080-820D-BF2C66930730}"/>
              </a:ext>
            </a:extLst>
          </p:cNvPr>
          <p:cNvSpPr txBox="1">
            <a:spLocks noChangeArrowheads="1"/>
          </p:cNvSpPr>
          <p:nvPr/>
        </p:nvSpPr>
        <p:spPr bwMode="auto">
          <a:xfrm>
            <a:off x="449943" y="1377950"/>
            <a:ext cx="11292114"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latin typeface="Georgia" panose="02040502050405020303" pitchFamily="18" charset="0"/>
              </a:rPr>
              <a:t>&gt; Parties from developed countries shall </a:t>
            </a:r>
            <a:r>
              <a:rPr lang="en-US" altLang="en-US" sz="2000" u="sng" dirty="0">
                <a:latin typeface="Georgia" panose="02040502050405020303" pitchFamily="18" charset="0"/>
              </a:rPr>
              <a:t>provide new and additional funding</a:t>
            </a:r>
            <a:r>
              <a:rPr lang="en-US" altLang="en-US" sz="2000" dirty="0">
                <a:latin typeface="Georgia" panose="02040502050405020303" pitchFamily="18" charset="0"/>
              </a:rPr>
              <a:t> to developing countries and countries with economies in transition.</a:t>
            </a:r>
          </a:p>
        </p:txBody>
      </p:sp>
      <p:sp>
        <p:nvSpPr>
          <p:cNvPr id="294933" name="Text Box 21">
            <a:extLst>
              <a:ext uri="{FF2B5EF4-FFF2-40B4-BE49-F238E27FC236}">
                <a16:creationId xmlns:a16="http://schemas.microsoft.com/office/drawing/2014/main" id="{AD138159-0E14-4B99-B943-2E9137F480A9}"/>
              </a:ext>
            </a:extLst>
          </p:cNvPr>
          <p:cNvSpPr txBox="1">
            <a:spLocks noChangeArrowheads="1"/>
          </p:cNvSpPr>
          <p:nvPr/>
        </p:nvSpPr>
        <p:spPr bwMode="auto">
          <a:xfrm>
            <a:off x="449943" y="944562"/>
            <a:ext cx="49929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CC0000"/>
                </a:solidFill>
                <a:latin typeface="Georgia" panose="02040502050405020303" pitchFamily="18" charset="0"/>
              </a:rPr>
              <a:t>DEVELOPED COUNTRIES</a:t>
            </a:r>
          </a:p>
        </p:txBody>
      </p:sp>
      <p:sp>
        <p:nvSpPr>
          <p:cNvPr id="294934" name="Text Box 22">
            <a:extLst>
              <a:ext uri="{FF2B5EF4-FFF2-40B4-BE49-F238E27FC236}">
                <a16:creationId xmlns:a16="http://schemas.microsoft.com/office/drawing/2014/main" id="{191B1850-2D21-465B-96AB-D260E84EEFB3}"/>
              </a:ext>
            </a:extLst>
          </p:cNvPr>
          <p:cNvSpPr txBox="1">
            <a:spLocks noChangeArrowheads="1"/>
          </p:cNvSpPr>
          <p:nvPr/>
        </p:nvSpPr>
        <p:spPr bwMode="auto">
          <a:xfrm>
            <a:off x="449942" y="2319337"/>
            <a:ext cx="56460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400" b="1" dirty="0">
                <a:solidFill>
                  <a:srgbClr val="CC0000"/>
                </a:solidFill>
                <a:latin typeface="Georgia" panose="02040502050405020303" pitchFamily="18" charset="0"/>
              </a:rPr>
              <a:t>FINANCIAL MECHANISM</a:t>
            </a:r>
            <a:endParaRPr lang="en-US" altLang="en-US" sz="2400" b="1" dirty="0">
              <a:solidFill>
                <a:srgbClr val="CC0000"/>
              </a:solidFill>
              <a:latin typeface="Georgia" panose="02040502050405020303" pitchFamily="18" charset="0"/>
            </a:endParaRPr>
          </a:p>
        </p:txBody>
      </p:sp>
      <p:sp>
        <p:nvSpPr>
          <p:cNvPr id="294935" name="Text Box 23">
            <a:extLst>
              <a:ext uri="{FF2B5EF4-FFF2-40B4-BE49-F238E27FC236}">
                <a16:creationId xmlns:a16="http://schemas.microsoft.com/office/drawing/2014/main" id="{704C2F89-2634-4EC1-BECF-8B102A91407B}"/>
              </a:ext>
            </a:extLst>
          </p:cNvPr>
          <p:cNvSpPr txBox="1">
            <a:spLocks noChangeArrowheads="1"/>
          </p:cNvSpPr>
          <p:nvPr/>
        </p:nvSpPr>
        <p:spPr bwMode="auto">
          <a:xfrm>
            <a:off x="449943" y="3686174"/>
            <a:ext cx="699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dirty="0">
                <a:solidFill>
                  <a:srgbClr val="CC0000"/>
                </a:solidFill>
                <a:latin typeface="Georgia" panose="02040502050405020303" pitchFamily="18" charset="0"/>
              </a:rPr>
              <a:t>GLOBAL ENVIRONMENT FACILITY (GEF)</a:t>
            </a:r>
            <a:endParaRPr lang="en-US" altLang="en-US" sz="2400" b="1" dirty="0">
              <a:solidFill>
                <a:srgbClr val="CC0000"/>
              </a:solidFill>
              <a:latin typeface="Georgia" panose="02040502050405020303" pitchFamily="18" charset="0"/>
            </a:endParaRPr>
          </a:p>
        </p:txBody>
      </p:sp>
      <p:sp>
        <p:nvSpPr>
          <p:cNvPr id="294936" name="Text Box 24">
            <a:extLst>
              <a:ext uri="{FF2B5EF4-FFF2-40B4-BE49-F238E27FC236}">
                <a16:creationId xmlns:a16="http://schemas.microsoft.com/office/drawing/2014/main" id="{083E3F74-2317-4E27-AF8C-B775EFF6EA84}"/>
              </a:ext>
            </a:extLst>
          </p:cNvPr>
          <p:cNvSpPr txBox="1">
            <a:spLocks noChangeArrowheads="1"/>
          </p:cNvSpPr>
          <p:nvPr/>
        </p:nvSpPr>
        <p:spPr bwMode="auto">
          <a:xfrm>
            <a:off x="449944" y="4125913"/>
            <a:ext cx="114517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latin typeface="Georgia" panose="02040502050405020303" pitchFamily="18" charset="0"/>
              </a:rPr>
              <a:t>&gt; </a:t>
            </a:r>
            <a:r>
              <a:rPr lang="en-US" altLang="en-US" sz="2000" u="sng" dirty="0">
                <a:latin typeface="Georgia" panose="02040502050405020303" pitchFamily="18" charset="0"/>
              </a:rPr>
              <a:t>On an interim basis</a:t>
            </a:r>
            <a:r>
              <a:rPr lang="en-US" altLang="en-US" sz="2000" dirty="0">
                <a:latin typeface="Georgia" panose="02040502050405020303" pitchFamily="18" charset="0"/>
              </a:rPr>
              <a:t> GEF will serve as the </a:t>
            </a:r>
            <a:r>
              <a:rPr lang="en-US" altLang="en-US" sz="2000" u="sng" dirty="0">
                <a:latin typeface="Georgia" panose="02040502050405020303" pitchFamily="18" charset="0"/>
              </a:rPr>
              <a:t>principal financial mechanism of the Convention</a:t>
            </a:r>
            <a:r>
              <a:rPr lang="en-US" altLang="en-US" sz="2000" dirty="0">
                <a:latin typeface="Georgia" panose="02040502050405020303" pitchFamily="18" charset="0"/>
              </a:rPr>
              <a:t> until the COP decides on the institutional structure of the permanent financial mechanism.</a:t>
            </a:r>
          </a:p>
        </p:txBody>
      </p:sp>
      <p:sp>
        <p:nvSpPr>
          <p:cNvPr id="294937" name="Text Box 25">
            <a:extLst>
              <a:ext uri="{FF2B5EF4-FFF2-40B4-BE49-F238E27FC236}">
                <a16:creationId xmlns:a16="http://schemas.microsoft.com/office/drawing/2014/main" id="{0367CAB5-C2F4-4CC3-AC16-65744F6ADDB9}"/>
              </a:ext>
            </a:extLst>
          </p:cNvPr>
          <p:cNvSpPr txBox="1">
            <a:spLocks noChangeArrowheads="1"/>
          </p:cNvSpPr>
          <p:nvPr/>
        </p:nvSpPr>
        <p:spPr bwMode="auto">
          <a:xfrm>
            <a:off x="449942" y="2760663"/>
            <a:ext cx="11292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latin typeface="Georgia" panose="02040502050405020303" pitchFamily="18" charset="0"/>
              </a:rPr>
              <a:t>&gt; There will be a financial mechanism established under the treaty (undefined yet)</a:t>
            </a:r>
            <a:r>
              <a:rPr lang="en-US" altLang="en-US" dirty="0">
                <a:latin typeface="Georgia" panose="02040502050405020303" pitchFamily="18" charset="0"/>
              </a:rPr>
              <a:t> </a:t>
            </a:r>
            <a:r>
              <a:rPr lang="en-US" altLang="en-US" sz="2000" u="sng" dirty="0">
                <a:latin typeface="Georgia" panose="02040502050405020303" pitchFamily="18" charset="0"/>
              </a:rPr>
              <a:t>to assist countries in its implementation</a:t>
            </a:r>
            <a:r>
              <a:rPr lang="en-US" altLang="en-US" sz="2000" dirty="0">
                <a:latin typeface="Georgia" panose="02040502050405020303"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49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49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49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49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4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31" grpId="0"/>
      <p:bldP spid="294933" grpId="0"/>
      <p:bldP spid="294934" grpId="0"/>
      <p:bldP spid="294935" grpId="0"/>
      <p:bldP spid="294936" grpId="0"/>
      <p:bldP spid="2949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660C-3AD2-49B9-9CB2-CA9B73A716B4}"/>
              </a:ext>
            </a:extLst>
          </p:cNvPr>
          <p:cNvSpPr>
            <a:spLocks noGrp="1"/>
          </p:cNvSpPr>
          <p:nvPr>
            <p:ph type="title"/>
          </p:nvPr>
        </p:nvSpPr>
        <p:spPr>
          <a:xfrm>
            <a:off x="3076270" y="178298"/>
            <a:ext cx="5036100" cy="642318"/>
          </a:xfrm>
        </p:spPr>
        <p:txBody>
          <a:bodyPr/>
          <a:lstStyle/>
          <a:p>
            <a:r>
              <a:rPr lang="en-US" b="1" u="sng" dirty="0">
                <a:latin typeface="Georgia" panose="02040502050405020303" pitchFamily="18" charset="0"/>
              </a:rPr>
              <a:t>Earth summit 1992</a:t>
            </a:r>
            <a:endParaRPr lang="en-IN" b="1" u="sng" dirty="0">
              <a:latin typeface="Georgia" panose="02040502050405020303" pitchFamily="18" charset="0"/>
            </a:endParaRPr>
          </a:p>
        </p:txBody>
      </p:sp>
      <p:sp>
        <p:nvSpPr>
          <p:cNvPr id="3" name="Content Placeholder 2">
            <a:extLst>
              <a:ext uri="{FF2B5EF4-FFF2-40B4-BE49-F238E27FC236}">
                <a16:creationId xmlns:a16="http://schemas.microsoft.com/office/drawing/2014/main" id="{BBD6DB68-48CD-4357-B3E8-1016BE7D2B04}"/>
              </a:ext>
            </a:extLst>
          </p:cNvPr>
          <p:cNvSpPr>
            <a:spLocks noGrp="1"/>
          </p:cNvSpPr>
          <p:nvPr>
            <p:ph idx="1"/>
          </p:nvPr>
        </p:nvSpPr>
        <p:spPr>
          <a:xfrm>
            <a:off x="502011" y="562071"/>
            <a:ext cx="9603275" cy="3450613"/>
          </a:xfrm>
        </p:spPr>
        <p:txBody>
          <a:bodyPr>
            <a:normAutofit/>
          </a:bodyPr>
          <a:lstStyle/>
          <a:p>
            <a:pPr marL="0" indent="0">
              <a:buClrTx/>
              <a:buNone/>
            </a:pPr>
            <a:r>
              <a:rPr lang="en-US" dirty="0">
                <a:latin typeface="Georgia" panose="02040502050405020303" pitchFamily="18" charset="0"/>
              </a:rPr>
              <a:t>Also called as </a:t>
            </a:r>
          </a:p>
          <a:p>
            <a:pPr marL="457200" indent="-457200">
              <a:buClrTx/>
              <a:buFont typeface="+mj-lt"/>
              <a:buAutoNum type="arabicPeriod"/>
            </a:pPr>
            <a:r>
              <a:rPr lang="en-US" dirty="0">
                <a:latin typeface="Georgia" panose="02040502050405020303" pitchFamily="18" charset="0"/>
              </a:rPr>
              <a:t>Rio Earth Summit.</a:t>
            </a:r>
          </a:p>
          <a:p>
            <a:pPr marL="457200" indent="-457200">
              <a:buClrTx/>
              <a:buFont typeface="+mj-lt"/>
              <a:buAutoNum type="arabicPeriod"/>
            </a:pPr>
            <a:r>
              <a:rPr lang="pt-BR" dirty="0">
                <a:latin typeface="Georgia" panose="02040502050405020303" pitchFamily="18" charset="0"/>
              </a:rPr>
              <a:t>Rio de Janeiro Earth Summit</a:t>
            </a:r>
          </a:p>
          <a:p>
            <a:pPr marL="457200" indent="-457200">
              <a:buClrTx/>
              <a:buFont typeface="+mj-lt"/>
              <a:buAutoNum type="arabicPeriod"/>
            </a:pPr>
            <a:r>
              <a:rPr lang="en-US" dirty="0">
                <a:latin typeface="Georgia" panose="02040502050405020303" pitchFamily="18" charset="0"/>
              </a:rPr>
              <a:t>Rio Summit</a:t>
            </a:r>
          </a:p>
          <a:p>
            <a:pPr marL="457200" indent="-457200">
              <a:buClrTx/>
              <a:buFont typeface="+mj-lt"/>
              <a:buAutoNum type="arabicPeriod"/>
            </a:pPr>
            <a:r>
              <a:rPr lang="en-US" dirty="0">
                <a:latin typeface="Georgia" panose="02040502050405020303" pitchFamily="18" charset="0"/>
              </a:rPr>
              <a:t>Rio Conference</a:t>
            </a:r>
          </a:p>
          <a:p>
            <a:pPr marL="457200" indent="-457200">
              <a:buClrTx/>
              <a:buFont typeface="+mj-lt"/>
              <a:buAutoNum type="arabicPeriod"/>
            </a:pPr>
            <a:r>
              <a:rPr lang="en-US" dirty="0">
                <a:latin typeface="Georgia" panose="02040502050405020303" pitchFamily="18" charset="0"/>
              </a:rPr>
              <a:t>The Earth Summit</a:t>
            </a:r>
          </a:p>
          <a:p>
            <a:pPr marL="457200" indent="-457200">
              <a:buClrTx/>
              <a:buFont typeface="+mj-lt"/>
              <a:buAutoNum type="arabicPeriod"/>
            </a:pPr>
            <a:r>
              <a:rPr lang="en-US" dirty="0">
                <a:latin typeface="Georgia" panose="02040502050405020303" pitchFamily="18" charset="0"/>
              </a:rPr>
              <a:t>United Nations Conference on Environment and Development (UNCED) </a:t>
            </a:r>
          </a:p>
          <a:p>
            <a:pPr marL="457200" indent="-457200">
              <a:buClrTx/>
              <a:buFont typeface="+mj-lt"/>
              <a:buAutoNum type="arabicPeriod"/>
            </a:pPr>
            <a:endParaRPr lang="en-IN" dirty="0">
              <a:latin typeface="Georgia" panose="02040502050405020303" pitchFamily="18" charset="0"/>
            </a:endParaRPr>
          </a:p>
        </p:txBody>
      </p:sp>
      <p:sp>
        <p:nvSpPr>
          <p:cNvPr id="4" name="Content Placeholder 2">
            <a:extLst>
              <a:ext uri="{FF2B5EF4-FFF2-40B4-BE49-F238E27FC236}">
                <a16:creationId xmlns:a16="http://schemas.microsoft.com/office/drawing/2014/main" id="{B37BBC5B-4879-41C8-B46E-6968F9BE57A2}"/>
              </a:ext>
            </a:extLst>
          </p:cNvPr>
          <p:cNvSpPr txBox="1">
            <a:spLocks/>
          </p:cNvSpPr>
          <p:nvPr/>
        </p:nvSpPr>
        <p:spPr>
          <a:xfrm>
            <a:off x="502011" y="4143585"/>
            <a:ext cx="11114649" cy="5057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ClrTx/>
              <a:buNone/>
            </a:pPr>
            <a:r>
              <a:rPr lang="en-US" dirty="0">
                <a:latin typeface="Georgia" panose="02040502050405020303" pitchFamily="18" charset="0"/>
              </a:rPr>
              <a:t>It took place in </a:t>
            </a:r>
            <a:r>
              <a:rPr lang="pt-BR" dirty="0">
                <a:latin typeface="Georgia" panose="02040502050405020303" pitchFamily="18" charset="0"/>
              </a:rPr>
              <a:t>Rio de Janeiro city of Brazil on 3rd and 14th June 1992. </a:t>
            </a:r>
            <a:endParaRPr lang="en-IN" dirty="0">
              <a:latin typeface="Georgia" panose="02040502050405020303" pitchFamily="18" charset="0"/>
            </a:endParaRPr>
          </a:p>
        </p:txBody>
      </p:sp>
      <p:sp>
        <p:nvSpPr>
          <p:cNvPr id="5" name="Rectangle 4">
            <a:extLst>
              <a:ext uri="{FF2B5EF4-FFF2-40B4-BE49-F238E27FC236}">
                <a16:creationId xmlns:a16="http://schemas.microsoft.com/office/drawing/2014/main" id="{002C114A-4F20-4E89-9102-E5546EA8FBD9}"/>
              </a:ext>
            </a:extLst>
          </p:cNvPr>
          <p:cNvSpPr/>
          <p:nvPr/>
        </p:nvSpPr>
        <p:spPr>
          <a:xfrm>
            <a:off x="502011" y="5657334"/>
            <a:ext cx="7258718" cy="369332"/>
          </a:xfrm>
          <a:prstGeom prst="rect">
            <a:avLst/>
          </a:prstGeom>
        </p:spPr>
        <p:txBody>
          <a:bodyPr wrap="none">
            <a:spAutoFit/>
          </a:bodyPr>
          <a:lstStyle/>
          <a:p>
            <a:r>
              <a:rPr lang="en-IN" b="1" i="1" dirty="0">
                <a:latin typeface="Georgia" panose="02040502050405020303" pitchFamily="18" charset="0"/>
              </a:rPr>
              <a:t>https://www.un.org/en/conferences/environment/rio1992</a:t>
            </a:r>
          </a:p>
        </p:txBody>
      </p:sp>
      <p:sp>
        <p:nvSpPr>
          <p:cNvPr id="6" name="Content Placeholder 2">
            <a:extLst>
              <a:ext uri="{FF2B5EF4-FFF2-40B4-BE49-F238E27FC236}">
                <a16:creationId xmlns:a16="http://schemas.microsoft.com/office/drawing/2014/main" id="{FACE6AC9-FA4A-4803-8884-9BB718F5DD02}"/>
              </a:ext>
            </a:extLst>
          </p:cNvPr>
          <p:cNvSpPr txBox="1">
            <a:spLocks/>
          </p:cNvSpPr>
          <p:nvPr/>
        </p:nvSpPr>
        <p:spPr>
          <a:xfrm>
            <a:off x="502010" y="5151591"/>
            <a:ext cx="11114649" cy="5057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ClrTx/>
              <a:buNone/>
            </a:pPr>
            <a:r>
              <a:rPr lang="en-US" dirty="0">
                <a:latin typeface="Georgia" panose="02040502050405020303" pitchFamily="18" charset="0"/>
              </a:rPr>
              <a:t>Reference Link</a:t>
            </a:r>
            <a:endParaRPr lang="en-IN" dirty="0">
              <a:latin typeface="Georgia" panose="02040502050405020303" pitchFamily="18" charset="0"/>
            </a:endParaRPr>
          </a:p>
        </p:txBody>
      </p:sp>
    </p:spTree>
    <p:extLst>
      <p:ext uri="{BB962C8B-B14F-4D97-AF65-F5344CB8AC3E}">
        <p14:creationId xmlns:p14="http://schemas.microsoft.com/office/powerpoint/2010/main" val="1612168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660C-3AD2-49B9-9CB2-CA9B73A716B4}"/>
              </a:ext>
            </a:extLst>
          </p:cNvPr>
          <p:cNvSpPr>
            <a:spLocks noGrp="1"/>
          </p:cNvSpPr>
          <p:nvPr>
            <p:ph type="title"/>
          </p:nvPr>
        </p:nvSpPr>
        <p:spPr>
          <a:xfrm>
            <a:off x="3076270" y="178298"/>
            <a:ext cx="5036100" cy="642318"/>
          </a:xfrm>
        </p:spPr>
        <p:txBody>
          <a:bodyPr/>
          <a:lstStyle/>
          <a:p>
            <a:r>
              <a:rPr lang="en-US" b="1" u="sng" dirty="0">
                <a:latin typeface="Georgia" panose="02040502050405020303" pitchFamily="18" charset="0"/>
              </a:rPr>
              <a:t>Earth summit 1992</a:t>
            </a:r>
            <a:endParaRPr lang="en-IN" b="1" u="sng" dirty="0">
              <a:latin typeface="Georgia" panose="02040502050405020303" pitchFamily="18" charset="0"/>
            </a:endParaRPr>
          </a:p>
        </p:txBody>
      </p:sp>
      <p:sp>
        <p:nvSpPr>
          <p:cNvPr id="3" name="Content Placeholder 2">
            <a:extLst>
              <a:ext uri="{FF2B5EF4-FFF2-40B4-BE49-F238E27FC236}">
                <a16:creationId xmlns:a16="http://schemas.microsoft.com/office/drawing/2014/main" id="{BBD6DB68-48CD-4357-B3E8-1016BE7D2B04}"/>
              </a:ext>
            </a:extLst>
          </p:cNvPr>
          <p:cNvSpPr>
            <a:spLocks noGrp="1"/>
          </p:cNvSpPr>
          <p:nvPr>
            <p:ph idx="1"/>
          </p:nvPr>
        </p:nvSpPr>
        <p:spPr>
          <a:xfrm>
            <a:off x="320855" y="1318689"/>
            <a:ext cx="11550289" cy="2587529"/>
          </a:xfrm>
        </p:spPr>
        <p:txBody>
          <a:bodyPr>
            <a:normAutofit/>
          </a:bodyPr>
          <a:lstStyle/>
          <a:p>
            <a:pPr marL="0" indent="0">
              <a:lnSpc>
                <a:spcPct val="150000"/>
              </a:lnSpc>
              <a:buClrTx/>
              <a:buNone/>
            </a:pPr>
            <a:r>
              <a:rPr lang="en-US" dirty="0">
                <a:latin typeface="Georgia" panose="02040502050405020303" pitchFamily="18" charset="0"/>
              </a:rPr>
              <a:t>It was a major event of the United Nations and brought together political leaders, diplomats, scientists, representatives of the media and non-governmental organizations (NGOs) from 179 countries for a massive effort to focus on the impact of human socio-economic activities on the environment. The date was chosen as the occasion of the 20th anniversary of the first Human Environment Conference in Stockholm, Sweden, in 1972.</a:t>
            </a:r>
            <a:endParaRPr lang="en-IN" dirty="0">
              <a:latin typeface="Georgia" panose="02040502050405020303" pitchFamily="18" charset="0"/>
            </a:endParaRPr>
          </a:p>
        </p:txBody>
      </p:sp>
    </p:spTree>
    <p:extLst>
      <p:ext uri="{BB962C8B-B14F-4D97-AF65-F5344CB8AC3E}">
        <p14:creationId xmlns:p14="http://schemas.microsoft.com/office/powerpoint/2010/main" val="772538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660C-3AD2-49B9-9CB2-CA9B73A716B4}"/>
              </a:ext>
            </a:extLst>
          </p:cNvPr>
          <p:cNvSpPr>
            <a:spLocks noGrp="1"/>
          </p:cNvSpPr>
          <p:nvPr>
            <p:ph type="title"/>
          </p:nvPr>
        </p:nvSpPr>
        <p:spPr>
          <a:xfrm>
            <a:off x="4447870" y="178298"/>
            <a:ext cx="5036100" cy="642318"/>
          </a:xfrm>
        </p:spPr>
        <p:txBody>
          <a:bodyPr/>
          <a:lstStyle/>
          <a:p>
            <a:r>
              <a:rPr lang="en-US" b="1" u="sng" dirty="0">
                <a:latin typeface="Georgia" panose="02040502050405020303" pitchFamily="18" charset="0"/>
              </a:rPr>
              <a:t>objective</a:t>
            </a:r>
            <a:endParaRPr lang="en-IN" b="1" u="sng" dirty="0">
              <a:latin typeface="Georgia" panose="02040502050405020303" pitchFamily="18" charset="0"/>
            </a:endParaRPr>
          </a:p>
        </p:txBody>
      </p:sp>
      <p:sp>
        <p:nvSpPr>
          <p:cNvPr id="3" name="Content Placeholder 2">
            <a:extLst>
              <a:ext uri="{FF2B5EF4-FFF2-40B4-BE49-F238E27FC236}">
                <a16:creationId xmlns:a16="http://schemas.microsoft.com/office/drawing/2014/main" id="{BBD6DB68-48CD-4357-B3E8-1016BE7D2B04}"/>
              </a:ext>
            </a:extLst>
          </p:cNvPr>
          <p:cNvSpPr>
            <a:spLocks noGrp="1"/>
          </p:cNvSpPr>
          <p:nvPr>
            <p:ph idx="1"/>
          </p:nvPr>
        </p:nvSpPr>
        <p:spPr>
          <a:xfrm>
            <a:off x="320855" y="820616"/>
            <a:ext cx="11550289" cy="1541583"/>
          </a:xfrm>
        </p:spPr>
        <p:txBody>
          <a:bodyPr>
            <a:normAutofit/>
          </a:bodyPr>
          <a:lstStyle/>
          <a:p>
            <a:pPr marL="0" indent="0">
              <a:buClrTx/>
              <a:buNone/>
            </a:pPr>
            <a:r>
              <a:rPr lang="en-US" dirty="0">
                <a:latin typeface="Georgia" panose="02040502050405020303" pitchFamily="18" charset="0"/>
              </a:rPr>
              <a:t>The objective of the summit was to achieve at a consensus on development that would minimize the impacts on environment. More commonly speaking it addresses the issue of sustainability due to socio and economic activities of human beings. The protection of the environment due to development was the central underlying idea. </a:t>
            </a:r>
            <a:endParaRPr lang="en-IN" dirty="0">
              <a:latin typeface="Georgia" panose="02040502050405020303" pitchFamily="18" charset="0"/>
            </a:endParaRPr>
          </a:p>
        </p:txBody>
      </p:sp>
      <p:sp>
        <p:nvSpPr>
          <p:cNvPr id="4" name="Rectangle 3">
            <a:extLst>
              <a:ext uri="{FF2B5EF4-FFF2-40B4-BE49-F238E27FC236}">
                <a16:creationId xmlns:a16="http://schemas.microsoft.com/office/drawing/2014/main" id="{BB10B7BA-8D1A-498C-98A4-2C1DC52FCB2B}"/>
              </a:ext>
            </a:extLst>
          </p:cNvPr>
          <p:cNvSpPr/>
          <p:nvPr/>
        </p:nvSpPr>
        <p:spPr>
          <a:xfrm>
            <a:off x="219255" y="2307773"/>
            <a:ext cx="11651889" cy="3267946"/>
          </a:xfrm>
          <a:prstGeom prst="rect">
            <a:avLst/>
          </a:prstGeom>
        </p:spPr>
        <p:txBody>
          <a:bodyPr wrap="square">
            <a:spAutoFit/>
          </a:bodyPr>
          <a:lstStyle/>
          <a:p>
            <a:pPr>
              <a:lnSpc>
                <a:spcPct val="150000"/>
              </a:lnSpc>
            </a:pPr>
            <a:r>
              <a:rPr lang="en-US" sz="2000" dirty="0">
                <a:solidFill>
                  <a:srgbClr val="202122"/>
                </a:solidFill>
                <a:latin typeface="Georgia" panose="02040502050405020303" pitchFamily="18" charset="0"/>
              </a:rPr>
              <a:t>Following issues were addressed in this summit.</a:t>
            </a:r>
          </a:p>
          <a:p>
            <a:pPr marL="342900" indent="-342900">
              <a:lnSpc>
                <a:spcPct val="150000"/>
              </a:lnSpc>
              <a:buFont typeface="+mj-lt"/>
              <a:buAutoNum type="arabicPeriod"/>
            </a:pPr>
            <a:r>
              <a:rPr lang="en-US" sz="2000" dirty="0">
                <a:solidFill>
                  <a:srgbClr val="202122"/>
                </a:solidFill>
                <a:latin typeface="Georgia" panose="02040502050405020303" pitchFamily="18" charset="0"/>
              </a:rPr>
              <a:t>Systematic scrutiny of patterns of production—particularly the production of toxic components, such as lead in gasoline, or poisonous waste including radioactive chemicals</a:t>
            </a:r>
          </a:p>
          <a:p>
            <a:pPr marL="342900" indent="-342900">
              <a:lnSpc>
                <a:spcPct val="150000"/>
              </a:lnSpc>
              <a:buFont typeface="+mj-lt"/>
              <a:buAutoNum type="arabicPeriod"/>
            </a:pPr>
            <a:r>
              <a:rPr lang="en-US" sz="2000" dirty="0">
                <a:solidFill>
                  <a:srgbClr val="202122"/>
                </a:solidFill>
                <a:latin typeface="Georgia" panose="02040502050405020303" pitchFamily="18" charset="0"/>
              </a:rPr>
              <a:t>Alternative sources of energy to replace the use of fossil fuels which causes global climate change</a:t>
            </a:r>
          </a:p>
          <a:p>
            <a:pPr marL="342900" indent="-342900">
              <a:lnSpc>
                <a:spcPct val="150000"/>
              </a:lnSpc>
              <a:buFont typeface="+mj-lt"/>
              <a:buAutoNum type="arabicPeriod"/>
            </a:pPr>
            <a:r>
              <a:rPr lang="en-US" sz="2000" dirty="0">
                <a:solidFill>
                  <a:srgbClr val="202122"/>
                </a:solidFill>
                <a:latin typeface="Georgia" panose="02040502050405020303" pitchFamily="18" charset="0"/>
              </a:rPr>
              <a:t>New reliance on public transportation systems in order to reduce vehicle emissions, congestion in cities and the health problems caused by polluted air and smoke</a:t>
            </a:r>
          </a:p>
          <a:p>
            <a:pPr marL="342900" indent="-342900">
              <a:lnSpc>
                <a:spcPct val="150000"/>
              </a:lnSpc>
              <a:buFont typeface="+mj-lt"/>
              <a:buAutoNum type="arabicPeriod"/>
            </a:pPr>
            <a:r>
              <a:rPr lang="en-US" sz="2000" dirty="0">
                <a:solidFill>
                  <a:srgbClr val="202122"/>
                </a:solidFill>
                <a:latin typeface="Georgia" panose="02040502050405020303" pitchFamily="18" charset="0"/>
              </a:rPr>
              <a:t>The growing usage and limited supply of water</a:t>
            </a:r>
          </a:p>
        </p:txBody>
      </p:sp>
    </p:spTree>
    <p:extLst>
      <p:ext uri="{BB962C8B-B14F-4D97-AF65-F5344CB8AC3E}">
        <p14:creationId xmlns:p14="http://schemas.microsoft.com/office/powerpoint/2010/main" val="922061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660C-3AD2-49B9-9CB2-CA9B73A716B4}"/>
              </a:ext>
            </a:extLst>
          </p:cNvPr>
          <p:cNvSpPr>
            <a:spLocks noGrp="1"/>
          </p:cNvSpPr>
          <p:nvPr>
            <p:ph type="title"/>
          </p:nvPr>
        </p:nvSpPr>
        <p:spPr>
          <a:xfrm>
            <a:off x="2086714" y="178298"/>
            <a:ext cx="9343286" cy="642318"/>
          </a:xfrm>
        </p:spPr>
        <p:txBody>
          <a:bodyPr>
            <a:normAutofit/>
          </a:bodyPr>
          <a:lstStyle/>
          <a:p>
            <a:r>
              <a:rPr lang="en-US" b="1" u="sng" dirty="0">
                <a:latin typeface="Georgia" panose="02040502050405020303" pitchFamily="18" charset="0"/>
              </a:rPr>
              <a:t>Achievements of </a:t>
            </a:r>
            <a:r>
              <a:rPr lang="en-US" b="1" u="sng" dirty="0" err="1">
                <a:latin typeface="Georgia" panose="02040502050405020303" pitchFamily="18" charset="0"/>
              </a:rPr>
              <a:t>rio</a:t>
            </a:r>
            <a:r>
              <a:rPr lang="en-US" b="1" u="sng" dirty="0">
                <a:latin typeface="Georgia" panose="02040502050405020303" pitchFamily="18" charset="0"/>
              </a:rPr>
              <a:t> earth summit</a:t>
            </a:r>
            <a:endParaRPr lang="en-IN" b="1" u="sng" dirty="0">
              <a:latin typeface="Georgia" panose="02040502050405020303" pitchFamily="18" charset="0"/>
            </a:endParaRPr>
          </a:p>
        </p:txBody>
      </p:sp>
      <p:sp>
        <p:nvSpPr>
          <p:cNvPr id="3" name="Content Placeholder 2">
            <a:extLst>
              <a:ext uri="{FF2B5EF4-FFF2-40B4-BE49-F238E27FC236}">
                <a16:creationId xmlns:a16="http://schemas.microsoft.com/office/drawing/2014/main" id="{BBD6DB68-48CD-4357-B3E8-1016BE7D2B04}"/>
              </a:ext>
            </a:extLst>
          </p:cNvPr>
          <p:cNvSpPr>
            <a:spLocks noGrp="1"/>
          </p:cNvSpPr>
          <p:nvPr>
            <p:ph idx="1"/>
          </p:nvPr>
        </p:nvSpPr>
        <p:spPr>
          <a:xfrm>
            <a:off x="203201" y="820616"/>
            <a:ext cx="11849100" cy="3450613"/>
          </a:xfrm>
        </p:spPr>
        <p:txBody>
          <a:bodyPr>
            <a:noAutofit/>
          </a:bodyPr>
          <a:lstStyle/>
          <a:p>
            <a:pPr marL="0" indent="0">
              <a:buClrTx/>
              <a:buNone/>
            </a:pPr>
            <a:r>
              <a:rPr lang="en-US" dirty="0">
                <a:latin typeface="Georgia" panose="02040502050405020303" pitchFamily="18" charset="0"/>
              </a:rPr>
              <a:t>Following are the achievements of Rio Earth Summit.</a:t>
            </a:r>
          </a:p>
          <a:p>
            <a:pPr marL="457200" indent="-457200">
              <a:buClrTx/>
              <a:buFont typeface="+mj-lt"/>
              <a:buAutoNum type="arabicPeriod"/>
            </a:pPr>
            <a:r>
              <a:rPr lang="en-US" dirty="0">
                <a:latin typeface="Georgia" panose="02040502050405020303" pitchFamily="18" charset="0"/>
              </a:rPr>
              <a:t>One of the most important achievement of the summit was an agreement on the </a:t>
            </a:r>
            <a:r>
              <a:rPr lang="en-US" dirty="0">
                <a:latin typeface="Georgia" panose="02040502050405020303" pitchFamily="18" charset="0"/>
                <a:hlinkClick r:id="rId2" tooltip="Climate Change Convention"/>
              </a:rPr>
              <a:t>Climate Change Convention</a:t>
            </a:r>
            <a:r>
              <a:rPr lang="en-US" dirty="0">
                <a:latin typeface="Georgia" panose="02040502050405020303" pitchFamily="18" charset="0"/>
              </a:rPr>
              <a:t> which in turn led to the </a:t>
            </a:r>
            <a:r>
              <a:rPr lang="en-US" dirty="0">
                <a:latin typeface="Georgia" panose="02040502050405020303" pitchFamily="18" charset="0"/>
                <a:hlinkClick r:id="rId3" tooltip="Kyoto Protocol"/>
              </a:rPr>
              <a:t>Kyoto Protocol</a:t>
            </a:r>
            <a:r>
              <a:rPr lang="en-US" dirty="0">
                <a:latin typeface="Georgia" panose="02040502050405020303" pitchFamily="18" charset="0"/>
              </a:rPr>
              <a:t> and the </a:t>
            </a:r>
            <a:r>
              <a:rPr lang="en-US" dirty="0">
                <a:latin typeface="Georgia" panose="02040502050405020303" pitchFamily="18" charset="0"/>
                <a:hlinkClick r:id="rId4" tooltip="Paris Agreement"/>
              </a:rPr>
              <a:t>Paris Agreement</a:t>
            </a:r>
            <a:r>
              <a:rPr lang="en-US" dirty="0">
                <a:latin typeface="Georgia" panose="02040502050405020303" pitchFamily="18" charset="0"/>
              </a:rPr>
              <a:t>.</a:t>
            </a:r>
          </a:p>
          <a:p>
            <a:pPr marL="457200" indent="-457200">
              <a:buClrTx/>
              <a:buFont typeface="+mj-lt"/>
              <a:buAutoNum type="arabicPeriod"/>
            </a:pPr>
            <a:r>
              <a:rPr lang="en-US" dirty="0">
                <a:latin typeface="Georgia" panose="02040502050405020303" pitchFamily="18" charset="0"/>
              </a:rPr>
              <a:t>Another achievement as an agreement to "not to carry out any activities on the lands of </a:t>
            </a:r>
            <a:r>
              <a:rPr lang="en-US" dirty="0">
                <a:latin typeface="Georgia" panose="02040502050405020303" pitchFamily="18" charset="0"/>
                <a:hlinkClick r:id="rId5" tooltip="Indigenous peoples"/>
              </a:rPr>
              <a:t>indigenous peoples</a:t>
            </a:r>
            <a:r>
              <a:rPr lang="en-US" dirty="0">
                <a:latin typeface="Georgia" panose="02040502050405020303" pitchFamily="18" charset="0"/>
              </a:rPr>
              <a:t> that would cause </a:t>
            </a:r>
            <a:r>
              <a:rPr lang="en-US" dirty="0">
                <a:latin typeface="Georgia" panose="02040502050405020303" pitchFamily="18" charset="0"/>
                <a:hlinkClick r:id="rId6" tooltip="Environmental degradation"/>
              </a:rPr>
              <a:t>environmental degradation</a:t>
            </a:r>
            <a:r>
              <a:rPr lang="en-US" dirty="0">
                <a:latin typeface="Georgia" panose="02040502050405020303" pitchFamily="18" charset="0"/>
              </a:rPr>
              <a:t> or that would be culturally inappropriate".</a:t>
            </a:r>
          </a:p>
          <a:p>
            <a:pPr marL="0" indent="0">
              <a:buClrTx/>
              <a:buNone/>
            </a:pPr>
            <a:endParaRPr lang="en-US" dirty="0">
              <a:latin typeface="Georgia" panose="02040502050405020303" pitchFamily="18" charset="0"/>
            </a:endParaRPr>
          </a:p>
          <a:p>
            <a:pPr marL="0" indent="0">
              <a:buClrTx/>
              <a:buNone/>
            </a:pPr>
            <a:r>
              <a:rPr lang="en-US" b="1" dirty="0">
                <a:latin typeface="Georgia" panose="02040502050405020303" pitchFamily="18" charset="0"/>
              </a:rPr>
              <a:t>In addition, the Rio Earth Summit resulted into three 3 documents.</a:t>
            </a:r>
          </a:p>
          <a:p>
            <a:pPr marL="457200" indent="-457200">
              <a:buClrTx/>
              <a:buFont typeface="+mj-lt"/>
              <a:buAutoNum type="alphaUcPeriod"/>
            </a:pPr>
            <a:r>
              <a:rPr lang="en-US" dirty="0">
                <a:latin typeface="Georgia" panose="02040502050405020303" pitchFamily="18" charset="0"/>
              </a:rPr>
              <a:t>Rio Declaration on Environment and Development</a:t>
            </a:r>
          </a:p>
          <a:p>
            <a:pPr marL="457200" indent="-457200">
              <a:buClrTx/>
              <a:buFont typeface="+mj-lt"/>
              <a:buAutoNum type="alphaUcPeriod"/>
            </a:pPr>
            <a:r>
              <a:rPr lang="en-US" dirty="0">
                <a:latin typeface="Georgia" panose="02040502050405020303" pitchFamily="18" charset="0"/>
              </a:rPr>
              <a:t>Agenda 21</a:t>
            </a:r>
          </a:p>
          <a:p>
            <a:pPr marL="457200" indent="-457200">
              <a:buClrTx/>
              <a:buFont typeface="+mj-lt"/>
              <a:buAutoNum type="alphaUcPeriod"/>
            </a:pPr>
            <a:r>
              <a:rPr lang="en-US" dirty="0">
                <a:latin typeface="Georgia" panose="02040502050405020303" pitchFamily="18" charset="0"/>
              </a:rPr>
              <a:t>Forest Principles</a:t>
            </a:r>
            <a:endParaRPr lang="en-IN" dirty="0">
              <a:latin typeface="Georgia" panose="02040502050405020303" pitchFamily="18" charset="0"/>
            </a:endParaRPr>
          </a:p>
        </p:txBody>
      </p:sp>
    </p:spTree>
    <p:extLst>
      <p:ext uri="{BB962C8B-B14F-4D97-AF65-F5344CB8AC3E}">
        <p14:creationId xmlns:p14="http://schemas.microsoft.com/office/powerpoint/2010/main" val="4156603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6DB68-48CD-4357-B3E8-1016BE7D2B04}"/>
              </a:ext>
            </a:extLst>
          </p:cNvPr>
          <p:cNvSpPr>
            <a:spLocks noGrp="1"/>
          </p:cNvSpPr>
          <p:nvPr>
            <p:ph idx="1"/>
          </p:nvPr>
        </p:nvSpPr>
        <p:spPr>
          <a:xfrm>
            <a:off x="266700" y="562071"/>
            <a:ext cx="11290299" cy="2866929"/>
          </a:xfrm>
        </p:spPr>
        <p:txBody>
          <a:bodyPr>
            <a:normAutofit/>
          </a:bodyPr>
          <a:lstStyle/>
          <a:p>
            <a:pPr marL="0" indent="0">
              <a:buClrTx/>
              <a:buNone/>
            </a:pPr>
            <a:r>
              <a:rPr lang="en-US" dirty="0">
                <a:latin typeface="Georgia" panose="02040502050405020303" pitchFamily="18" charset="0"/>
              </a:rPr>
              <a:t>Moreover, three important legally binding agreements (Rio Convention) were opened for signature for all countries</a:t>
            </a:r>
          </a:p>
          <a:p>
            <a:pPr marL="457200" indent="-457200">
              <a:buClrTx/>
              <a:buFont typeface="+mj-lt"/>
              <a:buAutoNum type="arabicPeriod"/>
            </a:pPr>
            <a:r>
              <a:rPr lang="en-US" b="1" dirty="0">
                <a:latin typeface="Georgia" panose="02040502050405020303" pitchFamily="18" charset="0"/>
              </a:rPr>
              <a:t>Convention on Biological Diversity</a:t>
            </a:r>
          </a:p>
          <a:p>
            <a:pPr marL="457200" indent="-457200">
              <a:buClrTx/>
              <a:buFont typeface="+mj-lt"/>
              <a:buAutoNum type="arabicPeriod"/>
            </a:pPr>
            <a:r>
              <a:rPr lang="en-US" b="1" dirty="0">
                <a:latin typeface="Georgia" panose="02040502050405020303" pitchFamily="18" charset="0"/>
              </a:rPr>
              <a:t>UN Framework Convention on Climate Change (UNFCCC)</a:t>
            </a:r>
          </a:p>
          <a:p>
            <a:pPr marL="457200" indent="-457200">
              <a:buClrTx/>
              <a:buFont typeface="+mj-lt"/>
              <a:buAutoNum type="arabicPeriod"/>
            </a:pPr>
            <a:r>
              <a:rPr lang="en-US" b="1" dirty="0">
                <a:latin typeface="Georgia" panose="02040502050405020303" pitchFamily="18" charset="0"/>
              </a:rPr>
              <a:t>United Nations Convention to Combat Desertification</a:t>
            </a:r>
            <a:endParaRPr lang="en-IN" b="1" dirty="0">
              <a:latin typeface="Georgia" panose="02040502050405020303" pitchFamily="18" charset="0"/>
            </a:endParaRPr>
          </a:p>
        </p:txBody>
      </p:sp>
    </p:spTree>
    <p:extLst>
      <p:ext uri="{BB962C8B-B14F-4D97-AF65-F5344CB8AC3E}">
        <p14:creationId xmlns:p14="http://schemas.microsoft.com/office/powerpoint/2010/main" val="282918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809DDF-F5D1-4E8D-B8AE-B251FACBBF01}"/>
              </a:ext>
            </a:extLst>
          </p:cNvPr>
          <p:cNvSpPr/>
          <p:nvPr/>
        </p:nvSpPr>
        <p:spPr>
          <a:xfrm>
            <a:off x="1054100" y="236835"/>
            <a:ext cx="10960100" cy="978729"/>
          </a:xfrm>
          <a:prstGeom prst="rect">
            <a:avLst/>
          </a:prstGeom>
        </p:spPr>
        <p:txBody>
          <a:bodyPr vert="horz" lIns="91440" tIns="45720" rIns="91440" bIns="45720" rtlCol="0" anchor="t">
            <a:normAutofit/>
          </a:bodyPr>
          <a:lstStyle/>
          <a:p>
            <a:pPr defTabSz="914400">
              <a:lnSpc>
                <a:spcPct val="90000"/>
              </a:lnSpc>
              <a:spcBef>
                <a:spcPct val="0"/>
              </a:spcBef>
            </a:pPr>
            <a:r>
              <a:rPr lang="en-US" sz="2400" b="1" u="sng" cap="all" dirty="0">
                <a:latin typeface="Georgia" panose="02040502050405020303" pitchFamily="18" charset="0"/>
                <a:ea typeface="+mj-ea"/>
                <a:cs typeface="+mj-cs"/>
              </a:rPr>
              <a:t>a. Rio Declaration on Environment and Development</a:t>
            </a:r>
          </a:p>
          <a:p>
            <a:pPr defTabSz="914400">
              <a:lnSpc>
                <a:spcPct val="90000"/>
              </a:lnSpc>
              <a:spcBef>
                <a:spcPct val="0"/>
              </a:spcBef>
            </a:pPr>
            <a:endParaRPr lang="en-US" sz="2400" b="1" u="sng" cap="all" dirty="0">
              <a:latin typeface="Georgia" panose="02040502050405020303" pitchFamily="18" charset="0"/>
              <a:ea typeface="+mj-ea"/>
              <a:cs typeface="+mj-cs"/>
            </a:endParaRPr>
          </a:p>
        </p:txBody>
      </p:sp>
      <p:sp>
        <p:nvSpPr>
          <p:cNvPr id="5" name="Rectangle 4">
            <a:extLst>
              <a:ext uri="{FF2B5EF4-FFF2-40B4-BE49-F238E27FC236}">
                <a16:creationId xmlns:a16="http://schemas.microsoft.com/office/drawing/2014/main" id="{FC847A07-AE9B-4FF2-A836-48D85E864202}"/>
              </a:ext>
            </a:extLst>
          </p:cNvPr>
          <p:cNvSpPr/>
          <p:nvPr/>
        </p:nvSpPr>
        <p:spPr>
          <a:xfrm>
            <a:off x="177800" y="835442"/>
            <a:ext cx="11772900" cy="4191276"/>
          </a:xfrm>
          <a:prstGeom prst="rect">
            <a:avLst/>
          </a:prstGeom>
        </p:spPr>
        <p:txBody>
          <a:bodyPr wrap="square">
            <a:spAutoFit/>
          </a:bodyPr>
          <a:lstStyle/>
          <a:p>
            <a:pPr algn="just">
              <a:lnSpc>
                <a:spcPct val="150000"/>
              </a:lnSpc>
            </a:pPr>
            <a:r>
              <a:rPr lang="en-US" sz="2000" dirty="0">
                <a:solidFill>
                  <a:srgbClr val="202122"/>
                </a:solidFill>
                <a:latin typeface="Georgia" panose="02040502050405020303" pitchFamily="18" charset="0"/>
              </a:rPr>
              <a:t>Rio Declaration proclaims 27 principles demonstrating "integral and interdependent nature of the Earth, "our home“. </a:t>
            </a:r>
          </a:p>
          <a:p>
            <a:pPr marL="342900" indent="-342900" algn="just">
              <a:lnSpc>
                <a:spcPct val="150000"/>
              </a:lnSpc>
              <a:buFont typeface="Arial" panose="020B0604020202020204" pitchFamily="34" charset="0"/>
              <a:buChar char="•"/>
            </a:pPr>
            <a:r>
              <a:rPr lang="en-US" sz="2000" dirty="0">
                <a:solidFill>
                  <a:srgbClr val="202122"/>
                </a:solidFill>
                <a:latin typeface="Georgia" panose="02040502050405020303" pitchFamily="18" charset="0"/>
              </a:rPr>
              <a:t>The principle states that sustainable development primarily concerns </a:t>
            </a:r>
            <a:r>
              <a:rPr lang="en-US" sz="2000" dirty="0">
                <a:solidFill>
                  <a:srgbClr val="0645AD"/>
                </a:solidFill>
                <a:latin typeface="Georgia" panose="02040502050405020303" pitchFamily="18" charset="0"/>
                <a:hlinkClick r:id="rId2" tooltip="Human beings"/>
              </a:rPr>
              <a:t>human beings</a:t>
            </a:r>
            <a:r>
              <a:rPr lang="en-US" sz="2000" dirty="0">
                <a:solidFill>
                  <a:srgbClr val="202122"/>
                </a:solidFill>
                <a:latin typeface="Georgia" panose="02040502050405020303" pitchFamily="18" charset="0"/>
              </a:rPr>
              <a:t>, who are entitled to live </a:t>
            </a:r>
            <a:r>
              <a:rPr lang="en-US" sz="2000" dirty="0">
                <a:solidFill>
                  <a:srgbClr val="0645AD"/>
                </a:solidFill>
                <a:latin typeface="Georgia" panose="02040502050405020303" pitchFamily="18" charset="0"/>
                <a:hlinkClick r:id="rId3" tooltip="Human health"/>
              </a:rPr>
              <a:t>healthy</a:t>
            </a:r>
            <a:r>
              <a:rPr lang="en-US" sz="2000" dirty="0">
                <a:solidFill>
                  <a:srgbClr val="202122"/>
                </a:solidFill>
                <a:latin typeface="Georgia" panose="02040502050405020303" pitchFamily="18" charset="0"/>
              </a:rPr>
              <a:t> and </a:t>
            </a:r>
            <a:r>
              <a:rPr lang="en-US" sz="2000" dirty="0">
                <a:solidFill>
                  <a:srgbClr val="0645AD"/>
                </a:solidFill>
                <a:latin typeface="Georgia" panose="02040502050405020303" pitchFamily="18" charset="0"/>
                <a:hlinkClick r:id="rId4" tooltip="Productivity"/>
              </a:rPr>
              <a:t>productive</a:t>
            </a:r>
            <a:r>
              <a:rPr lang="en-US" sz="2000" dirty="0">
                <a:solidFill>
                  <a:srgbClr val="202122"/>
                </a:solidFill>
                <a:latin typeface="Georgia" panose="02040502050405020303" pitchFamily="18" charset="0"/>
              </a:rPr>
              <a:t> lives in harmony with nature. </a:t>
            </a:r>
          </a:p>
          <a:p>
            <a:pPr marL="342900" indent="-342900" algn="just">
              <a:lnSpc>
                <a:spcPct val="150000"/>
              </a:lnSpc>
              <a:buFont typeface="Arial" panose="020B0604020202020204" pitchFamily="34" charset="0"/>
              <a:buChar char="•"/>
            </a:pPr>
            <a:r>
              <a:rPr lang="en-US" sz="2000" dirty="0">
                <a:solidFill>
                  <a:srgbClr val="202122"/>
                </a:solidFill>
                <a:latin typeface="Georgia" panose="02040502050405020303" pitchFamily="18" charset="0"/>
              </a:rPr>
              <a:t>They creates an expectation that states will enact </a:t>
            </a:r>
            <a:r>
              <a:rPr lang="en-US" sz="2000" dirty="0">
                <a:solidFill>
                  <a:srgbClr val="0645AD"/>
                </a:solidFill>
                <a:latin typeface="Georgia" panose="02040502050405020303" pitchFamily="18" charset="0"/>
                <a:hlinkClick r:id="rId5" tooltip="Environmental legislation"/>
              </a:rPr>
              <a:t>environmental legislation</a:t>
            </a:r>
            <a:r>
              <a:rPr lang="en-US" sz="2000" dirty="0">
                <a:solidFill>
                  <a:srgbClr val="202122"/>
                </a:solidFill>
                <a:latin typeface="Georgia" panose="02040502050405020303" pitchFamily="18" charset="0"/>
              </a:rPr>
              <a:t>. </a:t>
            </a:r>
          </a:p>
          <a:p>
            <a:pPr marL="342900" indent="-342900" algn="just">
              <a:lnSpc>
                <a:spcPct val="150000"/>
              </a:lnSpc>
              <a:buFont typeface="Arial" panose="020B0604020202020204" pitchFamily="34" charset="0"/>
              <a:buChar char="•"/>
            </a:pPr>
            <a:r>
              <a:rPr lang="en-US" sz="2000" dirty="0">
                <a:solidFill>
                  <a:srgbClr val="202122"/>
                </a:solidFill>
                <a:latin typeface="Georgia" panose="02040502050405020303" pitchFamily="18" charset="0"/>
              </a:rPr>
              <a:t>It also includes formulations of the </a:t>
            </a:r>
            <a:r>
              <a:rPr lang="en-US" sz="2000" dirty="0">
                <a:solidFill>
                  <a:srgbClr val="0645AD"/>
                </a:solidFill>
                <a:latin typeface="Georgia" panose="02040502050405020303" pitchFamily="18" charset="0"/>
                <a:hlinkClick r:id="rId6" tooltip="Precautionary principle"/>
              </a:rPr>
              <a:t>precautionary principle</a:t>
            </a:r>
            <a:r>
              <a:rPr lang="en-US" sz="2000" dirty="0">
                <a:solidFill>
                  <a:srgbClr val="202122"/>
                </a:solidFill>
                <a:latin typeface="Georgia" panose="02040502050405020303" pitchFamily="18" charset="0"/>
              </a:rPr>
              <a:t>, which should be “widely applied by states according to their capabilities”.</a:t>
            </a:r>
          </a:p>
          <a:p>
            <a:pPr marL="342900" indent="-342900" algn="just">
              <a:lnSpc>
                <a:spcPct val="150000"/>
              </a:lnSpc>
              <a:buFont typeface="Arial" panose="020B0604020202020204" pitchFamily="34" charset="0"/>
              <a:buChar char="•"/>
            </a:pPr>
            <a:r>
              <a:rPr lang="en-US" sz="2000" dirty="0">
                <a:solidFill>
                  <a:srgbClr val="202122"/>
                </a:solidFill>
                <a:latin typeface="Georgia" panose="02040502050405020303" pitchFamily="18" charset="0"/>
              </a:rPr>
              <a:t>It also encourages the </a:t>
            </a:r>
            <a:r>
              <a:rPr lang="en-US" sz="2000" dirty="0">
                <a:solidFill>
                  <a:srgbClr val="202122"/>
                </a:solidFill>
                <a:latin typeface="Georgia" panose="02040502050405020303" pitchFamily="18" charset="0"/>
                <a:hlinkClick r:id="rId7" tooltip="Polluter pays principle"/>
              </a:rPr>
              <a:t>“</a:t>
            </a:r>
            <a:r>
              <a:rPr lang="en-US" sz="2000" dirty="0">
                <a:solidFill>
                  <a:srgbClr val="0645AD"/>
                </a:solidFill>
                <a:latin typeface="Georgia" panose="02040502050405020303" pitchFamily="18" charset="0"/>
                <a:hlinkClick r:id="rId7" tooltip="Polluter pays principle"/>
              </a:rPr>
              <a:t>polluter pays principle</a:t>
            </a:r>
            <a:r>
              <a:rPr lang="en-US" sz="2000" dirty="0">
                <a:solidFill>
                  <a:srgbClr val="0645AD"/>
                </a:solidFill>
                <a:latin typeface="Georgia" panose="02040502050405020303" pitchFamily="18" charset="0"/>
              </a:rPr>
              <a:t>” </a:t>
            </a:r>
            <a:r>
              <a:rPr lang="en-US" sz="2000" dirty="0">
                <a:solidFill>
                  <a:srgbClr val="202122"/>
                </a:solidFill>
                <a:latin typeface="Georgia" panose="02040502050405020303" pitchFamily="18" charset="0"/>
              </a:rPr>
              <a:t> in which states are encouraged to adopt where it is in the </a:t>
            </a:r>
            <a:r>
              <a:rPr lang="en-US" sz="2000" dirty="0">
                <a:solidFill>
                  <a:srgbClr val="0645AD"/>
                </a:solidFill>
                <a:latin typeface="Georgia" panose="02040502050405020303" pitchFamily="18" charset="0"/>
                <a:hlinkClick r:id="rId8" tooltip="Public interest"/>
              </a:rPr>
              <a:t>public interest</a:t>
            </a:r>
            <a:r>
              <a:rPr lang="en-US" sz="2000" dirty="0">
                <a:solidFill>
                  <a:srgbClr val="202122"/>
                </a:solidFill>
                <a:latin typeface="Georgia" panose="02040502050405020303" pitchFamily="18" charset="0"/>
              </a:rPr>
              <a:t> to do so and it will not distort </a:t>
            </a:r>
            <a:r>
              <a:rPr lang="en-US" sz="2000" dirty="0">
                <a:solidFill>
                  <a:srgbClr val="0645AD"/>
                </a:solidFill>
                <a:latin typeface="Georgia" panose="02040502050405020303" pitchFamily="18" charset="0"/>
                <a:hlinkClick r:id="rId9" tooltip="International trade"/>
              </a:rPr>
              <a:t>international trade</a:t>
            </a:r>
            <a:r>
              <a:rPr lang="en-US" sz="2000" dirty="0">
                <a:solidFill>
                  <a:srgbClr val="202122"/>
                </a:solidFill>
                <a:latin typeface="Georgia" panose="02040502050405020303" pitchFamily="18" charset="0"/>
              </a:rPr>
              <a:t> and investment.</a:t>
            </a:r>
            <a:endParaRPr lang="en-IN" sz="2000" dirty="0">
              <a:latin typeface="Georgia" panose="02040502050405020303" pitchFamily="18" charset="0"/>
            </a:endParaRPr>
          </a:p>
        </p:txBody>
      </p:sp>
    </p:spTree>
    <p:extLst>
      <p:ext uri="{BB962C8B-B14F-4D97-AF65-F5344CB8AC3E}">
        <p14:creationId xmlns:p14="http://schemas.microsoft.com/office/powerpoint/2010/main" val="2821286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660C-3AD2-49B9-9CB2-CA9B73A716B4}"/>
              </a:ext>
            </a:extLst>
          </p:cNvPr>
          <p:cNvSpPr>
            <a:spLocks noGrp="1"/>
          </p:cNvSpPr>
          <p:nvPr>
            <p:ph type="title"/>
          </p:nvPr>
        </p:nvSpPr>
        <p:spPr>
          <a:xfrm>
            <a:off x="4102100" y="139312"/>
            <a:ext cx="3421215" cy="642318"/>
          </a:xfrm>
        </p:spPr>
        <p:txBody>
          <a:bodyPr>
            <a:normAutofit/>
          </a:bodyPr>
          <a:lstStyle/>
          <a:p>
            <a:r>
              <a:rPr lang="en-US" b="1" u="sng" dirty="0">
                <a:latin typeface="Georgia" panose="02040502050405020303" pitchFamily="18" charset="0"/>
              </a:rPr>
              <a:t>b. Agenda 21</a:t>
            </a:r>
            <a:endParaRPr lang="en-IN" b="1" u="sng" dirty="0">
              <a:latin typeface="Georgia" panose="02040502050405020303" pitchFamily="18" charset="0"/>
            </a:endParaRPr>
          </a:p>
        </p:txBody>
      </p:sp>
      <p:sp>
        <p:nvSpPr>
          <p:cNvPr id="3" name="Content Placeholder 2">
            <a:extLst>
              <a:ext uri="{FF2B5EF4-FFF2-40B4-BE49-F238E27FC236}">
                <a16:creationId xmlns:a16="http://schemas.microsoft.com/office/drawing/2014/main" id="{BBD6DB68-48CD-4357-B3E8-1016BE7D2B04}"/>
              </a:ext>
            </a:extLst>
          </p:cNvPr>
          <p:cNvSpPr>
            <a:spLocks noGrp="1"/>
          </p:cNvSpPr>
          <p:nvPr>
            <p:ph idx="1"/>
          </p:nvPr>
        </p:nvSpPr>
        <p:spPr>
          <a:xfrm>
            <a:off x="365305" y="883230"/>
            <a:ext cx="11461389" cy="4310093"/>
          </a:xfrm>
        </p:spPr>
        <p:txBody>
          <a:bodyPr>
            <a:normAutofit/>
          </a:bodyPr>
          <a:lstStyle/>
          <a:p>
            <a:pPr marL="0" indent="0">
              <a:buClrTx/>
              <a:buNone/>
            </a:pPr>
            <a:r>
              <a:rPr lang="en-US" b="1" dirty="0">
                <a:latin typeface="Georgia" panose="02040502050405020303" pitchFamily="18" charset="0"/>
              </a:rPr>
              <a:t>Agenda 21</a:t>
            </a:r>
            <a:r>
              <a:rPr lang="en-US" dirty="0">
                <a:latin typeface="Georgia" panose="02040502050405020303" pitchFamily="18" charset="0"/>
              </a:rPr>
              <a:t> is a non-binding </a:t>
            </a:r>
            <a:r>
              <a:rPr lang="en-US" dirty="0">
                <a:latin typeface="Georgia" panose="02040502050405020303" pitchFamily="18" charset="0"/>
                <a:hlinkClick r:id="rId2" tooltip="Action plan"/>
              </a:rPr>
              <a:t>action plan</a:t>
            </a:r>
            <a:r>
              <a:rPr lang="en-US" dirty="0">
                <a:latin typeface="Georgia" panose="02040502050405020303" pitchFamily="18" charset="0"/>
              </a:rPr>
              <a:t> of the </a:t>
            </a:r>
            <a:r>
              <a:rPr lang="en-US" dirty="0">
                <a:latin typeface="Georgia" panose="02040502050405020303" pitchFamily="18" charset="0"/>
                <a:hlinkClick r:id="rId3" tooltip="United Nations"/>
              </a:rPr>
              <a:t>United Nations</a:t>
            </a:r>
            <a:r>
              <a:rPr lang="en-US" dirty="0">
                <a:latin typeface="Georgia" panose="02040502050405020303" pitchFamily="18" charset="0"/>
              </a:rPr>
              <a:t> with regard to </a:t>
            </a:r>
            <a:r>
              <a:rPr lang="en-US" dirty="0">
                <a:latin typeface="Georgia" panose="02040502050405020303" pitchFamily="18" charset="0"/>
                <a:hlinkClick r:id="rId4" tooltip="Sustainable development"/>
              </a:rPr>
              <a:t>sustainable development</a:t>
            </a:r>
            <a:r>
              <a:rPr lang="en-US" dirty="0">
                <a:latin typeface="Georgia" panose="02040502050405020303" pitchFamily="18" charset="0"/>
              </a:rPr>
              <a:t>. </a:t>
            </a:r>
          </a:p>
          <a:p>
            <a:pPr marL="0" indent="0">
              <a:buClrTx/>
              <a:buNone/>
            </a:pPr>
            <a:r>
              <a:rPr lang="en-US" dirty="0">
                <a:latin typeface="Georgia" panose="02040502050405020303" pitchFamily="18" charset="0"/>
              </a:rPr>
              <a:t>It is an action agenda for the UN, other </a:t>
            </a:r>
            <a:r>
              <a:rPr lang="en-US" dirty="0">
                <a:latin typeface="Georgia" panose="02040502050405020303" pitchFamily="18" charset="0"/>
                <a:hlinkClick r:id="rId5" tooltip="Multilateralism"/>
              </a:rPr>
              <a:t>multilateral</a:t>
            </a:r>
            <a:r>
              <a:rPr lang="en-US" dirty="0">
                <a:latin typeface="Georgia" panose="02040502050405020303" pitchFamily="18" charset="0"/>
              </a:rPr>
              <a:t> organizations, and individual governments around the world that can be executed at local, national, and global levels. </a:t>
            </a:r>
          </a:p>
          <a:p>
            <a:pPr marL="0" indent="0">
              <a:buClrTx/>
              <a:buNone/>
            </a:pPr>
            <a:r>
              <a:rPr lang="en-US" dirty="0">
                <a:latin typeface="Georgia" panose="02040502050405020303" pitchFamily="18" charset="0"/>
              </a:rPr>
              <a:t>Major objective of the Agenda 21 initiative is that every local government should draw its own local Agenda 21. </a:t>
            </a:r>
          </a:p>
          <a:p>
            <a:pPr marL="0" indent="0">
              <a:buClrTx/>
              <a:buNone/>
            </a:pPr>
            <a:r>
              <a:rPr lang="en-US" dirty="0">
                <a:latin typeface="Georgia" panose="02040502050405020303" pitchFamily="18" charset="0"/>
              </a:rPr>
              <a:t>Its aims to achieve global sustainable development by 2000, with the "21" in Agenda 21 referring to the targets of the 21st century.</a:t>
            </a:r>
          </a:p>
          <a:p>
            <a:pPr marL="0" indent="0">
              <a:buClrTx/>
              <a:buNone/>
            </a:pPr>
            <a:r>
              <a:rPr lang="en-US" dirty="0">
                <a:latin typeface="Georgia" panose="02040502050405020303" pitchFamily="18" charset="0"/>
              </a:rPr>
              <a:t>There are 4 mains sections of this Agenda 21</a:t>
            </a:r>
          </a:p>
          <a:p>
            <a:pPr marL="0" indent="0">
              <a:buClrTx/>
              <a:buNone/>
            </a:pPr>
            <a:endParaRPr lang="en-IN" dirty="0">
              <a:latin typeface="Georgia" panose="02040502050405020303" pitchFamily="18" charset="0"/>
            </a:endParaRPr>
          </a:p>
        </p:txBody>
      </p:sp>
    </p:spTree>
    <p:extLst>
      <p:ext uri="{BB962C8B-B14F-4D97-AF65-F5344CB8AC3E}">
        <p14:creationId xmlns:p14="http://schemas.microsoft.com/office/powerpoint/2010/main" val="134861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483647" y="217228"/>
            <a:ext cx="10916856" cy="787222"/>
          </a:xfrm>
        </p:spPr>
        <p:txBody>
          <a:bodyPr>
            <a:normAutofit/>
          </a:bodyPr>
          <a:lstStyle/>
          <a:p>
            <a:pPr algn="ctr"/>
            <a:r>
              <a:rPr lang="en-US" sz="3000" b="1" dirty="0">
                <a:latin typeface="Georgia" panose="02040502050405020303" pitchFamily="18" charset="0"/>
              </a:rPr>
              <a:t>EMP (Environmental Management Plan)</a:t>
            </a:r>
            <a:endParaRPr lang="en-IN" sz="3000" b="1"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220634" y="1255736"/>
            <a:ext cx="11442882" cy="3365858"/>
          </a:xfrm>
          <a:prstGeom prst="rect">
            <a:avLst/>
          </a:prstGeom>
        </p:spPr>
        <p:txBody>
          <a:bodyPr wrap="square">
            <a:spAutoFit/>
          </a:bodyPr>
          <a:lstStyle/>
          <a:p>
            <a:pPr algn="just">
              <a:lnSpc>
                <a:spcPct val="150000"/>
              </a:lnSpc>
            </a:pPr>
            <a:r>
              <a:rPr lang="en-US" sz="1800" b="0" i="0" dirty="0">
                <a:solidFill>
                  <a:srgbClr val="000000"/>
                </a:solidFill>
                <a:effectLst/>
                <a:latin typeface="Georgia" panose="02040502050405020303" pitchFamily="18" charset="0"/>
              </a:rPr>
              <a:t>Environmental Management is the process of allocating natural and artificial resources so as to make optimum use of the environment in satisfying basic human needs at the minimum, and more if possible, on a sustainable basis. </a:t>
            </a:r>
          </a:p>
          <a:p>
            <a:pPr algn="just">
              <a:lnSpc>
                <a:spcPct val="150000"/>
              </a:lnSpc>
            </a:pPr>
            <a:r>
              <a:rPr lang="en-US" sz="1800" b="0" i="0" dirty="0">
                <a:solidFill>
                  <a:srgbClr val="000000"/>
                </a:solidFill>
                <a:effectLst/>
                <a:latin typeface="Georgia" panose="02040502050405020303" pitchFamily="18" charset="0"/>
              </a:rPr>
              <a:t>It can also be defined as a generic description of a process undertaken by systems-oriented professionals with a natural science, social science, or less commonly an engineering, law, or design background, tackling problems of the human altered environment on a interdisciplinary basis from an quantitively and or futuristic viewpoint.   </a:t>
            </a:r>
          </a:p>
          <a:p>
            <a:pPr algn="just">
              <a:lnSpc>
                <a:spcPct val="150000"/>
              </a:lnSpc>
            </a:pPr>
            <a:r>
              <a:rPr lang="en-US" dirty="0">
                <a:solidFill>
                  <a:srgbClr val="000000"/>
                </a:solidFill>
                <a:latin typeface="Georgia" panose="02040502050405020303" pitchFamily="18" charset="0"/>
              </a:rPr>
              <a:t>A well formed and documented action plan which describes above activities is called as environmental management plan.</a:t>
            </a:r>
            <a:r>
              <a:rPr lang="en-US" sz="1800" b="0" i="0" dirty="0">
                <a:solidFill>
                  <a:srgbClr val="000000"/>
                </a:solidFill>
                <a:effectLst/>
                <a:latin typeface="Georgia" panose="02040502050405020303" pitchFamily="18" charset="0"/>
              </a:rPr>
              <a:t> </a:t>
            </a:r>
            <a:endParaRPr lang="en-IN" dirty="0">
              <a:latin typeface="Georgia" panose="02040502050405020303" pitchFamily="18" charset="0"/>
            </a:endParaRPr>
          </a:p>
        </p:txBody>
      </p:sp>
    </p:spTree>
    <p:extLst>
      <p:ext uri="{BB962C8B-B14F-4D97-AF65-F5344CB8AC3E}">
        <p14:creationId xmlns:p14="http://schemas.microsoft.com/office/powerpoint/2010/main" val="683951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6DB68-48CD-4357-B3E8-1016BE7D2B04}"/>
              </a:ext>
            </a:extLst>
          </p:cNvPr>
          <p:cNvSpPr>
            <a:spLocks noGrp="1"/>
          </p:cNvSpPr>
          <p:nvPr>
            <p:ph idx="1"/>
          </p:nvPr>
        </p:nvSpPr>
        <p:spPr>
          <a:xfrm>
            <a:off x="146411" y="769985"/>
            <a:ext cx="11562989" cy="5318029"/>
          </a:xfrm>
        </p:spPr>
        <p:txBody>
          <a:bodyPr>
            <a:normAutofit/>
          </a:bodyPr>
          <a:lstStyle/>
          <a:p>
            <a:pPr algn="just"/>
            <a:r>
              <a:rPr lang="en-US" b="1" dirty="0">
                <a:latin typeface="Georgia" panose="02040502050405020303" pitchFamily="18" charset="0"/>
              </a:rPr>
              <a:t>Section I: Social and Economic Dimensions</a:t>
            </a:r>
            <a:r>
              <a:rPr lang="en-US" dirty="0">
                <a:latin typeface="Georgia" panose="02040502050405020303" pitchFamily="18" charset="0"/>
              </a:rPr>
              <a:t> is directed toward combating poverty, especially in </a:t>
            </a:r>
            <a:r>
              <a:rPr lang="en-US" dirty="0">
                <a:latin typeface="Georgia" panose="02040502050405020303" pitchFamily="18" charset="0"/>
                <a:hlinkClick r:id="rId2" tooltip="Developing countries"/>
              </a:rPr>
              <a:t>developing countries</a:t>
            </a:r>
            <a:r>
              <a:rPr lang="en-US" dirty="0">
                <a:latin typeface="Georgia" panose="02040502050405020303" pitchFamily="18" charset="0"/>
              </a:rPr>
              <a:t>, changing consumption patterns, promoting health, achieving a more sustainable population, and sustainable settlement in decision making.</a:t>
            </a:r>
          </a:p>
          <a:p>
            <a:pPr algn="just"/>
            <a:r>
              <a:rPr lang="en-US" b="1" dirty="0">
                <a:latin typeface="Georgia" panose="02040502050405020303" pitchFamily="18" charset="0"/>
              </a:rPr>
              <a:t>Section II: Conservation and Management of Resources for Development</a:t>
            </a:r>
            <a:r>
              <a:rPr lang="en-US" dirty="0">
                <a:latin typeface="Georgia" panose="02040502050405020303" pitchFamily="18" charset="0"/>
              </a:rPr>
              <a:t> includes atmospheric protection, combating </a:t>
            </a:r>
            <a:r>
              <a:rPr lang="en-US" dirty="0">
                <a:latin typeface="Georgia" panose="02040502050405020303" pitchFamily="18" charset="0"/>
                <a:hlinkClick r:id="rId3" tooltip="Deforestation"/>
              </a:rPr>
              <a:t>deforestation</a:t>
            </a:r>
            <a:r>
              <a:rPr lang="en-US" dirty="0">
                <a:latin typeface="Georgia" panose="02040502050405020303" pitchFamily="18" charset="0"/>
              </a:rPr>
              <a:t>, protecting fragile environments, conservation of biological diversity (</a:t>
            </a:r>
            <a:r>
              <a:rPr lang="en-US" dirty="0">
                <a:latin typeface="Georgia" panose="02040502050405020303" pitchFamily="18" charset="0"/>
                <a:hlinkClick r:id="rId4" tooltip="Biodiversity"/>
              </a:rPr>
              <a:t>biodiversity</a:t>
            </a:r>
            <a:r>
              <a:rPr lang="en-US" dirty="0">
                <a:latin typeface="Georgia" panose="02040502050405020303" pitchFamily="18" charset="0"/>
              </a:rPr>
              <a:t>), </a:t>
            </a:r>
            <a:r>
              <a:rPr lang="en-US" dirty="0">
                <a:latin typeface="Georgia" panose="02040502050405020303" pitchFamily="18" charset="0"/>
                <a:hlinkClick r:id="rId5" tooltip="Control of pollution"/>
              </a:rPr>
              <a:t>control of pollution</a:t>
            </a:r>
            <a:r>
              <a:rPr lang="en-US" dirty="0">
                <a:latin typeface="Georgia" panose="02040502050405020303" pitchFamily="18" charset="0"/>
              </a:rPr>
              <a:t> and the management of </a:t>
            </a:r>
            <a:r>
              <a:rPr lang="en-US" dirty="0">
                <a:latin typeface="Georgia" panose="02040502050405020303" pitchFamily="18" charset="0"/>
                <a:hlinkClick r:id="rId6" tooltip="Biotechnology"/>
              </a:rPr>
              <a:t>biotechnology</a:t>
            </a:r>
            <a:r>
              <a:rPr lang="en-US" dirty="0">
                <a:latin typeface="Georgia" panose="02040502050405020303" pitchFamily="18" charset="0"/>
              </a:rPr>
              <a:t>, and </a:t>
            </a:r>
            <a:r>
              <a:rPr lang="en-US" dirty="0">
                <a:latin typeface="Georgia" panose="02040502050405020303" pitchFamily="18" charset="0"/>
                <a:hlinkClick r:id="rId7" tooltip="Radioactive waste"/>
              </a:rPr>
              <a:t>radioactive wastes</a:t>
            </a:r>
            <a:r>
              <a:rPr lang="en-US" dirty="0">
                <a:latin typeface="Georgia" panose="02040502050405020303" pitchFamily="18" charset="0"/>
              </a:rPr>
              <a:t>.</a:t>
            </a:r>
          </a:p>
          <a:p>
            <a:pPr algn="just"/>
            <a:r>
              <a:rPr lang="en-US" b="1" dirty="0">
                <a:latin typeface="Georgia" panose="02040502050405020303" pitchFamily="18" charset="0"/>
              </a:rPr>
              <a:t>Section III: Strengthening the Role of Major Groups</a:t>
            </a:r>
            <a:r>
              <a:rPr lang="en-US" dirty="0">
                <a:latin typeface="Georgia" panose="02040502050405020303" pitchFamily="18" charset="0"/>
              </a:rPr>
              <a:t> includes the roles of children and youth, women, </a:t>
            </a:r>
            <a:r>
              <a:rPr lang="en-US" dirty="0">
                <a:latin typeface="Georgia" panose="02040502050405020303" pitchFamily="18" charset="0"/>
                <a:hlinkClick r:id="rId8" tooltip="NGO"/>
              </a:rPr>
              <a:t>NGOs</a:t>
            </a:r>
            <a:r>
              <a:rPr lang="en-US" dirty="0">
                <a:latin typeface="Georgia" panose="02040502050405020303" pitchFamily="18" charset="0"/>
              </a:rPr>
              <a:t>, local authorities, business and industry, and workers; and strengthening the role of </a:t>
            </a:r>
            <a:r>
              <a:rPr lang="en-US" dirty="0">
                <a:latin typeface="Georgia" panose="02040502050405020303" pitchFamily="18" charset="0"/>
                <a:hlinkClick r:id="rId9" tooltip="Indigenous peoples"/>
              </a:rPr>
              <a:t>indigenous peoples</a:t>
            </a:r>
            <a:r>
              <a:rPr lang="en-US" dirty="0">
                <a:latin typeface="Georgia" panose="02040502050405020303" pitchFamily="18" charset="0"/>
              </a:rPr>
              <a:t>, their communities, and farmers.</a:t>
            </a:r>
          </a:p>
          <a:p>
            <a:pPr algn="just"/>
            <a:r>
              <a:rPr lang="en-US" b="1" dirty="0">
                <a:latin typeface="Georgia" panose="02040502050405020303" pitchFamily="18" charset="0"/>
              </a:rPr>
              <a:t>Section IV: Means of Implementation</a:t>
            </a:r>
            <a:r>
              <a:rPr lang="en-US" dirty="0">
                <a:latin typeface="Georgia" panose="02040502050405020303" pitchFamily="18" charset="0"/>
              </a:rPr>
              <a:t> includes science, </a:t>
            </a:r>
            <a:r>
              <a:rPr lang="en-US" dirty="0">
                <a:latin typeface="Georgia" panose="02040502050405020303" pitchFamily="18" charset="0"/>
                <a:hlinkClick r:id="rId10" tooltip="Technology transfer"/>
              </a:rPr>
              <a:t>technology transfer</a:t>
            </a:r>
            <a:r>
              <a:rPr lang="en-US" dirty="0">
                <a:latin typeface="Georgia" panose="02040502050405020303" pitchFamily="18" charset="0"/>
              </a:rPr>
              <a:t>, </a:t>
            </a:r>
            <a:r>
              <a:rPr lang="en-US" dirty="0">
                <a:latin typeface="Georgia" panose="02040502050405020303" pitchFamily="18" charset="0"/>
                <a:hlinkClick r:id="rId11" tooltip="Education for sustainable development"/>
              </a:rPr>
              <a:t>education</a:t>
            </a:r>
            <a:r>
              <a:rPr lang="en-US" dirty="0">
                <a:latin typeface="Georgia" panose="02040502050405020303" pitchFamily="18" charset="0"/>
              </a:rPr>
              <a:t>, </a:t>
            </a:r>
            <a:r>
              <a:rPr lang="en-US" dirty="0">
                <a:latin typeface="Georgia" panose="02040502050405020303" pitchFamily="18" charset="0"/>
                <a:hlinkClick r:id="rId12" tooltip="International organization"/>
              </a:rPr>
              <a:t>international institutions</a:t>
            </a:r>
            <a:r>
              <a:rPr lang="en-US" dirty="0">
                <a:latin typeface="Georgia" panose="02040502050405020303" pitchFamily="18" charset="0"/>
              </a:rPr>
              <a:t>, and financial mechanisms.</a:t>
            </a:r>
          </a:p>
        </p:txBody>
      </p:sp>
      <p:sp>
        <p:nvSpPr>
          <p:cNvPr id="8" name="TextBox 7">
            <a:extLst>
              <a:ext uri="{FF2B5EF4-FFF2-40B4-BE49-F238E27FC236}">
                <a16:creationId xmlns:a16="http://schemas.microsoft.com/office/drawing/2014/main" id="{B685ECB7-9EA3-42CF-BA46-A791C7DA598E}"/>
              </a:ext>
            </a:extLst>
          </p:cNvPr>
          <p:cNvSpPr txBox="1"/>
          <p:nvPr/>
        </p:nvSpPr>
        <p:spPr>
          <a:xfrm>
            <a:off x="4635500" y="201799"/>
            <a:ext cx="4559300" cy="461665"/>
          </a:xfrm>
          <a:prstGeom prst="rect">
            <a:avLst/>
          </a:prstGeom>
          <a:noFill/>
        </p:spPr>
        <p:txBody>
          <a:bodyPr wrap="square" rtlCol="0">
            <a:spAutoFit/>
          </a:bodyPr>
          <a:lstStyle/>
          <a:p>
            <a:r>
              <a:rPr lang="en-US" sz="2400" b="1" u="sng" dirty="0">
                <a:latin typeface="Georgia" panose="02040502050405020303" pitchFamily="18" charset="0"/>
              </a:rPr>
              <a:t>Sections of Agenda 21</a:t>
            </a:r>
            <a:endParaRPr lang="en-IN" sz="2400" b="1" u="sng" dirty="0">
              <a:latin typeface="Georgia" panose="02040502050405020303" pitchFamily="18" charset="0"/>
            </a:endParaRPr>
          </a:p>
        </p:txBody>
      </p:sp>
    </p:spTree>
    <p:extLst>
      <p:ext uri="{BB962C8B-B14F-4D97-AF65-F5344CB8AC3E}">
        <p14:creationId xmlns:p14="http://schemas.microsoft.com/office/powerpoint/2010/main" val="1853237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660C-3AD2-49B9-9CB2-CA9B73A716B4}"/>
              </a:ext>
            </a:extLst>
          </p:cNvPr>
          <p:cNvSpPr>
            <a:spLocks noGrp="1"/>
          </p:cNvSpPr>
          <p:nvPr>
            <p:ph type="title"/>
          </p:nvPr>
        </p:nvSpPr>
        <p:spPr>
          <a:xfrm>
            <a:off x="3076270" y="240912"/>
            <a:ext cx="8163230" cy="642318"/>
          </a:xfrm>
        </p:spPr>
        <p:txBody>
          <a:bodyPr>
            <a:normAutofit/>
          </a:bodyPr>
          <a:lstStyle/>
          <a:p>
            <a:r>
              <a:rPr lang="en-US" b="1" u="sng" dirty="0">
                <a:latin typeface="Georgia" panose="02040502050405020303" pitchFamily="18" charset="0"/>
              </a:rPr>
              <a:t>c. The Forest Principles</a:t>
            </a:r>
            <a:endParaRPr lang="en-IN" b="1" u="sng" dirty="0">
              <a:latin typeface="Georgia" panose="02040502050405020303" pitchFamily="18" charset="0"/>
            </a:endParaRPr>
          </a:p>
        </p:txBody>
      </p:sp>
      <p:sp>
        <p:nvSpPr>
          <p:cNvPr id="3" name="Content Placeholder 2">
            <a:extLst>
              <a:ext uri="{FF2B5EF4-FFF2-40B4-BE49-F238E27FC236}">
                <a16:creationId xmlns:a16="http://schemas.microsoft.com/office/drawing/2014/main" id="{BBD6DB68-48CD-4357-B3E8-1016BE7D2B04}"/>
              </a:ext>
            </a:extLst>
          </p:cNvPr>
          <p:cNvSpPr>
            <a:spLocks noGrp="1"/>
          </p:cNvSpPr>
          <p:nvPr>
            <p:ph idx="1"/>
          </p:nvPr>
        </p:nvSpPr>
        <p:spPr>
          <a:xfrm>
            <a:off x="473255" y="1111830"/>
            <a:ext cx="11245489" cy="4438070"/>
          </a:xfrm>
        </p:spPr>
        <p:txBody>
          <a:bodyPr>
            <a:noAutofit/>
          </a:bodyPr>
          <a:lstStyle/>
          <a:p>
            <a:pPr marL="0" indent="0" algn="just">
              <a:buClrTx/>
              <a:buNone/>
            </a:pPr>
            <a:r>
              <a:rPr lang="en-US" dirty="0">
                <a:latin typeface="Georgia" panose="02040502050405020303" pitchFamily="18" charset="0"/>
              </a:rPr>
              <a:t>Forests cover approximately 30 per cent of the Earth’s land surface and provide important ecosystem goods and services, including food, fodder, water, shelter, nutrient cycling, air purification, and cultural and recreational amenities. Forests also store carbon, provide habitat for a wide range of species and help alleviate land degradation and desertification. Hence it becomes extremely important to protect them. </a:t>
            </a:r>
          </a:p>
          <a:p>
            <a:pPr marL="0" indent="0" algn="just">
              <a:buClrTx/>
              <a:buNone/>
            </a:pPr>
            <a:r>
              <a:rPr lang="en-US" dirty="0">
                <a:latin typeface="Georgia" panose="02040502050405020303" pitchFamily="18" charset="0"/>
              </a:rPr>
              <a:t>“Forest Principles” is a non-legally binding authoritative statement of principles for a global consensus on the management, conservation and sustainable development of all types of forests.</a:t>
            </a:r>
          </a:p>
          <a:p>
            <a:pPr marL="0" indent="0" algn="just">
              <a:buClrTx/>
              <a:buNone/>
            </a:pPr>
            <a:r>
              <a:rPr lang="en-US" dirty="0">
                <a:latin typeface="Georgia" panose="02040502050405020303" pitchFamily="18" charset="0"/>
              </a:rPr>
              <a:t>This documents makes several recommendations for sustainable development of forestry.</a:t>
            </a:r>
          </a:p>
          <a:p>
            <a:pPr marL="0" indent="0" algn="just">
              <a:buClrTx/>
              <a:buNone/>
            </a:pPr>
            <a:endParaRPr lang="en-US" dirty="0">
              <a:latin typeface="Georgia" panose="02040502050405020303" pitchFamily="18" charset="0"/>
            </a:endParaRPr>
          </a:p>
          <a:p>
            <a:pPr marL="0" indent="0" algn="just">
              <a:buClrTx/>
              <a:buNone/>
            </a:pPr>
            <a:endParaRPr lang="en-IN" dirty="0">
              <a:latin typeface="Georgia" panose="02040502050405020303" pitchFamily="18" charset="0"/>
            </a:endParaRPr>
          </a:p>
        </p:txBody>
      </p:sp>
    </p:spTree>
    <p:extLst>
      <p:ext uri="{BB962C8B-B14F-4D97-AF65-F5344CB8AC3E}">
        <p14:creationId xmlns:p14="http://schemas.microsoft.com/office/powerpoint/2010/main" val="408275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1131200" y="-288000"/>
            <a:ext cx="9001496" cy="787222"/>
          </a:xfrm>
        </p:spPr>
        <p:txBody>
          <a:bodyPr>
            <a:normAutofit/>
          </a:bodyPr>
          <a:lstStyle/>
          <a:p>
            <a:pPr algn="ctr"/>
            <a:r>
              <a:rPr lang="en-US" sz="3000" dirty="0">
                <a:latin typeface="Georgia" panose="02040502050405020303" pitchFamily="18" charset="0"/>
              </a:rPr>
              <a:t>Projects which need eia</a:t>
            </a:r>
            <a:endParaRPr lang="en-IN" sz="3000" dirty="0">
              <a:latin typeface="Georgia" panose="02040502050405020303" pitchFamily="18" charset="0"/>
            </a:endParaRPr>
          </a:p>
        </p:txBody>
      </p:sp>
      <p:sp>
        <p:nvSpPr>
          <p:cNvPr id="8" name="Rectangle 7">
            <a:extLst>
              <a:ext uri="{FF2B5EF4-FFF2-40B4-BE49-F238E27FC236}">
                <a16:creationId xmlns:a16="http://schemas.microsoft.com/office/drawing/2014/main" id="{CAD74894-6572-46DE-B5EB-E46143ACDBA5}"/>
              </a:ext>
            </a:extLst>
          </p:cNvPr>
          <p:cNvSpPr/>
          <p:nvPr/>
        </p:nvSpPr>
        <p:spPr>
          <a:xfrm>
            <a:off x="167807" y="655388"/>
            <a:ext cx="11397205" cy="5547224"/>
          </a:xfrm>
          <a:prstGeom prst="rect">
            <a:avLst/>
          </a:prstGeom>
        </p:spPr>
        <p:txBody>
          <a:bodyPr wrap="square">
            <a:spAutoFit/>
          </a:bodyPr>
          <a:lstStyle/>
          <a:p>
            <a:pPr marL="450850" indent="-450850">
              <a:lnSpc>
                <a:spcPct val="200000"/>
              </a:lnSpc>
              <a:buAutoNum type="arabicPeriod"/>
            </a:pPr>
            <a:r>
              <a:rPr lang="en-US" dirty="0">
                <a:latin typeface="Georgia" panose="02040502050405020303" pitchFamily="18" charset="0"/>
              </a:rPr>
              <a:t>Mining </a:t>
            </a:r>
          </a:p>
          <a:p>
            <a:pPr marL="450850" indent="-450850">
              <a:lnSpc>
                <a:spcPct val="200000"/>
              </a:lnSpc>
              <a:buAutoNum type="arabicPeriod"/>
            </a:pPr>
            <a:r>
              <a:rPr lang="en-US" dirty="0">
                <a:latin typeface="Georgia" panose="02040502050405020303" pitchFamily="18" charset="0"/>
              </a:rPr>
              <a:t>River valley project (Construction of Dam, Hydroelectric Power Project)</a:t>
            </a:r>
          </a:p>
          <a:p>
            <a:pPr marL="450850" indent="-450850">
              <a:lnSpc>
                <a:spcPct val="200000"/>
              </a:lnSpc>
              <a:buAutoNum type="arabicPeriod"/>
            </a:pPr>
            <a:r>
              <a:rPr lang="en-US" dirty="0">
                <a:latin typeface="Georgia" panose="02040502050405020303" pitchFamily="18" charset="0"/>
              </a:rPr>
              <a:t>Off shore and On Shore Oil Exploration</a:t>
            </a:r>
          </a:p>
          <a:p>
            <a:pPr marL="450850" indent="-450850">
              <a:lnSpc>
                <a:spcPct val="200000"/>
              </a:lnSpc>
              <a:buAutoNum type="arabicPeriod"/>
            </a:pPr>
            <a:r>
              <a:rPr lang="en-US" dirty="0">
                <a:latin typeface="Georgia" panose="02040502050405020303" pitchFamily="18" charset="0"/>
              </a:rPr>
              <a:t>Thermal Power Plants</a:t>
            </a:r>
          </a:p>
          <a:p>
            <a:pPr marL="450850" indent="-450850">
              <a:lnSpc>
                <a:spcPct val="200000"/>
              </a:lnSpc>
              <a:buAutoNum type="arabicPeriod"/>
            </a:pPr>
            <a:r>
              <a:rPr lang="en-US" dirty="0">
                <a:latin typeface="Georgia" panose="02040502050405020303" pitchFamily="18" charset="0"/>
              </a:rPr>
              <a:t>Nuclear Power Plants</a:t>
            </a:r>
          </a:p>
          <a:p>
            <a:pPr marL="450850" indent="-450850">
              <a:lnSpc>
                <a:spcPct val="200000"/>
              </a:lnSpc>
              <a:buAutoNum type="arabicPeriod"/>
            </a:pPr>
            <a:r>
              <a:rPr lang="en-US" dirty="0">
                <a:latin typeface="Georgia" panose="02040502050405020303" pitchFamily="18" charset="0"/>
              </a:rPr>
              <a:t>Coal Washeries</a:t>
            </a:r>
          </a:p>
          <a:p>
            <a:pPr marL="450850" indent="-450850">
              <a:lnSpc>
                <a:spcPct val="200000"/>
              </a:lnSpc>
              <a:buAutoNum type="arabicPeriod"/>
            </a:pPr>
            <a:r>
              <a:rPr lang="en-US" dirty="0">
                <a:latin typeface="Georgia" panose="02040502050405020303" pitchFamily="18" charset="0"/>
              </a:rPr>
              <a:t>Cement Plant</a:t>
            </a:r>
          </a:p>
          <a:p>
            <a:pPr marL="450850" indent="-450850">
              <a:lnSpc>
                <a:spcPct val="200000"/>
              </a:lnSpc>
              <a:buAutoNum type="arabicPeriod"/>
            </a:pPr>
            <a:r>
              <a:rPr lang="en-US" dirty="0">
                <a:latin typeface="Georgia" panose="02040502050405020303" pitchFamily="18" charset="0"/>
              </a:rPr>
              <a:t>Chemical Refinery / Chemical Manufacturing Factory</a:t>
            </a:r>
          </a:p>
          <a:p>
            <a:pPr marL="450850" indent="-450850">
              <a:lnSpc>
                <a:spcPct val="200000"/>
              </a:lnSpc>
              <a:buAutoNum type="arabicPeriod"/>
            </a:pPr>
            <a:r>
              <a:rPr lang="en-US" dirty="0">
                <a:latin typeface="Georgia" panose="02040502050405020303" pitchFamily="18" charset="0"/>
              </a:rPr>
              <a:t>Industries of Leather/Skin/Synthetic Materials, Chemical and Dye, Paper &amp; Pulp, Hazardous Materials etc. having any effect on environment.</a:t>
            </a:r>
            <a:endParaRPr lang="en-IN" dirty="0">
              <a:latin typeface="Georgia" panose="02040502050405020303" pitchFamily="18" charset="0"/>
            </a:endParaRPr>
          </a:p>
        </p:txBody>
      </p:sp>
      <p:sp>
        <p:nvSpPr>
          <p:cNvPr id="3" name="Rectangle 2">
            <a:extLst>
              <a:ext uri="{FF2B5EF4-FFF2-40B4-BE49-F238E27FC236}">
                <a16:creationId xmlns:a16="http://schemas.microsoft.com/office/drawing/2014/main" id="{ADBB9288-559B-4FB9-9FFD-36D9B5C31063}"/>
              </a:ext>
            </a:extLst>
          </p:cNvPr>
          <p:cNvSpPr/>
          <p:nvPr/>
        </p:nvSpPr>
        <p:spPr>
          <a:xfrm>
            <a:off x="2356338" y="426703"/>
            <a:ext cx="8440616" cy="457369"/>
          </a:xfrm>
          <a:prstGeom prst="rect">
            <a:avLst/>
          </a:prstGeom>
        </p:spPr>
        <p:txBody>
          <a:bodyPr wrap="square">
            <a:spAutoFit/>
          </a:bodyPr>
          <a:lstStyle/>
          <a:p>
            <a:pPr>
              <a:lnSpc>
                <a:spcPct val="150000"/>
              </a:lnSpc>
            </a:pPr>
            <a:r>
              <a:rPr lang="en-US" u="sng" dirty="0">
                <a:latin typeface="Georgia" panose="02040502050405020303" pitchFamily="18" charset="0"/>
              </a:rPr>
              <a:t>ACCORDING TO EIA NOTIFICATION 2006, GOVERNMENT OF INDIA  </a:t>
            </a:r>
            <a:endParaRPr lang="en-IN" u="sng" dirty="0">
              <a:latin typeface="Georgia" panose="02040502050405020303" pitchFamily="18" charset="0"/>
            </a:endParaRPr>
          </a:p>
        </p:txBody>
      </p:sp>
    </p:spTree>
    <p:extLst>
      <p:ext uri="{BB962C8B-B14F-4D97-AF65-F5344CB8AC3E}">
        <p14:creationId xmlns:p14="http://schemas.microsoft.com/office/powerpoint/2010/main" val="351837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513144" y="40247"/>
            <a:ext cx="10916856" cy="787222"/>
          </a:xfrm>
        </p:spPr>
        <p:txBody>
          <a:bodyPr>
            <a:normAutofit/>
          </a:bodyPr>
          <a:lstStyle/>
          <a:p>
            <a:pPr algn="ctr"/>
            <a:r>
              <a:rPr lang="en-US" sz="3000" b="1" dirty="0">
                <a:latin typeface="Georgia" panose="02040502050405020303" pitchFamily="18" charset="0"/>
              </a:rPr>
              <a:t>Characteristics of EMP</a:t>
            </a:r>
            <a:endParaRPr lang="en-IN" sz="3000" b="1" dirty="0">
              <a:latin typeface="Georgia" panose="02040502050405020303" pitchFamily="18" charset="0"/>
            </a:endParaRPr>
          </a:p>
        </p:txBody>
      </p:sp>
      <p:sp>
        <p:nvSpPr>
          <p:cNvPr id="15" name="TextBox 14">
            <a:extLst>
              <a:ext uri="{FF2B5EF4-FFF2-40B4-BE49-F238E27FC236}">
                <a16:creationId xmlns:a16="http://schemas.microsoft.com/office/drawing/2014/main" id="{7453C8BB-4E53-4DEB-BEAC-B43CF36ED1C3}"/>
              </a:ext>
            </a:extLst>
          </p:cNvPr>
          <p:cNvSpPr txBox="1"/>
          <p:nvPr/>
        </p:nvSpPr>
        <p:spPr>
          <a:xfrm>
            <a:off x="318642" y="1051171"/>
            <a:ext cx="10916855" cy="4196855"/>
          </a:xfrm>
          <a:prstGeom prst="rect">
            <a:avLst/>
          </a:prstGeom>
          <a:noFill/>
        </p:spPr>
        <p:txBody>
          <a:bodyPr wrap="square">
            <a:spAutoFit/>
          </a:bodyPr>
          <a:lstStyle/>
          <a:p>
            <a:pPr>
              <a:lnSpc>
                <a:spcPct val="150000"/>
              </a:lnSpc>
            </a:pPr>
            <a:r>
              <a:rPr lang="en-US" sz="1800" b="0" i="0" dirty="0">
                <a:solidFill>
                  <a:srgbClr val="000000"/>
                </a:solidFill>
                <a:effectLst/>
                <a:latin typeface="Georgia" panose="02040502050405020303" pitchFamily="18" charset="0"/>
              </a:rPr>
              <a:t>It is often used as a generic term.</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supports sustainable development.</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deals with a world affected by human beings.</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demands a multidisciplinary or interdisciplinary approach.</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has to integrate different development viewpoints.</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seeks to integrate science, social science, policy-making and planning.</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recognizes the desirability of meeting, and if possible exceeding basic human needs.</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The time-scale involved extends beyond the short-term and concerns range from local to global.</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should show opportunities as well as address threats and problems.</a:t>
            </a:r>
            <a:r>
              <a:rPr lang="en-US" dirty="0">
                <a:latin typeface="Georgia" panose="02040502050405020303" pitchFamily="18" charset="0"/>
              </a:rPr>
              <a:t> </a:t>
            </a:r>
          </a:p>
          <a:p>
            <a:pPr>
              <a:lnSpc>
                <a:spcPct val="150000"/>
              </a:lnSpc>
            </a:pPr>
            <a:r>
              <a:rPr lang="en-US" sz="1800" b="0" i="0" dirty="0">
                <a:solidFill>
                  <a:srgbClr val="000000"/>
                </a:solidFill>
                <a:effectLst/>
                <a:latin typeface="Georgia" panose="02040502050405020303" pitchFamily="18" charset="0"/>
              </a:rPr>
              <a:t>It stresses stewardship, rather than exploitation.</a:t>
            </a:r>
            <a:r>
              <a:rPr lang="en-US" dirty="0">
                <a:latin typeface="Georgia" panose="02040502050405020303" pitchFamily="18" charset="0"/>
              </a:rPr>
              <a:t> </a:t>
            </a:r>
            <a:endParaRPr lang="en-IN" dirty="0">
              <a:latin typeface="Georgia" panose="02040502050405020303" pitchFamily="18" charset="0"/>
            </a:endParaRPr>
          </a:p>
        </p:txBody>
      </p:sp>
    </p:spTree>
    <p:extLst>
      <p:ext uri="{BB962C8B-B14F-4D97-AF65-F5344CB8AC3E}">
        <p14:creationId xmlns:p14="http://schemas.microsoft.com/office/powerpoint/2010/main" val="67398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746824" y="2161393"/>
            <a:ext cx="10916856" cy="787222"/>
          </a:xfrm>
        </p:spPr>
        <p:txBody>
          <a:bodyPr>
            <a:normAutofit/>
          </a:bodyPr>
          <a:lstStyle/>
          <a:p>
            <a:pPr algn="ctr"/>
            <a:r>
              <a:rPr lang="en-US" sz="3000" b="1" dirty="0">
                <a:latin typeface="Georgia" panose="02040502050405020303" pitchFamily="18" charset="0"/>
              </a:rPr>
              <a:t>Effect  of human activities on environment</a:t>
            </a:r>
            <a:endParaRPr lang="en-IN" sz="3000" b="1" dirty="0">
              <a:latin typeface="Georgia" panose="02040502050405020303" pitchFamily="18" charset="0"/>
            </a:endParaRPr>
          </a:p>
        </p:txBody>
      </p:sp>
    </p:spTree>
    <p:extLst>
      <p:ext uri="{BB962C8B-B14F-4D97-AF65-F5344CB8AC3E}">
        <p14:creationId xmlns:p14="http://schemas.microsoft.com/office/powerpoint/2010/main" val="72440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513144" y="40247"/>
            <a:ext cx="10916856" cy="787222"/>
          </a:xfrm>
        </p:spPr>
        <p:txBody>
          <a:bodyPr>
            <a:normAutofit/>
          </a:bodyPr>
          <a:lstStyle/>
          <a:p>
            <a:pPr algn="ctr"/>
            <a:r>
              <a:rPr lang="en-US" sz="3000" b="1" dirty="0">
                <a:latin typeface="Georgia" panose="02040502050405020303" pitchFamily="18" charset="0"/>
              </a:rPr>
              <a:t>Effect  of human activities on environment</a:t>
            </a:r>
            <a:endParaRPr lang="en-IN" sz="3000" b="1" dirty="0">
              <a:latin typeface="Georgia" panose="02040502050405020303" pitchFamily="18" charset="0"/>
            </a:endParaRPr>
          </a:p>
        </p:txBody>
      </p:sp>
      <p:sp>
        <p:nvSpPr>
          <p:cNvPr id="5" name="TextBox 4">
            <a:extLst>
              <a:ext uri="{FF2B5EF4-FFF2-40B4-BE49-F238E27FC236}">
                <a16:creationId xmlns:a16="http://schemas.microsoft.com/office/drawing/2014/main" id="{92EDF375-0D17-439B-B2B1-2919E31BF5A6}"/>
              </a:ext>
            </a:extLst>
          </p:cNvPr>
          <p:cNvSpPr txBox="1"/>
          <p:nvPr/>
        </p:nvSpPr>
        <p:spPr>
          <a:xfrm>
            <a:off x="162560" y="1119008"/>
            <a:ext cx="11267441" cy="4619983"/>
          </a:xfrm>
          <a:prstGeom prst="rect">
            <a:avLst/>
          </a:prstGeom>
          <a:noFill/>
        </p:spPr>
        <p:txBody>
          <a:bodyPr wrap="square">
            <a:spAutoFit/>
          </a:bodyPr>
          <a:lstStyle/>
          <a:p>
            <a:pPr algn="just">
              <a:lnSpc>
                <a:spcPct val="107000"/>
              </a:lnSpc>
              <a:spcAft>
                <a:spcPts val="1000"/>
              </a:spcAf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Human Activities That Affect The Environment Are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Deforestation:</a:t>
            </a:r>
            <a:r>
              <a:rPr lang="en-IN" sz="18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Water Pollution: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Air Pollution: </a:t>
            </a: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Exploitation of Marine Life: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Global Warming: </a:t>
            </a:r>
            <a:endParaRPr lang="en-IN" b="1" dirty="0">
              <a:solidFill>
                <a:srgbClr val="000000"/>
              </a:solidFill>
              <a:latin typeface="Georgia" panose="02040502050405020303" pitchFamily="18"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Habitat Loss:</a:t>
            </a:r>
            <a:endParaRPr lang="en-IN" sz="18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Extinction: </a:t>
            </a:r>
            <a:endParaRPr lang="en-IN" b="1" dirty="0">
              <a:solidFill>
                <a:srgbClr val="000000"/>
              </a:solidFill>
              <a:latin typeface="Georgia" panose="02040502050405020303" pitchFamily="18"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Overuse Of Harmful Pesticides And Fertilizers: </a:t>
            </a: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Urbanization:</a:t>
            </a:r>
            <a:r>
              <a:rPr lang="en-IN" sz="18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lang="en-IN" dirty="0">
              <a:solidFill>
                <a:srgbClr val="000000"/>
              </a:solidFill>
              <a:latin typeface="Georgia" panose="02040502050405020303" pitchFamily="18"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1000"/>
              </a:spcAft>
              <a:buFont typeface="+mj-lt"/>
              <a:buAutoNum type="arabicParenR"/>
              <a:tabLst>
                <a:tab pos="457200" algn="l"/>
              </a:tabLst>
            </a:pPr>
            <a:r>
              <a:rPr lang="en-IN" sz="18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Ozone Layer Depletion: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57627833"/>
      </p:ext>
    </p:extLst>
  </p:cSld>
  <p:clrMapOvr>
    <a:masterClrMapping/>
  </p:clrMapOvr>
</p:sld>
</file>

<file path=ppt/theme/theme1.xml><?xml version="1.0" encoding="utf-8"?>
<a:theme xmlns:a="http://schemas.openxmlformats.org/drawingml/2006/main" name="Gallery">
  <a:themeElements>
    <a:clrScheme name="Custom 5">
      <a:dk1>
        <a:sysClr val="windowText" lastClr="000000"/>
      </a:dk1>
      <a:lt1>
        <a:sysClr val="window" lastClr="FFFFFF"/>
      </a:lt1>
      <a:dk2>
        <a:srgbClr val="454545"/>
      </a:dk2>
      <a:lt2>
        <a:srgbClr val="CCFF66"/>
      </a:lt2>
      <a:accent1>
        <a:srgbClr val="CCFF66"/>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2827</TotalTime>
  <Words>6105</Words>
  <Application>Microsoft Office PowerPoint</Application>
  <PresentationFormat>Widescreen</PresentationFormat>
  <Paragraphs>606</Paragraphs>
  <Slides>51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BD Symbols</vt:lpstr>
      <vt:lpstr>Calibri</vt:lpstr>
      <vt:lpstr>Franklin Gothic Book</vt:lpstr>
      <vt:lpstr>Franklin Gothic Medium</vt:lpstr>
      <vt:lpstr>Georgia</vt:lpstr>
      <vt:lpstr>Symbol</vt:lpstr>
      <vt:lpstr>Times New Roman</vt:lpstr>
      <vt:lpstr>Wingdings</vt:lpstr>
      <vt:lpstr>Gallery</vt:lpstr>
      <vt:lpstr>ENVIRONMENT IMPACT ASSESMENT</vt:lpstr>
      <vt:lpstr>ENVIRONMENT IMPACT ASSESMENT</vt:lpstr>
      <vt:lpstr>Definition OF EIA</vt:lpstr>
      <vt:lpstr>Eis (Environment Impact Statement)</vt:lpstr>
      <vt:lpstr>EMP (Environmental Management Plan)</vt:lpstr>
      <vt:lpstr>Projects which need eia</vt:lpstr>
      <vt:lpstr>Characteristics of EMP</vt:lpstr>
      <vt:lpstr>Effect  of human activities on environment</vt:lpstr>
      <vt:lpstr>Effect  of human activities on environment</vt:lpstr>
      <vt:lpstr>Ecosystem AND ECOLOGY</vt:lpstr>
      <vt:lpstr>ECOLOGICAL IMBALANCE</vt:lpstr>
      <vt:lpstr>human activities That effect environment</vt:lpstr>
      <vt:lpstr>effects of human activities on environment</vt:lpstr>
      <vt:lpstr>Comparison of Indian &amp; China</vt:lpstr>
      <vt:lpstr>Comparison of Indian &amp; China</vt:lpstr>
      <vt:lpstr>History of eia</vt:lpstr>
      <vt:lpstr>History of eia</vt:lpstr>
      <vt:lpstr>Types of environmental impacts [1]</vt:lpstr>
      <vt:lpstr>Steps in eia [1]</vt:lpstr>
      <vt:lpstr>Steps in eia (contd..)</vt:lpstr>
      <vt:lpstr>Steps in eia (contd..)</vt:lpstr>
      <vt:lpstr>Eia benefits and flaws</vt:lpstr>
      <vt:lpstr>INTERNATIONAL CONVENTIONS ON ENVIRONMENT</vt:lpstr>
      <vt:lpstr>List of All international conventions</vt:lpstr>
      <vt:lpstr>Basal, Rotterdam and Stockholm convention</vt:lpstr>
      <vt:lpstr>Basel, Rotterdam &amp; Stockholm conventions</vt:lpstr>
      <vt:lpstr>Basel Convention </vt:lpstr>
      <vt:lpstr>Rotterdam Convention</vt:lpstr>
      <vt:lpstr>PowerPoint Presentation</vt:lpstr>
      <vt:lpstr>Scope of the Convention</vt:lpstr>
      <vt:lpstr> Benefits of Rotterdam convention to its Parties</vt:lpstr>
      <vt:lpstr>PowerPoint Presentation</vt:lpstr>
      <vt:lpstr>PowerPoint Presentation</vt:lpstr>
      <vt:lpstr>PowerPoint Presentation</vt:lpstr>
      <vt:lpstr>Stockholm Convention</vt:lpstr>
      <vt:lpstr>STOCKHOLM CONVENTION</vt:lpstr>
      <vt:lpstr>PowerPoint Presentation</vt:lpstr>
      <vt:lpstr>PowerPoint Presentation</vt:lpstr>
      <vt:lpstr>PowerPoint Presentation</vt:lpstr>
      <vt:lpstr>PowerPoint Presentation</vt:lpstr>
      <vt:lpstr>PowerPoint Presentation</vt:lpstr>
      <vt:lpstr>PowerPoint Presentation</vt:lpstr>
      <vt:lpstr>Earth summit 1992</vt:lpstr>
      <vt:lpstr>Earth summit 1992</vt:lpstr>
      <vt:lpstr>objective</vt:lpstr>
      <vt:lpstr>Achievements of rio earth summit</vt:lpstr>
      <vt:lpstr>PowerPoint Presentation</vt:lpstr>
      <vt:lpstr>PowerPoint Presentation</vt:lpstr>
      <vt:lpstr>b. Agenda 21</vt:lpstr>
      <vt:lpstr>PowerPoint Presentation</vt:lpstr>
      <vt:lpstr>c. The Forest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IMPACT ASSESMENT</dc:title>
  <dc:creator>JOMALL</dc:creator>
  <cp:lastModifiedBy>Kamlesh Parihar</cp:lastModifiedBy>
  <cp:revision>191</cp:revision>
  <dcterms:created xsi:type="dcterms:W3CDTF">2021-07-22T06:22:52Z</dcterms:created>
  <dcterms:modified xsi:type="dcterms:W3CDTF">2021-09-12T12:56:34Z</dcterms:modified>
</cp:coreProperties>
</file>