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7B9D0-E23D-4D92-8E2E-AF3D60065F3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EA8EE-6C5A-49F0-BF05-6800427D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EA8EE-6C5A-49F0-BF05-6800427D9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68B2-528B-4F3F-BF89-F4592D64A59D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5198-9A94-4577-99B0-4CBB38845602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B6C9-A09E-4413-B355-BB5573C8B60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90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F8DC-0A1A-4363-8F0E-D6B032B15EB2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0C-F5FD-40B1-B118-6D756FCAE441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9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B50A-B6C9-405E-8195-814243EF0578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1AE-78D0-413F-9D37-D7F1BE733355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0F28-218C-42A5-B9EE-5D2562F7B369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2B5-85F2-4AE4-93F1-BC46FF9A4A55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41A-0F61-4508-AB27-EB3A9831217D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EE42-3604-425A-BFFB-6FEB2368B8B9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E16B-914B-45A6-A06E-472459416C02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A47-A32A-4DE2-9A4E-B1E5B20BE1FD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2558-DAED-4B09-8B7B-ED16EFAA043D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DC39-CF92-466E-9136-82FE7D719620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86E8-462D-4992-849B-7E9A0A578238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165B-5F48-48D8-9FA2-220124DEA06D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89FAAB-CEB7-4F98-B13E-8511A6EED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insight.net/top-iot-compani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875" y="1589183"/>
            <a:ext cx="9463241" cy="222265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Book Antiqua" panose="02040602050305030304" pitchFamily="18" charset="0"/>
              </a:rPr>
              <a:t>Internet of Things</a:t>
            </a:r>
            <a:br>
              <a:rPr lang="en-US" sz="6600" b="1" dirty="0" smtClean="0">
                <a:latin typeface="Book Antiqua" panose="02040602050305030304" pitchFamily="18" charset="0"/>
              </a:rPr>
            </a:br>
            <a:r>
              <a:rPr lang="en-US" sz="6600" b="1" dirty="0" smtClean="0">
                <a:latin typeface="Book Antiqua" panose="02040602050305030304" pitchFamily="18" charset="0"/>
              </a:rPr>
              <a:t> (7CS4-01)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2795" y="4964665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Ms. Kritika Purohit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Assistant Professor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Computer Science &amp; Engineering</a:t>
            </a:r>
            <a:endParaRPr lang="en-US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1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768857"/>
            <a:ext cx="9755188" cy="3841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spc="-20" dirty="0">
                <a:solidFill>
                  <a:srgbClr val="C00000"/>
                </a:solidFill>
                <a:latin typeface="Book Antiqua" panose="02040602050305030304" pitchFamily="18" charset="0"/>
              </a:rPr>
              <a:t>Altizon</a:t>
            </a:r>
            <a:r>
              <a:rPr lang="en-US" b="1" spc="-3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b="1" spc="-35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system-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Altizon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Systems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is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Wipro-backed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of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things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company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India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which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develops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solutions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based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on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8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IoT.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Altizon</a:t>
            </a:r>
            <a:r>
              <a:rPr lang="en-US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has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over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100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Enterprise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users,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making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it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 leading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Industrial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platform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provider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b="1" spc="-25" dirty="0">
                <a:solidFill>
                  <a:srgbClr val="C00000"/>
                </a:solidFill>
                <a:latin typeface="Book Antiqua" panose="02040602050305030304" pitchFamily="18" charset="0"/>
              </a:rPr>
              <a:t>Pixel</a:t>
            </a:r>
            <a:r>
              <a:rPr lang="en-US" b="1" spc="-7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b="1" spc="-35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Crayons-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It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caters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to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wide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range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domains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verticals,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like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healthcare,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banking</a:t>
            </a:r>
            <a:r>
              <a:rPr lang="en-US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finance,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automotive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industry,</a:t>
            </a:r>
            <a:r>
              <a:rPr lang="en-US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travel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tourism,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media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entertainment,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transport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logistics,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e-commerce.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They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provide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end-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to-end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app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development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services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which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can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be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customized</a:t>
            </a:r>
            <a:r>
              <a:rPr lang="en-US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based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on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client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needs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7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961" y="629032"/>
            <a:ext cx="9859963" cy="4362068"/>
          </a:xfrm>
        </p:spPr>
        <p:txBody>
          <a:bodyPr>
            <a:normAutofit/>
          </a:bodyPr>
          <a:lstStyle/>
          <a:p>
            <a:pPr marL="298450" indent="-285750">
              <a:lnSpc>
                <a:spcPct val="15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IBM-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They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have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solutions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like: </a:t>
            </a:r>
            <a:endParaRPr lang="en-US" spc="-20" dirty="0" smtClean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698500" lvl="1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1800" b="1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Enterprise</a:t>
            </a:r>
            <a:r>
              <a:rPr lang="en-US" sz="1800" b="1" spc="4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asset</a:t>
            </a:r>
            <a:r>
              <a:rPr lang="en-US" sz="1800" b="1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management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800" spc="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Using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combination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8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6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IoT,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AI,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sz="18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analytics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,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they</a:t>
            </a:r>
            <a:r>
              <a:rPr lang="en-US" sz="18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</a:t>
            </a:r>
            <a:r>
              <a:rPr lang="en-US" sz="18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8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reduce</a:t>
            </a:r>
            <a:r>
              <a:rPr lang="en-US" sz="18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cost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risk,</a:t>
            </a:r>
            <a:r>
              <a:rPr lang="en-US" sz="18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improve</a:t>
            </a:r>
            <a:r>
              <a:rPr lang="en-US" sz="18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efficiency</a:t>
            </a:r>
            <a:r>
              <a:rPr lang="en-US" sz="1800" spc="-2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 </a:t>
            </a:r>
          </a:p>
          <a:p>
            <a:pPr marL="698500" lvl="1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1800" b="1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Facilities</a:t>
            </a:r>
            <a:r>
              <a:rPr lang="en-US" sz="1800" b="1" spc="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management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800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Helps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making </a:t>
            </a:r>
            <a:r>
              <a:rPr lang="en-US" sz="1800" spc="-4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better,</a:t>
            </a:r>
            <a:r>
              <a:rPr lang="en-US" sz="1800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4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faster,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more </a:t>
            </a:r>
            <a:r>
              <a:rPr lang="en-US" sz="1800" spc="-484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informed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decisions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by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speeding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up the</a:t>
            </a:r>
            <a:r>
              <a:rPr lang="en-US" sz="18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analysis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fetched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data.</a:t>
            </a:r>
          </a:p>
          <a:p>
            <a:pPr marL="698500" lvl="1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1800" b="1" spc="-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Systems</a:t>
            </a:r>
            <a:r>
              <a:rPr lang="en-US" sz="1800" b="1" spc="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engineering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Helps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lowering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costs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by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managing </a:t>
            </a:r>
            <a:r>
              <a:rPr lang="en-US" sz="18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requirements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,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quality,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compliance</a:t>
            </a:r>
            <a:r>
              <a:rPr lang="en-US" sz="18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 </a:t>
            </a:r>
          </a:p>
          <a:p>
            <a:pPr marL="698500" lvl="1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1800" b="1" spc="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platform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800" spc="4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Helps</a:t>
            </a:r>
            <a:r>
              <a:rPr lang="en-US" sz="18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8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manage</a:t>
            </a:r>
            <a:r>
              <a:rPr lang="en-US" sz="1800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18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devices</a:t>
            </a:r>
            <a:r>
              <a:rPr lang="en-US" sz="18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make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more</a:t>
            </a:r>
            <a:r>
              <a:rPr lang="en-US" sz="18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efficient </a:t>
            </a:r>
            <a:r>
              <a:rPr lang="en-US" sz="1800" spc="-48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decisions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using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secure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data,</a:t>
            </a:r>
            <a:r>
              <a:rPr lang="en-US" sz="18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analytics,</a:t>
            </a:r>
            <a:r>
              <a:rPr lang="en-US" sz="18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8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cloud capabilities</a:t>
            </a:r>
            <a:r>
              <a:rPr lang="en-US" sz="18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412750" lvl="1" indent="0">
              <a:lnSpc>
                <a:spcPct val="150000"/>
              </a:lnSpc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u="heavy" spc="-10" dirty="0" smtClean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Book Antiqua" panose="02040602050305030304" pitchFamily="18" charset="0"/>
                <a:cs typeface="Calibri"/>
                <a:hlinkClick r:id="rId2"/>
              </a:rPr>
              <a:t>https</a:t>
            </a:r>
            <a:r>
              <a:rPr lang="en-US" sz="1800" u="heavy" spc="-10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latin typeface="Book Antiqua" panose="02040602050305030304" pitchFamily="18" charset="0"/>
                <a:cs typeface="Calibri"/>
                <a:hlinkClick r:id="rId2"/>
              </a:rPr>
              <a:t>://www.analyticsinsight.net/top-iot-companies/</a:t>
            </a:r>
            <a:endParaRPr lang="en-US" sz="1800" dirty="0">
              <a:solidFill>
                <a:srgbClr val="C00000"/>
              </a:solidFill>
              <a:latin typeface="Book Antiqua" panose="02040602050305030304" pitchFamily="18" charset="0"/>
              <a:cs typeface="Calibri"/>
            </a:endParaRPr>
          </a:p>
          <a:p>
            <a:pPr marL="698500" lvl="1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endParaRPr lang="en-US" sz="18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6543" y="2481559"/>
            <a:ext cx="7909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Queries…???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7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87782"/>
            <a:ext cx="8911687" cy="786049"/>
          </a:xfrm>
        </p:spPr>
        <p:txBody>
          <a:bodyPr/>
          <a:lstStyle/>
          <a:p>
            <a:pPr algn="ctr"/>
            <a:r>
              <a:rPr lang="en-US" b="1" spc="-15" dirty="0">
                <a:latin typeface="Book Antiqua" panose="02040602050305030304" pitchFamily="18" charset="0"/>
                <a:cs typeface="Calibri"/>
              </a:rPr>
              <a:t>Course</a:t>
            </a:r>
            <a:r>
              <a:rPr lang="en-US" b="1" spc="-65" dirty="0"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5" dirty="0">
                <a:latin typeface="Book Antiqua" panose="02040602050305030304" pitchFamily="18" charset="0"/>
                <a:cs typeface="Calibri"/>
              </a:rPr>
              <a:t>description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831"/>
            <a:ext cx="8915400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 </a:t>
            </a:r>
            <a:r>
              <a:rPr lang="en-US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course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would </a:t>
            </a:r>
            <a:r>
              <a:rPr lang="en-US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cover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engineering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fundamentals,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blended with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good industrial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practices,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which lead </a:t>
            </a:r>
            <a:r>
              <a:rPr lang="en-US" b="1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 </a:t>
            </a:r>
            <a:r>
              <a:rPr lang="en-US" b="1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 </a:t>
            </a:r>
            <a:r>
              <a:rPr lang="en-US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first-time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success </a:t>
            </a:r>
            <a:r>
              <a:rPr lang="en-US" b="1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 the design and </a:t>
            </a:r>
            <a:r>
              <a:rPr lang="en-US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development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 sensor </a:t>
            </a:r>
            <a:r>
              <a:rPr lang="en-US" b="1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node. API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development,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cloud computing, </a:t>
            </a:r>
            <a:r>
              <a:rPr lang="en-US" b="1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data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analysis would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also be </a:t>
            </a:r>
            <a:r>
              <a:rPr lang="en-US" b="1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covered 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 </a:t>
            </a:r>
            <a:r>
              <a:rPr lang="en-US" b="1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brief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69" y="3330673"/>
            <a:ext cx="4886530" cy="2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672" y="691850"/>
            <a:ext cx="8911687" cy="808083"/>
          </a:xfrm>
        </p:spPr>
        <p:txBody>
          <a:bodyPr/>
          <a:lstStyle/>
          <a:p>
            <a:pPr algn="ctr"/>
            <a:r>
              <a:rPr lang="en-US" b="1" spc="-5" dirty="0">
                <a:latin typeface="Book Antiqua" panose="02040602050305030304" pitchFamily="18" charset="0"/>
                <a:cs typeface="Calibri"/>
              </a:rPr>
              <a:t>Objective</a:t>
            </a:r>
            <a:r>
              <a:rPr lang="en-US" b="1" spc="-65" dirty="0"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dirty="0">
                <a:latin typeface="Book Antiqua" panose="02040602050305030304" pitchFamily="18" charset="0"/>
                <a:cs typeface="Calibri"/>
              </a:rPr>
              <a:t>of</a:t>
            </a:r>
            <a:r>
              <a:rPr lang="en-US" b="1" spc="-25" dirty="0"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5" dirty="0">
                <a:latin typeface="Book Antiqua" panose="02040602050305030304" pitchFamily="18" charset="0"/>
                <a:cs typeface="Calibri"/>
              </a:rPr>
              <a:t>Subject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6656"/>
            <a:ext cx="8915400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This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program</a:t>
            </a:r>
            <a:r>
              <a:rPr lang="en-US" spc="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aims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train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be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equipped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with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solid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theoretical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foundation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systematic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professional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knowledge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strong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practical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skills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 the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fields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of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computer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technology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communications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networks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IT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that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provides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 wide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range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applications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 Things.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15" y="2986686"/>
            <a:ext cx="4992320" cy="33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31492"/>
            <a:ext cx="8911687" cy="642830"/>
          </a:xfrm>
        </p:spPr>
        <p:txBody>
          <a:bodyPr/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Course Outcomes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21" y="1662280"/>
            <a:ext cx="9452224" cy="4473528"/>
          </a:xfrm>
        </p:spPr>
        <p:txBody>
          <a:bodyPr>
            <a:normAutofit lnSpcReduction="10000"/>
          </a:bodyPr>
          <a:lstStyle/>
          <a:p>
            <a:pPr marL="183515" marR="413384" indent="-171450" algn="just">
              <a:lnSpc>
                <a:spcPct val="150000"/>
              </a:lnSpc>
              <a:spcBef>
                <a:spcPts val="100"/>
              </a:spcBef>
            </a:pPr>
            <a:r>
              <a:rPr lang="en-US" sz="1600" b="1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CO1</a:t>
            </a:r>
            <a:r>
              <a:rPr lang="en-US" sz="1600" b="1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600" b="1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 will be a</a:t>
            </a:r>
            <a:r>
              <a:rPr lang="en-US" sz="16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</a:t>
            </a:r>
            <a:r>
              <a:rPr lang="en-US" sz="16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understand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building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blocks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and </a:t>
            </a:r>
            <a:r>
              <a:rPr lang="en-US" sz="1600" spc="-459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characteristics</a:t>
            </a:r>
            <a:r>
              <a:rPr lang="en-US" sz="16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</a:t>
            </a:r>
            <a:endParaRPr lang="en-US" sz="16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183515" marR="155575" indent="-171450" algn="just">
              <a:lnSpc>
                <a:spcPct val="150000"/>
              </a:lnSpc>
            </a:pPr>
            <a:r>
              <a:rPr lang="en-US" sz="16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CO2:</a:t>
            </a:r>
            <a:r>
              <a:rPr lang="en-US" sz="1600" b="1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 will be a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understand</a:t>
            </a:r>
            <a:r>
              <a:rPr lang="en-US" sz="16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sensors</a:t>
            </a:r>
            <a:r>
              <a:rPr lang="en-US" sz="1600" spc="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technological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challenges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faced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by </a:t>
            </a:r>
            <a:r>
              <a:rPr lang="en-US" sz="16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devices,</a:t>
            </a:r>
            <a:r>
              <a:rPr lang="en-US" sz="16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with a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focus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on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wireless,</a:t>
            </a:r>
            <a:r>
              <a:rPr lang="en-US" sz="1600" spc="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energy,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power,</a:t>
            </a:r>
            <a:r>
              <a:rPr lang="en-US" sz="16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RF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 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sensing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modules</a:t>
            </a:r>
          </a:p>
          <a:p>
            <a:pPr marL="183515" marR="5080" indent="-171450" algn="just">
              <a:lnSpc>
                <a:spcPct val="150000"/>
              </a:lnSpc>
            </a:pPr>
            <a:r>
              <a:rPr lang="en-US" sz="1600" b="1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CO3:</a:t>
            </a:r>
            <a:r>
              <a:rPr lang="en-US" sz="1600" b="1" spc="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 will be a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understand </a:t>
            </a:r>
            <a:r>
              <a:rPr lang="en-US" sz="16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 </a:t>
            </a:r>
            <a:r>
              <a:rPr lang="en-US" sz="16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key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components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that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make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up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 IoT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system 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differentiate</a:t>
            </a:r>
            <a:r>
              <a:rPr lang="en-US" sz="16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between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levels</a:t>
            </a:r>
            <a:r>
              <a:rPr lang="en-US" sz="1600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6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stack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familiar </a:t>
            </a:r>
            <a:r>
              <a:rPr lang="en-US" sz="1600" spc="-459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with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key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technologies</a:t>
            </a:r>
            <a:r>
              <a:rPr lang="en-US" sz="16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protocols</a:t>
            </a:r>
            <a:r>
              <a:rPr lang="en-US" sz="16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employed</a:t>
            </a:r>
            <a:r>
              <a:rPr lang="en-US" sz="16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at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each 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layer </a:t>
            </a:r>
            <a:r>
              <a:rPr lang="en-US" sz="1600" spc="-459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stack</a:t>
            </a:r>
            <a:endParaRPr lang="en-US" sz="1600" dirty="0" smtClean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183515" marR="5080" indent="-171450" algn="just">
              <a:lnSpc>
                <a:spcPct val="150000"/>
              </a:lnSpc>
            </a:pPr>
            <a:r>
              <a:rPr lang="en-US" sz="1600" b="1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CO4</a:t>
            </a:r>
            <a:r>
              <a:rPr lang="en-US" sz="16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600" b="1" spc="459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 will be a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</a:t>
            </a:r>
            <a:r>
              <a:rPr lang="en-US" sz="16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xplore</a:t>
            </a:r>
            <a:r>
              <a:rPr lang="en-US" sz="1600" spc="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learn about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with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 </a:t>
            </a:r>
            <a:r>
              <a:rPr lang="en-US" sz="16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 preparing</a:t>
            </a:r>
            <a:r>
              <a:rPr lang="en-US" sz="16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projects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designed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for</a:t>
            </a:r>
            <a:r>
              <a:rPr lang="en-US" sz="16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Raspberry </a:t>
            </a:r>
            <a:r>
              <a:rPr lang="en-US" sz="16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Pi </a:t>
            </a:r>
          </a:p>
          <a:p>
            <a:pPr marL="183515" marR="5080" indent="-171450" algn="just">
              <a:lnSpc>
                <a:spcPct val="150000"/>
              </a:lnSpc>
            </a:pPr>
            <a:r>
              <a:rPr lang="en-US" sz="1600" b="1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CO5</a:t>
            </a:r>
            <a:r>
              <a:rPr lang="en-US" sz="1600" b="1" spc="-5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:</a:t>
            </a:r>
            <a:r>
              <a:rPr lang="en-US" sz="1600" b="1" spc="5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15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Students will be a</a:t>
            </a:r>
            <a:r>
              <a:rPr lang="en-US" sz="160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ble</a:t>
            </a:r>
            <a:r>
              <a:rPr lang="en-US" sz="1600" spc="-15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600" spc="-5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understand design</a:t>
            </a:r>
            <a:r>
              <a:rPr lang="en-US" sz="160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applications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in </a:t>
            </a:r>
            <a:r>
              <a:rPr lang="en-US" sz="16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different</a:t>
            </a:r>
            <a:r>
              <a:rPr lang="en-US" sz="16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domain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able</a:t>
            </a:r>
            <a:r>
              <a:rPr lang="en-US" sz="16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 </a:t>
            </a:r>
            <a:r>
              <a:rPr lang="en-US" sz="1600" spc="-459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analyze</a:t>
            </a:r>
            <a:r>
              <a:rPr lang="en-US" sz="16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their </a:t>
            </a:r>
            <a:r>
              <a:rPr lang="en-US" sz="16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performance</a:t>
            </a:r>
            <a:endParaRPr lang="en-US" sz="16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621" y="107452"/>
            <a:ext cx="8886651" cy="454409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Subject Scheme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5</a:t>
            </a:fld>
            <a:endParaRPr lang="en-US"/>
          </a:p>
        </p:txBody>
      </p:sp>
      <p:pic>
        <p:nvPicPr>
          <p:cNvPr id="6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8013" y="694063"/>
            <a:ext cx="8183769" cy="61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6</a:t>
            </a:fld>
            <a:endParaRPr lang="en-US"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12" y="0"/>
            <a:ext cx="73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2531"/>
            <a:ext cx="8911687" cy="528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5" dirty="0">
                <a:latin typeface="Book Antiqua" panose="02040602050305030304" pitchFamily="18" charset="0"/>
                <a:cs typeface="Calibri"/>
              </a:rPr>
              <a:t>Boo</a:t>
            </a:r>
            <a:r>
              <a:rPr lang="en-US" b="1" spc="-45" dirty="0">
                <a:latin typeface="Book Antiqua" panose="02040602050305030304" pitchFamily="18" charset="0"/>
                <a:cs typeface="Calibri"/>
              </a:rPr>
              <a:t>k</a:t>
            </a:r>
            <a:r>
              <a:rPr lang="en-US" b="1" spc="-5" dirty="0">
                <a:latin typeface="Book Antiqua" panose="02040602050305030304" pitchFamily="18" charset="0"/>
                <a:cs typeface="Calibri"/>
              </a:rPr>
              <a:t>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06000" y="631328"/>
            <a:ext cx="10390725" cy="51789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Text Book-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“Internet of Things: A Hands-on Approach” by </a:t>
            </a:r>
            <a:r>
              <a:rPr lang="en-US" sz="1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Vijay Madisetti &amp; Arshdeep Bahga</a:t>
            </a: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 2014, ISBN:9780996025515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“Internet of Things” by </a:t>
            </a:r>
            <a:r>
              <a:rPr lang="en-US" sz="1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Raj Kamal</a:t>
            </a: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 Tata McGraw Hill Publication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Reference Books-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“Designing</a:t>
            </a:r>
            <a:r>
              <a:rPr lang="en-US" sz="1400" spc="3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4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Things”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by </a:t>
            </a:r>
            <a:r>
              <a:rPr lang="en-US" sz="1400" b="1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Adrian McEwen</a:t>
            </a:r>
            <a:r>
              <a:rPr lang="en-US" sz="14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,</a:t>
            </a:r>
            <a:r>
              <a:rPr lang="en-US" sz="1400" spc="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Wiley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Publishers ,2013</a:t>
            </a:r>
            <a:r>
              <a:rPr lang="en-US" sz="1400" spc="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,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ISBN:978-1-118- </a:t>
            </a:r>
            <a:r>
              <a:rPr lang="en-US" sz="1400" spc="-34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43062-0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“The Silent Intelligence: The Internet of Things” by </a:t>
            </a:r>
            <a:r>
              <a:rPr lang="en-US" sz="1400" b="1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DanielKellmereit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.2013,ISBN0989973700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“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4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Things:</a:t>
            </a:r>
            <a:r>
              <a:rPr lang="en-US" sz="14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Connecting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Objects</a:t>
            </a:r>
            <a:r>
              <a:rPr lang="en-US" sz="1400" spc="-2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” by </a:t>
            </a:r>
            <a:r>
              <a:rPr lang="en-US" sz="14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Hakima Chaouchi</a:t>
            </a:r>
            <a:r>
              <a:rPr lang="en-US" sz="1400" spc="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Wiley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publication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“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MySQL</a:t>
            </a:r>
            <a:r>
              <a:rPr lang="en-US" sz="14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for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4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</a:t>
            </a:r>
            <a:r>
              <a:rPr lang="en-US" sz="1400" spc="-2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” by </a:t>
            </a:r>
            <a:r>
              <a:rPr lang="en-US" sz="14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Charless</a:t>
            </a:r>
            <a:r>
              <a:rPr lang="en-US" sz="1400" b="1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Bell</a:t>
            </a:r>
            <a:r>
              <a:rPr lang="en-US" sz="1400" spc="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 press</a:t>
            </a:r>
            <a:r>
              <a:rPr lang="en-US" sz="1400" spc="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publications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“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Rethinking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4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things: A</a:t>
            </a:r>
            <a:r>
              <a:rPr lang="en-US" sz="1400" spc="-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scalable</a:t>
            </a:r>
            <a:r>
              <a:rPr lang="en-US" sz="14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Approach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to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connecting </a:t>
            </a:r>
            <a:r>
              <a:rPr lang="en-US" sz="14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everything”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by </a:t>
            </a:r>
            <a:r>
              <a:rPr lang="en-US" sz="1400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Francis</a:t>
            </a:r>
            <a:r>
              <a:rPr lang="en-US" sz="1400" b="1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b="1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Dacosta</a:t>
            </a:r>
            <a:r>
              <a:rPr lang="en-US" sz="1400" spc="-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,</a:t>
            </a:r>
            <a:r>
              <a:rPr lang="en-US" sz="1400" spc="2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1st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edition,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 press</a:t>
            </a:r>
            <a:r>
              <a:rPr lang="en-US" sz="1400" spc="2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publications</a:t>
            </a:r>
            <a:r>
              <a:rPr lang="en-US" sz="14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2013</a:t>
            </a: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pc="-1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z="1400" spc="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of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Things:</a:t>
            </a:r>
            <a:r>
              <a:rPr lang="en-US" sz="14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Do-It-Yourself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at</a:t>
            </a:r>
            <a:r>
              <a:rPr lang="en-US" sz="1400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Home</a:t>
            </a:r>
            <a:r>
              <a:rPr lang="en-US" sz="14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Projects</a:t>
            </a:r>
            <a:r>
              <a:rPr lang="en-US" sz="1400" spc="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for</a:t>
            </a:r>
            <a:r>
              <a:rPr lang="en-US" sz="1400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Arduino,</a:t>
            </a:r>
            <a:r>
              <a:rPr lang="en-US" sz="1400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Raspberry </a:t>
            </a:r>
            <a:r>
              <a:rPr lang="en-US" sz="1400" spc="-34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Pi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Beagle Bone</a:t>
            </a:r>
            <a:r>
              <a:rPr lang="en-US" sz="1400" spc="3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Black</a:t>
            </a:r>
            <a:r>
              <a:rPr lang="en-US" sz="1400" spc="-2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” by </a:t>
            </a:r>
            <a:r>
              <a:rPr lang="en-US" sz="1400" b="1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Donald</a:t>
            </a:r>
            <a:r>
              <a:rPr lang="en-US" sz="1400" b="1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Norris , </a:t>
            </a:r>
            <a:r>
              <a:rPr lang="en-US" sz="1400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</a:t>
            </a:r>
            <a:r>
              <a:rPr lang="en-US" sz="1400" spc="1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McGraw</a:t>
            </a:r>
            <a:r>
              <a:rPr lang="en-US" sz="1400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Hill</a:t>
            </a:r>
            <a:r>
              <a:rPr lang="en-US" sz="14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publication.</a:t>
            </a:r>
            <a:endParaRPr lang="en-US" sz="14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8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25" y="634856"/>
            <a:ext cx="8911687" cy="652240"/>
          </a:xfrm>
        </p:spPr>
        <p:txBody>
          <a:bodyPr/>
          <a:lstStyle/>
          <a:p>
            <a:pPr algn="ctr"/>
            <a:r>
              <a:rPr lang="en-US" b="1" spc="-15" dirty="0">
                <a:latin typeface="Book Antiqua" panose="02040602050305030304" pitchFamily="18" charset="0"/>
                <a:cs typeface="Calibri"/>
              </a:rPr>
              <a:t>Career</a:t>
            </a:r>
            <a:r>
              <a:rPr lang="en-US" b="1" spc="-35" dirty="0">
                <a:latin typeface="Book Antiqua" panose="02040602050305030304" pitchFamily="18" charset="0"/>
                <a:cs typeface="Calibri"/>
              </a:rPr>
              <a:t> </a:t>
            </a:r>
            <a:r>
              <a:rPr lang="en-US" b="1" spc="-5" dirty="0">
                <a:latin typeface="Book Antiqua" panose="02040602050305030304" pitchFamily="18" charset="0"/>
                <a:cs typeface="Calibri"/>
              </a:rPr>
              <a:t>Opportunities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725" y="1828800"/>
            <a:ext cx="8915400" cy="3777622"/>
          </a:xfrm>
        </p:spPr>
        <p:txBody>
          <a:bodyPr>
            <a:normAutofit/>
          </a:bodyPr>
          <a:lstStyle/>
          <a:p>
            <a:pPr marL="355600" algn="just"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Career </a:t>
            </a:r>
            <a:r>
              <a:rPr lang="en-US" sz="2000" b="1" spc="-5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path</a:t>
            </a:r>
            <a:r>
              <a:rPr lang="en-US" sz="2000" b="1" spc="-25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b="1" spc="-15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you</a:t>
            </a:r>
            <a:r>
              <a:rPr lang="en-US" sz="2000" b="1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b="1" spc="-1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can</a:t>
            </a:r>
            <a:r>
              <a:rPr lang="en-US" sz="2000" b="1" spc="-15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choose</a:t>
            </a:r>
            <a:r>
              <a:rPr lang="en-US" sz="2000" b="1" spc="-2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b="1" spc="-1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after</a:t>
            </a:r>
            <a:r>
              <a:rPr lang="en-US" sz="2000" b="1" spc="-2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the </a:t>
            </a:r>
            <a:r>
              <a:rPr lang="en-US" sz="2000" b="1" spc="-10" dirty="0">
                <a:solidFill>
                  <a:srgbClr val="C00000"/>
                </a:solidFill>
                <a:latin typeface="Book Antiqua" panose="02040602050305030304" pitchFamily="18" charset="0"/>
                <a:cs typeface="Calibri"/>
              </a:rPr>
              <a:t>course</a:t>
            </a:r>
            <a:endParaRPr lang="en-US" sz="2000" dirty="0">
              <a:solidFill>
                <a:srgbClr val="C0000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2000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Engineer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Citizen</a:t>
            </a:r>
            <a:r>
              <a:rPr lang="en-US" sz="2000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20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Scientist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20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App</a:t>
            </a:r>
            <a:r>
              <a:rPr lang="en-US" sz="20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Developer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Machine</a:t>
            </a:r>
            <a:r>
              <a:rPr lang="en-US" sz="20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Learning</a:t>
            </a: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Engineer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2000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Solution </a:t>
            </a:r>
            <a:r>
              <a:rPr lang="en-US" sz="2000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Architect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marL="755650" lvl="1" algn="just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</a:t>
            </a:r>
            <a:r>
              <a:rPr lang="en-US" sz="2000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z="2000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System</a:t>
            </a:r>
            <a:r>
              <a:rPr lang="en-US" sz="2000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Administrator</a:t>
            </a:r>
            <a:endParaRPr lang="en-US" sz="2000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00" y="620411"/>
            <a:ext cx="8911687" cy="699865"/>
          </a:xfrm>
        </p:spPr>
        <p:txBody>
          <a:bodyPr/>
          <a:lstStyle/>
          <a:p>
            <a:pPr algn="ctr"/>
            <a:r>
              <a:rPr lang="en-US" b="1" spc="-5" dirty="0">
                <a:latin typeface="Book Antiqua" panose="02040602050305030304" pitchFamily="18" charset="0"/>
              </a:rPr>
              <a:t>Companies</a:t>
            </a:r>
            <a:r>
              <a:rPr lang="en-US" b="1" spc="-20" dirty="0">
                <a:latin typeface="Book Antiqua" panose="02040602050305030304" pitchFamily="18" charset="0"/>
              </a:rPr>
              <a:t> </a:t>
            </a:r>
            <a:r>
              <a:rPr lang="en-US" b="1" spc="-15" dirty="0">
                <a:latin typeface="Book Antiqua" panose="02040602050305030304" pitchFamily="18" charset="0"/>
              </a:rPr>
              <a:t>work</a:t>
            </a:r>
            <a:r>
              <a:rPr lang="en-US" b="1" spc="-20" dirty="0">
                <a:latin typeface="Book Antiqua" panose="02040602050305030304" pitchFamily="18" charset="0"/>
              </a:rPr>
              <a:t> </a:t>
            </a:r>
            <a:r>
              <a:rPr lang="en-US" b="1" spc="-5" dirty="0">
                <a:latin typeface="Book Antiqua" panose="02040602050305030304" pitchFamily="18" charset="0"/>
              </a:rPr>
              <a:t>in</a:t>
            </a:r>
            <a:r>
              <a:rPr lang="en-US" b="1" spc="-20" dirty="0">
                <a:latin typeface="Book Antiqua" panose="02040602050305030304" pitchFamily="18" charset="0"/>
              </a:rPr>
              <a:t> </a:t>
            </a:r>
            <a:r>
              <a:rPr lang="en-US" b="1" spc="-45" dirty="0">
                <a:latin typeface="Book Antiqua" panose="02040602050305030304" pitchFamily="18" charset="0"/>
              </a:rPr>
              <a:t>IOT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786" y="1562099"/>
            <a:ext cx="9574213" cy="3781425"/>
          </a:xfrm>
        </p:spPr>
        <p:txBody>
          <a:bodyPr>
            <a:normAutofit fontScale="92500" lnSpcReduction="10000"/>
          </a:bodyPr>
          <a:lstStyle/>
          <a:p>
            <a:pPr marL="304165" indent="-285750" algn="just">
              <a:lnSpc>
                <a:spcPct val="160000"/>
              </a:lnSpc>
              <a:spcBef>
                <a:spcPts val="869"/>
              </a:spcBef>
              <a:tabLst>
                <a:tab pos="360680" algn="l"/>
                <a:tab pos="361315" algn="l"/>
              </a:tabLst>
            </a:pPr>
            <a:r>
              <a:rPr lang="en-US" b="1" spc="-5" dirty="0">
                <a:solidFill>
                  <a:srgbClr val="C00000"/>
                </a:solidFill>
                <a:latin typeface="Book Antiqua" panose="02040602050305030304" pitchFamily="18" charset="0"/>
              </a:rPr>
              <a:t>Algo</a:t>
            </a:r>
            <a:r>
              <a:rPr lang="en-US" b="1" spc="-4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b="1" spc="-5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Engines- </a:t>
            </a:r>
            <a:r>
              <a:rPr lang="en-US" spc="-1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They</a:t>
            </a:r>
            <a:r>
              <a:rPr lang="en-US" spc="5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use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IoT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</a:rPr>
              <a:t>to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analyze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and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use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similar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data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sets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from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</a:rPr>
              <a:t>different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turbines,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inverters,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and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other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renewable sources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of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energy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</a:rPr>
              <a:t>to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optimize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performance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and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up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time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to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get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maximum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benefits.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With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the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help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of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85" dirty="0">
                <a:solidFill>
                  <a:srgbClr val="002060"/>
                </a:solidFill>
                <a:latin typeface="Book Antiqua" panose="02040602050305030304" pitchFamily="18" charset="0"/>
              </a:rPr>
              <a:t>IoT,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they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are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able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to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provide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forecasting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 services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</a:rPr>
              <a:t>to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</a:rPr>
              <a:t>power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</a:rPr>
              <a:t>producers.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latin typeface="Book Antiqua" panose="02040602050305030304" pitchFamily="18" charset="0"/>
              </a:rPr>
              <a:t>Altiux</a:t>
            </a:r>
            <a:r>
              <a:rPr lang="en-US" b="1" spc="-8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b="1" spc="-1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Innovation- </a:t>
            </a:r>
            <a:r>
              <a:rPr lang="en-US" spc="-1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It 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is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software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and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product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engineering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services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organization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that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focuses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on 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developing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Internet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of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Things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(IoT)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products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services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for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multiple</a:t>
            </a:r>
            <a:r>
              <a:rPr lang="en-US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domains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like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smart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cities,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smart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homes,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industrial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8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IoT,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intelligent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buildings,</a:t>
            </a:r>
            <a:r>
              <a:rPr lang="en-US" spc="4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semiconductors</a:t>
            </a:r>
            <a:r>
              <a:rPr lang="en-US" spc="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many</a:t>
            </a:r>
            <a:r>
              <a:rPr lang="en-US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more.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Their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expertise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M2M,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Cloud,</a:t>
            </a:r>
            <a:r>
              <a:rPr lang="en-US" spc="3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Mobility,</a:t>
            </a:r>
            <a:r>
              <a:rPr lang="en-US" spc="-3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8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IoT, </a:t>
            </a:r>
            <a:r>
              <a:rPr lang="en-US" spc="-7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and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Big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Data</a:t>
            </a:r>
            <a:r>
              <a:rPr lang="en-US" spc="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helps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them</a:t>
            </a:r>
            <a:r>
              <a:rPr lang="en-US" spc="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provide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robust </a:t>
            </a:r>
            <a:r>
              <a:rPr lang="en-US" spc="-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solutions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in </a:t>
            </a:r>
            <a:r>
              <a:rPr lang="en-US" spc="-1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many</a:t>
            </a:r>
            <a:r>
              <a:rPr lang="en-US" spc="2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2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sectors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and</a:t>
            </a:r>
            <a:r>
              <a:rPr lang="en-US" spc="10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 </a:t>
            </a:r>
            <a:r>
              <a:rPr lang="en-US" spc="-5" dirty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domains</a:t>
            </a:r>
            <a:r>
              <a:rPr lang="en-US" spc="-5" dirty="0" smtClean="0">
                <a:solidFill>
                  <a:srgbClr val="002060"/>
                </a:solidFill>
                <a:latin typeface="Book Antiqua" panose="02040602050305030304" pitchFamily="18" charset="0"/>
                <a:cs typeface="Calibri"/>
              </a:rPr>
              <a:t>.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(7CS4-01)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FAAB-CEB7-4F98-B13E-8511A6EED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17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262</TotalTime>
  <Words>817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Book Antiqua</vt:lpstr>
      <vt:lpstr>Calibri</vt:lpstr>
      <vt:lpstr>Century Gothic</vt:lpstr>
      <vt:lpstr>Wingdings</vt:lpstr>
      <vt:lpstr>Wingdings 3</vt:lpstr>
      <vt:lpstr>Wisp</vt:lpstr>
      <vt:lpstr>Internet of Things  (7CS4-01)</vt:lpstr>
      <vt:lpstr>Course description</vt:lpstr>
      <vt:lpstr>Objective of Subject</vt:lpstr>
      <vt:lpstr>Course Outcomes</vt:lpstr>
      <vt:lpstr>Subject Scheme</vt:lpstr>
      <vt:lpstr>PowerPoint Presentation</vt:lpstr>
      <vt:lpstr>Books</vt:lpstr>
      <vt:lpstr>Career Opportunities</vt:lpstr>
      <vt:lpstr>Companies work in IOT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 (7CS4-01)</dc:title>
  <dc:creator>buser</dc:creator>
  <cp:lastModifiedBy>Kritika Ms. Purohit</cp:lastModifiedBy>
  <cp:revision>18</cp:revision>
  <dcterms:created xsi:type="dcterms:W3CDTF">2021-07-30T04:46:37Z</dcterms:created>
  <dcterms:modified xsi:type="dcterms:W3CDTF">2021-08-05T07:21:50Z</dcterms:modified>
</cp:coreProperties>
</file>