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93" r:id="rId37"/>
    <p:sldId id="294" r:id="rId38"/>
    <p:sldId id="296" r:id="rId39"/>
    <p:sldId id="297" r:id="rId40"/>
    <p:sldId id="298" r:id="rId41"/>
    <p:sldId id="299" r:id="rId42"/>
    <p:sldId id="300"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2AE73-069F-4FE9-A477-85AFD56F7D6B}" type="datetimeFigureOut">
              <a:rPr lang="en-IN" smtClean="0"/>
              <a:pPr/>
              <a:t>05-10-2021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10B4A-3C72-494A-8C8F-EA91E72F6D7D}" type="slidenum">
              <a:rPr lang="en-IN" smtClean="0"/>
              <a:pPr/>
              <a:t>‹#›</a:t>
            </a:fld>
            <a:endParaRPr lang="en-IN"/>
          </a:p>
        </p:txBody>
      </p:sp>
    </p:spTree>
    <p:extLst>
      <p:ext uri="{BB962C8B-B14F-4D97-AF65-F5344CB8AC3E}">
        <p14:creationId xmlns:p14="http://schemas.microsoft.com/office/powerpoint/2010/main" val="272872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a:t>
            </a:fld>
            <a:endParaRPr lang="en-IN"/>
          </a:p>
        </p:txBody>
      </p:sp>
    </p:spTree>
    <p:extLst>
      <p:ext uri="{BB962C8B-B14F-4D97-AF65-F5344CB8AC3E}">
        <p14:creationId xmlns:p14="http://schemas.microsoft.com/office/powerpoint/2010/main" val="541060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12</a:t>
            </a:fld>
            <a:endParaRPr lang="en-IN"/>
          </a:p>
        </p:txBody>
      </p:sp>
    </p:spTree>
    <p:extLst>
      <p:ext uri="{BB962C8B-B14F-4D97-AF65-F5344CB8AC3E}">
        <p14:creationId xmlns:p14="http://schemas.microsoft.com/office/powerpoint/2010/main" val="1409042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13</a:t>
            </a:fld>
            <a:endParaRPr lang="en-IN"/>
          </a:p>
        </p:txBody>
      </p:sp>
    </p:spTree>
    <p:extLst>
      <p:ext uri="{BB962C8B-B14F-4D97-AF65-F5344CB8AC3E}">
        <p14:creationId xmlns:p14="http://schemas.microsoft.com/office/powerpoint/2010/main" val="1271645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14</a:t>
            </a:fld>
            <a:endParaRPr lang="en-IN"/>
          </a:p>
        </p:txBody>
      </p:sp>
    </p:spTree>
    <p:extLst>
      <p:ext uri="{BB962C8B-B14F-4D97-AF65-F5344CB8AC3E}">
        <p14:creationId xmlns:p14="http://schemas.microsoft.com/office/powerpoint/2010/main" val="3374123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15</a:t>
            </a:fld>
            <a:endParaRPr lang="en-IN"/>
          </a:p>
        </p:txBody>
      </p:sp>
    </p:spTree>
    <p:extLst>
      <p:ext uri="{BB962C8B-B14F-4D97-AF65-F5344CB8AC3E}">
        <p14:creationId xmlns:p14="http://schemas.microsoft.com/office/powerpoint/2010/main" val="525584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16</a:t>
            </a:fld>
            <a:endParaRPr lang="en-IN"/>
          </a:p>
        </p:txBody>
      </p:sp>
    </p:spTree>
    <p:extLst>
      <p:ext uri="{BB962C8B-B14F-4D97-AF65-F5344CB8AC3E}">
        <p14:creationId xmlns:p14="http://schemas.microsoft.com/office/powerpoint/2010/main" val="3717332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17</a:t>
            </a:fld>
            <a:endParaRPr lang="en-IN"/>
          </a:p>
        </p:txBody>
      </p:sp>
    </p:spTree>
    <p:extLst>
      <p:ext uri="{BB962C8B-B14F-4D97-AF65-F5344CB8AC3E}">
        <p14:creationId xmlns:p14="http://schemas.microsoft.com/office/powerpoint/2010/main" val="259231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18</a:t>
            </a:fld>
            <a:endParaRPr lang="en-IN"/>
          </a:p>
        </p:txBody>
      </p:sp>
    </p:spTree>
    <p:extLst>
      <p:ext uri="{BB962C8B-B14F-4D97-AF65-F5344CB8AC3E}">
        <p14:creationId xmlns:p14="http://schemas.microsoft.com/office/powerpoint/2010/main" val="51556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19</a:t>
            </a:fld>
            <a:endParaRPr lang="en-IN"/>
          </a:p>
        </p:txBody>
      </p:sp>
    </p:spTree>
    <p:extLst>
      <p:ext uri="{BB962C8B-B14F-4D97-AF65-F5344CB8AC3E}">
        <p14:creationId xmlns:p14="http://schemas.microsoft.com/office/powerpoint/2010/main" val="104452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20</a:t>
            </a:fld>
            <a:endParaRPr lang="en-IN"/>
          </a:p>
        </p:txBody>
      </p:sp>
    </p:spTree>
    <p:extLst>
      <p:ext uri="{BB962C8B-B14F-4D97-AF65-F5344CB8AC3E}">
        <p14:creationId xmlns:p14="http://schemas.microsoft.com/office/powerpoint/2010/main" val="8205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21</a:t>
            </a:fld>
            <a:endParaRPr lang="en-IN"/>
          </a:p>
        </p:txBody>
      </p:sp>
    </p:spTree>
    <p:extLst>
      <p:ext uri="{BB962C8B-B14F-4D97-AF65-F5344CB8AC3E}">
        <p14:creationId xmlns:p14="http://schemas.microsoft.com/office/powerpoint/2010/main" val="26206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4</a:t>
            </a:fld>
            <a:endParaRPr lang="en-IN"/>
          </a:p>
        </p:txBody>
      </p:sp>
    </p:spTree>
    <p:extLst>
      <p:ext uri="{BB962C8B-B14F-4D97-AF65-F5344CB8AC3E}">
        <p14:creationId xmlns:p14="http://schemas.microsoft.com/office/powerpoint/2010/main" val="452779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22</a:t>
            </a:fld>
            <a:endParaRPr lang="en-IN"/>
          </a:p>
        </p:txBody>
      </p:sp>
    </p:spTree>
    <p:extLst>
      <p:ext uri="{BB962C8B-B14F-4D97-AF65-F5344CB8AC3E}">
        <p14:creationId xmlns:p14="http://schemas.microsoft.com/office/powerpoint/2010/main" val="1994673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23</a:t>
            </a:fld>
            <a:endParaRPr lang="en-IN"/>
          </a:p>
        </p:txBody>
      </p:sp>
    </p:spTree>
    <p:extLst>
      <p:ext uri="{BB962C8B-B14F-4D97-AF65-F5344CB8AC3E}">
        <p14:creationId xmlns:p14="http://schemas.microsoft.com/office/powerpoint/2010/main" val="2609134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24</a:t>
            </a:fld>
            <a:endParaRPr lang="en-IN"/>
          </a:p>
        </p:txBody>
      </p:sp>
    </p:spTree>
    <p:extLst>
      <p:ext uri="{BB962C8B-B14F-4D97-AF65-F5344CB8AC3E}">
        <p14:creationId xmlns:p14="http://schemas.microsoft.com/office/powerpoint/2010/main" val="100543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25</a:t>
            </a:fld>
            <a:endParaRPr lang="en-IN"/>
          </a:p>
        </p:txBody>
      </p:sp>
    </p:spTree>
    <p:extLst>
      <p:ext uri="{BB962C8B-B14F-4D97-AF65-F5344CB8AC3E}">
        <p14:creationId xmlns:p14="http://schemas.microsoft.com/office/powerpoint/2010/main" val="3389446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26</a:t>
            </a:fld>
            <a:endParaRPr lang="en-IN"/>
          </a:p>
        </p:txBody>
      </p:sp>
    </p:spTree>
    <p:extLst>
      <p:ext uri="{BB962C8B-B14F-4D97-AF65-F5344CB8AC3E}">
        <p14:creationId xmlns:p14="http://schemas.microsoft.com/office/powerpoint/2010/main" val="319728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27</a:t>
            </a:fld>
            <a:endParaRPr lang="en-IN"/>
          </a:p>
        </p:txBody>
      </p:sp>
    </p:spTree>
    <p:extLst>
      <p:ext uri="{BB962C8B-B14F-4D97-AF65-F5344CB8AC3E}">
        <p14:creationId xmlns:p14="http://schemas.microsoft.com/office/powerpoint/2010/main" val="34493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28</a:t>
            </a:fld>
            <a:endParaRPr lang="en-IN"/>
          </a:p>
        </p:txBody>
      </p:sp>
    </p:spTree>
    <p:extLst>
      <p:ext uri="{BB962C8B-B14F-4D97-AF65-F5344CB8AC3E}">
        <p14:creationId xmlns:p14="http://schemas.microsoft.com/office/powerpoint/2010/main" val="1957894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29</a:t>
            </a:fld>
            <a:endParaRPr lang="en-IN"/>
          </a:p>
        </p:txBody>
      </p:sp>
    </p:spTree>
    <p:extLst>
      <p:ext uri="{BB962C8B-B14F-4D97-AF65-F5344CB8AC3E}">
        <p14:creationId xmlns:p14="http://schemas.microsoft.com/office/powerpoint/2010/main" val="1069278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30</a:t>
            </a:fld>
            <a:endParaRPr lang="en-IN"/>
          </a:p>
        </p:txBody>
      </p:sp>
    </p:spTree>
    <p:extLst>
      <p:ext uri="{BB962C8B-B14F-4D97-AF65-F5344CB8AC3E}">
        <p14:creationId xmlns:p14="http://schemas.microsoft.com/office/powerpoint/2010/main" val="928468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31</a:t>
            </a:fld>
            <a:endParaRPr lang="en-IN"/>
          </a:p>
        </p:txBody>
      </p:sp>
    </p:spTree>
    <p:extLst>
      <p:ext uri="{BB962C8B-B14F-4D97-AF65-F5344CB8AC3E}">
        <p14:creationId xmlns:p14="http://schemas.microsoft.com/office/powerpoint/2010/main" val="1816705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5</a:t>
            </a:fld>
            <a:endParaRPr lang="en-IN"/>
          </a:p>
        </p:txBody>
      </p:sp>
    </p:spTree>
    <p:extLst>
      <p:ext uri="{BB962C8B-B14F-4D97-AF65-F5344CB8AC3E}">
        <p14:creationId xmlns:p14="http://schemas.microsoft.com/office/powerpoint/2010/main" val="36392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32</a:t>
            </a:fld>
            <a:endParaRPr lang="en-IN"/>
          </a:p>
        </p:txBody>
      </p:sp>
    </p:spTree>
    <p:extLst>
      <p:ext uri="{BB962C8B-B14F-4D97-AF65-F5344CB8AC3E}">
        <p14:creationId xmlns:p14="http://schemas.microsoft.com/office/powerpoint/2010/main" val="2238057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33</a:t>
            </a:fld>
            <a:endParaRPr lang="en-IN"/>
          </a:p>
        </p:txBody>
      </p:sp>
    </p:spTree>
    <p:extLst>
      <p:ext uri="{BB962C8B-B14F-4D97-AF65-F5344CB8AC3E}">
        <p14:creationId xmlns:p14="http://schemas.microsoft.com/office/powerpoint/2010/main" val="3480126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34</a:t>
            </a:fld>
            <a:endParaRPr lang="en-IN"/>
          </a:p>
        </p:txBody>
      </p:sp>
    </p:spTree>
    <p:extLst>
      <p:ext uri="{BB962C8B-B14F-4D97-AF65-F5344CB8AC3E}">
        <p14:creationId xmlns:p14="http://schemas.microsoft.com/office/powerpoint/2010/main" val="1586170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35</a:t>
            </a:fld>
            <a:endParaRPr lang="en-IN"/>
          </a:p>
        </p:txBody>
      </p:sp>
    </p:spTree>
    <p:extLst>
      <p:ext uri="{BB962C8B-B14F-4D97-AF65-F5344CB8AC3E}">
        <p14:creationId xmlns:p14="http://schemas.microsoft.com/office/powerpoint/2010/main" val="3339713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36</a:t>
            </a:fld>
            <a:endParaRPr lang="en-IN"/>
          </a:p>
        </p:txBody>
      </p:sp>
    </p:spTree>
    <p:extLst>
      <p:ext uri="{BB962C8B-B14F-4D97-AF65-F5344CB8AC3E}">
        <p14:creationId xmlns:p14="http://schemas.microsoft.com/office/powerpoint/2010/main" val="171124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37</a:t>
            </a:fld>
            <a:endParaRPr lang="en-IN"/>
          </a:p>
        </p:txBody>
      </p:sp>
    </p:spTree>
    <p:extLst>
      <p:ext uri="{BB962C8B-B14F-4D97-AF65-F5344CB8AC3E}">
        <p14:creationId xmlns:p14="http://schemas.microsoft.com/office/powerpoint/2010/main" val="30320447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38</a:t>
            </a:fld>
            <a:endParaRPr lang="en-IN"/>
          </a:p>
        </p:txBody>
      </p:sp>
    </p:spTree>
    <p:extLst>
      <p:ext uri="{BB962C8B-B14F-4D97-AF65-F5344CB8AC3E}">
        <p14:creationId xmlns:p14="http://schemas.microsoft.com/office/powerpoint/2010/main" val="3293170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39</a:t>
            </a:fld>
            <a:endParaRPr lang="en-IN"/>
          </a:p>
        </p:txBody>
      </p:sp>
    </p:spTree>
    <p:extLst>
      <p:ext uri="{BB962C8B-B14F-4D97-AF65-F5344CB8AC3E}">
        <p14:creationId xmlns:p14="http://schemas.microsoft.com/office/powerpoint/2010/main" val="4212658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40</a:t>
            </a:fld>
            <a:endParaRPr lang="en-IN"/>
          </a:p>
        </p:txBody>
      </p:sp>
    </p:spTree>
    <p:extLst>
      <p:ext uri="{BB962C8B-B14F-4D97-AF65-F5344CB8AC3E}">
        <p14:creationId xmlns:p14="http://schemas.microsoft.com/office/powerpoint/2010/main" val="2862594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41</a:t>
            </a:fld>
            <a:endParaRPr lang="en-IN"/>
          </a:p>
        </p:txBody>
      </p:sp>
    </p:spTree>
    <p:extLst>
      <p:ext uri="{BB962C8B-B14F-4D97-AF65-F5344CB8AC3E}">
        <p14:creationId xmlns:p14="http://schemas.microsoft.com/office/powerpoint/2010/main" val="4287232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6</a:t>
            </a:fld>
            <a:endParaRPr lang="en-IN"/>
          </a:p>
        </p:txBody>
      </p:sp>
    </p:spTree>
    <p:extLst>
      <p:ext uri="{BB962C8B-B14F-4D97-AF65-F5344CB8AC3E}">
        <p14:creationId xmlns:p14="http://schemas.microsoft.com/office/powerpoint/2010/main" val="2638676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42</a:t>
            </a:fld>
            <a:endParaRPr lang="en-IN"/>
          </a:p>
        </p:txBody>
      </p:sp>
    </p:spTree>
    <p:extLst>
      <p:ext uri="{BB962C8B-B14F-4D97-AF65-F5344CB8AC3E}">
        <p14:creationId xmlns:p14="http://schemas.microsoft.com/office/powerpoint/2010/main" val="3415047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43</a:t>
            </a:fld>
            <a:endParaRPr lang="en-IN"/>
          </a:p>
        </p:txBody>
      </p:sp>
    </p:spTree>
    <p:extLst>
      <p:ext uri="{BB962C8B-B14F-4D97-AF65-F5344CB8AC3E}">
        <p14:creationId xmlns:p14="http://schemas.microsoft.com/office/powerpoint/2010/main" val="3834237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44</a:t>
            </a:fld>
            <a:endParaRPr lang="en-IN"/>
          </a:p>
        </p:txBody>
      </p:sp>
    </p:spTree>
    <p:extLst>
      <p:ext uri="{BB962C8B-B14F-4D97-AF65-F5344CB8AC3E}">
        <p14:creationId xmlns:p14="http://schemas.microsoft.com/office/powerpoint/2010/main" val="205129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7</a:t>
            </a:fld>
            <a:endParaRPr lang="en-IN"/>
          </a:p>
        </p:txBody>
      </p:sp>
    </p:spTree>
    <p:extLst>
      <p:ext uri="{BB962C8B-B14F-4D97-AF65-F5344CB8AC3E}">
        <p14:creationId xmlns:p14="http://schemas.microsoft.com/office/powerpoint/2010/main" val="218496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8</a:t>
            </a:fld>
            <a:endParaRPr lang="en-IN"/>
          </a:p>
        </p:txBody>
      </p:sp>
    </p:spTree>
    <p:extLst>
      <p:ext uri="{BB962C8B-B14F-4D97-AF65-F5344CB8AC3E}">
        <p14:creationId xmlns:p14="http://schemas.microsoft.com/office/powerpoint/2010/main" val="287313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9</a:t>
            </a:fld>
            <a:endParaRPr lang="en-IN"/>
          </a:p>
        </p:txBody>
      </p:sp>
    </p:spTree>
    <p:extLst>
      <p:ext uri="{BB962C8B-B14F-4D97-AF65-F5344CB8AC3E}">
        <p14:creationId xmlns:p14="http://schemas.microsoft.com/office/powerpoint/2010/main" val="1588698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10</a:t>
            </a:fld>
            <a:endParaRPr lang="en-IN"/>
          </a:p>
        </p:txBody>
      </p:sp>
    </p:spTree>
    <p:extLst>
      <p:ext uri="{BB962C8B-B14F-4D97-AF65-F5344CB8AC3E}">
        <p14:creationId xmlns:p14="http://schemas.microsoft.com/office/powerpoint/2010/main" val="420946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2910B4A-3C72-494A-8C8F-EA91E72F6D7D}" type="slidenum">
              <a:rPr lang="en-IN" smtClean="0"/>
              <a:pPr/>
              <a:t>11</a:t>
            </a:fld>
            <a:endParaRPr lang="en-IN"/>
          </a:p>
        </p:txBody>
      </p:sp>
    </p:spTree>
    <p:extLst>
      <p:ext uri="{BB962C8B-B14F-4D97-AF65-F5344CB8AC3E}">
        <p14:creationId xmlns:p14="http://schemas.microsoft.com/office/powerpoint/2010/main" val="197438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D9BC596-412C-4D66-B93B-BE24673C0F94}" type="datetime1">
              <a:rPr lang="en-IN" smtClean="0"/>
              <a:pPr/>
              <a:t>05-10-2021</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IN"/>
              <a:t>Ms. Kritika Purohit</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000A653-2324-4FE4-BCB7-E9656D1113D7}" type="slidenum">
              <a:rPr lang="en-IN" smtClean="0"/>
              <a:pPr/>
              <a:t>‹#›</a:t>
            </a:fld>
            <a:endParaRPr lang="en-IN"/>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277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4F9DC-DF52-4467-93CC-DA15F6EF5528}" type="datetime1">
              <a:rPr lang="en-IN" smtClean="0"/>
              <a:pPr/>
              <a:t>05-10-2021</a:t>
            </a:fld>
            <a:endParaRPr lang="en-IN"/>
          </a:p>
        </p:txBody>
      </p:sp>
      <p:sp>
        <p:nvSpPr>
          <p:cNvPr id="5" name="Footer Placeholder 4"/>
          <p:cNvSpPr>
            <a:spLocks noGrp="1"/>
          </p:cNvSpPr>
          <p:nvPr>
            <p:ph type="ftr" sz="quarter" idx="11"/>
          </p:nvPr>
        </p:nvSpPr>
        <p:spPr/>
        <p:txBody>
          <a:bodyPr/>
          <a:lstStyle/>
          <a:p>
            <a:r>
              <a:rPr lang="en-IN"/>
              <a:t>Ms. Kritika Purohit</a:t>
            </a:r>
          </a:p>
        </p:txBody>
      </p:sp>
      <p:sp>
        <p:nvSpPr>
          <p:cNvPr id="6" name="Slide Number Placeholder 5"/>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77775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991D12-C554-4293-9833-598872742949}" type="datetime1">
              <a:rPr lang="en-IN" smtClean="0"/>
              <a:pPr/>
              <a:t>05-10-2021</a:t>
            </a:fld>
            <a:endParaRPr lang="en-IN"/>
          </a:p>
        </p:txBody>
      </p:sp>
      <p:sp>
        <p:nvSpPr>
          <p:cNvPr id="5" name="Footer Placeholder 4"/>
          <p:cNvSpPr>
            <a:spLocks noGrp="1"/>
          </p:cNvSpPr>
          <p:nvPr>
            <p:ph type="ftr" sz="quarter" idx="11"/>
          </p:nvPr>
        </p:nvSpPr>
        <p:spPr/>
        <p:txBody>
          <a:bodyPr/>
          <a:lstStyle/>
          <a:p>
            <a:r>
              <a:rPr lang="en-IN"/>
              <a:t>Ms. Kritika Purohit</a:t>
            </a:r>
          </a:p>
        </p:txBody>
      </p:sp>
      <p:sp>
        <p:nvSpPr>
          <p:cNvPr id="6" name="Slide Number Placeholder 5"/>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268212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6E174-C72F-47B4-AE6E-6AEDD0ADF4EF}" type="datetime1">
              <a:rPr lang="en-IN" smtClean="0"/>
              <a:pPr/>
              <a:t>05-10-2021</a:t>
            </a:fld>
            <a:endParaRPr lang="en-IN"/>
          </a:p>
        </p:txBody>
      </p:sp>
      <p:sp>
        <p:nvSpPr>
          <p:cNvPr id="5" name="Footer Placeholder 4"/>
          <p:cNvSpPr>
            <a:spLocks noGrp="1"/>
          </p:cNvSpPr>
          <p:nvPr>
            <p:ph type="ftr" sz="quarter" idx="11"/>
          </p:nvPr>
        </p:nvSpPr>
        <p:spPr/>
        <p:txBody>
          <a:bodyPr/>
          <a:lstStyle/>
          <a:p>
            <a:r>
              <a:rPr lang="en-IN"/>
              <a:t>Ms. Kritika Purohit</a:t>
            </a:r>
          </a:p>
        </p:txBody>
      </p:sp>
      <p:sp>
        <p:nvSpPr>
          <p:cNvPr id="6" name="Slide Number Placeholder 5"/>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300207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DEBDB6E-1227-4371-9CAE-4431538AF98A}" type="datetime1">
              <a:rPr lang="en-IN" smtClean="0"/>
              <a:pPr/>
              <a:t>05-10-2021</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IN"/>
              <a:t>Ms. Kritika Purohit</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000A653-2324-4FE4-BCB7-E9656D1113D7}" type="slidenum">
              <a:rPr lang="en-IN" smtClean="0"/>
              <a:pPr/>
              <a:t>‹#›</a:t>
            </a:fld>
            <a:endParaRPr lang="en-IN"/>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2657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7F79E-6765-4ADC-9521-0665F33DA8E5}" type="datetime1">
              <a:rPr lang="en-IN" smtClean="0"/>
              <a:pPr/>
              <a:t>05-10-2021</a:t>
            </a:fld>
            <a:endParaRPr lang="en-IN"/>
          </a:p>
        </p:txBody>
      </p:sp>
      <p:sp>
        <p:nvSpPr>
          <p:cNvPr id="6" name="Footer Placeholder 5"/>
          <p:cNvSpPr>
            <a:spLocks noGrp="1"/>
          </p:cNvSpPr>
          <p:nvPr>
            <p:ph type="ftr" sz="quarter" idx="11"/>
          </p:nvPr>
        </p:nvSpPr>
        <p:spPr/>
        <p:txBody>
          <a:bodyPr/>
          <a:lstStyle/>
          <a:p>
            <a:r>
              <a:rPr lang="en-IN"/>
              <a:t>Ms. Kritika Purohit</a:t>
            </a:r>
          </a:p>
        </p:txBody>
      </p:sp>
      <p:sp>
        <p:nvSpPr>
          <p:cNvPr id="7" name="Slide Number Placeholder 6"/>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39906058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BD6DD-8BCA-4B1A-8E15-EA5A567D747F}" type="datetime1">
              <a:rPr lang="en-IN" smtClean="0"/>
              <a:pPr/>
              <a:t>05-10-2021</a:t>
            </a:fld>
            <a:endParaRPr lang="en-IN"/>
          </a:p>
        </p:txBody>
      </p:sp>
      <p:sp>
        <p:nvSpPr>
          <p:cNvPr id="8" name="Footer Placeholder 7"/>
          <p:cNvSpPr>
            <a:spLocks noGrp="1"/>
          </p:cNvSpPr>
          <p:nvPr>
            <p:ph type="ftr" sz="quarter" idx="11"/>
          </p:nvPr>
        </p:nvSpPr>
        <p:spPr/>
        <p:txBody>
          <a:bodyPr/>
          <a:lstStyle/>
          <a:p>
            <a:r>
              <a:rPr lang="en-IN"/>
              <a:t>Ms. Kritika Purohit</a:t>
            </a:r>
          </a:p>
        </p:txBody>
      </p:sp>
      <p:sp>
        <p:nvSpPr>
          <p:cNvPr id="9" name="Slide Number Placeholder 8"/>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34260163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86686B-80F0-485D-8694-9187100C278D}" type="datetime1">
              <a:rPr lang="en-IN" smtClean="0"/>
              <a:pPr/>
              <a:t>05-10-2021</a:t>
            </a:fld>
            <a:endParaRPr lang="en-IN"/>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136486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D8997-787D-48EE-A8B6-3FDDCE57A7F0}" type="datetime1">
              <a:rPr lang="en-IN" smtClean="0"/>
              <a:pPr/>
              <a:t>05-10-2021</a:t>
            </a:fld>
            <a:endParaRPr lang="en-IN"/>
          </a:p>
        </p:txBody>
      </p:sp>
      <p:sp>
        <p:nvSpPr>
          <p:cNvPr id="3" name="Footer Placeholder 2"/>
          <p:cNvSpPr>
            <a:spLocks noGrp="1"/>
          </p:cNvSpPr>
          <p:nvPr>
            <p:ph type="ftr" sz="quarter" idx="11"/>
          </p:nvPr>
        </p:nvSpPr>
        <p:spPr/>
        <p:txBody>
          <a:bodyPr/>
          <a:lstStyle/>
          <a:p>
            <a:r>
              <a:rPr lang="en-IN"/>
              <a:t>Ms. Kritika Purohit</a:t>
            </a:r>
          </a:p>
        </p:txBody>
      </p:sp>
      <p:sp>
        <p:nvSpPr>
          <p:cNvPr id="4" name="Slide Number Placeholder 3"/>
          <p:cNvSpPr>
            <a:spLocks noGrp="1"/>
          </p:cNvSpPr>
          <p:nvPr>
            <p:ph type="sldNum" sz="quarter" idx="12"/>
          </p:nvPr>
        </p:nvSpPr>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248883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EB7D76A-369B-4F00-B258-60DBEADEEDDB}" type="datetime1">
              <a:rPr lang="en-IN" smtClean="0"/>
              <a:pPr/>
              <a:t>05-10-2021</a:t>
            </a:fld>
            <a:endParaRPr lang="en-IN"/>
          </a:p>
        </p:txBody>
      </p:sp>
      <p:sp>
        <p:nvSpPr>
          <p:cNvPr id="6" name="Footer Placeholder 5"/>
          <p:cNvSpPr>
            <a:spLocks noGrp="1"/>
          </p:cNvSpPr>
          <p:nvPr>
            <p:ph type="ftr" sz="quarter" idx="11"/>
          </p:nvPr>
        </p:nvSpPr>
        <p:spPr>
          <a:xfrm>
            <a:off x="2103620" y="6375679"/>
            <a:ext cx="3482179" cy="345796"/>
          </a:xfrm>
        </p:spPr>
        <p:txBody>
          <a:bodyPr/>
          <a:lstStyle/>
          <a:p>
            <a:r>
              <a:rPr lang="en-IN"/>
              <a:t>Ms. Kritika Purohit</a:t>
            </a:r>
          </a:p>
        </p:txBody>
      </p:sp>
      <p:sp>
        <p:nvSpPr>
          <p:cNvPr id="7" name="Slide Number Placeholder 6"/>
          <p:cNvSpPr>
            <a:spLocks noGrp="1"/>
          </p:cNvSpPr>
          <p:nvPr>
            <p:ph type="sldNum" sz="quarter" idx="12"/>
          </p:nvPr>
        </p:nvSpPr>
        <p:spPr>
          <a:xfrm>
            <a:off x="5691014" y="6375679"/>
            <a:ext cx="1232456" cy="345796"/>
          </a:xfrm>
        </p:spPr>
        <p:txBody>
          <a:bodyPr/>
          <a:lstStyle/>
          <a:p>
            <a:fld id="{F000A653-2324-4FE4-BCB7-E9656D1113D7}" type="slidenum">
              <a:rPr lang="en-IN" smtClean="0"/>
              <a:pPr/>
              <a:t>‹#›</a:t>
            </a:fld>
            <a:endParaRPr lang="en-IN"/>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19498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0F8C70C-CE0B-4128-90A5-0B13E3E4505F}" type="datetime1">
              <a:rPr lang="en-IN" smtClean="0"/>
              <a:pPr/>
              <a:t>05-10-2021</a:t>
            </a:fld>
            <a:endParaRPr lang="en-IN"/>
          </a:p>
        </p:txBody>
      </p:sp>
      <p:sp>
        <p:nvSpPr>
          <p:cNvPr id="6" name="Footer Placeholder 5"/>
          <p:cNvSpPr>
            <a:spLocks noGrp="1"/>
          </p:cNvSpPr>
          <p:nvPr>
            <p:ph type="ftr" sz="quarter" idx="11"/>
          </p:nvPr>
        </p:nvSpPr>
        <p:spPr>
          <a:xfrm>
            <a:off x="2103621" y="6375679"/>
            <a:ext cx="3482178" cy="345796"/>
          </a:xfrm>
        </p:spPr>
        <p:txBody>
          <a:bodyPr/>
          <a:lstStyle/>
          <a:p>
            <a:r>
              <a:rPr lang="en-IN"/>
              <a:t>Ms. Kritika Purohit</a:t>
            </a:r>
          </a:p>
        </p:txBody>
      </p:sp>
      <p:sp>
        <p:nvSpPr>
          <p:cNvPr id="7" name="Slide Number Placeholder 6"/>
          <p:cNvSpPr>
            <a:spLocks noGrp="1"/>
          </p:cNvSpPr>
          <p:nvPr>
            <p:ph type="sldNum" sz="quarter" idx="12"/>
          </p:nvPr>
        </p:nvSpPr>
        <p:spPr>
          <a:xfrm>
            <a:off x="5687568" y="6375679"/>
            <a:ext cx="1234440" cy="345796"/>
          </a:xfrm>
        </p:spPr>
        <p:txBody>
          <a:bodyPr/>
          <a:lstStyle/>
          <a:p>
            <a:fld id="{F000A653-2324-4FE4-BCB7-E9656D1113D7}" type="slidenum">
              <a:rPr lang="en-IN" smtClean="0"/>
              <a:pPr/>
              <a:t>‹#›</a:t>
            </a:fld>
            <a:endParaRPr lang="en-IN"/>
          </a:p>
        </p:txBody>
      </p:sp>
    </p:spTree>
    <p:extLst>
      <p:ext uri="{BB962C8B-B14F-4D97-AF65-F5344CB8AC3E}">
        <p14:creationId xmlns:p14="http://schemas.microsoft.com/office/powerpoint/2010/main" val="251196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524A0250-AB5A-4543-A4F3-A938B1E458D9}" type="datetime1">
              <a:rPr lang="en-IN" smtClean="0"/>
              <a:pPr/>
              <a:t>05-10-2021</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IN"/>
              <a:t>Ms. Kritika Purohit</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000A653-2324-4FE4-BCB7-E9656D1113D7}" type="slidenum">
              <a:rPr lang="en-IN" smtClean="0"/>
              <a:pPr/>
              <a:t>‹#›</a:t>
            </a:fld>
            <a:endParaRPr lang="en-IN"/>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04283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 xmlns:a16="http://schemas.microsoft.com/office/drawing/2014/main" id="{9FFD09A9-7BD2-476F-A541-22272F24B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 xmlns:a16="http://schemas.microsoft.com/office/drawing/2014/main" id="{6F423AE9-A278-401D-8089-34519DF5AA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912263" y="181239"/>
            <a:ext cx="6996273" cy="4045987"/>
          </a:xfrm>
        </p:spPr>
        <p:txBody>
          <a:bodyPr vert="horz" lIns="91440" tIns="45720" rIns="91440" bIns="45720" rtlCol="0" anchor="t">
            <a:normAutofit/>
          </a:bodyPr>
          <a:lstStyle/>
          <a:p>
            <a:pPr>
              <a:lnSpc>
                <a:spcPct val="150000"/>
              </a:lnSpc>
            </a:pPr>
            <a:r>
              <a:rPr lang="en-US" sz="4800" b="1" spc="200" dirty="0">
                <a:solidFill>
                  <a:srgbClr val="00B0F0"/>
                </a:solidFill>
                <a:latin typeface="Book Antiqua" panose="02040602050305030304" pitchFamily="18" charset="0"/>
              </a:rPr>
              <a:t>Unit III</a:t>
            </a:r>
            <a:br>
              <a:rPr lang="en-US" sz="4800" b="1" spc="200" dirty="0">
                <a:solidFill>
                  <a:srgbClr val="00B0F0"/>
                </a:solidFill>
                <a:latin typeface="Book Antiqua" panose="02040602050305030304" pitchFamily="18" charset="0"/>
              </a:rPr>
            </a:br>
            <a:r>
              <a:rPr lang="en-US" sz="4800" b="1" spc="200" dirty="0">
                <a:solidFill>
                  <a:srgbClr val="00B0F0"/>
                </a:solidFill>
                <a:latin typeface="Book Antiqua" panose="02040602050305030304" pitchFamily="18" charset="0"/>
              </a:rPr>
              <a:t>Architecture &amp; Reference Model </a:t>
            </a:r>
          </a:p>
        </p:txBody>
      </p:sp>
      <p:pic>
        <p:nvPicPr>
          <p:cNvPr id="6" name="Picture 5" descr="CPU with binary numbers and blueprint">
            <a:extLst>
              <a:ext uri="{FF2B5EF4-FFF2-40B4-BE49-F238E27FC236}">
                <a16:creationId xmlns="" xmlns:a16="http://schemas.microsoft.com/office/drawing/2014/main" id="{B1BF6685-E608-4220-BE99-9EAF72FEC9C4}"/>
              </a:ext>
            </a:extLst>
          </p:cNvPr>
          <p:cNvPicPr>
            <a:picLocks noChangeAspect="1"/>
          </p:cNvPicPr>
          <p:nvPr/>
        </p:nvPicPr>
        <p:blipFill rotWithShape="1">
          <a:blip r:embed="rId2"/>
          <a:srcRect l="36038" r="30136" b="-1"/>
          <a:stretch/>
        </p:blipFill>
        <p:spPr>
          <a:xfrm>
            <a:off x="688434" y="-9525"/>
            <a:ext cx="4129822" cy="6867525"/>
          </a:xfrm>
          <a:prstGeom prst="rect">
            <a:avLst/>
          </a:prstGeom>
        </p:spPr>
      </p:pic>
      <p:sp>
        <p:nvSpPr>
          <p:cNvPr id="34" name="Freeform 6">
            <a:extLst>
              <a:ext uri="{FF2B5EF4-FFF2-40B4-BE49-F238E27FC236}">
                <a16:creationId xmlns="" xmlns:a16="http://schemas.microsoft.com/office/drawing/2014/main" id="{18E8C5BB-A90A-496B-A745-79A49F350F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4" name="Subtitle 2"/>
          <p:cNvSpPr txBox="1">
            <a:spLocks/>
          </p:cNvSpPr>
          <p:nvPr/>
        </p:nvSpPr>
        <p:spPr>
          <a:xfrm>
            <a:off x="5030835" y="4885438"/>
            <a:ext cx="6335338" cy="135660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algn="ctr">
              <a:buNone/>
            </a:pPr>
            <a:r>
              <a:rPr lang="en-US" b="1" dirty="0">
                <a:solidFill>
                  <a:srgbClr val="002060"/>
                </a:solidFill>
                <a:latin typeface="Book Antiqua" panose="02040602050305030304" pitchFamily="18" charset="0"/>
              </a:rPr>
              <a:t>Ms. Kritika Purohit</a:t>
            </a:r>
          </a:p>
          <a:p>
            <a:pPr marL="0" algn="ctr">
              <a:buNone/>
            </a:pPr>
            <a:r>
              <a:rPr lang="en-US" b="1" dirty="0">
                <a:solidFill>
                  <a:srgbClr val="002060"/>
                </a:solidFill>
                <a:latin typeface="Book Antiqua" panose="02040602050305030304" pitchFamily="18" charset="0"/>
              </a:rPr>
              <a:t>Assistant Professor</a:t>
            </a:r>
          </a:p>
          <a:p>
            <a:pPr marL="0" algn="ctr">
              <a:buNone/>
            </a:pPr>
            <a:r>
              <a:rPr lang="en-US" b="1" dirty="0">
                <a:solidFill>
                  <a:srgbClr val="002060"/>
                </a:solidFill>
                <a:latin typeface="Book Antiqua" panose="02040602050305030304" pitchFamily="18" charset="0"/>
              </a:rPr>
              <a:t>Computer Science &amp; Engineering</a:t>
            </a:r>
          </a:p>
        </p:txBody>
      </p:sp>
      <p:sp>
        <p:nvSpPr>
          <p:cNvPr id="35" name="Rectangle 15">
            <a:extLst>
              <a:ext uri="{FF2B5EF4-FFF2-40B4-BE49-F238E27FC236}">
                <a16:creationId xmlns="" xmlns:a16="http://schemas.microsoft.com/office/drawing/2014/main" id="{BCD63B47-914A-418A-BA06-1B760F273F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435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862291" y="504965"/>
            <a:ext cx="11020406" cy="6043612"/>
          </a:xfrm>
          <a:prstGeom prst="rect">
            <a:avLst/>
          </a:prstGeom>
        </p:spPr>
      </p:pic>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10</a:t>
            </a:fld>
            <a:endParaRPr lang="en-IN"/>
          </a:p>
        </p:txBody>
      </p:sp>
    </p:spTree>
    <p:extLst>
      <p:ext uri="{BB962C8B-B14F-4D97-AF65-F5344CB8AC3E}">
        <p14:creationId xmlns:p14="http://schemas.microsoft.com/office/powerpoint/2010/main" val="340597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868" y="228601"/>
            <a:ext cx="10737486" cy="6147078"/>
          </a:xfrm>
        </p:spPr>
        <p:txBody>
          <a:bodyPr>
            <a:normAutofit/>
          </a:bodyPr>
          <a:lstStyle/>
          <a:p>
            <a:pPr algn="just">
              <a:lnSpc>
                <a:spcPct val="150000"/>
              </a:lnSpc>
            </a:pPr>
            <a:r>
              <a:rPr lang="en-IN" b="1" dirty="0">
                <a:solidFill>
                  <a:srgbClr val="002060"/>
                </a:solidFill>
                <a:latin typeface="Book Antiqua" panose="02040602050305030304" pitchFamily="18" charset="0"/>
              </a:rPr>
              <a:t>Level 4: Data Accumulation- </a:t>
            </a:r>
            <a:r>
              <a:rPr lang="en-US" dirty="0">
                <a:solidFill>
                  <a:srgbClr val="002060"/>
                </a:solidFill>
                <a:effectLst/>
                <a:latin typeface="Book Antiqua" panose="02040602050305030304" pitchFamily="18" charset="0"/>
                <a:ea typeface="Calibri" panose="020F0502020204030204" pitchFamily="34" charset="0"/>
              </a:rPr>
              <a:t>Networking systems are built to reliably move data. The data is in motion. prior to Level 4, data is moving through the network at the rate and organization determined by the devices generating the data. The model is event driven. </a:t>
            </a:r>
            <a:r>
              <a:rPr lang="en-US" dirty="0">
                <a:solidFill>
                  <a:srgbClr val="002060"/>
                </a:solidFill>
                <a:latin typeface="Book Antiqua" panose="02040602050305030304" pitchFamily="18" charset="0"/>
              </a:rPr>
              <a:t>Level 4 converts event-based data to query-based processing. This is a crucial step in bridging the differences between the real-time networking world and the non-real-time application world. </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11</a:t>
            </a:fld>
            <a:endParaRPr lang="en-IN"/>
          </a:p>
        </p:txBody>
      </p:sp>
      <p:pic>
        <p:nvPicPr>
          <p:cNvPr id="6" name="Picture 5" descr="Graphical user interface&#10;&#10;Description automatically generated">
            <a:extLst>
              <a:ext uri="{FF2B5EF4-FFF2-40B4-BE49-F238E27FC236}">
                <a16:creationId xmlns="" xmlns:a16="http://schemas.microsoft.com/office/drawing/2014/main" id="{18C31FA5-EE9F-4CDB-8591-C287E033F64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321758" y="2707718"/>
            <a:ext cx="8520472" cy="4150282"/>
          </a:xfrm>
          <a:prstGeom prst="rect">
            <a:avLst/>
          </a:prstGeom>
        </p:spPr>
      </p:pic>
    </p:spTree>
    <p:extLst>
      <p:ext uri="{BB962C8B-B14F-4D97-AF65-F5344CB8AC3E}">
        <p14:creationId xmlns:p14="http://schemas.microsoft.com/office/powerpoint/2010/main" val="12484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12</a:t>
            </a:fld>
            <a:endParaRPr lang="en-IN"/>
          </a:p>
        </p:txBody>
      </p:sp>
      <p:pic>
        <p:nvPicPr>
          <p:cNvPr id="6" name="Picture 5"/>
          <p:cNvPicPr>
            <a:picLocks noChangeAspect="1"/>
          </p:cNvPicPr>
          <p:nvPr/>
        </p:nvPicPr>
        <p:blipFill>
          <a:blip r:embed="rId3"/>
          <a:stretch>
            <a:fillRect/>
          </a:stretch>
        </p:blipFill>
        <p:spPr>
          <a:xfrm>
            <a:off x="851285" y="400264"/>
            <a:ext cx="10975205" cy="6148313"/>
          </a:xfrm>
          <a:prstGeom prst="rect">
            <a:avLst/>
          </a:prstGeom>
        </p:spPr>
      </p:pic>
    </p:spTree>
    <p:extLst>
      <p:ext uri="{BB962C8B-B14F-4D97-AF65-F5344CB8AC3E}">
        <p14:creationId xmlns:p14="http://schemas.microsoft.com/office/powerpoint/2010/main" val="190476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961" y="136525"/>
            <a:ext cx="10950317" cy="6239154"/>
          </a:xfrm>
        </p:spPr>
        <p:txBody>
          <a:bodyPr>
            <a:normAutofit/>
          </a:bodyPr>
          <a:lstStyle/>
          <a:p>
            <a:pPr algn="just">
              <a:lnSpc>
                <a:spcPct val="150000"/>
              </a:lnSpc>
            </a:pPr>
            <a:r>
              <a:rPr lang="en-US" b="1" dirty="0">
                <a:solidFill>
                  <a:srgbClr val="002060"/>
                </a:solidFill>
                <a:effectLst/>
                <a:latin typeface="Book Antiqua" panose="02040602050305030304" pitchFamily="18" charset="0"/>
                <a:ea typeface="Calibri" panose="020F0502020204030204" pitchFamily="34" charset="0"/>
              </a:rPr>
              <a:t>Level 5: Data Abstraction-</a:t>
            </a:r>
            <a:r>
              <a:rPr lang="en-US" dirty="0">
                <a:solidFill>
                  <a:srgbClr val="002060"/>
                </a:solidFill>
                <a:effectLst/>
                <a:latin typeface="Book Antiqua" panose="02040602050305030304" pitchFamily="18" charset="0"/>
                <a:ea typeface="Calibri" panose="020F0502020204030204" pitchFamily="34" charset="0"/>
              </a:rPr>
              <a:t> IoT systems will need to scale to a corporate or even global level and will require multiple storage systems to accommodate IoT device data and data from traditional enterprise ERP, HRMS, CRM, and other systems. The data abstraction functions of Level 5 are focused on rendering data and its storage in ways that enable developing simpler, performance-enhanced applications. </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13</a:t>
            </a:fld>
            <a:endParaRPr lang="en-IN"/>
          </a:p>
        </p:txBody>
      </p:sp>
      <p:pic>
        <p:nvPicPr>
          <p:cNvPr id="6" name="Picture 5" descr="Graphical user interface, text, website&#10;&#10;Description automatically generated">
            <a:extLst>
              <a:ext uri="{FF2B5EF4-FFF2-40B4-BE49-F238E27FC236}">
                <a16:creationId xmlns="" xmlns:a16="http://schemas.microsoft.com/office/drawing/2014/main" id="{24D960ED-1348-4CE6-A4D9-FE767244D40E}"/>
              </a:ext>
            </a:extLst>
          </p:cNvPr>
          <p:cNvPicPr/>
          <p:nvPr/>
        </p:nvPicPr>
        <p:blipFill>
          <a:blip r:embed="rId3">
            <a:extLst>
              <a:ext uri="{28A0092B-C50C-407E-A947-70E740481C1C}">
                <a14:useLocalDpi xmlns:a14="http://schemas.microsoft.com/office/drawing/2010/main" val="0"/>
              </a:ext>
            </a:extLst>
          </a:blip>
          <a:stretch>
            <a:fillRect/>
          </a:stretch>
        </p:blipFill>
        <p:spPr>
          <a:xfrm>
            <a:off x="2411105" y="2453722"/>
            <a:ext cx="8711596" cy="4404277"/>
          </a:xfrm>
          <a:prstGeom prst="rect">
            <a:avLst/>
          </a:prstGeom>
        </p:spPr>
      </p:pic>
    </p:spTree>
    <p:extLst>
      <p:ext uri="{BB962C8B-B14F-4D97-AF65-F5344CB8AC3E}">
        <p14:creationId xmlns:p14="http://schemas.microsoft.com/office/powerpoint/2010/main" val="45265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9349" y="284813"/>
            <a:ext cx="10792919" cy="6288373"/>
          </a:xfrm>
        </p:spPr>
        <p:txBody>
          <a:bodyPr>
            <a:normAutofit/>
          </a:bodyPr>
          <a:lstStyle/>
          <a:p>
            <a:pPr algn="just">
              <a:lnSpc>
                <a:spcPct val="150000"/>
              </a:lnSpc>
            </a:pPr>
            <a:r>
              <a:rPr lang="en-US" b="1" dirty="0">
                <a:solidFill>
                  <a:srgbClr val="002060"/>
                </a:solidFill>
                <a:effectLst/>
                <a:latin typeface="Book Antiqua" panose="02040602050305030304" pitchFamily="18" charset="0"/>
                <a:ea typeface="Calibri" panose="020F0502020204030204" pitchFamily="34" charset="0"/>
              </a:rPr>
              <a:t>Level 6: Application-</a:t>
            </a:r>
            <a:r>
              <a:rPr lang="en-US" dirty="0">
                <a:solidFill>
                  <a:srgbClr val="002060"/>
                </a:solidFill>
                <a:effectLst/>
                <a:latin typeface="Book Antiqua" panose="02040602050305030304" pitchFamily="18" charset="0"/>
                <a:ea typeface="Calibri" panose="020F0502020204030204" pitchFamily="34" charset="0"/>
              </a:rPr>
              <a:t> Level 6 is the application level, where information interpretation occurs. Software at this level interacts with Level 5 and data at rest, so it does not have to operate at network speeds. The IoT Reference Model does not strictly define an application. Applications vary based on vertical markets, the nature of device data, and business needs. </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14</a:t>
            </a:fld>
            <a:endParaRPr lang="en-IN"/>
          </a:p>
        </p:txBody>
      </p:sp>
      <p:pic>
        <p:nvPicPr>
          <p:cNvPr id="6" name="Picture 5" descr="A screenshot of a computer&#10;&#10;Description automatically generated with medium confidence">
            <a:extLst>
              <a:ext uri="{FF2B5EF4-FFF2-40B4-BE49-F238E27FC236}">
                <a16:creationId xmlns="" xmlns:a16="http://schemas.microsoft.com/office/drawing/2014/main" id="{398A842C-8A6B-4225-A738-919EF9B1FD46}"/>
              </a:ext>
            </a:extLst>
          </p:cNvPr>
          <p:cNvPicPr/>
          <p:nvPr/>
        </p:nvPicPr>
        <p:blipFill>
          <a:blip r:embed="rId3">
            <a:extLst>
              <a:ext uri="{28A0092B-C50C-407E-A947-70E740481C1C}">
                <a14:useLocalDpi xmlns:a14="http://schemas.microsoft.com/office/drawing/2010/main" val="0"/>
              </a:ext>
            </a:extLst>
          </a:blip>
          <a:stretch>
            <a:fillRect/>
          </a:stretch>
        </p:blipFill>
        <p:spPr>
          <a:xfrm>
            <a:off x="2244716" y="2146606"/>
            <a:ext cx="8673122" cy="4711394"/>
          </a:xfrm>
          <a:prstGeom prst="rect">
            <a:avLst/>
          </a:prstGeom>
        </p:spPr>
      </p:pic>
    </p:spTree>
    <p:extLst>
      <p:ext uri="{BB962C8B-B14F-4D97-AF65-F5344CB8AC3E}">
        <p14:creationId xmlns:p14="http://schemas.microsoft.com/office/powerpoint/2010/main" val="48957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136525"/>
            <a:ext cx="10760440" cy="3670977"/>
          </a:xfrm>
        </p:spPr>
        <p:txBody>
          <a:bodyPr>
            <a:normAutofit/>
          </a:bodyPr>
          <a:lstStyle/>
          <a:p>
            <a:pPr algn="just">
              <a:lnSpc>
                <a:spcPct val="150000"/>
              </a:lnSpc>
            </a:pPr>
            <a:r>
              <a:rPr lang="en-US" b="1" dirty="0">
                <a:solidFill>
                  <a:srgbClr val="002060"/>
                </a:solidFill>
                <a:effectLst/>
                <a:latin typeface="Book Antiqua" panose="02040602050305030304" pitchFamily="18" charset="0"/>
                <a:ea typeface="Calibri" panose="020F0502020204030204" pitchFamily="34" charset="0"/>
              </a:rPr>
              <a:t>Level 7: Collaboration and Processes-  </a:t>
            </a:r>
            <a:r>
              <a:rPr lang="en-US" dirty="0">
                <a:solidFill>
                  <a:srgbClr val="002060"/>
                </a:solidFill>
                <a:effectLst/>
                <a:latin typeface="Book Antiqua" panose="02040602050305030304" pitchFamily="18" charset="0"/>
                <a:ea typeface="Calibri" panose="020F0502020204030204" pitchFamily="34" charset="0"/>
              </a:rPr>
              <a:t>The IoT system, and the information it creates, is of little value unless it yields action, which often requires people and processes. Applications execute business logic to empower people. People use applications and associated data for their specific needs. Often, multiple people use the same application for a range of different purposes. So, the objective is not the application—it is to empower people to do their work better.</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15</a:t>
            </a:fld>
            <a:endParaRPr lang="en-IN"/>
          </a:p>
        </p:txBody>
      </p:sp>
      <p:pic>
        <p:nvPicPr>
          <p:cNvPr id="6" name="Picture 5" descr="Graphical user interface, website&#10;&#10;Description automatically generated">
            <a:extLst>
              <a:ext uri="{FF2B5EF4-FFF2-40B4-BE49-F238E27FC236}">
                <a16:creationId xmlns="" xmlns:a16="http://schemas.microsoft.com/office/drawing/2014/main" id="{88015913-6000-4416-89E4-6B8F9F49B7A0}"/>
              </a:ext>
            </a:extLst>
          </p:cNvPr>
          <p:cNvPicPr/>
          <p:nvPr/>
        </p:nvPicPr>
        <p:blipFill>
          <a:blip r:embed="rId3">
            <a:extLst>
              <a:ext uri="{28A0092B-C50C-407E-A947-70E740481C1C}">
                <a14:useLocalDpi xmlns:a14="http://schemas.microsoft.com/office/drawing/2010/main" val="0"/>
              </a:ext>
            </a:extLst>
          </a:blip>
          <a:stretch>
            <a:fillRect/>
          </a:stretch>
        </p:blipFill>
        <p:spPr>
          <a:xfrm>
            <a:off x="2478905" y="2474172"/>
            <a:ext cx="8598826" cy="4383827"/>
          </a:xfrm>
          <a:prstGeom prst="rect">
            <a:avLst/>
          </a:prstGeom>
        </p:spPr>
      </p:pic>
    </p:spTree>
    <p:extLst>
      <p:ext uri="{BB962C8B-B14F-4D97-AF65-F5344CB8AC3E}">
        <p14:creationId xmlns:p14="http://schemas.microsoft.com/office/powerpoint/2010/main" val="325176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363" y="285404"/>
            <a:ext cx="10460637" cy="5439816"/>
          </a:xfrm>
        </p:spPr>
        <p:txBody>
          <a:bodyPr>
            <a:normAutofit/>
          </a:bodyPr>
          <a:lstStyle/>
          <a:p>
            <a:pPr marL="0" marR="0" indent="0" algn="just">
              <a:lnSpc>
                <a:spcPct val="200000"/>
              </a:lnSpc>
              <a:spcBef>
                <a:spcPts val="1200"/>
              </a:spcBef>
              <a:spcAft>
                <a:spcPts val="0"/>
              </a:spcAft>
              <a:buNone/>
            </a:pPr>
            <a:r>
              <a:rPr lang="en-US" sz="2200" b="1"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Security in the IoT- </a:t>
            </a: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Discussions of security for each level and for the movement of data between levels could fill a multitude of papers. For the purpose of the IoT Reference Model, security measures must:</a:t>
            </a:r>
          </a:p>
          <a:p>
            <a:pPr marL="342900" marR="0" lvl="0" indent="-342900">
              <a:lnSpc>
                <a:spcPct val="200000"/>
              </a:lnSpc>
              <a:spcBef>
                <a:spcPts val="0"/>
              </a:spcBef>
              <a:spcAft>
                <a:spcPts val="0"/>
              </a:spcAft>
              <a:buFont typeface="Symbol" panose="05050102010706020507" pitchFamily="18" charset="2"/>
              <a:buChar char=""/>
            </a:pP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Secure each device or system</a:t>
            </a:r>
          </a:p>
          <a:p>
            <a:pPr marL="342900" marR="0" lvl="0" indent="-342900">
              <a:lnSpc>
                <a:spcPct val="200000"/>
              </a:lnSpc>
              <a:spcBef>
                <a:spcPts val="0"/>
              </a:spcBef>
              <a:spcAft>
                <a:spcPts val="0"/>
              </a:spcAft>
              <a:buFont typeface="Symbol" panose="05050102010706020507" pitchFamily="18" charset="2"/>
              <a:buChar char=""/>
            </a:pP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Provide security for all processes at each level</a:t>
            </a:r>
          </a:p>
          <a:p>
            <a:pPr marL="342900" marR="0" lvl="0" indent="-342900">
              <a:lnSpc>
                <a:spcPct val="200000"/>
              </a:lnSpc>
              <a:spcBef>
                <a:spcPts val="0"/>
              </a:spcBef>
              <a:spcAft>
                <a:spcPts val="0"/>
              </a:spcAft>
              <a:buFont typeface="Symbol" panose="05050102010706020507" pitchFamily="18" charset="2"/>
              <a:buChar char=""/>
            </a:pP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Secure movement and communication between each level, whether north- or southbound</a:t>
            </a:r>
          </a:p>
          <a:p>
            <a:pPr>
              <a:lnSpc>
                <a:spcPct val="200000"/>
              </a:lnSpc>
            </a:pPr>
            <a:endParaRPr lang="en-IN" sz="22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16</a:t>
            </a:fld>
            <a:endParaRPr lang="en-IN"/>
          </a:p>
        </p:txBody>
      </p:sp>
    </p:spTree>
    <p:extLst>
      <p:ext uri="{BB962C8B-B14F-4D97-AF65-F5344CB8AC3E}">
        <p14:creationId xmlns:p14="http://schemas.microsoft.com/office/powerpoint/2010/main" val="2993429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17</a:t>
            </a:fld>
            <a:endParaRPr lang="en-IN"/>
          </a:p>
        </p:txBody>
      </p:sp>
      <p:pic>
        <p:nvPicPr>
          <p:cNvPr id="6" name="Content Placeholder 5">
            <a:extLst>
              <a:ext uri="{FF2B5EF4-FFF2-40B4-BE49-F238E27FC236}">
                <a16:creationId xmlns="" xmlns:a16="http://schemas.microsoft.com/office/drawing/2014/main" id="{B139BAC5-97F8-41B9-9E3D-DDA05674988B}"/>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55974" y="0"/>
            <a:ext cx="10054103" cy="6858000"/>
          </a:xfrm>
          <a:prstGeom prst="rect">
            <a:avLst/>
          </a:prstGeom>
        </p:spPr>
      </p:pic>
    </p:spTree>
    <p:extLst>
      <p:ext uri="{BB962C8B-B14F-4D97-AF65-F5344CB8AC3E}">
        <p14:creationId xmlns:p14="http://schemas.microsoft.com/office/powerpoint/2010/main" val="9730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86848"/>
          </a:xfrm>
        </p:spPr>
        <p:txBody>
          <a:bodyPr>
            <a:normAutofit/>
          </a:bodyPr>
          <a:lstStyle/>
          <a:p>
            <a:pPr algn="ctr"/>
            <a:r>
              <a:rPr lang="en-US" sz="3200" b="1" dirty="0">
                <a:solidFill>
                  <a:srgbClr val="00B0F0"/>
                </a:solidFill>
                <a:effectLst/>
                <a:latin typeface="Book Antiqua" panose="02040602050305030304" pitchFamily="18" charset="0"/>
                <a:ea typeface="Calibri" panose="020F0502020204030204" pitchFamily="34" charset="0"/>
              </a:rPr>
              <a:t>Reference IoT Layered Architecture- </a:t>
            </a:r>
            <a:endParaRPr lang="en-IN" sz="3200" b="1" dirty="0">
              <a:solidFill>
                <a:srgbClr val="00B0F0"/>
              </a:solidFill>
              <a:latin typeface="Book Antiqua" panose="02040602050305030304" pitchFamily="18" charset="0"/>
            </a:endParaRPr>
          </a:p>
        </p:txBody>
      </p:sp>
      <p:sp>
        <p:nvSpPr>
          <p:cNvPr id="3" name="Content Placeholder 2"/>
          <p:cNvSpPr>
            <a:spLocks noGrp="1"/>
          </p:cNvSpPr>
          <p:nvPr>
            <p:ph idx="1"/>
          </p:nvPr>
        </p:nvSpPr>
        <p:spPr>
          <a:xfrm>
            <a:off x="1251678" y="1064302"/>
            <a:ext cx="10365699" cy="5206446"/>
          </a:xfrm>
        </p:spPr>
        <p:txBody>
          <a:bodyPr>
            <a:normAutofit/>
          </a:bodyPr>
          <a:lstStyle/>
          <a:p>
            <a:pPr marL="0" indent="0" algn="just">
              <a:lnSpc>
                <a:spcPct val="150000"/>
              </a:lnSpc>
              <a:buNone/>
            </a:pPr>
            <a:r>
              <a:rPr lang="en-US"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RILA consists of 6 layers.  Besides these layers there are two cross-section-layers that affect all other layers, namely  Security and Management.</a:t>
            </a: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18</a:t>
            </a:fld>
            <a:endParaRPr lang="en-IN"/>
          </a:p>
        </p:txBody>
      </p:sp>
      <p:pic>
        <p:nvPicPr>
          <p:cNvPr id="6" name="Picture 5" descr="Diagram&#10;&#10;Description automatically generated">
            <a:extLst>
              <a:ext uri="{FF2B5EF4-FFF2-40B4-BE49-F238E27FC236}">
                <a16:creationId xmlns="" xmlns:a16="http://schemas.microsoft.com/office/drawing/2014/main" id="{FBCFC6BD-7207-42F8-84A7-31632689167C}"/>
              </a:ext>
            </a:extLst>
          </p:cNvPr>
          <p:cNvPicPr/>
          <p:nvPr/>
        </p:nvPicPr>
        <p:blipFill>
          <a:blip r:embed="rId3">
            <a:extLst>
              <a:ext uri="{28A0092B-C50C-407E-A947-70E740481C1C}">
                <a14:useLocalDpi xmlns:a14="http://schemas.microsoft.com/office/drawing/2010/main" val="0"/>
              </a:ext>
            </a:extLst>
          </a:blip>
          <a:stretch>
            <a:fillRect/>
          </a:stretch>
        </p:blipFill>
        <p:spPr>
          <a:xfrm>
            <a:off x="3202274" y="1999437"/>
            <a:ext cx="5764967" cy="4858563"/>
          </a:xfrm>
          <a:prstGeom prst="rect">
            <a:avLst/>
          </a:prstGeom>
        </p:spPr>
      </p:pic>
    </p:spTree>
    <p:extLst>
      <p:ext uri="{BB962C8B-B14F-4D97-AF65-F5344CB8AC3E}">
        <p14:creationId xmlns:p14="http://schemas.microsoft.com/office/powerpoint/2010/main" val="64441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314326"/>
            <a:ext cx="10708911" cy="6061353"/>
          </a:xfrm>
        </p:spPr>
        <p:txBody>
          <a:bodyPr/>
          <a:lstStyle/>
          <a:p>
            <a:pPr algn="just">
              <a:lnSpc>
                <a:spcPct val="150000"/>
              </a:lnSpc>
            </a:pPr>
            <a:r>
              <a:rPr lang="en-IN" b="1" dirty="0">
                <a:solidFill>
                  <a:srgbClr val="002060"/>
                </a:solidFill>
                <a:latin typeface="Book Antiqua" panose="02040602050305030304" pitchFamily="18" charset="0"/>
              </a:rPr>
              <a:t>Device Integration Layer- </a:t>
            </a:r>
            <a:r>
              <a:rPr lang="en-IN" dirty="0">
                <a:solidFill>
                  <a:srgbClr val="002060"/>
                </a:solidFill>
                <a:latin typeface="Book Antiqua" panose="02040602050305030304" pitchFamily="18" charset="0"/>
              </a:rPr>
              <a:t>This layer connects all the different device types and consumes device measurements as well as it communicates actions (on device level). This layer can be seen as a translator that speaks many languages.</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19</a:t>
            </a:fld>
            <a:endParaRPr lang="en-IN"/>
          </a:p>
        </p:txBody>
      </p:sp>
      <p:pic>
        <p:nvPicPr>
          <p:cNvPr id="6" name="Picture 5"/>
          <p:cNvPicPr>
            <a:picLocks noChangeAspect="1"/>
          </p:cNvPicPr>
          <p:nvPr/>
        </p:nvPicPr>
        <p:blipFill>
          <a:blip r:embed="rId3"/>
          <a:stretch>
            <a:fillRect/>
          </a:stretch>
        </p:blipFill>
        <p:spPr>
          <a:xfrm>
            <a:off x="1936600" y="1806084"/>
            <a:ext cx="9080733" cy="4569595"/>
          </a:xfrm>
          <a:prstGeom prst="rect">
            <a:avLst/>
          </a:prstGeom>
        </p:spPr>
      </p:pic>
    </p:spTree>
    <p:extLst>
      <p:ext uri="{BB962C8B-B14F-4D97-AF65-F5344CB8AC3E}">
        <p14:creationId xmlns:p14="http://schemas.microsoft.com/office/powerpoint/2010/main" val="650423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74386"/>
          </a:xfrm>
        </p:spPr>
        <p:txBody>
          <a:bodyPr>
            <a:noAutofit/>
          </a:bodyPr>
          <a:lstStyle/>
          <a:p>
            <a:pPr>
              <a:lnSpc>
                <a:spcPct val="150000"/>
              </a:lnSpc>
            </a:pPr>
            <a:r>
              <a:rPr lang="en-US" sz="3200" b="1" dirty="0">
                <a:solidFill>
                  <a:srgbClr val="0070C0"/>
                </a:solidFill>
                <a:latin typeface="Book Antiqua" panose="02040602050305030304" pitchFamily="18" charset="0"/>
              </a:rPr>
              <a:t>Points to be covered-</a:t>
            </a:r>
            <a:endParaRPr lang="en-IN" sz="3200" b="1" dirty="0">
              <a:solidFill>
                <a:srgbClr val="0070C0"/>
              </a:solidFill>
              <a:latin typeface="Book Antiqua" panose="02040602050305030304" pitchFamily="18" charset="0"/>
            </a:endParaRPr>
          </a:p>
        </p:txBody>
      </p:sp>
      <p:sp>
        <p:nvSpPr>
          <p:cNvPr id="3" name="Content Placeholder 2"/>
          <p:cNvSpPr>
            <a:spLocks noGrp="1"/>
          </p:cNvSpPr>
          <p:nvPr>
            <p:ph idx="1"/>
          </p:nvPr>
        </p:nvSpPr>
        <p:spPr>
          <a:xfrm>
            <a:off x="1251678" y="1283466"/>
            <a:ext cx="10448235" cy="5315637"/>
          </a:xfrm>
        </p:spPr>
        <p:txBody>
          <a:bodyPr>
            <a:normAutofit/>
          </a:bodyPr>
          <a:lstStyle/>
          <a:p>
            <a:pPr algn="just">
              <a:lnSpc>
                <a:spcPct val="150000"/>
              </a:lnSpc>
            </a:pPr>
            <a:r>
              <a:rPr lang="en-US" dirty="0">
                <a:solidFill>
                  <a:srgbClr val="00B0F0"/>
                </a:solidFill>
                <a:latin typeface="Book Antiqua" pitchFamily="18" charset="0"/>
              </a:rPr>
              <a:t>Introduction to Architecture and Reference Model</a:t>
            </a:r>
          </a:p>
          <a:p>
            <a:pPr algn="just">
              <a:lnSpc>
                <a:spcPct val="150000"/>
              </a:lnSpc>
            </a:pPr>
            <a:r>
              <a:rPr lang="en-US" dirty="0">
                <a:solidFill>
                  <a:srgbClr val="00B0F0"/>
                </a:solidFill>
                <a:latin typeface="Book Antiqua" pitchFamily="18" charset="0"/>
              </a:rPr>
              <a:t>URIs</a:t>
            </a:r>
          </a:p>
          <a:p>
            <a:pPr algn="just">
              <a:lnSpc>
                <a:spcPct val="150000"/>
              </a:lnSpc>
            </a:pPr>
            <a:r>
              <a:rPr lang="en-US" dirty="0">
                <a:solidFill>
                  <a:srgbClr val="00B0F0"/>
                </a:solidFill>
                <a:latin typeface="Book Antiqua" pitchFamily="18" charset="0"/>
              </a:rPr>
              <a:t>Challenges in IoT</a:t>
            </a:r>
          </a:p>
          <a:p>
            <a:pPr lvl="1" algn="just">
              <a:lnSpc>
                <a:spcPct val="150000"/>
              </a:lnSpc>
            </a:pPr>
            <a:r>
              <a:rPr lang="en-US" sz="2000" dirty="0">
                <a:solidFill>
                  <a:srgbClr val="00B0F0"/>
                </a:solidFill>
                <a:latin typeface="Book Antiqua" pitchFamily="18" charset="0"/>
              </a:rPr>
              <a:t>Design Challenges</a:t>
            </a:r>
          </a:p>
          <a:p>
            <a:pPr lvl="1" algn="just">
              <a:lnSpc>
                <a:spcPct val="150000"/>
              </a:lnSpc>
            </a:pPr>
            <a:r>
              <a:rPr lang="en-US" sz="2000" dirty="0">
                <a:solidFill>
                  <a:srgbClr val="00B0F0"/>
                </a:solidFill>
                <a:latin typeface="Book Antiqua" pitchFamily="18" charset="0"/>
              </a:rPr>
              <a:t>Development Challenges </a:t>
            </a:r>
          </a:p>
          <a:p>
            <a:pPr lvl="1" algn="just">
              <a:lnSpc>
                <a:spcPct val="150000"/>
              </a:lnSpc>
            </a:pPr>
            <a:r>
              <a:rPr lang="en-US" sz="2000" dirty="0">
                <a:solidFill>
                  <a:srgbClr val="00B0F0"/>
                </a:solidFill>
                <a:latin typeface="Book Antiqua" pitchFamily="18" charset="0"/>
              </a:rPr>
              <a:t>Security Challenges, and </a:t>
            </a:r>
          </a:p>
          <a:p>
            <a:pPr lvl="1" algn="just">
              <a:lnSpc>
                <a:spcPct val="150000"/>
              </a:lnSpc>
            </a:pPr>
            <a:r>
              <a:rPr lang="en-US" sz="2000" dirty="0">
                <a:solidFill>
                  <a:srgbClr val="00B0F0"/>
                </a:solidFill>
                <a:latin typeface="Book Antiqua" pitchFamily="18" charset="0"/>
              </a:rPr>
              <a:t>Other Challenges</a:t>
            </a:r>
          </a:p>
          <a:p>
            <a:endParaRPr lang="en-IN" dirty="0">
              <a:solidFill>
                <a:srgbClr val="00B0F0"/>
              </a:solidFill>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a:t>
            </a:fld>
            <a:endParaRPr lang="en-IN"/>
          </a:p>
        </p:txBody>
      </p:sp>
    </p:spTree>
    <p:extLst>
      <p:ext uri="{BB962C8B-B14F-4D97-AF65-F5344CB8AC3E}">
        <p14:creationId xmlns:p14="http://schemas.microsoft.com/office/powerpoint/2010/main" val="3580894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214314"/>
            <a:ext cx="10837499" cy="3600449"/>
          </a:xfrm>
        </p:spPr>
        <p:txBody>
          <a:bodyPr/>
          <a:lstStyle/>
          <a:p>
            <a:pPr algn="just">
              <a:lnSpc>
                <a:spcPct val="150000"/>
              </a:lnSpc>
            </a:pPr>
            <a:r>
              <a:rPr lang="en-IN" b="1" dirty="0">
                <a:solidFill>
                  <a:srgbClr val="002060"/>
                </a:solidFill>
                <a:latin typeface="Book Antiqua" panose="02040602050305030304" pitchFamily="18" charset="0"/>
              </a:rPr>
              <a:t>Device management Layer- </a:t>
            </a:r>
            <a:r>
              <a:rPr lang="en-IN" dirty="0">
                <a:solidFill>
                  <a:srgbClr val="002060"/>
                </a:solidFill>
                <a:latin typeface="Book Antiqua" panose="02040602050305030304" pitchFamily="18" charset="0"/>
              </a:rPr>
              <a:t>This is in charge of taking device registrations and sensor-measurements from the device integration layer. Furthermore it communicates status changes for actuators down to the device integration layer. The device integration layer then just validates that the status change (i.e. the action) is confirm with the actuator and then translates the status change to the actuator. </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20</a:t>
            </a:fld>
            <a:endParaRPr lang="en-IN"/>
          </a:p>
        </p:txBody>
      </p:sp>
      <p:pic>
        <p:nvPicPr>
          <p:cNvPr id="6" name="Picture 5"/>
          <p:cNvPicPr>
            <a:picLocks noChangeAspect="1"/>
          </p:cNvPicPr>
          <p:nvPr/>
        </p:nvPicPr>
        <p:blipFill>
          <a:blip r:embed="rId3"/>
          <a:stretch>
            <a:fillRect/>
          </a:stretch>
        </p:blipFill>
        <p:spPr>
          <a:xfrm>
            <a:off x="2130536" y="2513928"/>
            <a:ext cx="8580949" cy="4207547"/>
          </a:xfrm>
          <a:prstGeom prst="rect">
            <a:avLst/>
          </a:prstGeom>
        </p:spPr>
      </p:pic>
    </p:spTree>
    <p:extLst>
      <p:ext uri="{BB962C8B-B14F-4D97-AF65-F5344CB8AC3E}">
        <p14:creationId xmlns:p14="http://schemas.microsoft.com/office/powerpoint/2010/main" val="3302545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300039"/>
            <a:ext cx="10178322" cy="3593591"/>
          </a:xfrm>
        </p:spPr>
        <p:txBody>
          <a:bodyPr/>
          <a:lstStyle/>
          <a:p>
            <a:pPr algn="just">
              <a:lnSpc>
                <a:spcPct val="150000"/>
              </a:lnSpc>
            </a:pPr>
            <a:r>
              <a:rPr lang="en-IN" b="1" dirty="0">
                <a:solidFill>
                  <a:srgbClr val="002060"/>
                </a:solidFill>
                <a:latin typeface="Book Antiqua" panose="02040602050305030304" pitchFamily="18" charset="0"/>
              </a:rPr>
              <a:t>Data management Layer- </a:t>
            </a:r>
            <a:r>
              <a:rPr lang="en-IN" dirty="0">
                <a:solidFill>
                  <a:srgbClr val="002060"/>
                </a:solidFill>
                <a:latin typeface="Book Antiqua" panose="02040602050305030304" pitchFamily="18" charset="0"/>
              </a:rPr>
              <a:t>It can be seen as a central database that holds all data of a thing, but this is only one possible implementation. For larger things within the system (e.g. a device life-cycle monitoring system collecting data from other things) data management might be a data warehouse or even a complete data farm. The implementation of the data management layer thus strongly depends on the use-case for the specific thing. </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21</a:t>
            </a:fld>
            <a:endParaRPr lang="en-IN"/>
          </a:p>
        </p:txBody>
      </p:sp>
      <p:pic>
        <p:nvPicPr>
          <p:cNvPr id="6" name="Picture 5"/>
          <p:cNvPicPr>
            <a:picLocks noChangeAspect="1"/>
          </p:cNvPicPr>
          <p:nvPr/>
        </p:nvPicPr>
        <p:blipFill>
          <a:blip r:embed="rId3"/>
          <a:stretch>
            <a:fillRect/>
          </a:stretch>
        </p:blipFill>
        <p:spPr>
          <a:xfrm>
            <a:off x="3783742" y="2758099"/>
            <a:ext cx="7824915" cy="3963376"/>
          </a:xfrm>
          <a:prstGeom prst="rect">
            <a:avLst/>
          </a:prstGeom>
        </p:spPr>
      </p:pic>
    </p:spTree>
    <p:extLst>
      <p:ext uri="{BB962C8B-B14F-4D97-AF65-F5344CB8AC3E}">
        <p14:creationId xmlns:p14="http://schemas.microsoft.com/office/powerpoint/2010/main" val="420672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357189"/>
            <a:ext cx="10178322" cy="5815011"/>
          </a:xfrm>
        </p:spPr>
        <p:txBody>
          <a:bodyPr>
            <a:noAutofit/>
          </a:bodyPr>
          <a:lstStyle/>
          <a:p>
            <a:pPr algn="just">
              <a:lnSpc>
                <a:spcPct val="170000"/>
              </a:lnSpc>
            </a:pPr>
            <a:r>
              <a:rPr lang="en-IN" b="1" dirty="0">
                <a:solidFill>
                  <a:srgbClr val="002060"/>
                </a:solidFill>
                <a:latin typeface="Book Antiqua" panose="02040602050305030304" pitchFamily="18" charset="0"/>
              </a:rPr>
              <a:t>Context management  Layer- </a:t>
            </a:r>
            <a:r>
              <a:rPr lang="en-IN" dirty="0">
                <a:solidFill>
                  <a:srgbClr val="002060"/>
                </a:solidFill>
                <a:latin typeface="Book Antiqua" panose="02040602050305030304" pitchFamily="18" charset="0"/>
              </a:rPr>
              <a:t>It defines the central business logic within RILA and is responsible for six tasks: </a:t>
            </a:r>
          </a:p>
          <a:p>
            <a:pPr marL="457200" lvl="1" indent="0" algn="just">
              <a:lnSpc>
                <a:spcPct val="170000"/>
              </a:lnSpc>
              <a:buNone/>
            </a:pPr>
            <a:r>
              <a:rPr lang="en-IN" sz="2000" dirty="0">
                <a:solidFill>
                  <a:srgbClr val="002060"/>
                </a:solidFill>
                <a:latin typeface="Book Antiqua" panose="02040602050305030304" pitchFamily="18" charset="0"/>
              </a:rPr>
              <a:t>1. Define the goals of the thing. </a:t>
            </a:r>
          </a:p>
          <a:p>
            <a:pPr marL="457200" lvl="1" indent="0" algn="just">
              <a:lnSpc>
                <a:spcPct val="170000"/>
              </a:lnSpc>
              <a:buNone/>
            </a:pPr>
            <a:r>
              <a:rPr lang="en-IN" sz="2000" dirty="0">
                <a:solidFill>
                  <a:srgbClr val="002060"/>
                </a:solidFill>
                <a:latin typeface="Book Antiqua" panose="02040602050305030304" pitchFamily="18" charset="0"/>
              </a:rPr>
              <a:t>2. Consume the context situation(s) of other things </a:t>
            </a:r>
          </a:p>
          <a:p>
            <a:pPr marL="457200" lvl="1" indent="0" algn="just">
              <a:lnSpc>
                <a:spcPct val="170000"/>
              </a:lnSpc>
              <a:buNone/>
            </a:pPr>
            <a:r>
              <a:rPr lang="en-IN" sz="2000" dirty="0">
                <a:solidFill>
                  <a:srgbClr val="002060"/>
                </a:solidFill>
                <a:latin typeface="Book Antiqua" panose="02040602050305030304" pitchFamily="18" charset="0"/>
              </a:rPr>
              <a:t>3. Produce the (own) context situation of the thing. </a:t>
            </a:r>
          </a:p>
          <a:p>
            <a:pPr marL="457200" lvl="1" indent="0" algn="just">
              <a:lnSpc>
                <a:spcPct val="170000"/>
              </a:lnSpc>
              <a:buNone/>
            </a:pPr>
            <a:r>
              <a:rPr lang="en-IN" sz="2000" dirty="0">
                <a:solidFill>
                  <a:srgbClr val="002060"/>
                </a:solidFill>
                <a:latin typeface="Book Antiqua" panose="02040602050305030304" pitchFamily="18" charset="0"/>
              </a:rPr>
              <a:t>4. Evaluate the (own) context situation towards the goal. </a:t>
            </a:r>
          </a:p>
          <a:p>
            <a:pPr marL="457200" lvl="1" indent="0" algn="just">
              <a:lnSpc>
                <a:spcPct val="170000"/>
              </a:lnSpc>
              <a:buNone/>
            </a:pPr>
            <a:r>
              <a:rPr lang="en-IN" sz="2000" dirty="0">
                <a:solidFill>
                  <a:srgbClr val="002060"/>
                </a:solidFill>
                <a:latin typeface="Book Antiqua" panose="02040602050305030304" pitchFamily="18" charset="0"/>
              </a:rPr>
              <a:t>5. Trigger actions that help to fulfil the goal according to the evaluated rules. </a:t>
            </a:r>
          </a:p>
          <a:p>
            <a:pPr marL="457200" lvl="1" indent="0" algn="just">
              <a:lnSpc>
                <a:spcPct val="170000"/>
              </a:lnSpc>
              <a:buNone/>
            </a:pPr>
            <a:r>
              <a:rPr lang="en-IN" sz="2000" dirty="0">
                <a:solidFill>
                  <a:srgbClr val="002060"/>
                </a:solidFill>
                <a:latin typeface="Book Antiqua" panose="02040602050305030304" pitchFamily="18" charset="0"/>
              </a:rPr>
              <a:t>6. Publish context situations for other things. </a:t>
            </a:r>
          </a:p>
          <a:p>
            <a:pPr algn="just">
              <a:lnSpc>
                <a:spcPct val="17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22</a:t>
            </a:fld>
            <a:endParaRPr lang="en-IN"/>
          </a:p>
        </p:txBody>
      </p:sp>
    </p:spTree>
    <p:extLst>
      <p:ext uri="{BB962C8B-B14F-4D97-AF65-F5344CB8AC3E}">
        <p14:creationId xmlns:p14="http://schemas.microsoft.com/office/powerpoint/2010/main" val="353942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006054" y="471486"/>
            <a:ext cx="10778684" cy="5700713"/>
          </a:xfrm>
          <a:prstGeom prst="rect">
            <a:avLst/>
          </a:prstGeom>
        </p:spPr>
      </p:pic>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23</a:t>
            </a:fld>
            <a:endParaRPr lang="en-IN"/>
          </a:p>
        </p:txBody>
      </p:sp>
    </p:spTree>
    <p:extLst>
      <p:ext uri="{BB962C8B-B14F-4D97-AF65-F5344CB8AC3E}">
        <p14:creationId xmlns:p14="http://schemas.microsoft.com/office/powerpoint/2010/main" val="2906490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257176"/>
            <a:ext cx="10178322" cy="3593591"/>
          </a:xfrm>
        </p:spPr>
        <p:txBody>
          <a:bodyPr/>
          <a:lstStyle/>
          <a:p>
            <a:pPr algn="just">
              <a:lnSpc>
                <a:spcPct val="150000"/>
              </a:lnSpc>
            </a:pPr>
            <a:r>
              <a:rPr lang="en-IN" b="1" dirty="0">
                <a:solidFill>
                  <a:srgbClr val="002060"/>
                </a:solidFill>
                <a:latin typeface="Book Antiqua" panose="02040602050305030304" pitchFamily="18" charset="0"/>
              </a:rPr>
              <a:t>Thing integration layer - </a:t>
            </a:r>
            <a:r>
              <a:rPr lang="en-IN" dirty="0">
                <a:solidFill>
                  <a:srgbClr val="002060"/>
                </a:solidFill>
                <a:latin typeface="Book Antiqua" panose="02040602050305030304" pitchFamily="18" charset="0"/>
              </a:rPr>
              <a:t>This layer is responsible for finding other things and communicating with them. Once two things found each other they have to undergo a registration mechanism. The thing integration layer has to evaluate if the communication with the thing to be partnered with is possible. For this purpose the context situation and/or action schemata have to be compared. </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24</a:t>
            </a:fld>
            <a:endParaRPr lang="en-IN"/>
          </a:p>
        </p:txBody>
      </p:sp>
      <p:pic>
        <p:nvPicPr>
          <p:cNvPr id="6" name="Picture 5"/>
          <p:cNvPicPr>
            <a:picLocks noChangeAspect="1"/>
          </p:cNvPicPr>
          <p:nvPr/>
        </p:nvPicPr>
        <p:blipFill>
          <a:blip r:embed="rId3"/>
          <a:stretch>
            <a:fillRect/>
          </a:stretch>
        </p:blipFill>
        <p:spPr>
          <a:xfrm>
            <a:off x="2550388" y="2631660"/>
            <a:ext cx="7592094" cy="3869153"/>
          </a:xfrm>
          <a:prstGeom prst="rect">
            <a:avLst/>
          </a:prstGeom>
        </p:spPr>
      </p:pic>
    </p:spTree>
    <p:extLst>
      <p:ext uri="{BB962C8B-B14F-4D97-AF65-F5344CB8AC3E}">
        <p14:creationId xmlns:p14="http://schemas.microsoft.com/office/powerpoint/2010/main" val="57105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285752"/>
            <a:ext cx="10808924" cy="3629023"/>
          </a:xfrm>
        </p:spPr>
        <p:txBody>
          <a:bodyPr/>
          <a:lstStyle/>
          <a:p>
            <a:pPr algn="just">
              <a:lnSpc>
                <a:spcPct val="150000"/>
              </a:lnSpc>
            </a:pPr>
            <a:r>
              <a:rPr lang="en-IN" b="1" dirty="0">
                <a:solidFill>
                  <a:srgbClr val="002060"/>
                </a:solidFill>
                <a:latin typeface="Book Antiqua" panose="02040602050305030304" pitchFamily="18" charset="0"/>
              </a:rPr>
              <a:t>Application integration layer- </a:t>
            </a:r>
            <a:r>
              <a:rPr lang="en-IN" dirty="0">
                <a:solidFill>
                  <a:srgbClr val="002060"/>
                </a:solidFill>
                <a:latin typeface="Book Antiqua" panose="02040602050305030304" pitchFamily="18" charset="0"/>
              </a:rPr>
              <a:t>This layer connects the user to the thing. Applications that are (directly) on top of the RILA architecture are located here. The application integration can be seen as a service layer, or even as a simple UI on top of the stack. The concrete implementation of the layer depends on the use case. </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25</a:t>
            </a:fld>
            <a:endParaRPr lang="en-IN"/>
          </a:p>
        </p:txBody>
      </p:sp>
      <p:pic>
        <p:nvPicPr>
          <p:cNvPr id="7" name="Picture 6"/>
          <p:cNvPicPr>
            <a:picLocks noChangeAspect="1"/>
          </p:cNvPicPr>
          <p:nvPr/>
        </p:nvPicPr>
        <p:blipFill>
          <a:blip r:embed="rId3"/>
          <a:stretch>
            <a:fillRect/>
          </a:stretch>
        </p:blipFill>
        <p:spPr>
          <a:xfrm>
            <a:off x="1988264" y="2216052"/>
            <a:ext cx="8215472" cy="4159627"/>
          </a:xfrm>
          <a:prstGeom prst="rect">
            <a:avLst/>
          </a:prstGeom>
        </p:spPr>
      </p:pic>
    </p:spTree>
    <p:extLst>
      <p:ext uri="{BB962C8B-B14F-4D97-AF65-F5344CB8AC3E}">
        <p14:creationId xmlns:p14="http://schemas.microsoft.com/office/powerpoint/2010/main" val="412897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371476"/>
            <a:ext cx="10708911" cy="6004203"/>
          </a:xfrm>
        </p:spPr>
        <p:txBody>
          <a:bodyPr/>
          <a:lstStyle/>
          <a:p>
            <a:pPr algn="just">
              <a:lnSpc>
                <a:spcPct val="150000"/>
              </a:lnSpc>
            </a:pPr>
            <a:r>
              <a:rPr lang="en-IN" dirty="0">
                <a:solidFill>
                  <a:srgbClr val="002060"/>
                </a:solidFill>
                <a:latin typeface="Book Antiqua" panose="02040602050305030304" pitchFamily="18" charset="0"/>
              </a:rPr>
              <a:t>When building an IoT system we have to consider security on all layers. Attack vectors have to be identified in order to identify appropriate security standards. </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26</a:t>
            </a:fld>
            <a:endParaRPr lang="en-IN"/>
          </a:p>
        </p:txBody>
      </p:sp>
      <p:pic>
        <p:nvPicPr>
          <p:cNvPr id="6" name="Picture 5"/>
          <p:cNvPicPr>
            <a:picLocks noChangeAspect="1"/>
          </p:cNvPicPr>
          <p:nvPr/>
        </p:nvPicPr>
        <p:blipFill>
          <a:blip r:embed="rId3"/>
          <a:stretch>
            <a:fillRect/>
          </a:stretch>
        </p:blipFill>
        <p:spPr>
          <a:xfrm>
            <a:off x="2335976" y="1667933"/>
            <a:ext cx="8122474" cy="4637619"/>
          </a:xfrm>
          <a:prstGeom prst="rect">
            <a:avLst/>
          </a:prstGeom>
        </p:spPr>
      </p:pic>
    </p:spTree>
    <p:extLst>
      <p:ext uri="{BB962C8B-B14F-4D97-AF65-F5344CB8AC3E}">
        <p14:creationId xmlns:p14="http://schemas.microsoft.com/office/powerpoint/2010/main" val="273094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841" y="439536"/>
            <a:ext cx="10178322" cy="617740"/>
          </a:xfrm>
        </p:spPr>
        <p:txBody>
          <a:bodyPr>
            <a:normAutofit/>
          </a:bodyPr>
          <a:lstStyle/>
          <a:p>
            <a:pPr algn="ctr"/>
            <a:r>
              <a:rPr lang="en-US" sz="3200" b="1" dirty="0">
                <a:solidFill>
                  <a:srgbClr val="00B0F0"/>
                </a:solidFill>
                <a:latin typeface="Book Antiqua" panose="02040602050305030304" pitchFamily="18" charset="0"/>
              </a:rPr>
              <a:t>Uniform </a:t>
            </a:r>
            <a:r>
              <a:rPr lang="en-US" sz="3200" b="1">
                <a:solidFill>
                  <a:srgbClr val="00B0F0"/>
                </a:solidFill>
                <a:latin typeface="Book Antiqua" panose="02040602050305030304" pitchFamily="18" charset="0"/>
              </a:rPr>
              <a:t>Resource Identifier</a:t>
            </a:r>
            <a:endParaRPr lang="en-IN" sz="3200" b="1" dirty="0">
              <a:solidFill>
                <a:srgbClr val="00B0F0"/>
              </a:solidFill>
              <a:latin typeface="Book Antiqua" panose="02040602050305030304" pitchFamily="18" charset="0"/>
            </a:endParaRPr>
          </a:p>
        </p:txBody>
      </p:sp>
      <p:sp>
        <p:nvSpPr>
          <p:cNvPr id="3" name="Content Placeholder 2"/>
          <p:cNvSpPr>
            <a:spLocks noGrp="1"/>
          </p:cNvSpPr>
          <p:nvPr>
            <p:ph idx="1"/>
          </p:nvPr>
        </p:nvSpPr>
        <p:spPr>
          <a:xfrm>
            <a:off x="1132615" y="1228726"/>
            <a:ext cx="10611710" cy="5146953"/>
          </a:xfrm>
        </p:spPr>
        <p:txBody>
          <a:bodyPr>
            <a:noAutofit/>
          </a:bodyPr>
          <a:lstStyle/>
          <a:p>
            <a:pPr algn="just">
              <a:lnSpc>
                <a:spcPct val="150000"/>
              </a:lnSpc>
            </a:pPr>
            <a:r>
              <a:rPr lang="en-IN" dirty="0">
                <a:solidFill>
                  <a:srgbClr val="002060"/>
                </a:solidFill>
                <a:latin typeface="Book Antiqua" panose="02040602050305030304" pitchFamily="18" charset="0"/>
              </a:rPr>
              <a:t>A </a:t>
            </a:r>
            <a:r>
              <a:rPr lang="en-IN" b="1" i="1" dirty="0">
                <a:solidFill>
                  <a:srgbClr val="002060"/>
                </a:solidFill>
                <a:latin typeface="Book Antiqua" panose="02040602050305030304" pitchFamily="18" charset="0"/>
              </a:rPr>
              <a:t>URI  (Uniform Resource Identifier) </a:t>
            </a:r>
            <a:r>
              <a:rPr lang="en-IN" dirty="0">
                <a:solidFill>
                  <a:srgbClr val="002060"/>
                </a:solidFill>
                <a:latin typeface="Book Antiqua" panose="02040602050305030304" pitchFamily="18" charset="0"/>
              </a:rPr>
              <a:t>is a sequence of characters that identifies a logical or physical resource.  Universal Resource Identifiers are specified in the Internet Engineering Task Force (IETF) Request for Comments (RFC) 3986 and are summarized and extended in documentation for the W3C’s Web Architecture, Architecture of the World Wide Web, Volume.</a:t>
            </a:r>
          </a:p>
          <a:p>
            <a:pPr marL="0" indent="0" algn="ctr">
              <a:buNone/>
            </a:pPr>
            <a:r>
              <a:rPr lang="en-IN" b="1" i="1" dirty="0">
                <a:solidFill>
                  <a:srgbClr val="0070C0"/>
                </a:solidFill>
                <a:latin typeface="Book Antiqua" panose="02040602050305030304" pitchFamily="18" charset="0"/>
              </a:rPr>
              <a:t>Every URL is also a URI, but not vice versa.</a:t>
            </a:r>
          </a:p>
          <a:p>
            <a:pPr marL="0" indent="0" algn="ctr">
              <a:buNone/>
            </a:pPr>
            <a:endParaRPr lang="en-IN" b="1" dirty="0">
              <a:solidFill>
                <a:srgbClr val="0070C0"/>
              </a:solidFill>
              <a:latin typeface="Book Antiqua" panose="02040602050305030304" pitchFamily="18" charset="0"/>
            </a:endParaRPr>
          </a:p>
          <a:p>
            <a:r>
              <a:rPr lang="en-IN" dirty="0">
                <a:solidFill>
                  <a:srgbClr val="002060"/>
                </a:solidFill>
                <a:latin typeface="Book Antiqua" panose="02040602050305030304" pitchFamily="18" charset="0"/>
              </a:rPr>
              <a:t>There are two types of URIs-</a:t>
            </a:r>
          </a:p>
          <a:p>
            <a:pPr lvl="1" algn="just">
              <a:lnSpc>
                <a:spcPct val="150000"/>
              </a:lnSpc>
            </a:pPr>
            <a:r>
              <a:rPr lang="en-US" sz="2000" dirty="0">
                <a:solidFill>
                  <a:srgbClr val="C00000"/>
                </a:solidFill>
                <a:latin typeface="Book Antiqua" panose="02040602050305030304" pitchFamily="18" charset="0"/>
              </a:rPr>
              <a:t>Uniform Resource Locator (URL),</a:t>
            </a:r>
          </a:p>
          <a:p>
            <a:pPr lvl="1" algn="just">
              <a:lnSpc>
                <a:spcPct val="150000"/>
              </a:lnSpc>
            </a:pPr>
            <a:r>
              <a:rPr lang="en-US" sz="2000" dirty="0">
                <a:solidFill>
                  <a:srgbClr val="C00000"/>
                </a:solidFill>
                <a:latin typeface="Book Antiqua" panose="02040602050305030304" pitchFamily="18" charset="0"/>
              </a:rPr>
              <a:t>Uniform Resource Names (URN)</a:t>
            </a:r>
            <a:endParaRPr lang="en-IN" sz="2000" dirty="0">
              <a:solidFill>
                <a:srgbClr val="C00000"/>
              </a:solidFill>
              <a:latin typeface="Book Antiqua" panose="02040602050305030304" pitchFamily="18" charset="0"/>
            </a:endParaRPr>
          </a:p>
          <a:p>
            <a:pPr marL="0" indent="0" algn="just">
              <a:lnSpc>
                <a:spcPct val="150000"/>
              </a:lnSpc>
              <a:buNone/>
            </a:pPr>
            <a:r>
              <a:rPr lang="en-IN" dirty="0">
                <a:solidFill>
                  <a:srgbClr val="002060"/>
                </a:solidFill>
                <a:latin typeface="Book Antiqua" panose="02040602050305030304" pitchFamily="18" charset="0"/>
              </a:rPr>
              <a:t/>
            </a:r>
            <a:br>
              <a:rPr lang="en-IN" dirty="0">
                <a:solidFill>
                  <a:srgbClr val="002060"/>
                </a:solidFill>
                <a:latin typeface="Book Antiqua" panose="02040602050305030304" pitchFamily="18" charset="0"/>
              </a:rPr>
            </a:b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27</a:t>
            </a:fld>
            <a:endParaRPr lang="en-IN" dirty="0"/>
          </a:p>
        </p:txBody>
      </p:sp>
      <p:pic>
        <p:nvPicPr>
          <p:cNvPr id="1026"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866" y="4110315"/>
            <a:ext cx="2775068" cy="243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1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239" y="479235"/>
            <a:ext cx="10800775" cy="6097834"/>
          </a:xfrm>
        </p:spPr>
        <p:txBody>
          <a:bodyPr>
            <a:normAutofit/>
          </a:bodyPr>
          <a:lstStyle/>
          <a:p>
            <a:pPr algn="just">
              <a:lnSpc>
                <a:spcPct val="150000"/>
              </a:lnSpc>
              <a:buNone/>
            </a:pPr>
            <a:r>
              <a:rPr lang="en-IN" b="1" dirty="0">
                <a:solidFill>
                  <a:srgbClr val="C00000"/>
                </a:solidFill>
                <a:latin typeface="Book Antiqua" pitchFamily="18" charset="0"/>
              </a:rPr>
              <a:t>Uniform Resource Locator-</a:t>
            </a:r>
            <a:r>
              <a:rPr lang="en-US" dirty="0"/>
              <a:t> </a:t>
            </a:r>
            <a:r>
              <a:rPr lang="en-US" dirty="0">
                <a:solidFill>
                  <a:srgbClr val="002060"/>
                </a:solidFill>
                <a:latin typeface="Book Antiqua" pitchFamily="18" charset="0"/>
              </a:rPr>
              <a:t>It is a subset of the Uniform Resource Identifier (URI) that specifies where an identified resource is available and the mechanism for retrieving it. A URL defines how the resource can be obtained.</a:t>
            </a:r>
            <a:r>
              <a:rPr lang="en-IN" b="1" dirty="0">
                <a:solidFill>
                  <a:srgbClr val="002060"/>
                </a:solidFill>
                <a:latin typeface="Book Antiqua" pitchFamily="18" charset="0"/>
              </a:rPr>
              <a:t> </a:t>
            </a:r>
            <a:r>
              <a:rPr lang="en-US" b="1" dirty="0">
                <a:solidFill>
                  <a:srgbClr val="002060"/>
                </a:solidFill>
                <a:latin typeface="Book Antiqua" pitchFamily="18" charset="0"/>
              </a:rPr>
              <a:t>T</a:t>
            </a:r>
            <a:r>
              <a:rPr lang="en-US" dirty="0">
                <a:solidFill>
                  <a:srgbClr val="002060"/>
                </a:solidFill>
                <a:latin typeface="Book Antiqua" pitchFamily="18" charset="0"/>
              </a:rPr>
              <a:t>his type of URI begins by stating which protocol should be used to locate and access the physical or logical resource on a network. If the resource is a web page.</a:t>
            </a:r>
          </a:p>
          <a:p>
            <a:pPr algn="just">
              <a:lnSpc>
                <a:spcPct val="150000"/>
              </a:lnSpc>
            </a:pPr>
            <a:r>
              <a:rPr lang="en-US" dirty="0">
                <a:solidFill>
                  <a:srgbClr val="002060"/>
                </a:solidFill>
                <a:latin typeface="Book Antiqua" pitchFamily="18" charset="0"/>
              </a:rPr>
              <a:t>Example:- The URI will begin with the protocol </a:t>
            </a:r>
            <a:r>
              <a:rPr lang="en-US" b="1" dirty="0">
                <a:solidFill>
                  <a:srgbClr val="002060"/>
                </a:solidFill>
                <a:latin typeface="Book Antiqua" pitchFamily="18" charset="0"/>
              </a:rPr>
              <a:t>HTTP</a:t>
            </a:r>
            <a:r>
              <a:rPr lang="en-US" dirty="0">
                <a:solidFill>
                  <a:srgbClr val="002060"/>
                </a:solidFill>
                <a:latin typeface="Book Antiqua" pitchFamily="18" charset="0"/>
              </a:rPr>
              <a:t>.  If the resource is a file, the URI will begin with the protocol </a:t>
            </a:r>
            <a:r>
              <a:rPr lang="en-US" b="1" dirty="0">
                <a:solidFill>
                  <a:srgbClr val="002060"/>
                </a:solidFill>
                <a:latin typeface="Book Antiqua" pitchFamily="18" charset="0"/>
              </a:rPr>
              <a:t>FTP </a:t>
            </a:r>
            <a:r>
              <a:rPr lang="en-US" dirty="0">
                <a:solidFill>
                  <a:srgbClr val="002060"/>
                </a:solidFill>
                <a:latin typeface="Book Antiqua" pitchFamily="18" charset="0"/>
              </a:rPr>
              <a:t>or if the resource is an email address, the URI will begin with the protocol </a:t>
            </a:r>
            <a:r>
              <a:rPr lang="en-US" b="1" dirty="0">
                <a:solidFill>
                  <a:srgbClr val="002060"/>
                </a:solidFill>
                <a:latin typeface="Book Antiqua" pitchFamily="18" charset="0"/>
              </a:rPr>
              <a:t>mailto</a:t>
            </a:r>
            <a:r>
              <a:rPr lang="en-US" dirty="0">
                <a:solidFill>
                  <a:srgbClr val="002060"/>
                </a:solidFill>
                <a:latin typeface="Book Antiqua" pitchFamily="18" charset="0"/>
              </a:rPr>
              <a:t>.</a:t>
            </a:r>
          </a:p>
          <a:p>
            <a:pPr algn="just">
              <a:lnSpc>
                <a:spcPct val="150000"/>
              </a:lnSpc>
            </a:pPr>
            <a:r>
              <a:rPr lang="en-US" dirty="0">
                <a:solidFill>
                  <a:srgbClr val="002060"/>
                </a:solidFill>
                <a:latin typeface="Book Antiqua" pitchFamily="18" charset="0"/>
              </a:rPr>
              <a:t>It is important to remember that URLs are not persistent. This means that if the resource’s location changes, the URL also needs to change to point to the resource’s new location. </a:t>
            </a:r>
          </a:p>
          <a:p>
            <a:pPr>
              <a:buNone/>
            </a:pPr>
            <a:r>
              <a:rPr lang="en-US" dirty="0"/>
              <a:t/>
            </a:r>
            <a:br>
              <a:rPr lang="en-US" dirty="0"/>
            </a:br>
            <a:endParaRPr lang="en-IN" b="1" dirty="0">
              <a:solidFill>
                <a:srgbClr val="002060"/>
              </a:solidFill>
              <a:latin typeface="Book Antiqua"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28</a:t>
            </a:fld>
            <a:endParaRPr lang="en-IN"/>
          </a:p>
        </p:txBody>
      </p:sp>
    </p:spTree>
    <p:extLst>
      <p:ext uri="{BB962C8B-B14F-4D97-AF65-F5344CB8AC3E}">
        <p14:creationId xmlns:p14="http://schemas.microsoft.com/office/powerpoint/2010/main" val="323076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6424" y="369066"/>
            <a:ext cx="10679589" cy="6053768"/>
          </a:xfrm>
        </p:spPr>
        <p:txBody>
          <a:bodyPr/>
          <a:lstStyle/>
          <a:p>
            <a:pPr algn="just">
              <a:lnSpc>
                <a:spcPct val="150000"/>
              </a:lnSpc>
            </a:pPr>
            <a:r>
              <a:rPr lang="en-IN" b="1" dirty="0">
                <a:solidFill>
                  <a:srgbClr val="C00000"/>
                </a:solidFill>
                <a:latin typeface="Book Antiqua" pitchFamily="18" charset="0"/>
              </a:rPr>
              <a:t>Uniform Resource Name- </a:t>
            </a:r>
            <a:r>
              <a:rPr lang="en-US" b="1" dirty="0">
                <a:solidFill>
                  <a:srgbClr val="002060"/>
                </a:solidFill>
                <a:latin typeface="Book Antiqua" pitchFamily="18" charset="0"/>
              </a:rPr>
              <a:t>T</a:t>
            </a:r>
            <a:r>
              <a:rPr lang="en-US" dirty="0">
                <a:solidFill>
                  <a:srgbClr val="002060"/>
                </a:solidFill>
                <a:latin typeface="Book Antiqua" pitchFamily="18" charset="0"/>
              </a:rPr>
              <a:t>his type of URI does not state which protocol should be used to locate and access the resource; </a:t>
            </a:r>
            <a:r>
              <a:rPr lang="en-US" b="1" i="1" dirty="0">
                <a:solidFill>
                  <a:srgbClr val="FF0000"/>
                </a:solidFill>
                <a:latin typeface="Book Antiqua" pitchFamily="18" charset="0"/>
              </a:rPr>
              <a:t>it simply labels the resource with a persistent, location-independent unique identifier. </a:t>
            </a:r>
            <a:r>
              <a:rPr lang="en-US" dirty="0">
                <a:solidFill>
                  <a:srgbClr val="002060"/>
                </a:solidFill>
                <a:latin typeface="Book Antiqua" pitchFamily="18" charset="0"/>
              </a:rPr>
              <a:t> A URN will identify the resource throughout its lifecycle and will never change. Each URN has three components: </a:t>
            </a:r>
            <a:r>
              <a:rPr lang="en-US" i="1" dirty="0">
                <a:solidFill>
                  <a:srgbClr val="FF0000"/>
                </a:solidFill>
                <a:latin typeface="Book Antiqua" pitchFamily="18" charset="0"/>
              </a:rPr>
              <a:t>the label “urn,” a colon and a character string that serves as a unique identifier. </a:t>
            </a:r>
            <a:r>
              <a:rPr lang="en-US" dirty="0">
                <a:solidFill>
                  <a:srgbClr val="002060"/>
                </a:solidFill>
                <a:latin typeface="Book Antiqua" pitchFamily="18" charset="0"/>
              </a:rPr>
              <a:t> URN is completely different than URL as it doesn't include any protocol.</a:t>
            </a:r>
            <a:endParaRPr lang="en-US" i="1" dirty="0">
              <a:solidFill>
                <a:srgbClr val="FF0000"/>
              </a:solidFill>
              <a:latin typeface="Book Antiqua" pitchFamily="18" charset="0"/>
            </a:endParaRPr>
          </a:p>
          <a:p>
            <a:pPr algn="just">
              <a:lnSpc>
                <a:spcPct val="150000"/>
              </a:lnSpc>
            </a:pPr>
            <a:r>
              <a:rPr lang="en-US" dirty="0">
                <a:solidFill>
                  <a:srgbClr val="002060"/>
                </a:solidFill>
                <a:latin typeface="Book Antiqua" pitchFamily="18" charset="0"/>
              </a:rPr>
              <a:t>Examples:- </a:t>
            </a:r>
            <a:r>
              <a:rPr lang="en-US" b="1" dirty="0">
                <a:solidFill>
                  <a:srgbClr val="002060"/>
                </a:solidFill>
                <a:latin typeface="Book Antiqua" pitchFamily="18" charset="0"/>
              </a:rPr>
              <a:t>ISBN number,</a:t>
            </a:r>
            <a:r>
              <a:rPr lang="en-US" dirty="0">
                <a:solidFill>
                  <a:srgbClr val="002060"/>
                </a:solidFill>
                <a:latin typeface="Book Antiqua" pitchFamily="18" charset="0"/>
              </a:rPr>
              <a:t> which is used to uniquely identify a book. </a:t>
            </a:r>
            <a:endParaRPr lang="en-US" i="1" dirty="0">
              <a:solidFill>
                <a:srgbClr val="002060"/>
              </a:solidFill>
              <a:latin typeface="Book Antiqua" pitchFamily="18" charset="0"/>
            </a:endParaRPr>
          </a:p>
          <a:p>
            <a:pPr>
              <a:buNone/>
            </a:pPr>
            <a:r>
              <a:rPr lang="en-US" dirty="0"/>
              <a:t/>
            </a:r>
            <a:br>
              <a:rPr lang="en-US" dirty="0"/>
            </a:br>
            <a:endParaRPr lang="en-IN" b="1" dirty="0">
              <a:solidFill>
                <a:srgbClr val="002060"/>
              </a:solidFill>
              <a:latin typeface="Book Antiqua"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29</a:t>
            </a:fld>
            <a:endParaRPr lang="en-IN"/>
          </a:p>
        </p:txBody>
      </p:sp>
      <p:pic>
        <p:nvPicPr>
          <p:cNvPr id="6" name="Picture 5" descr="The-illustration-of-the-URL-URN-and-URI-26.png"/>
          <p:cNvPicPr>
            <a:picLocks noChangeAspect="1"/>
          </p:cNvPicPr>
          <p:nvPr/>
        </p:nvPicPr>
        <p:blipFill>
          <a:blip r:embed="rId3"/>
          <a:stretch>
            <a:fillRect/>
          </a:stretch>
        </p:blipFill>
        <p:spPr>
          <a:xfrm>
            <a:off x="3634879" y="3707511"/>
            <a:ext cx="5140351" cy="2985235"/>
          </a:xfrm>
          <a:prstGeom prst="rect">
            <a:avLst/>
          </a:prstGeom>
        </p:spPr>
      </p:pic>
    </p:spTree>
    <p:extLst>
      <p:ext uri="{BB962C8B-B14F-4D97-AF65-F5344CB8AC3E}">
        <p14:creationId xmlns:p14="http://schemas.microsoft.com/office/powerpoint/2010/main" val="195270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230" y="374500"/>
            <a:ext cx="10437218" cy="891147"/>
          </a:xfrm>
        </p:spPr>
        <p:txBody>
          <a:bodyPr>
            <a:normAutofit fontScale="90000"/>
          </a:bodyPr>
          <a:lstStyle/>
          <a:p>
            <a:pPr algn="ctr"/>
            <a:r>
              <a:rPr lang="en-US" sz="3200" b="1" dirty="0">
                <a:solidFill>
                  <a:srgbClr val="00B0F0"/>
                </a:solidFill>
                <a:latin typeface="Book Antiqua" panose="02040602050305030304" pitchFamily="18" charset="0"/>
              </a:rPr>
              <a:t>Introduction to Architecture and Reference Model</a:t>
            </a:r>
            <a:endParaRPr lang="en-IN" sz="3200" b="1" dirty="0">
              <a:solidFill>
                <a:srgbClr val="00B0F0"/>
              </a:solidFill>
              <a:latin typeface="Book Antiqua" panose="02040602050305030304" pitchFamily="18" charset="0"/>
            </a:endParaRPr>
          </a:p>
        </p:txBody>
      </p:sp>
      <p:sp>
        <p:nvSpPr>
          <p:cNvPr id="3" name="Content Placeholder 2"/>
          <p:cNvSpPr>
            <a:spLocks noGrp="1"/>
          </p:cNvSpPr>
          <p:nvPr>
            <p:ph idx="1"/>
          </p:nvPr>
        </p:nvSpPr>
        <p:spPr>
          <a:xfrm>
            <a:off x="992782" y="1828649"/>
            <a:ext cx="10696114" cy="3763704"/>
          </a:xfrm>
        </p:spPr>
        <p:txBody>
          <a:bodyPr>
            <a:normAutofit/>
          </a:bodyPr>
          <a:lstStyle/>
          <a:p>
            <a:pPr algn="just">
              <a:lnSpc>
                <a:spcPct val="150000"/>
              </a:lnSpc>
            </a:pPr>
            <a:r>
              <a:rPr lang="en-US" sz="2300" spc="10" dirty="0">
                <a:solidFill>
                  <a:srgbClr val="002060"/>
                </a:solidFill>
                <a:effectLst/>
                <a:latin typeface="Book Antiqua" panose="02040602050305030304" pitchFamily="18" charset="0"/>
                <a:ea typeface="Calibri" panose="020F0502020204030204" pitchFamily="34" charset="0"/>
              </a:rPr>
              <a:t>The first major contribution of the </a:t>
            </a:r>
            <a:r>
              <a:rPr lang="en-US" sz="2300" i="1" dirty="0">
                <a:solidFill>
                  <a:srgbClr val="002060"/>
                </a:solidFill>
                <a:effectLst/>
                <a:latin typeface="Book Antiqua" panose="02040602050305030304" pitchFamily="18" charset="0"/>
              </a:rPr>
              <a:t>IoT Architectural Reference Model</a:t>
            </a:r>
            <a:r>
              <a:rPr lang="en-US" sz="2300" dirty="0">
                <a:solidFill>
                  <a:srgbClr val="002060"/>
                </a:solidFill>
                <a:effectLst/>
                <a:latin typeface="Book Antiqua" panose="02040602050305030304" pitchFamily="18" charset="0"/>
              </a:rPr>
              <a:t> (IoT ARM) is the IoT Reference Model itself.</a:t>
            </a:r>
          </a:p>
          <a:p>
            <a:pPr algn="just">
              <a:lnSpc>
                <a:spcPct val="150000"/>
              </a:lnSpc>
            </a:pPr>
            <a:r>
              <a:rPr lang="en-US" sz="2300" dirty="0">
                <a:solidFill>
                  <a:srgbClr val="002060"/>
                </a:solidFill>
                <a:latin typeface="Book Antiqua" panose="02040602050305030304" pitchFamily="18" charset="0"/>
              </a:rPr>
              <a:t>T</a:t>
            </a:r>
            <a:r>
              <a:rPr lang="en-US" sz="2300" dirty="0">
                <a:solidFill>
                  <a:srgbClr val="002060"/>
                </a:solidFill>
                <a:effectLst/>
                <a:latin typeface="Book Antiqua" panose="02040602050305030304" pitchFamily="18" charset="0"/>
              </a:rPr>
              <a:t>he IoT Reference Model provides the concepts and definitions on which IoT architectures can be built So, t</a:t>
            </a:r>
            <a:r>
              <a:rPr lang="en-US" sz="2300" dirty="0">
                <a:solidFill>
                  <a:srgbClr val="002060"/>
                </a:solidFill>
                <a:effectLst/>
                <a:latin typeface="Book Antiqua" panose="02040602050305030304" pitchFamily="18" charset="0"/>
                <a:ea typeface="Calibri" panose="020F0502020204030204" pitchFamily="34" charset="0"/>
              </a:rPr>
              <a:t>he purpose of an IoT Reference Model is to provide clear definitions and descriptions that can be applied accurately to elements and functions of IoT systems and applications.</a:t>
            </a:r>
            <a:endParaRPr lang="en-IN" sz="23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a:t>
            </a:fld>
            <a:endParaRPr lang="en-IN"/>
          </a:p>
        </p:txBody>
      </p:sp>
    </p:spTree>
    <p:extLst>
      <p:ext uri="{BB962C8B-B14F-4D97-AF65-F5344CB8AC3E}">
        <p14:creationId xmlns:p14="http://schemas.microsoft.com/office/powerpoint/2010/main" val="2429130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30</a:t>
            </a:fld>
            <a:endParaRPr lang="en-IN"/>
          </a:p>
        </p:txBody>
      </p:sp>
      <p:pic>
        <p:nvPicPr>
          <p:cNvPr id="18434" name="Picture 2" descr="enter image description here"/>
          <p:cNvPicPr>
            <a:picLocks noChangeAspect="1" noChangeArrowheads="1"/>
          </p:cNvPicPr>
          <p:nvPr/>
        </p:nvPicPr>
        <p:blipFill>
          <a:blip r:embed="rId3"/>
          <a:srcRect/>
          <a:stretch>
            <a:fillRect/>
          </a:stretch>
        </p:blipFill>
        <p:spPr bwMode="auto">
          <a:xfrm>
            <a:off x="1126360" y="1301176"/>
            <a:ext cx="10250992" cy="3392010"/>
          </a:xfrm>
          <a:prstGeom prst="rect">
            <a:avLst/>
          </a:prstGeom>
          <a:noFill/>
        </p:spPr>
      </p:pic>
    </p:spTree>
    <p:extLst>
      <p:ext uri="{BB962C8B-B14F-4D97-AF65-F5344CB8AC3E}">
        <p14:creationId xmlns:p14="http://schemas.microsoft.com/office/powerpoint/2010/main" val="1480212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459" y="324999"/>
            <a:ext cx="10558404" cy="5932582"/>
          </a:xfrm>
        </p:spPr>
        <p:txBody>
          <a:bodyPr>
            <a:noAutofit/>
          </a:bodyPr>
          <a:lstStyle/>
          <a:p>
            <a:pPr algn="just">
              <a:lnSpc>
                <a:spcPct val="150000"/>
              </a:lnSpc>
            </a:pPr>
            <a:r>
              <a:rPr lang="en-US" b="1" dirty="0">
                <a:solidFill>
                  <a:srgbClr val="002060"/>
                </a:solidFill>
                <a:latin typeface="Book Antiqua" pitchFamily="18" charset="0"/>
              </a:rPr>
              <a:t>URI Syntax - </a:t>
            </a:r>
            <a:r>
              <a:rPr lang="en-US" dirty="0">
                <a:solidFill>
                  <a:srgbClr val="002060"/>
                </a:solidFill>
                <a:latin typeface="Book Antiqua" pitchFamily="18" charset="0"/>
              </a:rPr>
              <a:t>The generic form of any URI is-</a:t>
            </a:r>
          </a:p>
          <a:p>
            <a:pPr algn="ctr">
              <a:lnSpc>
                <a:spcPct val="150000"/>
              </a:lnSpc>
              <a:buNone/>
            </a:pPr>
            <a:r>
              <a:rPr lang="en-US" b="1" dirty="0">
                <a:solidFill>
                  <a:srgbClr val="C00000"/>
                </a:solidFill>
                <a:latin typeface="Book Antiqua" pitchFamily="18" charset="0"/>
              </a:rPr>
              <a:t>scheme:[//[user:password@]host[:port]][/]path[?query][#fragment]</a:t>
            </a:r>
            <a:endParaRPr lang="en-US" dirty="0">
              <a:solidFill>
                <a:srgbClr val="C00000"/>
              </a:solidFill>
              <a:latin typeface="Book Antiqua" pitchFamily="18" charset="0"/>
            </a:endParaRPr>
          </a:p>
          <a:p>
            <a:pPr algn="just">
              <a:lnSpc>
                <a:spcPct val="150000"/>
              </a:lnSpc>
            </a:pPr>
            <a:r>
              <a:rPr lang="en-US" b="1" dirty="0">
                <a:solidFill>
                  <a:srgbClr val="002060"/>
                </a:solidFill>
                <a:latin typeface="Book Antiqua" pitchFamily="18" charset="0"/>
              </a:rPr>
              <a:t>Scheme:</a:t>
            </a:r>
            <a:r>
              <a:rPr lang="en-US" dirty="0">
                <a:solidFill>
                  <a:srgbClr val="002060"/>
                </a:solidFill>
                <a:latin typeface="Book Antiqua" pitchFamily="18" charset="0"/>
              </a:rPr>
              <a:t> The scheme lays out the concrete syntax and any associated protocols for the URI. Schemes are case-insensitive and are followed by a colon. </a:t>
            </a:r>
          </a:p>
          <a:p>
            <a:pPr algn="just">
              <a:lnSpc>
                <a:spcPct val="150000"/>
              </a:lnSpc>
            </a:pPr>
            <a:r>
              <a:rPr lang="en-US" b="1" dirty="0">
                <a:solidFill>
                  <a:srgbClr val="002060"/>
                </a:solidFill>
                <a:latin typeface="Book Antiqua" pitchFamily="18" charset="0"/>
              </a:rPr>
              <a:t>Authority component: </a:t>
            </a:r>
            <a:r>
              <a:rPr lang="en-US" dirty="0">
                <a:solidFill>
                  <a:srgbClr val="002060"/>
                </a:solidFill>
                <a:latin typeface="Book Antiqua" pitchFamily="18" charset="0"/>
              </a:rPr>
              <a:t>An authority component is made up of multiple parts: an optional authentication section, a host -consisting of either a registered name or an IP address -- and an optional port number. The authentication section contains the username and password, which are separated by a colon and followed by the symbol for at (@). After the @ comes the hostname, which is in turn followed by a colon and then a port number. It is important to note that IPv4 addresses must be in dot-decimal notation, and IPv6 addresses must be enclosed in brackets.</a:t>
            </a:r>
          </a:p>
          <a:p>
            <a:pPr>
              <a:lnSpc>
                <a:spcPct val="150000"/>
              </a:lnSpc>
            </a:pPr>
            <a:r>
              <a:rPr lang="en-US" dirty="0">
                <a:latin typeface="Book Antiqua" pitchFamily="18" charset="0"/>
              </a:rPr>
              <a:t> </a:t>
            </a:r>
            <a:r>
              <a:rPr lang="en-US" dirty="0">
                <a:solidFill>
                  <a:srgbClr val="002060"/>
                </a:solidFill>
                <a:latin typeface="Book Antiqua" pitchFamily="18" charset="0"/>
              </a:rPr>
              <a:t>The path, which contains data, is notated by a sequence of segments separated by slashes. </a:t>
            </a:r>
            <a:br>
              <a:rPr lang="en-US" dirty="0">
                <a:solidFill>
                  <a:srgbClr val="002060"/>
                </a:solidFill>
                <a:latin typeface="Book Antiqua" pitchFamily="18" charset="0"/>
              </a:rPr>
            </a:br>
            <a:endParaRPr lang="en-IN" dirty="0">
              <a:solidFill>
                <a:srgbClr val="002060"/>
              </a:solidFill>
              <a:latin typeface="Book Antiqua"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31</a:t>
            </a:fld>
            <a:endParaRPr lang="en-IN"/>
          </a:p>
        </p:txBody>
      </p:sp>
    </p:spTree>
    <p:extLst>
      <p:ext uri="{BB962C8B-B14F-4D97-AF65-F5344CB8AC3E}">
        <p14:creationId xmlns:p14="http://schemas.microsoft.com/office/powerpoint/2010/main" val="768262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458" y="655505"/>
            <a:ext cx="10679589" cy="5172418"/>
          </a:xfrm>
        </p:spPr>
        <p:txBody>
          <a:bodyPr>
            <a:noAutofit/>
          </a:bodyPr>
          <a:lstStyle/>
          <a:p>
            <a:pPr algn="just">
              <a:lnSpc>
                <a:spcPct val="150000"/>
              </a:lnSpc>
            </a:pPr>
            <a:r>
              <a:rPr lang="en-US" b="1" dirty="0">
                <a:solidFill>
                  <a:srgbClr val="002060"/>
                </a:solidFill>
                <a:latin typeface="Book Antiqua" pitchFamily="18" charset="0"/>
              </a:rPr>
              <a:t>Query (optional): </a:t>
            </a:r>
            <a:r>
              <a:rPr lang="en-US" dirty="0">
                <a:solidFill>
                  <a:srgbClr val="002060"/>
                </a:solidFill>
                <a:latin typeface="Book Antiqua" pitchFamily="18" charset="0"/>
              </a:rPr>
              <a:t>The query contains a string of nonhierarchical data. Although the syntax is not well-defined, it is most often a sequence of attribute value pairs separated by a delimiter, such as an ampersand or a semicolon. The query is separated from the preceding part by a question mark.</a:t>
            </a:r>
          </a:p>
          <a:p>
            <a:pPr algn="just">
              <a:lnSpc>
                <a:spcPct val="150000"/>
              </a:lnSpc>
            </a:pPr>
            <a:r>
              <a:rPr lang="en-US" b="1" dirty="0">
                <a:solidFill>
                  <a:srgbClr val="002060"/>
                </a:solidFill>
                <a:latin typeface="Book Antiqua" pitchFamily="18" charset="0"/>
              </a:rPr>
              <a:t>Fragment (optional): </a:t>
            </a:r>
            <a:r>
              <a:rPr lang="en-US" dirty="0">
                <a:solidFill>
                  <a:srgbClr val="002060"/>
                </a:solidFill>
                <a:latin typeface="Book Antiqua" pitchFamily="18" charset="0"/>
              </a:rPr>
              <a:t>The fragment contains a fragment identifier that provides direction to a secondary resource. For example, if the primary resource is an HTML document, the fragment is often an ID attribute of a specific element of that document. If the fragment identifies a certain section of an article identified by the rest of the URI, a Web browser will scroll this particular element into view. The fragment is separated from the preceding part by a hash (#).</a:t>
            </a:r>
          </a:p>
          <a:p>
            <a:pPr algn="just">
              <a:lnSpc>
                <a:spcPct val="150000"/>
              </a:lnSpc>
              <a:buNone/>
            </a:pPr>
            <a:r>
              <a:rPr lang="en-US" dirty="0">
                <a:solidFill>
                  <a:srgbClr val="002060"/>
                </a:solidFill>
                <a:latin typeface="Book Antiqua" pitchFamily="18" charset="0"/>
              </a:rPr>
              <a:t/>
            </a:r>
            <a:br>
              <a:rPr lang="en-US" dirty="0">
                <a:solidFill>
                  <a:srgbClr val="002060"/>
                </a:solidFill>
                <a:latin typeface="Book Antiqua" pitchFamily="18" charset="0"/>
              </a:rPr>
            </a:br>
            <a:endParaRPr lang="en-IN" dirty="0">
              <a:solidFill>
                <a:srgbClr val="002060"/>
              </a:solidFill>
              <a:latin typeface="Book Antiqua"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32</a:t>
            </a:fld>
            <a:endParaRPr lang="en-IN"/>
          </a:p>
        </p:txBody>
      </p:sp>
    </p:spTree>
    <p:extLst>
      <p:ext uri="{BB962C8B-B14F-4D97-AF65-F5344CB8AC3E}">
        <p14:creationId xmlns:p14="http://schemas.microsoft.com/office/powerpoint/2010/main" val="2316101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577" y="324998"/>
            <a:ext cx="10459252" cy="5998684"/>
          </a:xfrm>
        </p:spPr>
        <p:txBody>
          <a:bodyPr>
            <a:normAutofit fontScale="92500" lnSpcReduction="20000"/>
          </a:bodyPr>
          <a:lstStyle/>
          <a:p>
            <a:pPr algn="just">
              <a:lnSpc>
                <a:spcPct val="150000"/>
              </a:lnSpc>
              <a:buNone/>
            </a:pPr>
            <a:r>
              <a:rPr lang="en-US" b="1" dirty="0">
                <a:solidFill>
                  <a:srgbClr val="C00000"/>
                </a:solidFill>
                <a:latin typeface="Book Antiqua" pitchFamily="18" charset="0"/>
              </a:rPr>
              <a:t>URI resolution and references-</a:t>
            </a:r>
            <a:endParaRPr lang="en-US" dirty="0">
              <a:solidFill>
                <a:srgbClr val="C00000"/>
              </a:solidFill>
              <a:latin typeface="Book Antiqua" pitchFamily="18" charset="0"/>
            </a:endParaRPr>
          </a:p>
          <a:p>
            <a:pPr algn="just">
              <a:lnSpc>
                <a:spcPct val="150000"/>
              </a:lnSpc>
            </a:pPr>
            <a:r>
              <a:rPr lang="en-US" dirty="0">
                <a:solidFill>
                  <a:srgbClr val="002060"/>
                </a:solidFill>
                <a:latin typeface="Book Antiqua" pitchFamily="18" charset="0"/>
              </a:rPr>
              <a:t>URI resolution is one of a few common operations performed on URIs that are also URLs. It involves determining the proper data access method and parameters needed to locate and retrieve the resource that the URI points to.</a:t>
            </a:r>
          </a:p>
          <a:p>
            <a:pPr algn="just">
              <a:lnSpc>
                <a:spcPct val="150000"/>
              </a:lnSpc>
            </a:pPr>
            <a:r>
              <a:rPr lang="en-US" dirty="0">
                <a:solidFill>
                  <a:srgbClr val="002060"/>
                </a:solidFill>
                <a:latin typeface="Book Antiqua" pitchFamily="18" charset="0"/>
              </a:rPr>
              <a:t>A URI-reference is used to determine common usage for a URI. A URI reference may take the form of a full URI, a specific portion of a full URI or an empty string. If there is a fragment identifier, it will identify some portion of the resource referred to by the rest of the URI. A URI-reference can be a URI, but it can also be what is known as a relative reference.  A URI is a relative reference if the URI-reference's prefix does not match the syntax of a scheme followed by its colon separator. In order to determine what components are present and whether the reference is relative, each of the five URI components are parsed for its subparts and their validation.</a:t>
            </a:r>
          </a:p>
          <a:p>
            <a:pPr algn="just">
              <a:lnSpc>
                <a:spcPct val="150000"/>
              </a:lnSpc>
              <a:buNone/>
            </a:pPr>
            <a:r>
              <a:rPr lang="en-US" dirty="0">
                <a:solidFill>
                  <a:srgbClr val="002060"/>
                </a:solidFill>
                <a:latin typeface="Book Antiqua" pitchFamily="18" charset="0"/>
              </a:rPr>
              <a:t/>
            </a:r>
            <a:br>
              <a:rPr lang="en-US" dirty="0">
                <a:solidFill>
                  <a:srgbClr val="002060"/>
                </a:solidFill>
                <a:latin typeface="Book Antiqua" pitchFamily="18" charset="0"/>
              </a:rPr>
            </a:br>
            <a:endParaRPr lang="en-IN" dirty="0">
              <a:solidFill>
                <a:srgbClr val="002060"/>
              </a:solidFill>
              <a:latin typeface="Book Antiqua"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33</a:t>
            </a:fld>
            <a:endParaRPr lang="en-IN"/>
          </a:p>
        </p:txBody>
      </p:sp>
    </p:spTree>
    <p:extLst>
      <p:ext uri="{BB962C8B-B14F-4D97-AF65-F5344CB8AC3E}">
        <p14:creationId xmlns:p14="http://schemas.microsoft.com/office/powerpoint/2010/main" val="1039790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3373" y="699572"/>
            <a:ext cx="10591455" cy="4974115"/>
          </a:xfrm>
        </p:spPr>
        <p:txBody>
          <a:bodyPr>
            <a:noAutofit/>
          </a:bodyPr>
          <a:lstStyle/>
          <a:p>
            <a:pPr algn="just">
              <a:lnSpc>
                <a:spcPct val="150000"/>
              </a:lnSpc>
              <a:buNone/>
            </a:pPr>
            <a:r>
              <a:rPr lang="en-US" b="1" dirty="0">
                <a:solidFill>
                  <a:srgbClr val="C00000"/>
                </a:solidFill>
                <a:latin typeface="Book Antiqua" pitchFamily="18" charset="0"/>
              </a:rPr>
              <a:t>Use the URI Data Type in Device Models- </a:t>
            </a:r>
            <a:r>
              <a:rPr lang="en-US" dirty="0">
                <a:solidFill>
                  <a:srgbClr val="002060"/>
                </a:solidFill>
                <a:latin typeface="Book Antiqua" pitchFamily="18" charset="0"/>
              </a:rPr>
              <a:t>The URI (Uniform Resource Identifier) data type helps store pointers or references to external content.</a:t>
            </a:r>
          </a:p>
          <a:p>
            <a:pPr algn="just">
              <a:lnSpc>
                <a:spcPct val="150000"/>
              </a:lnSpc>
            </a:pPr>
            <a:r>
              <a:rPr lang="en-US" dirty="0">
                <a:solidFill>
                  <a:srgbClr val="002060"/>
                </a:solidFill>
                <a:latin typeface="Book Antiqua" pitchFamily="18" charset="0"/>
              </a:rPr>
              <a:t>If you have devices that need to support large content in messages, such as camera images and videos from facilities monitoring data, you can use the URI data type in your device model attributes. The URI data type lets you store pointers to your content, which can be stored in an external location, such as Oracle Storage Cloud Service or Oracle Documents Cloud Service.</a:t>
            </a:r>
          </a:p>
          <a:p>
            <a:pPr algn="just">
              <a:lnSpc>
                <a:spcPct val="150000"/>
              </a:lnSpc>
            </a:pPr>
            <a:r>
              <a:rPr lang="en-US" dirty="0">
                <a:solidFill>
                  <a:srgbClr val="002060"/>
                </a:solidFill>
                <a:latin typeface="Book Antiqua" pitchFamily="18" charset="0"/>
              </a:rPr>
              <a:t>Use the URI data type for device model attributes, action arguments, and format field types that must point to external content.</a:t>
            </a:r>
          </a:p>
          <a:p>
            <a:pPr algn="just">
              <a:lnSpc>
                <a:spcPct val="150000"/>
              </a:lnSpc>
              <a:buNone/>
            </a:pPr>
            <a:r>
              <a:rPr lang="en-US" dirty="0">
                <a:latin typeface="Book Antiqua" pitchFamily="18" charset="0"/>
              </a:rPr>
              <a:t/>
            </a:r>
            <a:br>
              <a:rPr lang="en-US" dirty="0">
                <a:latin typeface="Book Antiqua" pitchFamily="18" charset="0"/>
              </a:rPr>
            </a:br>
            <a:endParaRPr lang="en-IN" dirty="0">
              <a:latin typeface="Book Antiqua"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34</a:t>
            </a:fld>
            <a:endParaRPr lang="en-IN"/>
          </a:p>
        </p:txBody>
      </p:sp>
    </p:spTree>
    <p:extLst>
      <p:ext uri="{BB962C8B-B14F-4D97-AF65-F5344CB8AC3E}">
        <p14:creationId xmlns:p14="http://schemas.microsoft.com/office/powerpoint/2010/main" val="2029590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425" y="382385"/>
            <a:ext cx="10178322" cy="520998"/>
          </a:xfrm>
        </p:spPr>
        <p:txBody>
          <a:bodyPr>
            <a:normAutofit fontScale="90000"/>
          </a:bodyPr>
          <a:lstStyle/>
          <a:p>
            <a:pPr algn="ctr"/>
            <a:r>
              <a:rPr lang="en-IN" sz="3200" b="1" dirty="0">
                <a:solidFill>
                  <a:srgbClr val="00B0F0"/>
                </a:solidFill>
                <a:latin typeface="Book Antiqua" pitchFamily="18" charset="0"/>
              </a:rPr>
              <a:t>Challenges in IoT</a:t>
            </a:r>
          </a:p>
        </p:txBody>
      </p:sp>
      <p:sp>
        <p:nvSpPr>
          <p:cNvPr id="3" name="Content Placeholder 2"/>
          <p:cNvSpPr>
            <a:spLocks noGrp="1"/>
          </p:cNvSpPr>
          <p:nvPr>
            <p:ph idx="1"/>
          </p:nvPr>
        </p:nvSpPr>
        <p:spPr>
          <a:xfrm>
            <a:off x="1086425" y="1052112"/>
            <a:ext cx="10613488" cy="5205469"/>
          </a:xfrm>
        </p:spPr>
        <p:txBody>
          <a:bodyPr/>
          <a:lstStyle/>
          <a:p>
            <a:pPr algn="just">
              <a:lnSpc>
                <a:spcPct val="150000"/>
              </a:lnSpc>
            </a:pPr>
            <a:r>
              <a:rPr lang="en-US" dirty="0">
                <a:solidFill>
                  <a:srgbClr val="002060"/>
                </a:solidFill>
                <a:latin typeface="Book Antiqua" panose="02040602050305030304" pitchFamily="18" charset="0"/>
              </a:rPr>
              <a:t>IoT brought users huge benefits; however, some challenges come along with it. </a:t>
            </a:r>
            <a:r>
              <a:rPr lang="en-US" i="1" dirty="0">
                <a:solidFill>
                  <a:srgbClr val="C00000"/>
                </a:solidFill>
                <a:latin typeface="Book Antiqua" panose="02040602050305030304" pitchFamily="18" charset="0"/>
              </a:rPr>
              <a:t>Cybersecurity and privacy risks </a:t>
            </a:r>
            <a:r>
              <a:rPr lang="en-US" dirty="0">
                <a:solidFill>
                  <a:srgbClr val="002060"/>
                </a:solidFill>
                <a:latin typeface="Book Antiqua" panose="02040602050305030304" pitchFamily="18" charset="0"/>
              </a:rPr>
              <a:t>are the primary concerns of the researchers and security specialists cited. </a:t>
            </a:r>
            <a:endParaRPr lang="en-US" dirty="0" smtClean="0">
              <a:solidFill>
                <a:srgbClr val="002060"/>
              </a:solidFill>
              <a:latin typeface="Book Antiqua" panose="02040602050305030304" pitchFamily="18" charset="0"/>
            </a:endParaRPr>
          </a:p>
          <a:p>
            <a:pPr algn="just">
              <a:lnSpc>
                <a:spcPct val="150000"/>
              </a:lnSpc>
            </a:pPr>
            <a:r>
              <a:rPr lang="en-US" dirty="0" smtClean="0">
                <a:solidFill>
                  <a:srgbClr val="002060"/>
                </a:solidFill>
                <a:latin typeface="Book Antiqua" panose="02040602050305030304" pitchFamily="18" charset="0"/>
              </a:rPr>
              <a:t>These </a:t>
            </a:r>
            <a:r>
              <a:rPr lang="en-US" dirty="0">
                <a:solidFill>
                  <a:srgbClr val="002060"/>
                </a:solidFill>
                <a:latin typeface="Book Antiqua" panose="02040602050305030304" pitchFamily="18" charset="0"/>
              </a:rPr>
              <a:t>two are posing a considerable predicament for many business organizations as well as public organizations. Prevalent high-profile cybersecurity attacks have demonstrated the vulnerabilities of IoT technologies. This vulnerability is simply because the interconnectivity of networks in the Internet of Things brings along accessibility from anonymous and untrusted Internet requiring novel security </a:t>
            </a:r>
            <a:r>
              <a:rPr lang="en-US" dirty="0" smtClean="0">
                <a:solidFill>
                  <a:srgbClr val="002060"/>
                </a:solidFill>
                <a:latin typeface="Book Antiqua" panose="02040602050305030304" pitchFamily="18" charset="0"/>
              </a:rPr>
              <a:t>solutions.</a:t>
            </a:r>
          </a:p>
          <a:p>
            <a:pPr algn="just">
              <a:lnSpc>
                <a:spcPct val="150000"/>
              </a:lnSpc>
            </a:pPr>
            <a:r>
              <a:rPr lang="en-US" dirty="0">
                <a:solidFill>
                  <a:srgbClr val="002060"/>
                </a:solidFill>
                <a:latin typeface="Book Antiqua" panose="02040602050305030304" pitchFamily="18" charset="0"/>
              </a:rPr>
              <a:t>Of all the challenges that are known, none of them has a more significant influence on IoT adaptation, such as security and privacy.</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35</a:t>
            </a:fld>
            <a:endParaRPr lang="en-IN"/>
          </a:p>
        </p:txBody>
      </p:sp>
    </p:spTree>
    <p:extLst>
      <p:ext uri="{BB962C8B-B14F-4D97-AF65-F5344CB8AC3E}">
        <p14:creationId xmlns:p14="http://schemas.microsoft.com/office/powerpoint/2010/main" val="1096016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13981"/>
            <a:ext cx="10178322" cy="6061698"/>
          </a:xfrm>
        </p:spPr>
        <p:txBody>
          <a:bodyPr/>
          <a:lstStyle/>
          <a:p>
            <a:pPr algn="just">
              <a:lnSpc>
                <a:spcPct val="150000"/>
              </a:lnSpc>
            </a:pPr>
            <a:r>
              <a:rPr lang="en-US" b="1" dirty="0" smtClean="0">
                <a:solidFill>
                  <a:srgbClr val="C00000"/>
                </a:solidFill>
                <a:latin typeface="Book Antiqua" panose="02040602050305030304" pitchFamily="18" charset="0"/>
              </a:rPr>
              <a:t>IoT Security Challenge- </a:t>
            </a:r>
            <a:r>
              <a:rPr lang="en-IN" dirty="0">
                <a:solidFill>
                  <a:srgbClr val="002060"/>
                </a:solidFill>
                <a:latin typeface="Book Antiqua" panose="02040602050305030304" pitchFamily="18" charset="0"/>
              </a:rPr>
              <a:t>Over the years, the number of devices connected to the Internet has increased exponentially. From a little over 15 billion devices in 2015, over 23 billion devices are connected in 2018. It is estimated that the figure will exceed the 30 billion mark by 2020 and over 75 billion devices are expected to be connected to the Internet by 2025.</a:t>
            </a:r>
          </a:p>
          <a:p>
            <a:endParaRPr lang="en-IN" b="1" dirty="0">
              <a:solidFill>
                <a:srgbClr val="C0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36</a:t>
            </a:fld>
            <a:endParaRPr lang="en-IN"/>
          </a:p>
        </p:txBody>
      </p:sp>
      <p:pic>
        <p:nvPicPr>
          <p:cNvPr id="6" name="Content Placeholder 5"/>
          <p:cNvPicPr>
            <a:picLocks noChangeAspect="1"/>
          </p:cNvPicPr>
          <p:nvPr/>
        </p:nvPicPr>
        <p:blipFill>
          <a:blip r:embed="rId3"/>
          <a:stretch>
            <a:fillRect/>
          </a:stretch>
        </p:blipFill>
        <p:spPr>
          <a:xfrm>
            <a:off x="4347071" y="2269475"/>
            <a:ext cx="6497607" cy="4452000"/>
          </a:xfrm>
          <a:prstGeom prst="rect">
            <a:avLst/>
          </a:prstGeom>
        </p:spPr>
      </p:pic>
    </p:spTree>
    <p:extLst>
      <p:ext uri="{BB962C8B-B14F-4D97-AF65-F5344CB8AC3E}">
        <p14:creationId xmlns:p14="http://schemas.microsoft.com/office/powerpoint/2010/main" val="985232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214830"/>
            <a:ext cx="10671041" cy="6053768"/>
          </a:xfrm>
        </p:spPr>
        <p:txBody>
          <a:bodyPr>
            <a:normAutofit/>
          </a:bodyPr>
          <a:lstStyle/>
          <a:p>
            <a:pPr algn="just">
              <a:lnSpc>
                <a:spcPct val="150000"/>
              </a:lnSpc>
            </a:pPr>
            <a:r>
              <a:rPr lang="en-IN" dirty="0">
                <a:solidFill>
                  <a:srgbClr val="002060"/>
                </a:solidFill>
                <a:latin typeface="Book Antiqua" panose="02040602050305030304" pitchFamily="18" charset="0"/>
              </a:rPr>
              <a:t>The IoT is diverse from traditional computers and computing devices, makes it more </a:t>
            </a:r>
            <a:r>
              <a:rPr lang="en-IN" i="1" dirty="0">
                <a:solidFill>
                  <a:srgbClr val="C00000"/>
                </a:solidFill>
                <a:latin typeface="Book Antiqua" panose="02040602050305030304" pitchFamily="18" charset="0"/>
              </a:rPr>
              <a:t>vulnerable to security challenges </a:t>
            </a:r>
            <a:r>
              <a:rPr lang="en-IN" dirty="0">
                <a:solidFill>
                  <a:srgbClr val="002060"/>
                </a:solidFill>
                <a:latin typeface="Book Antiqua" panose="02040602050305030304" pitchFamily="18" charset="0"/>
              </a:rPr>
              <a:t>in different ways:-</a:t>
            </a:r>
          </a:p>
          <a:p>
            <a:pPr lvl="1" algn="just">
              <a:lnSpc>
                <a:spcPct val="150000"/>
              </a:lnSpc>
            </a:pPr>
            <a:r>
              <a:rPr lang="en-IN" sz="2000" dirty="0">
                <a:solidFill>
                  <a:srgbClr val="002060"/>
                </a:solidFill>
                <a:latin typeface="Book Antiqua" panose="02040602050305030304" pitchFamily="18" charset="0"/>
              </a:rPr>
              <a:t>Many devices in the Internet of Things are designed for deployment on a massive scale. An excellent example of this is </a:t>
            </a:r>
            <a:r>
              <a:rPr lang="en-IN" sz="2000" b="1" i="1" dirty="0">
                <a:solidFill>
                  <a:srgbClr val="002060"/>
                </a:solidFill>
                <a:latin typeface="Book Antiqua" panose="02040602050305030304" pitchFamily="18" charset="0"/>
              </a:rPr>
              <a:t>sensors</a:t>
            </a:r>
            <a:r>
              <a:rPr lang="en-IN" sz="2000" dirty="0">
                <a:solidFill>
                  <a:srgbClr val="002060"/>
                </a:solidFill>
                <a:latin typeface="Book Antiqua" panose="02040602050305030304" pitchFamily="18" charset="0"/>
              </a:rPr>
              <a:t>. </a:t>
            </a:r>
          </a:p>
          <a:p>
            <a:pPr lvl="1" algn="just">
              <a:lnSpc>
                <a:spcPct val="150000"/>
              </a:lnSpc>
            </a:pPr>
            <a:r>
              <a:rPr lang="en-IN" sz="2000" dirty="0">
                <a:solidFill>
                  <a:srgbClr val="002060"/>
                </a:solidFill>
                <a:latin typeface="Book Antiqua" panose="02040602050305030304" pitchFamily="18" charset="0"/>
              </a:rPr>
              <a:t>Usually, the deployment of IoT comprises of a set of alike or nearly identical appliances that bear similar characteristics. This similarity amplifies the magnitude of any vulnerability in the security that may significantly affect many of them</a:t>
            </a:r>
            <a:r>
              <a:rPr lang="en-IN" sz="2000" dirty="0" smtClean="0">
                <a:solidFill>
                  <a:srgbClr val="002060"/>
                </a:solidFill>
                <a:latin typeface="Book Antiqua" panose="02040602050305030304" pitchFamily="18" charset="0"/>
              </a:rPr>
              <a:t>.</a:t>
            </a:r>
          </a:p>
          <a:p>
            <a:pPr algn="just">
              <a:lnSpc>
                <a:spcPct val="150000"/>
              </a:lnSpc>
            </a:pPr>
            <a:r>
              <a:rPr lang="en-US" dirty="0">
                <a:solidFill>
                  <a:srgbClr val="002060"/>
                </a:solidFill>
                <a:latin typeface="Book Antiqua" panose="02040602050305030304" pitchFamily="18" charset="0"/>
              </a:rPr>
              <a:t>IoT Agenda defines IoT security as </a:t>
            </a:r>
            <a:r>
              <a:rPr lang="en-US" i="1" dirty="0" smtClean="0">
                <a:solidFill>
                  <a:srgbClr val="C00000"/>
                </a:solidFill>
                <a:latin typeface="Book Antiqua" panose="02040602050305030304" pitchFamily="18" charset="0"/>
              </a:rPr>
              <a:t>The </a:t>
            </a:r>
            <a:r>
              <a:rPr lang="en-US" i="1" dirty="0">
                <a:solidFill>
                  <a:srgbClr val="C00000"/>
                </a:solidFill>
                <a:latin typeface="Book Antiqua" panose="02040602050305030304" pitchFamily="18" charset="0"/>
              </a:rPr>
              <a:t>technology area concerned with safeguarding connected devices and networks in the Internet of Things (IoT</a:t>
            </a:r>
            <a:r>
              <a:rPr lang="en-US" i="1" dirty="0" smtClean="0">
                <a:solidFill>
                  <a:srgbClr val="C00000"/>
                </a:solidFill>
                <a:latin typeface="Book Antiqua" panose="02040602050305030304" pitchFamily="18" charset="0"/>
              </a:rPr>
              <a:t>). </a:t>
            </a:r>
            <a:r>
              <a:rPr lang="en-US" dirty="0" smtClean="0">
                <a:solidFill>
                  <a:srgbClr val="002060"/>
                </a:solidFill>
                <a:latin typeface="Book Antiqua" panose="02040602050305030304" pitchFamily="18" charset="0"/>
              </a:rPr>
              <a:t>Simply </a:t>
            </a:r>
            <a:r>
              <a:rPr lang="en-US" dirty="0">
                <a:solidFill>
                  <a:srgbClr val="002060"/>
                </a:solidFill>
                <a:latin typeface="Book Antiqua" panose="02040602050305030304" pitchFamily="18" charset="0"/>
              </a:rPr>
              <a:t>put, IoT security refers to the </a:t>
            </a:r>
            <a:r>
              <a:rPr lang="en-US" i="1" dirty="0">
                <a:solidFill>
                  <a:srgbClr val="C00000"/>
                </a:solidFill>
                <a:latin typeface="Book Antiqua" panose="02040602050305030304" pitchFamily="18" charset="0"/>
              </a:rPr>
              <a:t>precautionary measures taken to beef up the security of IoT devices and reduce their susceptibility to attacks from unauthorized criminals</a:t>
            </a:r>
            <a:r>
              <a:rPr lang="en-US" dirty="0">
                <a:solidFill>
                  <a:srgbClr val="002060"/>
                </a:solidFill>
                <a:latin typeface="Book Antiqua" panose="02040602050305030304" pitchFamily="18" charset="0"/>
              </a:rPr>
              <a:t>. </a:t>
            </a: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37</a:t>
            </a:fld>
            <a:endParaRPr lang="en-IN"/>
          </a:p>
        </p:txBody>
      </p:sp>
    </p:spTree>
    <p:extLst>
      <p:ext uri="{BB962C8B-B14F-4D97-AF65-F5344CB8AC3E}">
        <p14:creationId xmlns:p14="http://schemas.microsoft.com/office/powerpoint/2010/main" val="452873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442" y="280931"/>
            <a:ext cx="10657556" cy="6094748"/>
          </a:xfrm>
        </p:spPr>
        <p:txBody>
          <a:bodyPr>
            <a:normAutofit/>
          </a:bodyPr>
          <a:lstStyle/>
          <a:p>
            <a:r>
              <a:rPr lang="en-US" dirty="0">
                <a:solidFill>
                  <a:srgbClr val="002060"/>
                </a:solidFill>
                <a:latin typeface="Book Antiqua" panose="02040602050305030304" pitchFamily="18" charset="0"/>
              </a:rPr>
              <a:t>Five proven solutions that you may implement to increase the security of an IoT devices are: </a:t>
            </a:r>
          </a:p>
          <a:p>
            <a:pPr lvl="1" algn="just">
              <a:lnSpc>
                <a:spcPct val="150000"/>
              </a:lnSpc>
            </a:pPr>
            <a:r>
              <a:rPr lang="en-IN" sz="2000" b="1" dirty="0" smtClean="0">
                <a:solidFill>
                  <a:srgbClr val="C00000"/>
                </a:solidFill>
                <a:latin typeface="Book Antiqua" panose="02040602050305030304" pitchFamily="18" charset="0"/>
              </a:rPr>
              <a:t>Use </a:t>
            </a:r>
            <a:r>
              <a:rPr lang="en-IN" sz="2000" b="1" dirty="0">
                <a:solidFill>
                  <a:srgbClr val="C00000"/>
                </a:solidFill>
                <a:latin typeface="Book Antiqua" panose="02040602050305030304" pitchFamily="18" charset="0"/>
              </a:rPr>
              <a:t>IoT Security </a:t>
            </a:r>
            <a:r>
              <a:rPr lang="en-IN" sz="2000" b="1" dirty="0" smtClean="0">
                <a:solidFill>
                  <a:srgbClr val="C00000"/>
                </a:solidFill>
                <a:latin typeface="Book Antiqua" panose="02040602050305030304" pitchFamily="18" charset="0"/>
              </a:rPr>
              <a:t>Analytics- </a:t>
            </a:r>
            <a:r>
              <a:rPr lang="en-US" sz="2000" dirty="0">
                <a:solidFill>
                  <a:srgbClr val="002060"/>
                </a:solidFill>
                <a:latin typeface="Book Antiqua" panose="02040602050305030304" pitchFamily="18" charset="0"/>
              </a:rPr>
              <a:t>The vulnerabilities and security issues associated with IoT can be drastically reduced by implementing security analytics. This involves collecting, correlating, and analyzing data from multiple sources that can assist IoT security providers to identify potential threats and nip such threat in the bud. </a:t>
            </a:r>
            <a:endParaRPr lang="en-US" sz="2000" dirty="0" smtClean="0">
              <a:solidFill>
                <a:srgbClr val="002060"/>
              </a:solidFill>
              <a:latin typeface="Book Antiqua" panose="02040602050305030304" pitchFamily="18" charset="0"/>
            </a:endParaRPr>
          </a:p>
          <a:p>
            <a:pPr lvl="1" algn="just">
              <a:lnSpc>
                <a:spcPct val="150000"/>
              </a:lnSpc>
            </a:pPr>
            <a:r>
              <a:rPr lang="en-US" sz="2000" b="1" dirty="0" smtClean="0">
                <a:solidFill>
                  <a:srgbClr val="C00000"/>
                </a:solidFill>
                <a:latin typeface="Book Antiqua" panose="02040602050305030304" pitchFamily="18" charset="0"/>
              </a:rPr>
              <a:t>Use Public Key Infrastructure- </a:t>
            </a:r>
            <a:r>
              <a:rPr lang="en-US" sz="2000" dirty="0">
                <a:solidFill>
                  <a:srgbClr val="002060"/>
                </a:solidFill>
                <a:latin typeface="Book Antiqua" panose="02040602050305030304" pitchFamily="18" charset="0"/>
              </a:rPr>
              <a:t>The Public Key Infrastructure is </a:t>
            </a:r>
            <a:r>
              <a:rPr lang="en-US" sz="2000" i="1" dirty="0" smtClean="0">
                <a:solidFill>
                  <a:srgbClr val="C00000"/>
                </a:solidFill>
                <a:latin typeface="Book Antiqua" panose="02040602050305030304" pitchFamily="18" charset="0"/>
              </a:rPr>
              <a:t>a </a:t>
            </a:r>
            <a:r>
              <a:rPr lang="en-US" sz="2000" i="1" dirty="0">
                <a:solidFill>
                  <a:srgbClr val="C00000"/>
                </a:solidFill>
                <a:latin typeface="Book Antiqua" panose="02040602050305030304" pitchFamily="18" charset="0"/>
              </a:rPr>
              <a:t>set of policies, software/hardware, and procedures, which is required for the creation, management, and distribution of the digital </a:t>
            </a:r>
            <a:r>
              <a:rPr lang="en-US" sz="2000" i="1" dirty="0" smtClean="0">
                <a:solidFill>
                  <a:srgbClr val="C00000"/>
                </a:solidFill>
                <a:latin typeface="Book Antiqua" panose="02040602050305030304" pitchFamily="18" charset="0"/>
              </a:rPr>
              <a:t>certificates</a:t>
            </a:r>
            <a:r>
              <a:rPr lang="en-US" sz="2000" dirty="0" smtClean="0">
                <a:solidFill>
                  <a:srgbClr val="002060"/>
                </a:solidFill>
                <a:latin typeface="Book Antiqua" panose="02040602050305030304" pitchFamily="18" charset="0"/>
              </a:rPr>
              <a:t>. This </a:t>
            </a:r>
            <a:r>
              <a:rPr lang="en-US" sz="2000" dirty="0">
                <a:solidFill>
                  <a:srgbClr val="002060"/>
                </a:solidFill>
                <a:latin typeface="Book Antiqua" panose="02040602050305030304" pitchFamily="18" charset="0"/>
              </a:rPr>
              <a:t>security process has proven over the years to be an effective solution to IoT security issues. Security measure involves using digital certificates for verifying the identity of all the devices connected together in an IoT. It also maintains the privacy of information to keep it away from the reach of potential attackers. </a:t>
            </a:r>
            <a:endParaRPr lang="en-US" sz="2000" dirty="0" smtClean="0">
              <a:solidFill>
                <a:srgbClr val="002060"/>
              </a:solidFill>
              <a:latin typeface="Book Antiqua" panose="02040602050305030304" pitchFamily="18" charset="0"/>
            </a:endParaRPr>
          </a:p>
          <a:p>
            <a:pPr lvl="1" algn="just">
              <a:lnSpc>
                <a:spcPct val="150000"/>
              </a:lnSpc>
            </a:pPr>
            <a:endParaRPr lang="en-IN" sz="2000" b="1"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38</a:t>
            </a:fld>
            <a:endParaRPr lang="en-IN"/>
          </a:p>
        </p:txBody>
      </p:sp>
    </p:spTree>
    <p:extLst>
      <p:ext uri="{BB962C8B-B14F-4D97-AF65-F5344CB8AC3E}">
        <p14:creationId xmlns:p14="http://schemas.microsoft.com/office/powerpoint/2010/main" val="1755874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0301" y="247879"/>
            <a:ext cx="11132831" cy="6127799"/>
          </a:xfrm>
        </p:spPr>
        <p:txBody>
          <a:bodyPr>
            <a:normAutofit/>
          </a:bodyPr>
          <a:lstStyle/>
          <a:p>
            <a:pPr lvl="1" algn="just">
              <a:lnSpc>
                <a:spcPct val="150000"/>
              </a:lnSpc>
            </a:pPr>
            <a:r>
              <a:rPr lang="en-IN" sz="2000" b="1" dirty="0" smtClean="0">
                <a:solidFill>
                  <a:srgbClr val="C00000"/>
                </a:solidFill>
                <a:latin typeface="Book Antiqua" panose="02040602050305030304" pitchFamily="18" charset="0"/>
              </a:rPr>
              <a:t>Ensure </a:t>
            </a:r>
            <a:r>
              <a:rPr lang="en-IN" sz="2000" b="1" dirty="0">
                <a:solidFill>
                  <a:srgbClr val="C00000"/>
                </a:solidFill>
                <a:latin typeface="Book Antiqua" panose="02040602050305030304" pitchFamily="18" charset="0"/>
              </a:rPr>
              <a:t>Communication </a:t>
            </a:r>
            <a:r>
              <a:rPr lang="en-IN" sz="2000" b="1" dirty="0" smtClean="0">
                <a:solidFill>
                  <a:srgbClr val="C00000"/>
                </a:solidFill>
                <a:latin typeface="Book Antiqua" panose="02040602050305030304" pitchFamily="18" charset="0"/>
              </a:rPr>
              <a:t>Protection- </a:t>
            </a:r>
            <a:r>
              <a:rPr lang="en-US" sz="2000" dirty="0" smtClean="0">
                <a:solidFill>
                  <a:srgbClr val="002060"/>
                </a:solidFill>
                <a:latin typeface="Book Antiqua" panose="02040602050305030304" pitchFamily="18" charset="0"/>
              </a:rPr>
              <a:t>The </a:t>
            </a:r>
            <a:r>
              <a:rPr lang="en-US" sz="2000" dirty="0">
                <a:solidFill>
                  <a:srgbClr val="002060"/>
                </a:solidFill>
                <a:latin typeface="Book Antiqua" panose="02040602050305030304" pitchFamily="18" charset="0"/>
              </a:rPr>
              <a:t>IoT concept works on communication between the connected devices. However, when communication is compromised, there will be a communication breakdown that can render the devices useless. </a:t>
            </a:r>
          </a:p>
          <a:p>
            <a:pPr lvl="1" algn="just">
              <a:lnSpc>
                <a:spcPct val="150000"/>
              </a:lnSpc>
            </a:pPr>
            <a:r>
              <a:rPr lang="en-IN" sz="2000" b="1" dirty="0" smtClean="0">
                <a:solidFill>
                  <a:srgbClr val="C00000"/>
                </a:solidFill>
                <a:latin typeface="Book Antiqua" panose="02040602050305030304" pitchFamily="18" charset="0"/>
              </a:rPr>
              <a:t>Secure </a:t>
            </a:r>
            <a:r>
              <a:rPr lang="en-IN" sz="2000" b="1" dirty="0">
                <a:solidFill>
                  <a:srgbClr val="C00000"/>
                </a:solidFill>
                <a:latin typeface="Book Antiqua" panose="02040602050305030304" pitchFamily="18" charset="0"/>
              </a:rPr>
              <a:t>the </a:t>
            </a:r>
            <a:r>
              <a:rPr lang="en-IN" sz="2000" b="1" dirty="0" smtClean="0">
                <a:solidFill>
                  <a:srgbClr val="C00000"/>
                </a:solidFill>
                <a:latin typeface="Book Antiqua" panose="02040602050305030304" pitchFamily="18" charset="0"/>
              </a:rPr>
              <a:t>Network- </a:t>
            </a:r>
            <a:r>
              <a:rPr lang="en-US" sz="2000" dirty="0" smtClean="0">
                <a:solidFill>
                  <a:srgbClr val="002060"/>
                </a:solidFill>
                <a:latin typeface="Book Antiqua" panose="02040602050305030304" pitchFamily="18" charset="0"/>
              </a:rPr>
              <a:t>IoT </a:t>
            </a:r>
            <a:r>
              <a:rPr lang="en-US" sz="2000" dirty="0">
                <a:solidFill>
                  <a:srgbClr val="002060"/>
                </a:solidFill>
                <a:latin typeface="Book Antiqua" panose="02040602050305030304" pitchFamily="18" charset="0"/>
              </a:rPr>
              <a:t>devices are connected to back-end systems that are already connected to the Internet via an IoT network. This network plays a crucial role in the smooth operation of IoT devices. </a:t>
            </a:r>
            <a:r>
              <a:rPr lang="en-US" sz="2000" dirty="0" smtClean="0">
                <a:solidFill>
                  <a:srgbClr val="002060"/>
                </a:solidFill>
                <a:latin typeface="Book Antiqua" panose="02040602050305030304" pitchFamily="18" charset="0"/>
              </a:rPr>
              <a:t> To </a:t>
            </a:r>
            <a:r>
              <a:rPr lang="en-US" sz="2000" dirty="0">
                <a:solidFill>
                  <a:srgbClr val="002060"/>
                </a:solidFill>
                <a:latin typeface="Book Antiqua" panose="02040602050305030304" pitchFamily="18" charset="0"/>
              </a:rPr>
              <a:t>sustain the smooth operation, there is a need for the IoT network to be protected and secured. By employing some endpoint security features like anti-malware, antivirus, intrusion prevention, and firewalls, you can effectively protect the network and secure it against attacks. </a:t>
            </a:r>
          </a:p>
          <a:p>
            <a:pPr lvl="1" algn="just">
              <a:lnSpc>
                <a:spcPct val="150000"/>
              </a:lnSpc>
            </a:pPr>
            <a:r>
              <a:rPr lang="en-IN" sz="2000" b="1" dirty="0" smtClean="0">
                <a:solidFill>
                  <a:srgbClr val="C00000"/>
                </a:solidFill>
                <a:latin typeface="Book Antiqua" panose="02040602050305030304" pitchFamily="18" charset="0"/>
              </a:rPr>
              <a:t>Ensure </a:t>
            </a:r>
            <a:r>
              <a:rPr lang="en-IN" sz="2000" b="1" dirty="0">
                <a:solidFill>
                  <a:srgbClr val="C00000"/>
                </a:solidFill>
                <a:latin typeface="Book Antiqua" panose="02040602050305030304" pitchFamily="18" charset="0"/>
              </a:rPr>
              <a:t>Device </a:t>
            </a:r>
            <a:r>
              <a:rPr lang="en-IN" sz="2000" b="1" dirty="0" smtClean="0">
                <a:solidFill>
                  <a:srgbClr val="C00000"/>
                </a:solidFill>
                <a:latin typeface="Book Antiqua" panose="02040602050305030304" pitchFamily="18" charset="0"/>
              </a:rPr>
              <a:t>Authentication- </a:t>
            </a:r>
            <a:r>
              <a:rPr lang="en-US" sz="2000" dirty="0" smtClean="0">
                <a:solidFill>
                  <a:srgbClr val="002060"/>
                </a:solidFill>
                <a:latin typeface="Book Antiqua" panose="02040602050305030304" pitchFamily="18" charset="0"/>
              </a:rPr>
              <a:t>You </a:t>
            </a:r>
            <a:r>
              <a:rPr lang="en-US" sz="2000" dirty="0">
                <a:solidFill>
                  <a:srgbClr val="002060"/>
                </a:solidFill>
                <a:latin typeface="Book Antiqua" panose="02040602050305030304" pitchFamily="18" charset="0"/>
              </a:rPr>
              <a:t>can also reduce your IoT devices‘ vulnerability to attacks if you carry out a comprehensive device authentication for your devices. </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39</a:t>
            </a:fld>
            <a:endParaRPr lang="en-IN"/>
          </a:p>
        </p:txBody>
      </p:sp>
    </p:spTree>
    <p:extLst>
      <p:ext uri="{BB962C8B-B14F-4D97-AF65-F5344CB8AC3E}">
        <p14:creationId xmlns:p14="http://schemas.microsoft.com/office/powerpoint/2010/main" val="30439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7983" y="500547"/>
            <a:ext cx="10799315" cy="5875132"/>
          </a:xfrm>
        </p:spPr>
        <p:txBody>
          <a:bodyPr>
            <a:normAutofit/>
          </a:bodyPr>
          <a:lstStyle/>
          <a:p>
            <a:pPr marL="0" marR="0" indent="0" algn="just">
              <a:lnSpc>
                <a:spcPct val="150000"/>
              </a:lnSpc>
              <a:spcBef>
                <a:spcPts val="0"/>
              </a:spcBef>
              <a:spcAft>
                <a:spcPts val="800"/>
              </a:spcAft>
              <a:buNone/>
            </a:pP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This reference model:</a:t>
            </a:r>
          </a:p>
          <a:p>
            <a:pPr marL="342900" marR="0" lvl="0" indent="-342900" algn="just">
              <a:lnSpc>
                <a:spcPct val="150000"/>
              </a:lnSpc>
              <a:spcBef>
                <a:spcPts val="0"/>
              </a:spcBef>
              <a:spcAft>
                <a:spcPts val="0"/>
              </a:spcAft>
              <a:buFont typeface="Symbol" panose="05050102010706020507" pitchFamily="18" charset="2"/>
              <a:buChar char=""/>
            </a:pPr>
            <a:r>
              <a:rPr lang="en-US" sz="2200" b="1"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Simplifies:</a:t>
            </a:r>
            <a:r>
              <a:rPr lang="en-US" sz="2200"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It helps break down complex systems so that each part is more understandable. </a:t>
            </a:r>
          </a:p>
          <a:p>
            <a:pPr marL="342900" marR="0" lvl="0" indent="-342900" algn="just">
              <a:lnSpc>
                <a:spcPct val="150000"/>
              </a:lnSpc>
              <a:spcBef>
                <a:spcPts val="0"/>
              </a:spcBef>
              <a:spcAft>
                <a:spcPts val="0"/>
              </a:spcAft>
              <a:buFont typeface="Symbol" panose="05050102010706020507" pitchFamily="18" charset="2"/>
              <a:buChar char=""/>
            </a:pPr>
            <a:r>
              <a:rPr lang="en-US" sz="2200" b="1"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Clarifies:</a:t>
            </a:r>
            <a:r>
              <a:rPr lang="en-US" sz="2200"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It provides additional information to precisely identify levels of the IoT and to establish common terminology. </a:t>
            </a:r>
          </a:p>
          <a:p>
            <a:pPr marL="342900" marR="0" lvl="0" indent="-342900" algn="just">
              <a:lnSpc>
                <a:spcPct val="150000"/>
              </a:lnSpc>
              <a:spcBef>
                <a:spcPts val="0"/>
              </a:spcBef>
              <a:spcAft>
                <a:spcPts val="0"/>
              </a:spcAft>
              <a:buFont typeface="Symbol" panose="05050102010706020507" pitchFamily="18" charset="2"/>
              <a:buChar char=""/>
            </a:pPr>
            <a:r>
              <a:rPr lang="en-US" sz="2200" b="1"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Identifies:</a:t>
            </a:r>
            <a:r>
              <a:rPr lang="en-US" sz="2200"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It identifies where specific types of processing is optimized across different parts of the system. </a:t>
            </a:r>
          </a:p>
          <a:p>
            <a:pPr marL="342900" marR="0" lvl="0" indent="-342900" algn="just">
              <a:lnSpc>
                <a:spcPct val="150000"/>
              </a:lnSpc>
              <a:spcBef>
                <a:spcPts val="0"/>
              </a:spcBef>
              <a:spcAft>
                <a:spcPts val="0"/>
              </a:spcAft>
              <a:buFont typeface="Symbol" panose="05050102010706020507" pitchFamily="18" charset="2"/>
              <a:buChar char=""/>
            </a:pPr>
            <a:r>
              <a:rPr lang="en-US" sz="2200" b="1"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Standardizes:</a:t>
            </a:r>
            <a:r>
              <a:rPr lang="en-US" sz="2200"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It provides a first step in enabling vendors to create IoT products that work with each other. </a:t>
            </a:r>
          </a:p>
          <a:p>
            <a:pPr marL="342900" marR="0" lvl="0" indent="-342900" algn="just">
              <a:lnSpc>
                <a:spcPct val="150000"/>
              </a:lnSpc>
              <a:spcBef>
                <a:spcPts val="0"/>
              </a:spcBef>
              <a:spcAft>
                <a:spcPts val="800"/>
              </a:spcAft>
              <a:buFont typeface="Symbol" panose="05050102010706020507" pitchFamily="18" charset="2"/>
              <a:buChar char=""/>
            </a:pPr>
            <a:r>
              <a:rPr lang="en-US" sz="2200" b="1"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Organizes:</a:t>
            </a:r>
            <a:r>
              <a:rPr lang="en-US" sz="2200"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 </a:t>
            </a:r>
            <a:r>
              <a:rPr lang="en-US" sz="22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It makes the IoT real and approachable, instead of simply conceptual.</a:t>
            </a:r>
          </a:p>
          <a:p>
            <a:pPr>
              <a:lnSpc>
                <a:spcPct val="150000"/>
              </a:lnSpc>
            </a:pPr>
            <a:endParaRPr lang="en-IN" sz="22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4</a:t>
            </a:fld>
            <a:endParaRPr lang="en-IN"/>
          </a:p>
        </p:txBody>
      </p:sp>
    </p:spTree>
    <p:extLst>
      <p:ext uri="{BB962C8B-B14F-4D97-AF65-F5344CB8AC3E}">
        <p14:creationId xmlns:p14="http://schemas.microsoft.com/office/powerpoint/2010/main" val="3575028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446184"/>
            <a:ext cx="10748159" cy="5624110"/>
          </a:xfrm>
        </p:spPr>
        <p:txBody>
          <a:bodyPr/>
          <a:lstStyle/>
          <a:p>
            <a:pPr algn="just">
              <a:lnSpc>
                <a:spcPct val="150000"/>
              </a:lnSpc>
            </a:pPr>
            <a:r>
              <a:rPr lang="en-US" b="1" dirty="0" smtClean="0">
                <a:solidFill>
                  <a:srgbClr val="C00000"/>
                </a:solidFill>
                <a:latin typeface="Book Antiqua" panose="02040602050305030304" pitchFamily="18" charset="0"/>
              </a:rPr>
              <a:t>Design Challenges- </a:t>
            </a:r>
            <a:r>
              <a:rPr lang="en-US" dirty="0">
                <a:solidFill>
                  <a:srgbClr val="002060"/>
                </a:solidFill>
                <a:latin typeface="Book Antiqua" panose="02040602050305030304" pitchFamily="18" charset="0"/>
              </a:rPr>
              <a:t>The Internet of Things offers significant potential for societies to improve the way they live and interact with each other. Businesses can gather essential information to streamline their operations, predict major changes, and ensure they‘re meeting customer expectations in real-time. Consumers benefit from being able to live intelligently rather than continuously focusing on mundane tasks. </a:t>
            </a:r>
            <a:r>
              <a:rPr lang="en-US" dirty="0" smtClean="0">
                <a:solidFill>
                  <a:srgbClr val="002060"/>
                </a:solidFill>
                <a:latin typeface="Book Antiqua" panose="02040602050305030304" pitchFamily="18" charset="0"/>
              </a:rPr>
              <a:t>Although </a:t>
            </a:r>
            <a:r>
              <a:rPr lang="en-US" dirty="0">
                <a:solidFill>
                  <a:srgbClr val="002060"/>
                </a:solidFill>
                <a:latin typeface="Book Antiqua" panose="02040602050305030304" pitchFamily="18" charset="0"/>
              </a:rPr>
              <a:t>the technology has numerous positive benefits, there are a few unique challenges developers need to tackle when they‘re building out IoT systems. </a:t>
            </a:r>
            <a:endParaRPr lang="en-US" dirty="0" smtClean="0">
              <a:solidFill>
                <a:srgbClr val="002060"/>
              </a:solidFill>
              <a:latin typeface="Book Antiqua" panose="02040602050305030304" pitchFamily="18" charset="0"/>
            </a:endParaRPr>
          </a:p>
          <a:p>
            <a:pPr algn="just">
              <a:lnSpc>
                <a:spcPct val="150000"/>
              </a:lnSpc>
            </a:pPr>
            <a:r>
              <a:rPr lang="en-US" b="1" dirty="0">
                <a:solidFill>
                  <a:srgbClr val="00B0F0"/>
                </a:solidFill>
                <a:latin typeface="Book Antiqua" panose="02040602050305030304" pitchFamily="18" charset="0"/>
              </a:rPr>
              <a:t>Challenge 1: Battery Life is a </a:t>
            </a:r>
            <a:r>
              <a:rPr lang="en-US" b="1" dirty="0" smtClean="0">
                <a:solidFill>
                  <a:srgbClr val="00B0F0"/>
                </a:solidFill>
                <a:latin typeface="Book Antiqua" panose="02040602050305030304" pitchFamily="18" charset="0"/>
              </a:rPr>
              <a:t>Limitation</a:t>
            </a:r>
          </a:p>
          <a:p>
            <a:pPr algn="just">
              <a:lnSpc>
                <a:spcPct val="150000"/>
              </a:lnSpc>
            </a:pPr>
            <a:r>
              <a:rPr lang="en-IN" b="1" dirty="0">
                <a:solidFill>
                  <a:srgbClr val="00B0F0"/>
                </a:solidFill>
                <a:latin typeface="Book Antiqua" panose="02040602050305030304" pitchFamily="18" charset="0"/>
              </a:rPr>
              <a:t>Challenge 2: Managing Data </a:t>
            </a:r>
            <a:endParaRPr lang="en-IN" b="1" dirty="0" smtClean="0">
              <a:solidFill>
                <a:srgbClr val="00B0F0"/>
              </a:solidFill>
              <a:latin typeface="Book Antiqua" panose="02040602050305030304" pitchFamily="18" charset="0"/>
            </a:endParaRPr>
          </a:p>
          <a:p>
            <a:pPr algn="just">
              <a:lnSpc>
                <a:spcPct val="150000"/>
              </a:lnSpc>
            </a:pPr>
            <a:r>
              <a:rPr lang="en-IN" b="1" dirty="0">
                <a:solidFill>
                  <a:srgbClr val="00B0F0"/>
                </a:solidFill>
                <a:latin typeface="Book Antiqua" panose="02040602050305030304" pitchFamily="18" charset="0"/>
              </a:rPr>
              <a:t>Challenge 3: Emerging Standards </a:t>
            </a:r>
            <a:endParaRPr lang="en-IN" b="1" dirty="0" smtClean="0">
              <a:solidFill>
                <a:srgbClr val="00B0F0"/>
              </a:solidFill>
              <a:latin typeface="Book Antiqua" panose="02040602050305030304" pitchFamily="18" charset="0"/>
            </a:endParaRPr>
          </a:p>
          <a:p>
            <a:pPr algn="just">
              <a:lnSpc>
                <a:spcPct val="150000"/>
              </a:lnSpc>
            </a:pPr>
            <a:r>
              <a:rPr lang="en-IN" b="1" dirty="0">
                <a:solidFill>
                  <a:srgbClr val="00B0F0"/>
                </a:solidFill>
                <a:latin typeface="Book Antiqua" panose="02040602050305030304" pitchFamily="18" charset="0"/>
              </a:rPr>
              <a:t>Challenge 4: Designing for </a:t>
            </a:r>
            <a:r>
              <a:rPr lang="en-IN" b="1">
                <a:solidFill>
                  <a:srgbClr val="00B0F0"/>
                </a:solidFill>
                <a:latin typeface="Book Antiqua" panose="02040602050305030304" pitchFamily="18" charset="0"/>
              </a:rPr>
              <a:t>Everyone </a:t>
            </a:r>
            <a:endParaRPr lang="en-IN" b="1" dirty="0" smtClean="0">
              <a:solidFill>
                <a:srgbClr val="00B0F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40</a:t>
            </a:fld>
            <a:endParaRPr lang="en-IN"/>
          </a:p>
        </p:txBody>
      </p:sp>
    </p:spTree>
    <p:extLst>
      <p:ext uri="{BB962C8B-B14F-4D97-AF65-F5344CB8AC3E}">
        <p14:creationId xmlns:p14="http://schemas.microsoft.com/office/powerpoint/2010/main" val="3535409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477" y="203813"/>
            <a:ext cx="11004587" cy="6263088"/>
          </a:xfrm>
        </p:spPr>
        <p:txBody>
          <a:bodyPr>
            <a:normAutofit/>
          </a:bodyPr>
          <a:lstStyle/>
          <a:p>
            <a:pPr algn="just">
              <a:lnSpc>
                <a:spcPct val="150000"/>
              </a:lnSpc>
            </a:pPr>
            <a:r>
              <a:rPr lang="en-IN" b="1" dirty="0" smtClean="0">
                <a:solidFill>
                  <a:srgbClr val="C00000"/>
                </a:solidFill>
                <a:latin typeface="Book Antiqua" panose="02040602050305030304" pitchFamily="18" charset="0"/>
              </a:rPr>
              <a:t>Development Challenges- </a:t>
            </a:r>
            <a:r>
              <a:rPr lang="en-US" dirty="0">
                <a:solidFill>
                  <a:srgbClr val="002060"/>
                </a:solidFill>
                <a:latin typeface="Book Antiqua" panose="02040602050305030304" pitchFamily="18" charset="0"/>
              </a:rPr>
              <a:t>Four Challenges to be Considered When Developing IoT Devices. </a:t>
            </a:r>
            <a:r>
              <a:rPr lang="en-IN" b="1" dirty="0" smtClean="0">
                <a:solidFill>
                  <a:srgbClr val="002060"/>
                </a:solidFill>
                <a:latin typeface="Book Antiqua" panose="02040602050305030304" pitchFamily="18" charset="0"/>
              </a:rPr>
              <a:t> </a:t>
            </a:r>
          </a:p>
          <a:p>
            <a:pPr lvl="1" algn="just">
              <a:lnSpc>
                <a:spcPct val="150000"/>
              </a:lnSpc>
            </a:pPr>
            <a:r>
              <a:rPr lang="en-IN" sz="2000" b="1" dirty="0" smtClean="0">
                <a:solidFill>
                  <a:srgbClr val="002060"/>
                </a:solidFill>
                <a:latin typeface="Book Antiqua" panose="02040602050305030304" pitchFamily="18" charset="0"/>
              </a:rPr>
              <a:t>Connectivity- </a:t>
            </a:r>
            <a:r>
              <a:rPr lang="en-US" sz="2000" dirty="0" smtClean="0">
                <a:solidFill>
                  <a:srgbClr val="002060"/>
                </a:solidFill>
                <a:latin typeface="Book Antiqua" panose="02040602050305030304" pitchFamily="18" charset="0"/>
              </a:rPr>
              <a:t>Connectivity </a:t>
            </a:r>
            <a:r>
              <a:rPr lang="en-US" sz="2000" dirty="0">
                <a:solidFill>
                  <a:srgbClr val="002060"/>
                </a:solidFill>
                <a:latin typeface="Book Antiqua" panose="02040602050305030304" pitchFamily="18" charset="0"/>
              </a:rPr>
              <a:t>is the first concerning issue, i.e., how to connect devices to the Internet and the cloud computing platform. However, to a great extent, this is determined by the device application environment and the type of communication infrastructure provided to these devices. </a:t>
            </a:r>
            <a:endParaRPr lang="en-US" sz="2000" dirty="0" smtClean="0">
              <a:solidFill>
                <a:srgbClr val="002060"/>
              </a:solidFill>
              <a:latin typeface="Book Antiqua" panose="02040602050305030304" pitchFamily="18" charset="0"/>
            </a:endParaRPr>
          </a:p>
          <a:p>
            <a:pPr lvl="1" algn="just">
              <a:lnSpc>
                <a:spcPct val="150000"/>
              </a:lnSpc>
            </a:pPr>
            <a:r>
              <a:rPr lang="en-IN" sz="2000" b="1" dirty="0">
                <a:solidFill>
                  <a:srgbClr val="002060"/>
                </a:solidFill>
                <a:latin typeface="Book Antiqua" panose="02040602050305030304" pitchFamily="18" charset="0"/>
              </a:rPr>
              <a:t>Security and </a:t>
            </a:r>
            <a:r>
              <a:rPr lang="en-IN" sz="2000" b="1" dirty="0" smtClean="0">
                <a:solidFill>
                  <a:srgbClr val="002060"/>
                </a:solidFill>
                <a:latin typeface="Book Antiqua" panose="02040602050305030304" pitchFamily="18" charset="0"/>
              </a:rPr>
              <a:t>Privacy- </a:t>
            </a:r>
            <a:r>
              <a:rPr lang="en-US" sz="2000" dirty="0" smtClean="0">
                <a:solidFill>
                  <a:srgbClr val="002060"/>
                </a:solidFill>
                <a:latin typeface="Book Antiqua" panose="02040602050305030304" pitchFamily="18" charset="0"/>
              </a:rPr>
              <a:t>IoT </a:t>
            </a:r>
            <a:r>
              <a:rPr lang="en-US" sz="2000" dirty="0">
                <a:solidFill>
                  <a:srgbClr val="002060"/>
                </a:solidFill>
                <a:latin typeface="Book Antiqua" panose="02040602050305030304" pitchFamily="18" charset="0"/>
              </a:rPr>
              <a:t>security has always been a controversial issue. </a:t>
            </a:r>
            <a:r>
              <a:rPr lang="en-US" sz="2000" dirty="0" smtClean="0">
                <a:solidFill>
                  <a:srgbClr val="002060"/>
                </a:solidFill>
                <a:latin typeface="Book Antiqua" panose="02040602050305030304" pitchFamily="18" charset="0"/>
              </a:rPr>
              <a:t>The </a:t>
            </a:r>
            <a:r>
              <a:rPr lang="en-US" sz="2000" dirty="0">
                <a:solidFill>
                  <a:srgbClr val="002060"/>
                </a:solidFill>
                <a:latin typeface="Book Antiqua" panose="02040602050305030304" pitchFamily="18" charset="0"/>
              </a:rPr>
              <a:t>following lists some key points for security design that are considerable: </a:t>
            </a:r>
            <a:endParaRPr lang="en-US" sz="2000" dirty="0" smtClean="0">
              <a:solidFill>
                <a:srgbClr val="002060"/>
              </a:solidFill>
              <a:latin typeface="Book Antiqua" panose="02040602050305030304" pitchFamily="18" charset="0"/>
            </a:endParaRPr>
          </a:p>
          <a:p>
            <a:pPr lvl="2" algn="just">
              <a:lnSpc>
                <a:spcPct val="150000"/>
              </a:lnSpc>
            </a:pPr>
            <a:r>
              <a:rPr lang="en-US" sz="2000" b="1" dirty="0" smtClean="0">
                <a:solidFill>
                  <a:srgbClr val="00B0F0"/>
                </a:solidFill>
                <a:latin typeface="Book Antiqua" panose="02040602050305030304" pitchFamily="18" charset="0"/>
              </a:rPr>
              <a:t>Physical Security- </a:t>
            </a:r>
            <a:r>
              <a:rPr lang="en-US" sz="2000" dirty="0" smtClean="0">
                <a:solidFill>
                  <a:srgbClr val="002060"/>
                </a:solidFill>
                <a:latin typeface="Book Antiqua" panose="02040602050305030304" pitchFamily="18" charset="0"/>
              </a:rPr>
              <a:t>Tamperproof or secure hardware</a:t>
            </a:r>
          </a:p>
          <a:p>
            <a:pPr lvl="2" algn="just">
              <a:lnSpc>
                <a:spcPct val="150000"/>
              </a:lnSpc>
            </a:pPr>
            <a:r>
              <a:rPr lang="en-US" sz="2000" b="1" dirty="0" smtClean="0">
                <a:solidFill>
                  <a:srgbClr val="00B0F0"/>
                </a:solidFill>
                <a:latin typeface="Book Antiqua" panose="02040602050305030304" pitchFamily="18" charset="0"/>
              </a:rPr>
              <a:t>Security of Data Exchange- </a:t>
            </a:r>
            <a:r>
              <a:rPr lang="en-US" sz="2000" dirty="0" smtClean="0">
                <a:solidFill>
                  <a:srgbClr val="002060"/>
                </a:solidFill>
                <a:latin typeface="Book Antiqua" panose="02040602050305030304" pitchFamily="18" charset="0"/>
              </a:rPr>
              <a:t>Secure transfer protocols</a:t>
            </a:r>
          </a:p>
          <a:p>
            <a:pPr lvl="2" algn="just">
              <a:lnSpc>
                <a:spcPct val="150000"/>
              </a:lnSpc>
            </a:pPr>
            <a:r>
              <a:rPr lang="en-US" sz="2000" b="1" dirty="0" smtClean="0">
                <a:solidFill>
                  <a:srgbClr val="00B0F0"/>
                </a:solidFill>
                <a:latin typeface="Book Antiqua" panose="02040602050305030304" pitchFamily="18" charset="0"/>
              </a:rPr>
              <a:t>Security of Cloud Storage- </a:t>
            </a:r>
            <a:r>
              <a:rPr lang="en-US" sz="2000" dirty="0" smtClean="0">
                <a:solidFill>
                  <a:srgbClr val="002060"/>
                </a:solidFill>
                <a:latin typeface="Book Antiqua" panose="02040602050305030304" pitchFamily="18" charset="0"/>
              </a:rPr>
              <a:t>Encrypted data with proper access controls</a:t>
            </a:r>
          </a:p>
          <a:p>
            <a:pPr lvl="2" algn="just">
              <a:lnSpc>
                <a:spcPct val="150000"/>
              </a:lnSpc>
            </a:pPr>
            <a:r>
              <a:rPr lang="en-US" sz="2000" b="1" dirty="0" smtClean="0">
                <a:solidFill>
                  <a:srgbClr val="00B0F0"/>
                </a:solidFill>
                <a:latin typeface="Book Antiqua" panose="02040602050305030304" pitchFamily="18" charset="0"/>
              </a:rPr>
              <a:t>Update- </a:t>
            </a:r>
            <a:r>
              <a:rPr lang="en-US" sz="2000" dirty="0" smtClean="0">
                <a:solidFill>
                  <a:srgbClr val="002060"/>
                </a:solidFill>
                <a:latin typeface="Book Antiqua" panose="02040602050305030304" pitchFamily="18" charset="0"/>
              </a:rPr>
              <a:t>Update Information of Apps on Air if required</a:t>
            </a:r>
            <a:endParaRPr lang="en-IN" sz="20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41</a:t>
            </a:fld>
            <a:endParaRPr lang="en-IN"/>
          </a:p>
        </p:txBody>
      </p:sp>
    </p:spTree>
    <p:extLst>
      <p:ext uri="{BB962C8B-B14F-4D97-AF65-F5344CB8AC3E}">
        <p14:creationId xmlns:p14="http://schemas.microsoft.com/office/powerpoint/2010/main" val="3446370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205" y="258897"/>
            <a:ext cx="11020826" cy="6208004"/>
          </a:xfrm>
        </p:spPr>
        <p:txBody>
          <a:bodyPr>
            <a:normAutofit/>
          </a:bodyPr>
          <a:lstStyle/>
          <a:p>
            <a:pPr lvl="1" algn="just">
              <a:lnSpc>
                <a:spcPct val="150000"/>
              </a:lnSpc>
            </a:pPr>
            <a:r>
              <a:rPr lang="en-IN" sz="2100" b="1" dirty="0">
                <a:solidFill>
                  <a:srgbClr val="002060"/>
                </a:solidFill>
                <a:latin typeface="Book Antiqua" panose="02040602050305030304" pitchFamily="18" charset="0"/>
              </a:rPr>
              <a:t>Flexibility and </a:t>
            </a:r>
            <a:r>
              <a:rPr lang="en-IN" sz="2100" b="1" dirty="0" smtClean="0">
                <a:solidFill>
                  <a:srgbClr val="002060"/>
                </a:solidFill>
                <a:latin typeface="Book Antiqua" panose="02040602050305030304" pitchFamily="18" charset="0"/>
              </a:rPr>
              <a:t>Compatibility- </a:t>
            </a:r>
            <a:r>
              <a:rPr lang="en-US" sz="2100" dirty="0" smtClean="0">
                <a:solidFill>
                  <a:srgbClr val="002060"/>
                </a:solidFill>
                <a:latin typeface="Book Antiqua" panose="02040602050305030304" pitchFamily="18" charset="0"/>
              </a:rPr>
              <a:t>As </a:t>
            </a:r>
            <a:r>
              <a:rPr lang="en-US" sz="2100" dirty="0">
                <a:solidFill>
                  <a:srgbClr val="002060"/>
                </a:solidFill>
                <a:latin typeface="Book Antiqua" panose="02040602050305030304" pitchFamily="18" charset="0"/>
              </a:rPr>
              <a:t>the IoT pattern is continuously changing</a:t>
            </a:r>
            <a:r>
              <a:rPr lang="en-US" sz="2100" dirty="0" smtClean="0">
                <a:solidFill>
                  <a:srgbClr val="002060"/>
                </a:solidFill>
                <a:latin typeface="Book Antiqua" panose="02040602050305030304" pitchFamily="18" charset="0"/>
              </a:rPr>
              <a:t>, we </a:t>
            </a:r>
            <a:r>
              <a:rPr lang="en-US" sz="2100" dirty="0">
                <a:solidFill>
                  <a:srgbClr val="002060"/>
                </a:solidFill>
                <a:latin typeface="Book Antiqua" panose="02040602050305030304" pitchFamily="18" charset="0"/>
              </a:rPr>
              <a:t>must ensure that </a:t>
            </a:r>
            <a:r>
              <a:rPr lang="en-US" sz="2100" dirty="0" smtClean="0">
                <a:solidFill>
                  <a:srgbClr val="002060"/>
                </a:solidFill>
                <a:latin typeface="Book Antiqua" panose="02040602050305030304" pitchFamily="18" charset="0"/>
              </a:rPr>
              <a:t>our </a:t>
            </a:r>
            <a:r>
              <a:rPr lang="en-US" sz="2100" dirty="0">
                <a:solidFill>
                  <a:srgbClr val="002060"/>
                </a:solidFill>
                <a:latin typeface="Book Antiqua" panose="02040602050305030304" pitchFamily="18" charset="0"/>
              </a:rPr>
              <a:t>product can support future technologies. However, it requires </a:t>
            </a:r>
            <a:r>
              <a:rPr lang="en-US" sz="2100" dirty="0" smtClean="0">
                <a:solidFill>
                  <a:srgbClr val="002060"/>
                </a:solidFill>
                <a:latin typeface="Book Antiqua" panose="02040602050305030304" pitchFamily="18" charset="0"/>
              </a:rPr>
              <a:t>us </a:t>
            </a:r>
            <a:r>
              <a:rPr lang="en-US" sz="2100" dirty="0">
                <a:solidFill>
                  <a:srgbClr val="002060"/>
                </a:solidFill>
                <a:latin typeface="Book Antiqua" panose="02040602050305030304" pitchFamily="18" charset="0"/>
              </a:rPr>
              <a:t>to balance between software and hardware when designing </a:t>
            </a:r>
            <a:r>
              <a:rPr lang="en-US" sz="2100" dirty="0" smtClean="0">
                <a:solidFill>
                  <a:srgbClr val="002060"/>
                </a:solidFill>
                <a:latin typeface="Book Antiqua" panose="02040602050305030304" pitchFamily="18" charset="0"/>
              </a:rPr>
              <a:t>our </a:t>
            </a:r>
            <a:r>
              <a:rPr lang="en-US" sz="2100" dirty="0">
                <a:solidFill>
                  <a:srgbClr val="002060"/>
                </a:solidFill>
                <a:latin typeface="Book Antiqua" panose="02040602050305030304" pitchFamily="18" charset="0"/>
              </a:rPr>
              <a:t>product. </a:t>
            </a:r>
            <a:endParaRPr lang="en-US" sz="2100" dirty="0" smtClean="0">
              <a:solidFill>
                <a:srgbClr val="002060"/>
              </a:solidFill>
              <a:latin typeface="Book Antiqua" panose="02040602050305030304" pitchFamily="18" charset="0"/>
            </a:endParaRPr>
          </a:p>
          <a:p>
            <a:pPr lvl="1" algn="just">
              <a:lnSpc>
                <a:spcPct val="150000"/>
              </a:lnSpc>
            </a:pPr>
            <a:r>
              <a:rPr lang="en-IN" sz="2100" b="1" dirty="0">
                <a:solidFill>
                  <a:srgbClr val="002060"/>
                </a:solidFill>
                <a:latin typeface="Book Antiqua" panose="02040602050305030304" pitchFamily="18" charset="0"/>
              </a:rPr>
              <a:t>Data Collection and </a:t>
            </a:r>
            <a:r>
              <a:rPr lang="en-IN" sz="2100" b="1" dirty="0" smtClean="0">
                <a:solidFill>
                  <a:srgbClr val="002060"/>
                </a:solidFill>
                <a:latin typeface="Book Antiqua" panose="02040602050305030304" pitchFamily="18" charset="0"/>
              </a:rPr>
              <a:t>Processing- </a:t>
            </a:r>
            <a:r>
              <a:rPr lang="en-US" sz="2100" dirty="0" smtClean="0">
                <a:solidFill>
                  <a:srgbClr val="002060"/>
                </a:solidFill>
                <a:latin typeface="Book Antiqua" panose="02040602050305030304" pitchFamily="18" charset="0"/>
              </a:rPr>
              <a:t>In </a:t>
            </a:r>
            <a:r>
              <a:rPr lang="en-US" sz="2100" dirty="0">
                <a:solidFill>
                  <a:srgbClr val="002060"/>
                </a:solidFill>
                <a:latin typeface="Book Antiqua" panose="02040602050305030304" pitchFamily="18" charset="0"/>
              </a:rPr>
              <a:t>addition to security and privacy, </a:t>
            </a:r>
            <a:r>
              <a:rPr lang="en-US" sz="2100" dirty="0">
                <a:solidFill>
                  <a:srgbClr val="002060"/>
                </a:solidFill>
                <a:latin typeface="Book Antiqua" panose="02040602050305030304" pitchFamily="18" charset="0"/>
              </a:rPr>
              <a:t>w</a:t>
            </a:r>
            <a:r>
              <a:rPr lang="en-US" sz="2100" dirty="0" smtClean="0">
                <a:solidFill>
                  <a:srgbClr val="002060"/>
                </a:solidFill>
                <a:latin typeface="Book Antiqua" panose="02040602050305030304" pitchFamily="18" charset="0"/>
              </a:rPr>
              <a:t>e </a:t>
            </a:r>
            <a:r>
              <a:rPr lang="en-US" sz="2100" dirty="0">
                <a:solidFill>
                  <a:srgbClr val="002060"/>
                </a:solidFill>
                <a:latin typeface="Book Antiqua" panose="02040602050305030304" pitchFamily="18" charset="0"/>
              </a:rPr>
              <a:t>must also properly plan how to process all collected data</a:t>
            </a:r>
            <a:r>
              <a:rPr lang="en-US" sz="2100" dirty="0" smtClean="0">
                <a:solidFill>
                  <a:srgbClr val="002060"/>
                </a:solidFill>
                <a:latin typeface="Book Antiqua" panose="02040602050305030304" pitchFamily="18" charset="0"/>
              </a:rPr>
              <a:t>. We </a:t>
            </a:r>
            <a:r>
              <a:rPr lang="en-US" sz="2100" dirty="0">
                <a:solidFill>
                  <a:srgbClr val="002060"/>
                </a:solidFill>
                <a:latin typeface="Book Antiqua" panose="02040602050305030304" pitchFamily="18" charset="0"/>
              </a:rPr>
              <a:t>must first evaluate the amount of processed and collected data to control the size of </a:t>
            </a:r>
            <a:r>
              <a:rPr lang="en-US" sz="2100" dirty="0" smtClean="0">
                <a:solidFill>
                  <a:srgbClr val="002060"/>
                </a:solidFill>
                <a:latin typeface="Book Antiqua" panose="02040602050305030304" pitchFamily="18" charset="0"/>
              </a:rPr>
              <a:t>our </a:t>
            </a:r>
            <a:r>
              <a:rPr lang="en-US" sz="2100" dirty="0">
                <a:solidFill>
                  <a:srgbClr val="002060"/>
                </a:solidFill>
                <a:latin typeface="Book Antiqua" panose="02040602050305030304" pitchFamily="18" charset="0"/>
              </a:rPr>
              <a:t>cloud storage and meet </a:t>
            </a:r>
            <a:r>
              <a:rPr lang="en-US" sz="2100" dirty="0" smtClean="0">
                <a:solidFill>
                  <a:srgbClr val="002060"/>
                </a:solidFill>
                <a:latin typeface="Book Antiqua" panose="02040602050305030304" pitchFamily="18" charset="0"/>
              </a:rPr>
              <a:t>our </a:t>
            </a:r>
            <a:r>
              <a:rPr lang="en-US" sz="2100" dirty="0">
                <a:solidFill>
                  <a:srgbClr val="002060"/>
                </a:solidFill>
                <a:latin typeface="Book Antiqua" panose="02040602050305030304" pitchFamily="18" charset="0"/>
              </a:rPr>
              <a:t>platform requirements. IoT data can complete multiple practical functions, including: </a:t>
            </a:r>
            <a:endParaRPr lang="en-US" sz="2100" dirty="0" smtClean="0">
              <a:solidFill>
                <a:srgbClr val="002060"/>
              </a:solidFill>
              <a:latin typeface="Book Antiqua" panose="02040602050305030304" pitchFamily="18" charset="0"/>
            </a:endParaRPr>
          </a:p>
          <a:p>
            <a:pPr lvl="2">
              <a:lnSpc>
                <a:spcPct val="150000"/>
              </a:lnSpc>
            </a:pPr>
            <a:r>
              <a:rPr lang="en-IN" sz="2100" b="1" dirty="0" smtClean="0">
                <a:solidFill>
                  <a:srgbClr val="00B0F0"/>
                </a:solidFill>
                <a:latin typeface="Book Antiqua" panose="02040602050305030304" pitchFamily="18" charset="0"/>
              </a:rPr>
              <a:t>Supplement </a:t>
            </a:r>
            <a:r>
              <a:rPr lang="en-IN" sz="2100" b="1" dirty="0">
                <a:solidFill>
                  <a:srgbClr val="00B0F0"/>
                </a:solidFill>
                <a:latin typeface="Book Antiqua" panose="02040602050305030304" pitchFamily="18" charset="0"/>
              </a:rPr>
              <a:t>Existing </a:t>
            </a:r>
            <a:r>
              <a:rPr lang="en-IN" sz="2100" b="1" dirty="0" smtClean="0">
                <a:solidFill>
                  <a:srgbClr val="00B0F0"/>
                </a:solidFill>
                <a:latin typeface="Book Antiqua" panose="02040602050305030304" pitchFamily="18" charset="0"/>
              </a:rPr>
              <a:t>Data- </a:t>
            </a:r>
            <a:r>
              <a:rPr lang="en-IN" sz="2100" dirty="0" smtClean="0">
                <a:solidFill>
                  <a:srgbClr val="002060"/>
                </a:solidFill>
                <a:latin typeface="Book Antiqua" panose="02040602050305030304" pitchFamily="18" charset="0"/>
              </a:rPr>
              <a:t>Use of Existing data</a:t>
            </a:r>
            <a:endParaRPr lang="en-IN" sz="2100" dirty="0">
              <a:solidFill>
                <a:srgbClr val="002060"/>
              </a:solidFill>
              <a:latin typeface="Book Antiqua" panose="02040602050305030304" pitchFamily="18" charset="0"/>
            </a:endParaRPr>
          </a:p>
          <a:p>
            <a:pPr lvl="2">
              <a:lnSpc>
                <a:spcPct val="150000"/>
              </a:lnSpc>
            </a:pPr>
            <a:r>
              <a:rPr lang="en-US" sz="2100" b="1" dirty="0" smtClean="0">
                <a:solidFill>
                  <a:srgbClr val="00B0F0"/>
                </a:solidFill>
                <a:latin typeface="Book Antiqua" panose="02040602050305030304" pitchFamily="18" charset="0"/>
              </a:rPr>
              <a:t>Analyze </a:t>
            </a:r>
            <a:r>
              <a:rPr lang="en-US" sz="2100" b="1" dirty="0">
                <a:solidFill>
                  <a:srgbClr val="00B0F0"/>
                </a:solidFill>
                <a:latin typeface="Book Antiqua" panose="02040602050305030304" pitchFamily="18" charset="0"/>
              </a:rPr>
              <a:t>and Further Divide </a:t>
            </a:r>
            <a:r>
              <a:rPr lang="en-US" sz="2100" b="1" dirty="0" smtClean="0">
                <a:solidFill>
                  <a:srgbClr val="00B0F0"/>
                </a:solidFill>
                <a:latin typeface="Book Antiqua" panose="02040602050305030304" pitchFamily="18" charset="0"/>
              </a:rPr>
              <a:t>Users- </a:t>
            </a:r>
            <a:r>
              <a:rPr lang="en-US" sz="2100" dirty="0" smtClean="0">
                <a:solidFill>
                  <a:srgbClr val="002060"/>
                </a:solidFill>
                <a:latin typeface="Book Antiqua" panose="02040602050305030304" pitchFamily="18" charset="0"/>
              </a:rPr>
              <a:t>Analyze data to identify user preferences</a:t>
            </a:r>
          </a:p>
          <a:p>
            <a:pPr lvl="2">
              <a:lnSpc>
                <a:spcPct val="150000"/>
              </a:lnSpc>
            </a:pPr>
            <a:r>
              <a:rPr lang="en-US" sz="2100" b="1" dirty="0" smtClean="0">
                <a:solidFill>
                  <a:srgbClr val="00B0F0"/>
                </a:solidFill>
                <a:latin typeface="Book Antiqua" panose="02040602050305030304" pitchFamily="18" charset="0"/>
              </a:rPr>
              <a:t>Find </a:t>
            </a:r>
            <a:r>
              <a:rPr lang="en-US" sz="2100" b="1" dirty="0">
                <a:solidFill>
                  <a:srgbClr val="00B0F0"/>
                </a:solidFill>
                <a:latin typeface="Book Antiqua" panose="02040602050305030304" pitchFamily="18" charset="0"/>
              </a:rPr>
              <a:t>Opportunities to Improve </a:t>
            </a:r>
            <a:r>
              <a:rPr lang="en-US" sz="2100" b="1" dirty="0" smtClean="0">
                <a:solidFill>
                  <a:srgbClr val="00B0F0"/>
                </a:solidFill>
                <a:latin typeface="Book Antiqua" panose="02040602050305030304" pitchFamily="18" charset="0"/>
              </a:rPr>
              <a:t>Products- </a:t>
            </a:r>
            <a:r>
              <a:rPr lang="en-US" sz="2100" dirty="0" smtClean="0">
                <a:solidFill>
                  <a:srgbClr val="002060"/>
                </a:solidFill>
                <a:latin typeface="Book Antiqua" panose="02040602050305030304" pitchFamily="18" charset="0"/>
              </a:rPr>
              <a:t>Analyze data for future products</a:t>
            </a:r>
            <a:endParaRPr lang="en-IN" sz="2100" dirty="0" smtClean="0">
              <a:solidFill>
                <a:srgbClr val="002060"/>
              </a:solidFill>
              <a:latin typeface="Book Antiqua" panose="02040602050305030304" pitchFamily="18" charset="0"/>
            </a:endParaRPr>
          </a:p>
          <a:p>
            <a:pPr>
              <a:lnSpc>
                <a:spcPct val="150000"/>
              </a:lnSpc>
            </a:pPr>
            <a:endParaRPr lang="en-IN" sz="2100" dirty="0">
              <a:solidFill>
                <a:srgbClr val="002060"/>
              </a:solidFill>
              <a:latin typeface="Book Antiqua" panose="02040602050305030304" pitchFamily="18" charset="0"/>
            </a:endParaRPr>
          </a:p>
          <a:p>
            <a:pPr lvl="2" algn="just">
              <a:lnSpc>
                <a:spcPct val="150000"/>
              </a:lnSpc>
            </a:pPr>
            <a:endParaRPr lang="en-IN" sz="21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42</a:t>
            </a:fld>
            <a:endParaRPr lang="en-IN"/>
          </a:p>
        </p:txBody>
      </p:sp>
    </p:spTree>
    <p:extLst>
      <p:ext uri="{BB962C8B-B14F-4D97-AF65-F5344CB8AC3E}">
        <p14:creationId xmlns:p14="http://schemas.microsoft.com/office/powerpoint/2010/main" val="1240134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619" y="37608"/>
            <a:ext cx="10990531" cy="6521986"/>
          </a:xfrm>
        </p:spPr>
        <p:txBody>
          <a:bodyPr>
            <a:noAutofit/>
          </a:bodyPr>
          <a:lstStyle/>
          <a:p>
            <a:pPr algn="just">
              <a:lnSpc>
                <a:spcPct val="150000"/>
              </a:lnSpc>
            </a:pPr>
            <a:r>
              <a:rPr lang="en-IN" b="1" dirty="0" smtClean="0">
                <a:solidFill>
                  <a:srgbClr val="C00000"/>
                </a:solidFill>
                <a:latin typeface="Book Antiqua" panose="02040602050305030304" pitchFamily="18" charset="0"/>
              </a:rPr>
              <a:t>Other Challenges-</a:t>
            </a:r>
          </a:p>
          <a:p>
            <a:pPr marL="457200" indent="-457200" algn="just">
              <a:lnSpc>
                <a:spcPct val="150000"/>
              </a:lnSpc>
              <a:buFont typeface="+mj-lt"/>
              <a:buAutoNum type="arabicPeriod"/>
            </a:pPr>
            <a:r>
              <a:rPr lang="en-IN" b="1" dirty="0" smtClean="0">
                <a:solidFill>
                  <a:srgbClr val="002060"/>
                </a:solidFill>
                <a:latin typeface="Book Antiqua" panose="02040602050305030304" pitchFamily="18" charset="0"/>
              </a:rPr>
              <a:t>Reliability- </a:t>
            </a:r>
            <a:r>
              <a:rPr lang="en-US" dirty="0" smtClean="0">
                <a:solidFill>
                  <a:srgbClr val="002060"/>
                </a:solidFill>
                <a:latin typeface="Book Antiqua" panose="02040602050305030304" pitchFamily="18" charset="0"/>
              </a:rPr>
              <a:t>When </a:t>
            </a:r>
            <a:r>
              <a:rPr lang="en-US" dirty="0">
                <a:solidFill>
                  <a:srgbClr val="002060"/>
                </a:solidFill>
                <a:latin typeface="Book Antiqua" panose="02040602050305030304" pitchFamily="18" charset="0"/>
              </a:rPr>
              <a:t>the power goes out, or the local internet service provider is experiencing an outage, entire systems go offline. Natural disasters or emergencies can also affect data centers, which most IoT solutions require to operate adequately. </a:t>
            </a:r>
            <a:endParaRPr lang="en-US" dirty="0" smtClean="0">
              <a:solidFill>
                <a:srgbClr val="002060"/>
              </a:solidFill>
              <a:latin typeface="Book Antiqua" panose="02040602050305030304" pitchFamily="18" charset="0"/>
            </a:endParaRPr>
          </a:p>
          <a:p>
            <a:pPr marL="457200" lvl="1" indent="0" algn="just">
              <a:lnSpc>
                <a:spcPct val="150000"/>
              </a:lnSpc>
              <a:buNone/>
            </a:pPr>
            <a:r>
              <a:rPr lang="en-US" sz="2000" b="1" u="sng" dirty="0">
                <a:solidFill>
                  <a:srgbClr val="00B0F0"/>
                </a:solidFill>
                <a:latin typeface="Book Antiqua" panose="02040602050305030304" pitchFamily="18" charset="0"/>
              </a:rPr>
              <a:t>Solution: </a:t>
            </a:r>
            <a:r>
              <a:rPr lang="en-US" sz="2000" dirty="0">
                <a:solidFill>
                  <a:srgbClr val="002060"/>
                </a:solidFill>
                <a:latin typeface="Book Antiqua" panose="02040602050305030304" pitchFamily="18" charset="0"/>
              </a:rPr>
              <a:t>Low-power and offline support are certainly two features that should be prioritized for the Internet of Things market. However, in the commercial world, there needs to be a reliable way to utilize devices and systems under unexpected conditions. </a:t>
            </a:r>
            <a:endParaRPr lang="en-IN" sz="2000" b="1" dirty="0" smtClean="0">
              <a:solidFill>
                <a:srgbClr val="002060"/>
              </a:solidFill>
              <a:latin typeface="Book Antiqua" panose="02040602050305030304" pitchFamily="18" charset="0"/>
            </a:endParaRPr>
          </a:p>
          <a:p>
            <a:pPr marL="457200" indent="-457200" algn="just">
              <a:lnSpc>
                <a:spcPct val="150000"/>
              </a:lnSpc>
              <a:buFont typeface="+mj-lt"/>
              <a:buAutoNum type="arabicPeriod"/>
            </a:pPr>
            <a:r>
              <a:rPr lang="en-IN" b="1" dirty="0">
                <a:solidFill>
                  <a:srgbClr val="002060"/>
                </a:solidFill>
                <a:latin typeface="Book Antiqua" panose="02040602050305030304" pitchFamily="18" charset="0"/>
              </a:rPr>
              <a:t>Resource </a:t>
            </a:r>
            <a:r>
              <a:rPr lang="en-IN" b="1" dirty="0" smtClean="0">
                <a:solidFill>
                  <a:srgbClr val="002060"/>
                </a:solidFill>
                <a:latin typeface="Book Antiqua" panose="02040602050305030304" pitchFamily="18" charset="0"/>
              </a:rPr>
              <a:t>Consumption- </a:t>
            </a:r>
            <a:r>
              <a:rPr lang="en-US" dirty="0" smtClean="0">
                <a:solidFill>
                  <a:srgbClr val="002060"/>
                </a:solidFill>
                <a:latin typeface="Book Antiqua" panose="02040602050305030304" pitchFamily="18" charset="0"/>
              </a:rPr>
              <a:t>Electronics </a:t>
            </a:r>
            <a:r>
              <a:rPr lang="en-US" dirty="0">
                <a:solidFill>
                  <a:srgbClr val="002060"/>
                </a:solidFill>
                <a:latin typeface="Book Antiqua" panose="02040602050305030304" pitchFamily="18" charset="0"/>
              </a:rPr>
              <a:t>require energy to operate and IoT devices are no exception. Worse yet, they must actively transmit data 24/7, which means support from other technologies, including network adapters, gateways and more. </a:t>
            </a:r>
            <a:endParaRPr lang="en-US" dirty="0" smtClean="0">
              <a:solidFill>
                <a:srgbClr val="002060"/>
              </a:solidFill>
              <a:latin typeface="Book Antiqua" panose="02040602050305030304" pitchFamily="18" charset="0"/>
            </a:endParaRPr>
          </a:p>
          <a:p>
            <a:pPr marL="457200" lvl="1" indent="0" algn="just">
              <a:lnSpc>
                <a:spcPct val="150000"/>
              </a:lnSpc>
              <a:buNone/>
            </a:pPr>
            <a:r>
              <a:rPr lang="en-US" sz="2000" b="1" u="sng" dirty="0" smtClean="0">
                <a:solidFill>
                  <a:srgbClr val="00B0F0"/>
                </a:solidFill>
                <a:latin typeface="Book Antiqua" panose="02040602050305030304" pitchFamily="18" charset="0"/>
              </a:rPr>
              <a:t>Solution</a:t>
            </a:r>
            <a:r>
              <a:rPr lang="en-US" sz="2000" b="1" u="sng" dirty="0">
                <a:solidFill>
                  <a:srgbClr val="00B0F0"/>
                </a:solidFill>
                <a:latin typeface="Book Antiqua" panose="02040602050305030304" pitchFamily="18" charset="0"/>
              </a:rPr>
              <a:t>: </a:t>
            </a:r>
            <a:r>
              <a:rPr lang="en-US" sz="2000" dirty="0">
                <a:solidFill>
                  <a:srgbClr val="002060"/>
                </a:solidFill>
                <a:latin typeface="Book Antiqua" panose="02040602050305030304" pitchFamily="18" charset="0"/>
              </a:rPr>
              <a:t>As technology advances, it generally becomes more efficient about resource consumption. </a:t>
            </a:r>
            <a:r>
              <a:rPr lang="en-US" sz="2000" dirty="0" smtClean="0">
                <a:solidFill>
                  <a:srgbClr val="002060"/>
                </a:solidFill>
                <a:latin typeface="Book Antiqua" panose="02040602050305030304" pitchFamily="18" charset="0"/>
              </a:rPr>
              <a:t>Installing </a:t>
            </a:r>
            <a:r>
              <a:rPr lang="en-US" sz="2000" dirty="0">
                <a:solidFill>
                  <a:srgbClr val="002060"/>
                </a:solidFill>
                <a:latin typeface="Book Antiqua" panose="02040602050305030304" pitchFamily="18" charset="0"/>
              </a:rPr>
              <a:t>a renewable energy </a:t>
            </a:r>
            <a:r>
              <a:rPr lang="en-US" sz="2000" dirty="0" smtClean="0">
                <a:solidFill>
                  <a:srgbClr val="002060"/>
                </a:solidFill>
                <a:latin typeface="Book Antiqua" panose="02040602050305030304" pitchFamily="18" charset="0"/>
              </a:rPr>
              <a:t>source like </a:t>
            </a:r>
            <a:r>
              <a:rPr lang="en-US" sz="2000" dirty="0">
                <a:solidFill>
                  <a:srgbClr val="002060"/>
                </a:solidFill>
                <a:latin typeface="Book Antiqua" panose="02040602050305030304" pitchFamily="18" charset="0"/>
              </a:rPr>
              <a:t>a solar power </a:t>
            </a:r>
            <a:r>
              <a:rPr lang="en-US" sz="2000" dirty="0" smtClean="0">
                <a:solidFill>
                  <a:srgbClr val="002060"/>
                </a:solidFill>
                <a:latin typeface="Book Antiqua" panose="02040602050305030304" pitchFamily="18" charset="0"/>
              </a:rPr>
              <a:t>system </a:t>
            </a:r>
            <a:r>
              <a:rPr lang="en-US" sz="2000" dirty="0">
                <a:solidFill>
                  <a:srgbClr val="002060"/>
                </a:solidFill>
                <a:latin typeface="Book Antiqua" panose="02040602050305030304" pitchFamily="18" charset="0"/>
              </a:rPr>
              <a:t>at resource-intensive locations is a great example. </a:t>
            </a:r>
            <a:endParaRPr lang="en-IN" sz="20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43</a:t>
            </a:fld>
            <a:endParaRPr lang="en-IN"/>
          </a:p>
        </p:txBody>
      </p:sp>
    </p:spTree>
    <p:extLst>
      <p:ext uri="{BB962C8B-B14F-4D97-AF65-F5344CB8AC3E}">
        <p14:creationId xmlns:p14="http://schemas.microsoft.com/office/powerpoint/2010/main" val="3053316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6425" y="203813"/>
            <a:ext cx="10635522" cy="6171866"/>
          </a:xfrm>
        </p:spPr>
        <p:txBody>
          <a:bodyPr>
            <a:normAutofit/>
          </a:bodyPr>
          <a:lstStyle/>
          <a:p>
            <a:pPr marL="457200" indent="-457200" algn="just">
              <a:lnSpc>
                <a:spcPct val="150000"/>
              </a:lnSpc>
              <a:buFont typeface="+mj-lt"/>
              <a:buAutoNum type="arabicPeriod" startAt="3"/>
            </a:pPr>
            <a:r>
              <a:rPr lang="en-IN" sz="2200" b="1" dirty="0" smtClean="0">
                <a:solidFill>
                  <a:srgbClr val="002060"/>
                </a:solidFill>
                <a:latin typeface="Book Antiqua" panose="02040602050305030304" pitchFamily="18" charset="0"/>
              </a:rPr>
              <a:t>Fragmentation- </a:t>
            </a:r>
            <a:r>
              <a:rPr lang="en-US" sz="2200" dirty="0" smtClean="0">
                <a:solidFill>
                  <a:srgbClr val="002060"/>
                </a:solidFill>
                <a:latin typeface="Book Antiqua" panose="02040602050305030304" pitchFamily="18" charset="0"/>
              </a:rPr>
              <a:t>The </a:t>
            </a:r>
            <a:r>
              <a:rPr lang="en-US" sz="2200" dirty="0">
                <a:solidFill>
                  <a:srgbClr val="002060"/>
                </a:solidFill>
                <a:latin typeface="Book Antiqua" panose="02040602050305030304" pitchFamily="18" charset="0"/>
              </a:rPr>
              <a:t>IoT world consists of thousands of devices from as many brands and developers. Each one is designed to work on a proprietary ecosystem, with separate mobile apps, tools and gateways to support them. The fragmentation is incredible, and it‘s something that could truly hold back the industrial world. It could prove disastrous in certain industries, like the medical sector, where it‘s necessary to have clearly-defined and ultra-reliable solutions in place. </a:t>
            </a:r>
            <a:endParaRPr lang="en-US" sz="2200" dirty="0" smtClean="0">
              <a:solidFill>
                <a:srgbClr val="002060"/>
              </a:solidFill>
              <a:latin typeface="Book Antiqua" panose="02040602050305030304" pitchFamily="18" charset="0"/>
            </a:endParaRPr>
          </a:p>
          <a:p>
            <a:pPr marL="457200" lvl="1" indent="0" algn="just">
              <a:lnSpc>
                <a:spcPct val="150000"/>
              </a:lnSpc>
              <a:buNone/>
            </a:pPr>
            <a:r>
              <a:rPr lang="en-US" sz="2200" b="1" u="sng" dirty="0" smtClean="0">
                <a:solidFill>
                  <a:srgbClr val="00B0F0"/>
                </a:solidFill>
                <a:latin typeface="Book Antiqua" panose="02040602050305030304" pitchFamily="18" charset="0"/>
              </a:rPr>
              <a:t>Solution</a:t>
            </a:r>
            <a:r>
              <a:rPr lang="en-US" sz="2200" b="1" u="sng" dirty="0">
                <a:solidFill>
                  <a:srgbClr val="00B0F0"/>
                </a:solidFill>
                <a:latin typeface="Book Antiqua" panose="02040602050305030304" pitchFamily="18" charset="0"/>
              </a:rPr>
              <a:t>: </a:t>
            </a:r>
            <a:r>
              <a:rPr lang="en-US" sz="2200" dirty="0">
                <a:solidFill>
                  <a:srgbClr val="002060"/>
                </a:solidFill>
                <a:latin typeface="Book Antiqua" panose="02040602050305030304" pitchFamily="18" charset="0"/>
              </a:rPr>
              <a:t>There needs to be open standards, especially for IoT applications and devices. They should exist to unify the communication and usability of all devices, namely when it comes to data usage. </a:t>
            </a:r>
            <a:endParaRPr lang="en-IN" sz="22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44</a:t>
            </a:fld>
            <a:endParaRPr lang="en-IN"/>
          </a:p>
        </p:txBody>
      </p:sp>
    </p:spTree>
    <p:extLst>
      <p:ext uri="{BB962C8B-B14F-4D97-AF65-F5344CB8AC3E}">
        <p14:creationId xmlns:p14="http://schemas.microsoft.com/office/powerpoint/2010/main" val="245227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352270"/>
            <a:ext cx="10715469" cy="6023409"/>
          </a:xfrm>
        </p:spPr>
        <p:txBody>
          <a:bodyPr>
            <a:normAutofit/>
          </a:bodyPr>
          <a:lstStyle/>
          <a:p>
            <a:pPr algn="just">
              <a:lnSpc>
                <a:spcPct val="150000"/>
              </a:lnSpc>
            </a:pPr>
            <a:r>
              <a:rPr lang="en-US" sz="2300" dirty="0">
                <a:solidFill>
                  <a:srgbClr val="002060"/>
                </a:solidFill>
                <a:effectLst/>
                <a:latin typeface="Times New Roman" panose="02020603050405020304" pitchFamily="18" charset="0"/>
                <a:ea typeface="Calibri" panose="020F0502020204030204" pitchFamily="34" charset="0"/>
              </a:rPr>
              <a:t>In an IoT system, data is generated by multiple kinds of devices, processed in different ways, transmitted to different locations, and acted upon by applications. </a:t>
            </a:r>
          </a:p>
          <a:p>
            <a:pPr algn="just">
              <a:lnSpc>
                <a:spcPct val="150000"/>
              </a:lnSpc>
            </a:pPr>
            <a:r>
              <a:rPr lang="en-US" sz="2300" dirty="0">
                <a:solidFill>
                  <a:srgbClr val="002060"/>
                </a:solidFill>
                <a:latin typeface="Times New Roman" panose="02020603050405020304" pitchFamily="18" charset="0"/>
              </a:rPr>
              <a:t>The proposed IoT reference model is comprised of seven levels. Each level is defined with terminology that can be standardized to create a globally accepted frame of reference. </a:t>
            </a:r>
          </a:p>
          <a:p>
            <a:pPr algn="just">
              <a:lnSpc>
                <a:spcPct val="150000"/>
              </a:lnSpc>
            </a:pPr>
            <a:r>
              <a:rPr lang="en-US" sz="2300" dirty="0">
                <a:solidFill>
                  <a:srgbClr val="002060"/>
                </a:solidFill>
                <a:latin typeface="Times New Roman" panose="02020603050405020304" pitchFamily="18" charset="0"/>
              </a:rPr>
              <a:t>The IoT Reference Model also allows the processing occurring at each level to range from trivial to complex, depending on the situation. The model describes how tasks at each level should be handled to maintain simplicity, allow high scalability, and ensure supportability. Finally, the model defines the functions required for an IoT system to be complete.</a:t>
            </a:r>
          </a:p>
          <a:p>
            <a:pPr algn="just">
              <a:lnSpc>
                <a:spcPct val="150000"/>
              </a:lnSpc>
            </a:pPr>
            <a:endParaRPr lang="en-US" sz="2300" dirty="0">
              <a:solidFill>
                <a:srgbClr val="002060"/>
              </a:solidFill>
              <a:latin typeface="Times New Roman" panose="02020603050405020304" pitchFamily="18" charset="0"/>
            </a:endParaRPr>
          </a:p>
          <a:p>
            <a:pPr algn="just">
              <a:lnSpc>
                <a:spcPct val="150000"/>
              </a:lnSpc>
            </a:pPr>
            <a:endParaRPr lang="en-US" sz="2300" dirty="0">
              <a:solidFill>
                <a:srgbClr val="002060"/>
              </a:solidFill>
              <a:effectLst/>
              <a:latin typeface="Times New Roman" panose="02020603050405020304" pitchFamily="18" charset="0"/>
              <a:ea typeface="Calibri" panose="020F0502020204030204" pitchFamily="34" charset="0"/>
            </a:endParaRPr>
          </a:p>
          <a:p>
            <a:pPr algn="just">
              <a:lnSpc>
                <a:spcPct val="150000"/>
              </a:lnSpc>
            </a:pPr>
            <a:endParaRPr lang="en-IN" sz="2300" dirty="0">
              <a:solidFill>
                <a:srgbClr val="002060"/>
              </a:solidFill>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5</a:t>
            </a:fld>
            <a:endParaRPr lang="en-IN"/>
          </a:p>
        </p:txBody>
      </p:sp>
    </p:spTree>
    <p:extLst>
      <p:ext uri="{BB962C8B-B14F-4D97-AF65-F5344CB8AC3E}">
        <p14:creationId xmlns:p14="http://schemas.microsoft.com/office/powerpoint/2010/main" val="160708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chart, funnel chart&#10;&#10;Description automatically generated">
            <a:extLst>
              <a:ext uri="{FF2B5EF4-FFF2-40B4-BE49-F238E27FC236}">
                <a16:creationId xmlns="" xmlns:a16="http://schemas.microsoft.com/office/drawing/2014/main" id="{F323C2ED-BE54-4D04-BB2D-33E68356A1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
            <a:ext cx="12182612" cy="6858001"/>
          </a:xfrm>
        </p:spPr>
      </p:pic>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6</a:t>
            </a:fld>
            <a:endParaRPr lang="en-IN"/>
          </a:p>
        </p:txBody>
      </p:sp>
    </p:spTree>
    <p:extLst>
      <p:ext uri="{BB962C8B-B14F-4D97-AF65-F5344CB8AC3E}">
        <p14:creationId xmlns:p14="http://schemas.microsoft.com/office/powerpoint/2010/main" val="221384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908" y="307299"/>
            <a:ext cx="10820400" cy="3755036"/>
          </a:xfrm>
        </p:spPr>
        <p:txBody>
          <a:bodyPr>
            <a:normAutofit/>
          </a:bodyPr>
          <a:lstStyle/>
          <a:p>
            <a:pPr algn="just">
              <a:lnSpc>
                <a:spcPct val="150000"/>
              </a:lnSpc>
            </a:pPr>
            <a:r>
              <a:rPr lang="en-US" sz="2200" b="1" dirty="0">
                <a:solidFill>
                  <a:srgbClr val="C00000"/>
                </a:solidFill>
                <a:effectLst/>
                <a:latin typeface="Book Antiqua" panose="02040602050305030304" pitchFamily="18" charset="0"/>
                <a:ea typeface="Calibri" panose="020F0502020204030204" pitchFamily="34" charset="0"/>
              </a:rPr>
              <a:t>Level 1: Physical Devices and Controllers-</a:t>
            </a:r>
            <a:r>
              <a:rPr lang="en-US" sz="2200" dirty="0">
                <a:solidFill>
                  <a:srgbClr val="C00000"/>
                </a:solidFill>
                <a:effectLst/>
                <a:latin typeface="Book Antiqua" panose="02040602050305030304" pitchFamily="18" charset="0"/>
                <a:ea typeface="Calibri" panose="020F0502020204030204" pitchFamily="34" charset="0"/>
              </a:rPr>
              <a:t>  </a:t>
            </a:r>
            <a:r>
              <a:rPr lang="en-US" sz="2200" dirty="0">
                <a:solidFill>
                  <a:srgbClr val="002060"/>
                </a:solidFill>
                <a:effectLst/>
                <a:latin typeface="Book Antiqua" panose="02040602050305030304" pitchFamily="18" charset="0"/>
                <a:ea typeface="Calibri" panose="020F0502020204030204" pitchFamily="34" charset="0"/>
              </a:rPr>
              <a:t>The IoT Reference Model starts physical devices and controllers that might control multiple devices. These are the things in the IoT, and they include a wide range of endpoint devices that send and receive information. </a:t>
            </a:r>
            <a:endParaRPr lang="en-IN" sz="22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7</a:t>
            </a:fld>
            <a:endParaRPr lang="en-IN"/>
          </a:p>
        </p:txBody>
      </p:sp>
      <p:pic>
        <p:nvPicPr>
          <p:cNvPr id="7" name="Picture 6" descr="Graphical user interface, website&#10;&#10;Description automatically generated">
            <a:extLst>
              <a:ext uri="{FF2B5EF4-FFF2-40B4-BE49-F238E27FC236}">
                <a16:creationId xmlns="" xmlns:a16="http://schemas.microsoft.com/office/drawing/2014/main" id="{55471E2F-619C-49A6-8AE5-C2835C770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720" y="2308185"/>
            <a:ext cx="8987861" cy="4413289"/>
          </a:xfrm>
          <a:prstGeom prst="rect">
            <a:avLst/>
          </a:prstGeom>
        </p:spPr>
      </p:pic>
    </p:spTree>
    <p:extLst>
      <p:ext uri="{BB962C8B-B14F-4D97-AF65-F5344CB8AC3E}">
        <p14:creationId xmlns:p14="http://schemas.microsoft.com/office/powerpoint/2010/main" val="116341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944" y="136525"/>
            <a:ext cx="10980296" cy="3775908"/>
          </a:xfrm>
        </p:spPr>
        <p:txBody>
          <a:bodyPr>
            <a:normAutofit/>
          </a:bodyPr>
          <a:lstStyle/>
          <a:p>
            <a:pPr marL="0" marR="0" algn="just">
              <a:lnSpc>
                <a:spcPct val="150000"/>
              </a:lnSpc>
              <a:spcBef>
                <a:spcPts val="1200"/>
              </a:spcBef>
              <a:spcAft>
                <a:spcPts val="0"/>
              </a:spcAft>
            </a:pPr>
            <a:r>
              <a:rPr lang="en-US" b="1" dirty="0">
                <a:solidFill>
                  <a:srgbClr val="C00000"/>
                </a:solidFill>
                <a:effectLst/>
                <a:latin typeface="Book Antiqua" panose="02040602050305030304" pitchFamily="18" charset="0"/>
                <a:ea typeface="Calibri" panose="020F0502020204030204" pitchFamily="34" charset="0"/>
                <a:cs typeface="Times New Roman" panose="02020603050405020304" pitchFamily="18" charset="0"/>
              </a:rPr>
              <a:t>Level 2: Connectivity- </a:t>
            </a:r>
            <a:r>
              <a:rPr lang="en-US"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Communications and connectivity are concentrated in one level. The most important function of Level 2 is reliable, timely information transmission. This includes transmissions: </a:t>
            </a:r>
          </a:p>
          <a:p>
            <a:pPr marL="800100" lvl="1" indent="-342900" algn="just">
              <a:lnSpc>
                <a:spcPct val="150000"/>
              </a:lnSpc>
              <a:spcBef>
                <a:spcPts val="0"/>
              </a:spcBef>
              <a:buFont typeface="Symbol" panose="05050102010706020507" pitchFamily="18" charset="2"/>
              <a:buChar char=""/>
            </a:pPr>
            <a:r>
              <a:rPr lang="en-US" sz="20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Between devices (Level 1) and the network </a:t>
            </a:r>
          </a:p>
          <a:p>
            <a:pPr marL="800100" lvl="1" indent="-342900" algn="just">
              <a:lnSpc>
                <a:spcPct val="150000"/>
              </a:lnSpc>
              <a:spcBef>
                <a:spcPts val="0"/>
              </a:spcBef>
              <a:buFont typeface="Symbol" panose="05050102010706020507" pitchFamily="18" charset="2"/>
              <a:buChar char=""/>
            </a:pPr>
            <a:r>
              <a:rPr lang="en-US" sz="20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Across networks (east-west) </a:t>
            </a:r>
          </a:p>
          <a:p>
            <a:pPr marL="800100" lvl="1" indent="-342900" algn="just">
              <a:lnSpc>
                <a:spcPct val="150000"/>
              </a:lnSpc>
              <a:spcBef>
                <a:spcPts val="0"/>
              </a:spcBef>
              <a:buFont typeface="Symbol" panose="05050102010706020507" pitchFamily="18" charset="2"/>
              <a:buChar char=""/>
            </a:pPr>
            <a:r>
              <a:rPr lang="en-US" sz="2000" dirty="0">
                <a:solidFill>
                  <a:srgbClr val="002060"/>
                </a:solidFill>
                <a:effectLst/>
                <a:latin typeface="Book Antiqua" panose="02040602050305030304" pitchFamily="18" charset="0"/>
                <a:ea typeface="Calibri" panose="020F0502020204030204" pitchFamily="34" charset="0"/>
                <a:cs typeface="Times New Roman" panose="02020603050405020304" pitchFamily="18" charset="0"/>
              </a:rPr>
              <a:t>Between the network (Level 2) and low-level information processing occurring at Level 3 </a:t>
            </a: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8</a:t>
            </a:fld>
            <a:endParaRPr lang="en-IN"/>
          </a:p>
        </p:txBody>
      </p:sp>
      <p:pic>
        <p:nvPicPr>
          <p:cNvPr id="6" name="Picture 5" descr="Graphical user interface&#10;&#10;Description automatically generated">
            <a:extLst>
              <a:ext uri="{FF2B5EF4-FFF2-40B4-BE49-F238E27FC236}">
                <a16:creationId xmlns="" xmlns:a16="http://schemas.microsoft.com/office/drawing/2014/main" id="{51E64B51-94A2-4FB4-AF3F-62754BE07395}"/>
              </a:ext>
            </a:extLst>
          </p:cNvPr>
          <p:cNvPicPr/>
          <p:nvPr/>
        </p:nvPicPr>
        <p:blipFill>
          <a:blip r:embed="rId3">
            <a:extLst>
              <a:ext uri="{28A0092B-C50C-407E-A947-70E740481C1C}">
                <a14:useLocalDpi xmlns:a14="http://schemas.microsoft.com/office/drawing/2010/main" val="0"/>
              </a:ext>
            </a:extLst>
          </a:blip>
          <a:stretch>
            <a:fillRect/>
          </a:stretch>
        </p:blipFill>
        <p:spPr>
          <a:xfrm>
            <a:off x="2597909" y="2944872"/>
            <a:ext cx="7422391" cy="3913128"/>
          </a:xfrm>
          <a:prstGeom prst="rect">
            <a:avLst/>
          </a:prstGeom>
        </p:spPr>
      </p:pic>
    </p:spTree>
    <p:extLst>
      <p:ext uri="{BB962C8B-B14F-4D97-AF65-F5344CB8AC3E}">
        <p14:creationId xmlns:p14="http://schemas.microsoft.com/office/powerpoint/2010/main" val="384915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826" y="200026"/>
            <a:ext cx="10894649" cy="6175653"/>
          </a:xfrm>
        </p:spPr>
        <p:txBody>
          <a:bodyPr>
            <a:normAutofit/>
          </a:bodyPr>
          <a:lstStyle/>
          <a:p>
            <a:pPr algn="just">
              <a:lnSpc>
                <a:spcPct val="150000"/>
              </a:lnSpc>
            </a:pPr>
            <a:r>
              <a:rPr lang="en-IN" sz="2200" b="1" dirty="0">
                <a:solidFill>
                  <a:srgbClr val="C00000"/>
                </a:solidFill>
                <a:latin typeface="Book Antiqua" panose="02040602050305030304" pitchFamily="18" charset="0"/>
              </a:rPr>
              <a:t>Level 3: Edge (Fog) Computing- </a:t>
            </a:r>
            <a:r>
              <a:rPr lang="en-IN" sz="2200" dirty="0">
                <a:solidFill>
                  <a:srgbClr val="002060"/>
                </a:solidFill>
                <a:latin typeface="Book Antiqua" panose="02040602050305030304" pitchFamily="18" charset="0"/>
              </a:rPr>
              <a:t>The functions of Level 3 are driven by the need to convert network data flows into information that is suitable for storage and higher level processing at Level 4 (data accumulation). This means that Level 3 activities focus on high-volume data analysis and transformation. Level 3 processing can encompass many examples, such as: </a:t>
            </a:r>
          </a:p>
          <a:p>
            <a:pPr lvl="1" algn="just">
              <a:lnSpc>
                <a:spcPct val="150000"/>
              </a:lnSpc>
            </a:pPr>
            <a:r>
              <a:rPr lang="en-IN" sz="2200" dirty="0">
                <a:solidFill>
                  <a:srgbClr val="002060"/>
                </a:solidFill>
                <a:latin typeface="Book Antiqua" panose="02040602050305030304" pitchFamily="18" charset="0"/>
              </a:rPr>
              <a:t>Evaluation</a:t>
            </a:r>
          </a:p>
          <a:p>
            <a:pPr lvl="1" algn="just">
              <a:lnSpc>
                <a:spcPct val="150000"/>
              </a:lnSpc>
            </a:pPr>
            <a:r>
              <a:rPr lang="en-IN" sz="2200" dirty="0">
                <a:solidFill>
                  <a:srgbClr val="002060"/>
                </a:solidFill>
                <a:latin typeface="Book Antiqua" panose="02040602050305030304" pitchFamily="18" charset="0"/>
              </a:rPr>
              <a:t>Formatting</a:t>
            </a:r>
          </a:p>
          <a:p>
            <a:pPr lvl="1" algn="just">
              <a:lnSpc>
                <a:spcPct val="150000"/>
              </a:lnSpc>
            </a:pPr>
            <a:r>
              <a:rPr lang="en-IN" sz="2200" dirty="0">
                <a:solidFill>
                  <a:srgbClr val="002060"/>
                </a:solidFill>
                <a:latin typeface="Book Antiqua" panose="02040602050305030304" pitchFamily="18" charset="0"/>
              </a:rPr>
              <a:t>Expanding/decoding</a:t>
            </a:r>
          </a:p>
          <a:p>
            <a:pPr lvl="1" algn="just">
              <a:lnSpc>
                <a:spcPct val="150000"/>
              </a:lnSpc>
            </a:pPr>
            <a:r>
              <a:rPr lang="en-IN" sz="2200" dirty="0">
                <a:solidFill>
                  <a:srgbClr val="002060"/>
                </a:solidFill>
                <a:latin typeface="Book Antiqua" panose="02040602050305030304" pitchFamily="18" charset="0"/>
              </a:rPr>
              <a:t>Distillation/reduction</a:t>
            </a:r>
          </a:p>
          <a:p>
            <a:pPr lvl="1" algn="just">
              <a:lnSpc>
                <a:spcPct val="150000"/>
              </a:lnSpc>
            </a:pPr>
            <a:r>
              <a:rPr lang="en-IN" sz="2200" dirty="0">
                <a:solidFill>
                  <a:srgbClr val="002060"/>
                </a:solidFill>
                <a:latin typeface="Book Antiqua" panose="02040602050305030304" pitchFamily="18" charset="0"/>
              </a:rPr>
              <a:t>Assessment</a:t>
            </a:r>
          </a:p>
        </p:txBody>
      </p:sp>
      <p:sp>
        <p:nvSpPr>
          <p:cNvPr id="4" name="Footer Placeholder 3"/>
          <p:cNvSpPr>
            <a:spLocks noGrp="1"/>
          </p:cNvSpPr>
          <p:nvPr>
            <p:ph type="ftr" sz="quarter" idx="11"/>
          </p:nvPr>
        </p:nvSpPr>
        <p:spPr/>
        <p:txBody>
          <a:bodyPr/>
          <a:lstStyle/>
          <a:p>
            <a:r>
              <a:rPr lang="en-IN"/>
              <a:t>Ms. Kritika Purohit</a:t>
            </a:r>
          </a:p>
        </p:txBody>
      </p:sp>
      <p:sp>
        <p:nvSpPr>
          <p:cNvPr id="5" name="Slide Number Placeholder 4"/>
          <p:cNvSpPr>
            <a:spLocks noGrp="1"/>
          </p:cNvSpPr>
          <p:nvPr>
            <p:ph type="sldNum" sz="quarter" idx="12"/>
          </p:nvPr>
        </p:nvSpPr>
        <p:spPr/>
        <p:txBody>
          <a:bodyPr/>
          <a:lstStyle/>
          <a:p>
            <a:fld id="{F000A653-2324-4FE4-BCB7-E9656D1113D7}" type="slidenum">
              <a:rPr lang="en-IN" smtClean="0"/>
              <a:pPr/>
              <a:t>9</a:t>
            </a:fld>
            <a:endParaRPr lang="en-IN"/>
          </a:p>
        </p:txBody>
      </p:sp>
    </p:spTree>
    <p:extLst>
      <p:ext uri="{BB962C8B-B14F-4D97-AF65-F5344CB8AC3E}">
        <p14:creationId xmlns:p14="http://schemas.microsoft.com/office/powerpoint/2010/main" val="4564458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589</TotalTime>
  <Words>3086</Words>
  <Application>Microsoft Office PowerPoint</Application>
  <PresentationFormat>Widescreen</PresentationFormat>
  <Paragraphs>257</Paragraphs>
  <Slides>44</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Book Antiqua</vt:lpstr>
      <vt:lpstr>Calibri</vt:lpstr>
      <vt:lpstr>Gill Sans MT</vt:lpstr>
      <vt:lpstr>Impact</vt:lpstr>
      <vt:lpstr>Symbol</vt:lpstr>
      <vt:lpstr>Times New Roman</vt:lpstr>
      <vt:lpstr>Badge</vt:lpstr>
      <vt:lpstr>Unit III Architecture &amp; Reference Model </vt:lpstr>
      <vt:lpstr>Points to be covered-</vt:lpstr>
      <vt:lpstr>Introduction to Architecture and Reference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 IoT Layered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Uniform Resource Identifier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in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Architecture and Reference Model</dc:title>
  <dc:creator>Lab-5</dc:creator>
  <cp:lastModifiedBy>workshop</cp:lastModifiedBy>
  <cp:revision>70</cp:revision>
  <dcterms:created xsi:type="dcterms:W3CDTF">2021-09-14T09:09:20Z</dcterms:created>
  <dcterms:modified xsi:type="dcterms:W3CDTF">2021-10-05T07:11:14Z</dcterms:modified>
</cp:coreProperties>
</file>