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2C84A9-45D3-46A2-A2D5-31EF41BAE877}" type="datetimeFigureOut">
              <a:rPr lang="en-IN" smtClean="0"/>
              <a:t>08-10-2021</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EE547C-4630-4960-8FC3-335ABAD7CCF5}" type="slidenum">
              <a:rPr lang="en-IN" smtClean="0"/>
              <a:t>‹#›</a:t>
            </a:fld>
            <a:endParaRPr lang="en-IN" dirty="0"/>
          </a:p>
        </p:txBody>
      </p:sp>
    </p:spTree>
    <p:extLst>
      <p:ext uri="{BB962C8B-B14F-4D97-AF65-F5344CB8AC3E}">
        <p14:creationId xmlns:p14="http://schemas.microsoft.com/office/powerpoint/2010/main" val="2151339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8EE547C-4630-4960-8FC3-335ABAD7CCF5}" type="slidenum">
              <a:rPr lang="en-IN" smtClean="0"/>
              <a:t>3</a:t>
            </a:fld>
            <a:endParaRPr lang="en-IN" dirty="0"/>
          </a:p>
        </p:txBody>
      </p:sp>
    </p:spTree>
    <p:extLst>
      <p:ext uri="{BB962C8B-B14F-4D97-AF65-F5344CB8AC3E}">
        <p14:creationId xmlns:p14="http://schemas.microsoft.com/office/powerpoint/2010/main" val="612249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8EE547C-4630-4960-8FC3-335ABAD7CCF5}" type="slidenum">
              <a:rPr lang="en-IN" smtClean="0"/>
              <a:t>12</a:t>
            </a:fld>
            <a:endParaRPr lang="en-IN" dirty="0"/>
          </a:p>
        </p:txBody>
      </p:sp>
    </p:spTree>
    <p:extLst>
      <p:ext uri="{BB962C8B-B14F-4D97-AF65-F5344CB8AC3E}">
        <p14:creationId xmlns:p14="http://schemas.microsoft.com/office/powerpoint/2010/main" val="424001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8EE547C-4630-4960-8FC3-335ABAD7CCF5}" type="slidenum">
              <a:rPr lang="en-IN" smtClean="0"/>
              <a:t>13</a:t>
            </a:fld>
            <a:endParaRPr lang="en-IN" dirty="0"/>
          </a:p>
        </p:txBody>
      </p:sp>
    </p:spTree>
    <p:extLst>
      <p:ext uri="{BB962C8B-B14F-4D97-AF65-F5344CB8AC3E}">
        <p14:creationId xmlns:p14="http://schemas.microsoft.com/office/powerpoint/2010/main" val="2075379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8EE547C-4630-4960-8FC3-335ABAD7CCF5}" type="slidenum">
              <a:rPr lang="en-IN" smtClean="0"/>
              <a:t>14</a:t>
            </a:fld>
            <a:endParaRPr lang="en-IN" dirty="0"/>
          </a:p>
        </p:txBody>
      </p:sp>
    </p:spTree>
    <p:extLst>
      <p:ext uri="{BB962C8B-B14F-4D97-AF65-F5344CB8AC3E}">
        <p14:creationId xmlns:p14="http://schemas.microsoft.com/office/powerpoint/2010/main" val="3049529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8EE547C-4630-4960-8FC3-335ABAD7CCF5}" type="slidenum">
              <a:rPr lang="en-IN" smtClean="0"/>
              <a:t>15</a:t>
            </a:fld>
            <a:endParaRPr lang="en-IN" dirty="0"/>
          </a:p>
        </p:txBody>
      </p:sp>
    </p:spTree>
    <p:extLst>
      <p:ext uri="{BB962C8B-B14F-4D97-AF65-F5344CB8AC3E}">
        <p14:creationId xmlns:p14="http://schemas.microsoft.com/office/powerpoint/2010/main" val="783934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8EE547C-4630-4960-8FC3-335ABAD7CCF5}" type="slidenum">
              <a:rPr lang="en-IN" smtClean="0"/>
              <a:t>16</a:t>
            </a:fld>
            <a:endParaRPr lang="en-IN" dirty="0"/>
          </a:p>
        </p:txBody>
      </p:sp>
    </p:spTree>
    <p:extLst>
      <p:ext uri="{BB962C8B-B14F-4D97-AF65-F5344CB8AC3E}">
        <p14:creationId xmlns:p14="http://schemas.microsoft.com/office/powerpoint/2010/main" val="2992483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8EE547C-4630-4960-8FC3-335ABAD7CCF5}" type="slidenum">
              <a:rPr lang="en-IN" smtClean="0"/>
              <a:t>17</a:t>
            </a:fld>
            <a:endParaRPr lang="en-IN" dirty="0"/>
          </a:p>
        </p:txBody>
      </p:sp>
    </p:spTree>
    <p:extLst>
      <p:ext uri="{BB962C8B-B14F-4D97-AF65-F5344CB8AC3E}">
        <p14:creationId xmlns:p14="http://schemas.microsoft.com/office/powerpoint/2010/main" val="25367174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8EE547C-4630-4960-8FC3-335ABAD7CCF5}" type="slidenum">
              <a:rPr lang="en-IN" smtClean="0"/>
              <a:t>18</a:t>
            </a:fld>
            <a:endParaRPr lang="en-IN" dirty="0"/>
          </a:p>
        </p:txBody>
      </p:sp>
    </p:spTree>
    <p:extLst>
      <p:ext uri="{BB962C8B-B14F-4D97-AF65-F5344CB8AC3E}">
        <p14:creationId xmlns:p14="http://schemas.microsoft.com/office/powerpoint/2010/main" val="419689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8EE547C-4630-4960-8FC3-335ABAD7CCF5}" type="slidenum">
              <a:rPr lang="en-IN" smtClean="0"/>
              <a:t>19</a:t>
            </a:fld>
            <a:endParaRPr lang="en-IN" dirty="0"/>
          </a:p>
        </p:txBody>
      </p:sp>
    </p:spTree>
    <p:extLst>
      <p:ext uri="{BB962C8B-B14F-4D97-AF65-F5344CB8AC3E}">
        <p14:creationId xmlns:p14="http://schemas.microsoft.com/office/powerpoint/2010/main" val="1816837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8EE547C-4630-4960-8FC3-335ABAD7CCF5}" type="slidenum">
              <a:rPr lang="en-IN" smtClean="0"/>
              <a:t>20</a:t>
            </a:fld>
            <a:endParaRPr lang="en-IN" dirty="0"/>
          </a:p>
        </p:txBody>
      </p:sp>
    </p:spTree>
    <p:extLst>
      <p:ext uri="{BB962C8B-B14F-4D97-AF65-F5344CB8AC3E}">
        <p14:creationId xmlns:p14="http://schemas.microsoft.com/office/powerpoint/2010/main" val="2296661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8EE547C-4630-4960-8FC3-335ABAD7CCF5}" type="slidenum">
              <a:rPr lang="en-IN" smtClean="0"/>
              <a:t>21</a:t>
            </a:fld>
            <a:endParaRPr lang="en-IN" dirty="0"/>
          </a:p>
        </p:txBody>
      </p:sp>
    </p:spTree>
    <p:extLst>
      <p:ext uri="{BB962C8B-B14F-4D97-AF65-F5344CB8AC3E}">
        <p14:creationId xmlns:p14="http://schemas.microsoft.com/office/powerpoint/2010/main" val="3710368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8EE547C-4630-4960-8FC3-335ABAD7CCF5}" type="slidenum">
              <a:rPr lang="en-IN" smtClean="0"/>
              <a:t>4</a:t>
            </a:fld>
            <a:endParaRPr lang="en-IN" dirty="0"/>
          </a:p>
        </p:txBody>
      </p:sp>
    </p:spTree>
    <p:extLst>
      <p:ext uri="{BB962C8B-B14F-4D97-AF65-F5344CB8AC3E}">
        <p14:creationId xmlns:p14="http://schemas.microsoft.com/office/powerpoint/2010/main" val="42883394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8EE547C-4630-4960-8FC3-335ABAD7CCF5}" type="slidenum">
              <a:rPr lang="en-IN" smtClean="0"/>
              <a:t>22</a:t>
            </a:fld>
            <a:endParaRPr lang="en-IN" dirty="0"/>
          </a:p>
        </p:txBody>
      </p:sp>
    </p:spTree>
    <p:extLst>
      <p:ext uri="{BB962C8B-B14F-4D97-AF65-F5344CB8AC3E}">
        <p14:creationId xmlns:p14="http://schemas.microsoft.com/office/powerpoint/2010/main" val="38182169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8EE547C-4630-4960-8FC3-335ABAD7CCF5}" type="slidenum">
              <a:rPr lang="en-IN" smtClean="0"/>
              <a:t>23</a:t>
            </a:fld>
            <a:endParaRPr lang="en-IN" dirty="0"/>
          </a:p>
        </p:txBody>
      </p:sp>
    </p:spTree>
    <p:extLst>
      <p:ext uri="{BB962C8B-B14F-4D97-AF65-F5344CB8AC3E}">
        <p14:creationId xmlns:p14="http://schemas.microsoft.com/office/powerpoint/2010/main" val="8047243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8EE547C-4630-4960-8FC3-335ABAD7CCF5}" type="slidenum">
              <a:rPr lang="en-IN" smtClean="0"/>
              <a:t>24</a:t>
            </a:fld>
            <a:endParaRPr lang="en-IN" dirty="0"/>
          </a:p>
        </p:txBody>
      </p:sp>
    </p:spTree>
    <p:extLst>
      <p:ext uri="{BB962C8B-B14F-4D97-AF65-F5344CB8AC3E}">
        <p14:creationId xmlns:p14="http://schemas.microsoft.com/office/powerpoint/2010/main" val="20699919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8EE547C-4630-4960-8FC3-335ABAD7CCF5}" type="slidenum">
              <a:rPr lang="en-IN" smtClean="0"/>
              <a:t>25</a:t>
            </a:fld>
            <a:endParaRPr lang="en-IN" dirty="0"/>
          </a:p>
        </p:txBody>
      </p:sp>
    </p:spTree>
    <p:extLst>
      <p:ext uri="{BB962C8B-B14F-4D97-AF65-F5344CB8AC3E}">
        <p14:creationId xmlns:p14="http://schemas.microsoft.com/office/powerpoint/2010/main" val="407952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8EE547C-4630-4960-8FC3-335ABAD7CCF5}" type="slidenum">
              <a:rPr lang="en-IN" smtClean="0"/>
              <a:t>5</a:t>
            </a:fld>
            <a:endParaRPr lang="en-IN" dirty="0"/>
          </a:p>
        </p:txBody>
      </p:sp>
    </p:spTree>
    <p:extLst>
      <p:ext uri="{BB962C8B-B14F-4D97-AF65-F5344CB8AC3E}">
        <p14:creationId xmlns:p14="http://schemas.microsoft.com/office/powerpoint/2010/main" val="3355405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8EE547C-4630-4960-8FC3-335ABAD7CCF5}" type="slidenum">
              <a:rPr lang="en-IN" smtClean="0"/>
              <a:t>6</a:t>
            </a:fld>
            <a:endParaRPr lang="en-IN" dirty="0"/>
          </a:p>
        </p:txBody>
      </p:sp>
    </p:spTree>
    <p:extLst>
      <p:ext uri="{BB962C8B-B14F-4D97-AF65-F5344CB8AC3E}">
        <p14:creationId xmlns:p14="http://schemas.microsoft.com/office/powerpoint/2010/main" val="3612922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8EE547C-4630-4960-8FC3-335ABAD7CCF5}" type="slidenum">
              <a:rPr lang="en-IN" smtClean="0"/>
              <a:t>7</a:t>
            </a:fld>
            <a:endParaRPr lang="en-IN" dirty="0"/>
          </a:p>
        </p:txBody>
      </p:sp>
    </p:spTree>
    <p:extLst>
      <p:ext uri="{BB962C8B-B14F-4D97-AF65-F5344CB8AC3E}">
        <p14:creationId xmlns:p14="http://schemas.microsoft.com/office/powerpoint/2010/main" val="3504057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8EE547C-4630-4960-8FC3-335ABAD7CCF5}" type="slidenum">
              <a:rPr lang="en-IN" smtClean="0"/>
              <a:t>8</a:t>
            </a:fld>
            <a:endParaRPr lang="en-IN" dirty="0"/>
          </a:p>
        </p:txBody>
      </p:sp>
    </p:spTree>
    <p:extLst>
      <p:ext uri="{BB962C8B-B14F-4D97-AF65-F5344CB8AC3E}">
        <p14:creationId xmlns:p14="http://schemas.microsoft.com/office/powerpoint/2010/main" val="1762425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8EE547C-4630-4960-8FC3-335ABAD7CCF5}" type="slidenum">
              <a:rPr lang="en-IN" smtClean="0"/>
              <a:t>9</a:t>
            </a:fld>
            <a:endParaRPr lang="en-IN" dirty="0"/>
          </a:p>
        </p:txBody>
      </p:sp>
    </p:spTree>
    <p:extLst>
      <p:ext uri="{BB962C8B-B14F-4D97-AF65-F5344CB8AC3E}">
        <p14:creationId xmlns:p14="http://schemas.microsoft.com/office/powerpoint/2010/main" val="657045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8EE547C-4630-4960-8FC3-335ABAD7CCF5}" type="slidenum">
              <a:rPr lang="en-IN" smtClean="0"/>
              <a:t>10</a:t>
            </a:fld>
            <a:endParaRPr lang="en-IN" dirty="0"/>
          </a:p>
        </p:txBody>
      </p:sp>
    </p:spTree>
    <p:extLst>
      <p:ext uri="{BB962C8B-B14F-4D97-AF65-F5344CB8AC3E}">
        <p14:creationId xmlns:p14="http://schemas.microsoft.com/office/powerpoint/2010/main" val="3042550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8EE547C-4630-4960-8FC3-335ABAD7CCF5}" type="slidenum">
              <a:rPr lang="en-IN" smtClean="0"/>
              <a:t>11</a:t>
            </a:fld>
            <a:endParaRPr lang="en-IN" dirty="0"/>
          </a:p>
        </p:txBody>
      </p:sp>
    </p:spTree>
    <p:extLst>
      <p:ext uri="{BB962C8B-B14F-4D97-AF65-F5344CB8AC3E}">
        <p14:creationId xmlns:p14="http://schemas.microsoft.com/office/powerpoint/2010/main" val="137358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84CC83ED-1BA8-4F00-A179-9BFFDDC459B5}" type="datetime1">
              <a:rPr lang="en-IN" smtClean="0"/>
              <a:t>08-10-2021</a:t>
            </a:fld>
            <a:endParaRPr lang="en-IN"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r>
              <a:rPr lang="en-IN" dirty="0"/>
              <a:t>Ms. Kritika Purohit</a:t>
            </a:r>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48240F86-9BD1-4807-9E4C-1F4A7B5E0A25}" type="slidenum">
              <a:rPr lang="en-IN" smtClean="0"/>
              <a:t>‹#›</a:t>
            </a:fld>
            <a:endParaRPr lang="en-IN"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97566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2C68D4-92D4-4F16-BDE3-7B8EE7CF2BC4}" type="datetime1">
              <a:rPr lang="en-IN" smtClean="0"/>
              <a:t>08-10-2021</a:t>
            </a:fld>
            <a:endParaRPr lang="en-IN" dirty="0"/>
          </a:p>
        </p:txBody>
      </p:sp>
      <p:sp>
        <p:nvSpPr>
          <p:cNvPr id="5" name="Footer Placeholder 4"/>
          <p:cNvSpPr>
            <a:spLocks noGrp="1"/>
          </p:cNvSpPr>
          <p:nvPr>
            <p:ph type="ftr" sz="quarter" idx="11"/>
          </p:nvPr>
        </p:nvSpPr>
        <p:spPr/>
        <p:txBody>
          <a:bodyPr/>
          <a:lstStyle/>
          <a:p>
            <a:r>
              <a:rPr lang="en-IN" dirty="0"/>
              <a:t>Ms. Kritika Purohit</a:t>
            </a:r>
          </a:p>
        </p:txBody>
      </p:sp>
      <p:sp>
        <p:nvSpPr>
          <p:cNvPr id="6" name="Slide Number Placeholder 5"/>
          <p:cNvSpPr>
            <a:spLocks noGrp="1"/>
          </p:cNvSpPr>
          <p:nvPr>
            <p:ph type="sldNum" sz="quarter" idx="12"/>
          </p:nvPr>
        </p:nvSpPr>
        <p:spPr/>
        <p:txBody>
          <a:bodyPr/>
          <a:lstStyle/>
          <a:p>
            <a:fld id="{48240F86-9BD1-4807-9E4C-1F4A7B5E0A25}" type="slidenum">
              <a:rPr lang="en-IN" smtClean="0"/>
              <a:t>‹#›</a:t>
            </a:fld>
            <a:endParaRPr lang="en-IN" dirty="0"/>
          </a:p>
        </p:txBody>
      </p:sp>
    </p:spTree>
    <p:extLst>
      <p:ext uri="{BB962C8B-B14F-4D97-AF65-F5344CB8AC3E}">
        <p14:creationId xmlns:p14="http://schemas.microsoft.com/office/powerpoint/2010/main" val="2938385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55102E-022D-4053-9F50-84D68C0ECABD}" type="datetime1">
              <a:rPr lang="en-IN" smtClean="0"/>
              <a:t>08-10-2021</a:t>
            </a:fld>
            <a:endParaRPr lang="en-IN" dirty="0"/>
          </a:p>
        </p:txBody>
      </p:sp>
      <p:sp>
        <p:nvSpPr>
          <p:cNvPr id="5" name="Footer Placeholder 4"/>
          <p:cNvSpPr>
            <a:spLocks noGrp="1"/>
          </p:cNvSpPr>
          <p:nvPr>
            <p:ph type="ftr" sz="quarter" idx="11"/>
          </p:nvPr>
        </p:nvSpPr>
        <p:spPr/>
        <p:txBody>
          <a:bodyPr/>
          <a:lstStyle/>
          <a:p>
            <a:r>
              <a:rPr lang="en-IN" dirty="0"/>
              <a:t>Ms. Kritika Purohit</a:t>
            </a:r>
          </a:p>
        </p:txBody>
      </p:sp>
      <p:sp>
        <p:nvSpPr>
          <p:cNvPr id="6" name="Slide Number Placeholder 5"/>
          <p:cNvSpPr>
            <a:spLocks noGrp="1"/>
          </p:cNvSpPr>
          <p:nvPr>
            <p:ph type="sldNum" sz="quarter" idx="12"/>
          </p:nvPr>
        </p:nvSpPr>
        <p:spPr/>
        <p:txBody>
          <a:bodyPr/>
          <a:lstStyle/>
          <a:p>
            <a:fld id="{48240F86-9BD1-4807-9E4C-1F4A7B5E0A25}" type="slidenum">
              <a:rPr lang="en-IN" smtClean="0"/>
              <a:t>‹#›</a:t>
            </a:fld>
            <a:endParaRPr lang="en-IN" dirty="0"/>
          </a:p>
        </p:txBody>
      </p:sp>
    </p:spTree>
    <p:extLst>
      <p:ext uri="{BB962C8B-B14F-4D97-AF65-F5344CB8AC3E}">
        <p14:creationId xmlns:p14="http://schemas.microsoft.com/office/powerpoint/2010/main" val="695251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2D9A29-046E-4372-9DB9-55812B1F6CE1}" type="datetime1">
              <a:rPr lang="en-IN" smtClean="0"/>
              <a:t>08-10-2021</a:t>
            </a:fld>
            <a:endParaRPr lang="en-IN" dirty="0"/>
          </a:p>
        </p:txBody>
      </p:sp>
      <p:sp>
        <p:nvSpPr>
          <p:cNvPr id="5" name="Footer Placeholder 4"/>
          <p:cNvSpPr>
            <a:spLocks noGrp="1"/>
          </p:cNvSpPr>
          <p:nvPr>
            <p:ph type="ftr" sz="quarter" idx="11"/>
          </p:nvPr>
        </p:nvSpPr>
        <p:spPr/>
        <p:txBody>
          <a:bodyPr/>
          <a:lstStyle/>
          <a:p>
            <a:r>
              <a:rPr lang="en-IN" dirty="0"/>
              <a:t>Ms. Kritika Purohit</a:t>
            </a:r>
          </a:p>
        </p:txBody>
      </p:sp>
      <p:sp>
        <p:nvSpPr>
          <p:cNvPr id="6" name="Slide Number Placeholder 5"/>
          <p:cNvSpPr>
            <a:spLocks noGrp="1"/>
          </p:cNvSpPr>
          <p:nvPr>
            <p:ph type="sldNum" sz="quarter" idx="12"/>
          </p:nvPr>
        </p:nvSpPr>
        <p:spPr/>
        <p:txBody>
          <a:bodyPr/>
          <a:lstStyle/>
          <a:p>
            <a:fld id="{48240F86-9BD1-4807-9E4C-1F4A7B5E0A25}" type="slidenum">
              <a:rPr lang="en-IN" smtClean="0"/>
              <a:t>‹#›</a:t>
            </a:fld>
            <a:endParaRPr lang="en-IN" dirty="0"/>
          </a:p>
        </p:txBody>
      </p:sp>
    </p:spTree>
    <p:extLst>
      <p:ext uri="{BB962C8B-B14F-4D97-AF65-F5344CB8AC3E}">
        <p14:creationId xmlns:p14="http://schemas.microsoft.com/office/powerpoint/2010/main" val="619525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3218BAD9-A39E-45E2-B2DD-FDD4AD1A0AEE}" type="datetime1">
              <a:rPr lang="en-IN" smtClean="0"/>
              <a:t>08-10-2021</a:t>
            </a:fld>
            <a:endParaRPr lang="en-IN"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r>
              <a:rPr lang="en-IN" dirty="0"/>
              <a:t>Ms. Kritika Purohit</a:t>
            </a:r>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48240F86-9BD1-4807-9E4C-1F4A7B5E0A25}" type="slidenum">
              <a:rPr lang="en-IN" smtClean="0"/>
              <a:t>‹#›</a:t>
            </a:fld>
            <a:endParaRPr lang="en-IN"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794822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1009E8-05BF-453D-AC25-109A2F606497}" type="datetime1">
              <a:rPr lang="en-IN" smtClean="0"/>
              <a:t>08-10-2021</a:t>
            </a:fld>
            <a:endParaRPr lang="en-IN" dirty="0"/>
          </a:p>
        </p:txBody>
      </p:sp>
      <p:sp>
        <p:nvSpPr>
          <p:cNvPr id="6" name="Footer Placeholder 5"/>
          <p:cNvSpPr>
            <a:spLocks noGrp="1"/>
          </p:cNvSpPr>
          <p:nvPr>
            <p:ph type="ftr" sz="quarter" idx="11"/>
          </p:nvPr>
        </p:nvSpPr>
        <p:spPr/>
        <p:txBody>
          <a:bodyPr/>
          <a:lstStyle/>
          <a:p>
            <a:r>
              <a:rPr lang="en-IN" dirty="0"/>
              <a:t>Ms. Kritika Purohit</a:t>
            </a:r>
          </a:p>
        </p:txBody>
      </p:sp>
      <p:sp>
        <p:nvSpPr>
          <p:cNvPr id="7" name="Slide Number Placeholder 6"/>
          <p:cNvSpPr>
            <a:spLocks noGrp="1"/>
          </p:cNvSpPr>
          <p:nvPr>
            <p:ph type="sldNum" sz="quarter" idx="12"/>
          </p:nvPr>
        </p:nvSpPr>
        <p:spPr/>
        <p:txBody>
          <a:bodyPr/>
          <a:lstStyle/>
          <a:p>
            <a:fld id="{48240F86-9BD1-4807-9E4C-1F4A7B5E0A25}" type="slidenum">
              <a:rPr lang="en-IN" smtClean="0"/>
              <a:t>‹#›</a:t>
            </a:fld>
            <a:endParaRPr lang="en-IN" dirty="0"/>
          </a:p>
        </p:txBody>
      </p:sp>
    </p:spTree>
    <p:extLst>
      <p:ext uri="{BB962C8B-B14F-4D97-AF65-F5344CB8AC3E}">
        <p14:creationId xmlns:p14="http://schemas.microsoft.com/office/powerpoint/2010/main" val="421478308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A9FF9C-7AF0-4593-BA61-0439D0624226}" type="datetime1">
              <a:rPr lang="en-IN" smtClean="0"/>
              <a:t>08-10-2021</a:t>
            </a:fld>
            <a:endParaRPr lang="en-IN" dirty="0"/>
          </a:p>
        </p:txBody>
      </p:sp>
      <p:sp>
        <p:nvSpPr>
          <p:cNvPr id="8" name="Footer Placeholder 7"/>
          <p:cNvSpPr>
            <a:spLocks noGrp="1"/>
          </p:cNvSpPr>
          <p:nvPr>
            <p:ph type="ftr" sz="quarter" idx="11"/>
          </p:nvPr>
        </p:nvSpPr>
        <p:spPr/>
        <p:txBody>
          <a:bodyPr/>
          <a:lstStyle/>
          <a:p>
            <a:r>
              <a:rPr lang="en-IN" dirty="0"/>
              <a:t>Ms. Kritika Purohit</a:t>
            </a:r>
          </a:p>
        </p:txBody>
      </p:sp>
      <p:sp>
        <p:nvSpPr>
          <p:cNvPr id="9" name="Slide Number Placeholder 8"/>
          <p:cNvSpPr>
            <a:spLocks noGrp="1"/>
          </p:cNvSpPr>
          <p:nvPr>
            <p:ph type="sldNum" sz="quarter" idx="12"/>
          </p:nvPr>
        </p:nvSpPr>
        <p:spPr/>
        <p:txBody>
          <a:bodyPr/>
          <a:lstStyle/>
          <a:p>
            <a:fld id="{48240F86-9BD1-4807-9E4C-1F4A7B5E0A25}" type="slidenum">
              <a:rPr lang="en-IN" smtClean="0"/>
              <a:t>‹#›</a:t>
            </a:fld>
            <a:endParaRPr lang="en-IN" dirty="0"/>
          </a:p>
        </p:txBody>
      </p:sp>
    </p:spTree>
    <p:extLst>
      <p:ext uri="{BB962C8B-B14F-4D97-AF65-F5344CB8AC3E}">
        <p14:creationId xmlns:p14="http://schemas.microsoft.com/office/powerpoint/2010/main" val="14544731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CFD805-C405-4EC5-9A87-1EF6649FE006}" type="datetime1">
              <a:rPr lang="en-IN" smtClean="0"/>
              <a:t>08-10-2021</a:t>
            </a:fld>
            <a:endParaRPr lang="en-IN" dirty="0"/>
          </a:p>
        </p:txBody>
      </p:sp>
      <p:sp>
        <p:nvSpPr>
          <p:cNvPr id="4" name="Footer Placeholder 3"/>
          <p:cNvSpPr>
            <a:spLocks noGrp="1"/>
          </p:cNvSpPr>
          <p:nvPr>
            <p:ph type="ftr" sz="quarter" idx="11"/>
          </p:nvPr>
        </p:nvSpPr>
        <p:spPr/>
        <p:txBody>
          <a:bodyPr/>
          <a:lstStyle/>
          <a:p>
            <a:r>
              <a:rPr lang="en-IN" dirty="0"/>
              <a:t>Ms. Kritika Purohit</a:t>
            </a:r>
          </a:p>
        </p:txBody>
      </p:sp>
      <p:sp>
        <p:nvSpPr>
          <p:cNvPr id="5" name="Slide Number Placeholder 4"/>
          <p:cNvSpPr>
            <a:spLocks noGrp="1"/>
          </p:cNvSpPr>
          <p:nvPr>
            <p:ph type="sldNum" sz="quarter" idx="12"/>
          </p:nvPr>
        </p:nvSpPr>
        <p:spPr/>
        <p:txBody>
          <a:bodyPr/>
          <a:lstStyle/>
          <a:p>
            <a:fld id="{48240F86-9BD1-4807-9E4C-1F4A7B5E0A25}" type="slidenum">
              <a:rPr lang="en-IN" smtClean="0"/>
              <a:t>‹#›</a:t>
            </a:fld>
            <a:endParaRPr lang="en-IN" dirty="0"/>
          </a:p>
        </p:txBody>
      </p:sp>
    </p:spTree>
    <p:extLst>
      <p:ext uri="{BB962C8B-B14F-4D97-AF65-F5344CB8AC3E}">
        <p14:creationId xmlns:p14="http://schemas.microsoft.com/office/powerpoint/2010/main" val="4267195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CB21BD-4DCA-4010-9EB7-62C40FA966AC}" type="datetime1">
              <a:rPr lang="en-IN" smtClean="0"/>
              <a:t>08-10-2021</a:t>
            </a:fld>
            <a:endParaRPr lang="en-IN" dirty="0"/>
          </a:p>
        </p:txBody>
      </p:sp>
      <p:sp>
        <p:nvSpPr>
          <p:cNvPr id="3" name="Footer Placeholder 2"/>
          <p:cNvSpPr>
            <a:spLocks noGrp="1"/>
          </p:cNvSpPr>
          <p:nvPr>
            <p:ph type="ftr" sz="quarter" idx="11"/>
          </p:nvPr>
        </p:nvSpPr>
        <p:spPr/>
        <p:txBody>
          <a:bodyPr/>
          <a:lstStyle/>
          <a:p>
            <a:r>
              <a:rPr lang="en-IN" dirty="0"/>
              <a:t>Ms. Kritika Purohit</a:t>
            </a:r>
          </a:p>
        </p:txBody>
      </p:sp>
      <p:sp>
        <p:nvSpPr>
          <p:cNvPr id="4" name="Slide Number Placeholder 3"/>
          <p:cNvSpPr>
            <a:spLocks noGrp="1"/>
          </p:cNvSpPr>
          <p:nvPr>
            <p:ph type="sldNum" sz="quarter" idx="12"/>
          </p:nvPr>
        </p:nvSpPr>
        <p:spPr/>
        <p:txBody>
          <a:bodyPr/>
          <a:lstStyle/>
          <a:p>
            <a:fld id="{48240F86-9BD1-4807-9E4C-1F4A7B5E0A25}" type="slidenum">
              <a:rPr lang="en-IN" smtClean="0"/>
              <a:t>‹#›</a:t>
            </a:fld>
            <a:endParaRPr lang="en-IN" dirty="0"/>
          </a:p>
        </p:txBody>
      </p:sp>
    </p:spTree>
    <p:extLst>
      <p:ext uri="{BB962C8B-B14F-4D97-AF65-F5344CB8AC3E}">
        <p14:creationId xmlns:p14="http://schemas.microsoft.com/office/powerpoint/2010/main" val="4092276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1D503563-7D98-4ED2-8139-5753FA26797F}" type="datetime1">
              <a:rPr lang="en-IN" smtClean="0"/>
              <a:t>08-10-2021</a:t>
            </a:fld>
            <a:endParaRPr lang="en-IN" dirty="0"/>
          </a:p>
        </p:txBody>
      </p:sp>
      <p:sp>
        <p:nvSpPr>
          <p:cNvPr id="6" name="Footer Placeholder 5"/>
          <p:cNvSpPr>
            <a:spLocks noGrp="1"/>
          </p:cNvSpPr>
          <p:nvPr>
            <p:ph type="ftr" sz="quarter" idx="11"/>
          </p:nvPr>
        </p:nvSpPr>
        <p:spPr>
          <a:xfrm>
            <a:off x="2103620" y="6375679"/>
            <a:ext cx="3482179" cy="345796"/>
          </a:xfrm>
        </p:spPr>
        <p:txBody>
          <a:bodyPr/>
          <a:lstStyle/>
          <a:p>
            <a:r>
              <a:rPr lang="en-IN" dirty="0"/>
              <a:t>Ms. Kritika Purohit</a:t>
            </a:r>
          </a:p>
        </p:txBody>
      </p:sp>
      <p:sp>
        <p:nvSpPr>
          <p:cNvPr id="7" name="Slide Number Placeholder 6"/>
          <p:cNvSpPr>
            <a:spLocks noGrp="1"/>
          </p:cNvSpPr>
          <p:nvPr>
            <p:ph type="sldNum" sz="quarter" idx="12"/>
          </p:nvPr>
        </p:nvSpPr>
        <p:spPr>
          <a:xfrm>
            <a:off x="5691014" y="6375679"/>
            <a:ext cx="1232456" cy="345796"/>
          </a:xfrm>
        </p:spPr>
        <p:txBody>
          <a:bodyPr/>
          <a:lstStyle/>
          <a:p>
            <a:fld id="{48240F86-9BD1-4807-9E4C-1F4A7B5E0A25}" type="slidenum">
              <a:rPr lang="en-IN" smtClean="0"/>
              <a:t>‹#›</a:t>
            </a:fld>
            <a:endParaRPr lang="en-IN"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4176934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8F4923CE-DD1C-4FEE-84C5-7BFE547A15DD}" type="datetime1">
              <a:rPr lang="en-IN" smtClean="0"/>
              <a:t>08-10-2021</a:t>
            </a:fld>
            <a:endParaRPr lang="en-IN" dirty="0"/>
          </a:p>
        </p:txBody>
      </p:sp>
      <p:sp>
        <p:nvSpPr>
          <p:cNvPr id="6" name="Footer Placeholder 5"/>
          <p:cNvSpPr>
            <a:spLocks noGrp="1"/>
          </p:cNvSpPr>
          <p:nvPr>
            <p:ph type="ftr" sz="quarter" idx="11"/>
          </p:nvPr>
        </p:nvSpPr>
        <p:spPr>
          <a:xfrm>
            <a:off x="2103621" y="6375679"/>
            <a:ext cx="3482178" cy="345796"/>
          </a:xfrm>
        </p:spPr>
        <p:txBody>
          <a:bodyPr/>
          <a:lstStyle/>
          <a:p>
            <a:r>
              <a:rPr lang="en-IN" dirty="0"/>
              <a:t>Ms. Kritika Purohit</a:t>
            </a:r>
          </a:p>
        </p:txBody>
      </p:sp>
      <p:sp>
        <p:nvSpPr>
          <p:cNvPr id="7" name="Slide Number Placeholder 6"/>
          <p:cNvSpPr>
            <a:spLocks noGrp="1"/>
          </p:cNvSpPr>
          <p:nvPr>
            <p:ph type="sldNum" sz="quarter" idx="12"/>
          </p:nvPr>
        </p:nvSpPr>
        <p:spPr>
          <a:xfrm>
            <a:off x="5687568" y="6375679"/>
            <a:ext cx="1234440" cy="345796"/>
          </a:xfrm>
        </p:spPr>
        <p:txBody>
          <a:bodyPr/>
          <a:lstStyle/>
          <a:p>
            <a:fld id="{48240F86-9BD1-4807-9E4C-1F4A7B5E0A25}" type="slidenum">
              <a:rPr lang="en-IN" smtClean="0"/>
              <a:t>‹#›</a:t>
            </a:fld>
            <a:endParaRPr lang="en-IN" dirty="0"/>
          </a:p>
        </p:txBody>
      </p:sp>
    </p:spTree>
    <p:extLst>
      <p:ext uri="{BB962C8B-B14F-4D97-AF65-F5344CB8AC3E}">
        <p14:creationId xmlns:p14="http://schemas.microsoft.com/office/powerpoint/2010/main" val="2753131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0A9E69D2-AB06-4DEC-AA1D-B4FA15E28536}" type="datetime1">
              <a:rPr lang="en-IN" smtClean="0"/>
              <a:t>08-10-2021</a:t>
            </a:fld>
            <a:endParaRPr lang="en-IN"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IN" dirty="0"/>
              <a:t>Ms. Kritika Purohit</a:t>
            </a:r>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48240F86-9BD1-4807-9E4C-1F4A7B5E0A25}" type="slidenum">
              <a:rPr lang="en-IN" smtClean="0"/>
              <a:t>‹#›</a:t>
            </a:fld>
            <a:endParaRPr lang="en-IN"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3389073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20000" r="-2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141213" y="2178041"/>
            <a:ext cx="3570595" cy="675328"/>
          </a:xfrm>
        </p:spPr>
        <p:txBody>
          <a:bodyPr/>
          <a:lstStyle/>
          <a:p>
            <a:r>
              <a:rPr lang="en-IN" sz="4000" b="1" dirty="0">
                <a:solidFill>
                  <a:srgbClr val="FF0000"/>
                </a:solidFill>
                <a:latin typeface="Book Antiqua" panose="02040602050305030304" pitchFamily="18" charset="0"/>
              </a:rPr>
              <a:t>Unit iv</a:t>
            </a:r>
          </a:p>
        </p:txBody>
      </p:sp>
      <p:sp>
        <p:nvSpPr>
          <p:cNvPr id="3" name="Subtitle 2"/>
          <p:cNvSpPr>
            <a:spLocks noGrp="1"/>
          </p:cNvSpPr>
          <p:nvPr>
            <p:ph type="subTitle" idx="1"/>
          </p:nvPr>
        </p:nvSpPr>
        <p:spPr>
          <a:xfrm>
            <a:off x="4263528" y="4307596"/>
            <a:ext cx="7485953" cy="1035585"/>
          </a:xfrm>
        </p:spPr>
        <p:txBody>
          <a:bodyPr>
            <a:noAutofit/>
          </a:bodyPr>
          <a:lstStyle/>
          <a:p>
            <a:r>
              <a:rPr lang="en-US" sz="1600" dirty="0">
                <a:solidFill>
                  <a:srgbClr val="FF0000"/>
                </a:solidFill>
                <a:latin typeface="Book Antiqua" panose="02040602050305030304" pitchFamily="18" charset="0"/>
              </a:rPr>
              <a:t>Ms. Kritika Purohit</a:t>
            </a:r>
          </a:p>
          <a:p>
            <a:r>
              <a:rPr lang="en-US" sz="1600" dirty="0">
                <a:solidFill>
                  <a:srgbClr val="FF0000"/>
                </a:solidFill>
                <a:latin typeface="Book Antiqua" panose="02040602050305030304" pitchFamily="18" charset="0"/>
              </a:rPr>
              <a:t>Assistant Professor</a:t>
            </a:r>
          </a:p>
          <a:p>
            <a:r>
              <a:rPr lang="en-US" sz="1600" dirty="0">
                <a:solidFill>
                  <a:srgbClr val="FF0000"/>
                </a:solidFill>
                <a:latin typeface="Book Antiqua" panose="02040602050305030304" pitchFamily="18" charset="0"/>
              </a:rPr>
              <a:t>Computer Science &amp; Engineering</a:t>
            </a:r>
          </a:p>
          <a:p>
            <a:endParaRPr lang="en-IN" sz="1600" dirty="0">
              <a:solidFill>
                <a:srgbClr val="FF0000"/>
              </a:solidFill>
            </a:endParaRPr>
          </a:p>
        </p:txBody>
      </p:sp>
    </p:spTree>
    <p:extLst>
      <p:ext uri="{BB962C8B-B14F-4D97-AF65-F5344CB8AC3E}">
        <p14:creationId xmlns:p14="http://schemas.microsoft.com/office/powerpoint/2010/main" val="2013668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596023"/>
          </a:xfrm>
        </p:spPr>
        <p:txBody>
          <a:bodyPr>
            <a:normAutofit/>
          </a:bodyPr>
          <a:lstStyle/>
          <a:p>
            <a:pPr algn="ctr"/>
            <a:r>
              <a:rPr lang="en-IN" sz="3200" b="1" dirty="0">
                <a:solidFill>
                  <a:srgbClr val="00B0F0"/>
                </a:solidFill>
                <a:latin typeface="Book Antiqua" panose="02040602050305030304" pitchFamily="18" charset="0"/>
              </a:rPr>
              <a:t>Software defined Networks</a:t>
            </a:r>
          </a:p>
        </p:txBody>
      </p:sp>
      <p:sp>
        <p:nvSpPr>
          <p:cNvPr id="3" name="Content Placeholder 2"/>
          <p:cNvSpPr>
            <a:spLocks noGrp="1"/>
          </p:cNvSpPr>
          <p:nvPr>
            <p:ph idx="1"/>
          </p:nvPr>
        </p:nvSpPr>
        <p:spPr>
          <a:xfrm>
            <a:off x="1053058" y="1147454"/>
            <a:ext cx="10774181" cy="4968534"/>
          </a:xfrm>
        </p:spPr>
        <p:txBody>
          <a:bodyPr>
            <a:normAutofit lnSpcReduction="10000"/>
          </a:bodyPr>
          <a:lstStyle/>
          <a:p>
            <a:pPr algn="just">
              <a:lnSpc>
                <a:spcPct val="150000"/>
              </a:lnSpc>
            </a:pPr>
            <a:r>
              <a:rPr lang="en-IN" b="1" dirty="0">
                <a:solidFill>
                  <a:srgbClr val="C00000"/>
                </a:solidFill>
                <a:latin typeface="Book Antiqua" panose="02040602050305030304" pitchFamily="18" charset="0"/>
              </a:rPr>
              <a:t>Control Plane-  </a:t>
            </a:r>
            <a:r>
              <a:rPr lang="en-US" b="0" i="0" dirty="0">
                <a:solidFill>
                  <a:srgbClr val="002060"/>
                </a:solidFill>
                <a:effectLst/>
                <a:latin typeface="Book Antiqua" panose="02040602050305030304" pitchFamily="18" charset="0"/>
              </a:rPr>
              <a:t>In Routing control plane refers to the all functions and processes that determine which path to use to send the packet or frame. Control plane is responsible for populating the routing table, drawing network topology, forwarding table and hence enabling the data plane functions. Means here the router makes its decision.  </a:t>
            </a:r>
            <a:r>
              <a:rPr lang="en-US" b="1" i="0" dirty="0">
                <a:solidFill>
                  <a:srgbClr val="C00000"/>
                </a:solidFill>
                <a:effectLst/>
                <a:latin typeface="Book Antiqua" panose="02040602050305030304" pitchFamily="18" charset="0"/>
              </a:rPr>
              <a:t>I</a:t>
            </a:r>
            <a:r>
              <a:rPr lang="en-US" b="1" i="1" dirty="0">
                <a:solidFill>
                  <a:srgbClr val="C00000"/>
                </a:solidFill>
                <a:effectLst/>
                <a:latin typeface="Book Antiqua" panose="02040602050305030304" pitchFamily="18" charset="0"/>
              </a:rPr>
              <a:t>t is responsible for How packets should be forwarded</a:t>
            </a:r>
            <a:r>
              <a:rPr lang="en-US" b="1" i="0" dirty="0">
                <a:solidFill>
                  <a:srgbClr val="C00000"/>
                </a:solidFill>
                <a:effectLst/>
                <a:latin typeface="Book Antiqua" panose="02040602050305030304" pitchFamily="18" charset="0"/>
              </a:rPr>
              <a:t>.</a:t>
            </a:r>
            <a:endParaRPr lang="en-IN" b="1" dirty="0">
              <a:solidFill>
                <a:srgbClr val="C00000"/>
              </a:solidFill>
              <a:latin typeface="Book Antiqua" panose="02040602050305030304" pitchFamily="18" charset="0"/>
            </a:endParaRPr>
          </a:p>
          <a:p>
            <a:pPr algn="just">
              <a:lnSpc>
                <a:spcPct val="150000"/>
              </a:lnSpc>
            </a:pPr>
            <a:r>
              <a:rPr lang="en-IN" b="1" dirty="0">
                <a:solidFill>
                  <a:srgbClr val="C00000"/>
                </a:solidFill>
                <a:latin typeface="Book Antiqua" panose="02040602050305030304" pitchFamily="18" charset="0"/>
              </a:rPr>
              <a:t>Data Plane- </a:t>
            </a:r>
            <a:r>
              <a:rPr lang="en-US" b="0" i="0" dirty="0">
                <a:solidFill>
                  <a:srgbClr val="002060"/>
                </a:solidFill>
                <a:effectLst/>
                <a:latin typeface="Book Antiqua" panose="02040602050305030304" pitchFamily="18" charset="0"/>
              </a:rPr>
              <a:t>In Routing data plane refers to all the functions and processes that forward packets/frames from one interface to another based on control plane logic. Routing table, forwarding table and the routing logic constitute the data plane function. Data plane packet goes through the router and incoming and outgoing of frames are done based on control plane logic. </a:t>
            </a:r>
            <a:r>
              <a:rPr lang="en-US" b="1" i="1" dirty="0">
                <a:solidFill>
                  <a:srgbClr val="C00000"/>
                </a:solidFill>
                <a:effectLst/>
                <a:latin typeface="Book Antiqua" panose="02040602050305030304" pitchFamily="18" charset="0"/>
              </a:rPr>
              <a:t>It is responsible for moving packets from source to destination. It is also called as Forwarding plane.</a:t>
            </a:r>
            <a:endParaRPr lang="en-IN" b="1" i="1" dirty="0">
              <a:solidFill>
                <a:srgbClr val="C0000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IN" dirty="0">
                <a:latin typeface="Book Antiqua" panose="02040602050305030304" pitchFamily="18" charset="0"/>
              </a:rPr>
              <a:t>Ms. Kritika Purohit</a:t>
            </a:r>
          </a:p>
        </p:txBody>
      </p:sp>
      <p:sp>
        <p:nvSpPr>
          <p:cNvPr id="5" name="Slide Number Placeholder 4"/>
          <p:cNvSpPr>
            <a:spLocks noGrp="1"/>
          </p:cNvSpPr>
          <p:nvPr>
            <p:ph type="sldNum" sz="quarter" idx="12"/>
          </p:nvPr>
        </p:nvSpPr>
        <p:spPr/>
        <p:txBody>
          <a:bodyPr/>
          <a:lstStyle/>
          <a:p>
            <a:fld id="{48240F86-9BD1-4807-9E4C-1F4A7B5E0A25}" type="slidenum">
              <a:rPr lang="en-IN" smtClean="0">
                <a:latin typeface="Book Antiqua" panose="02040602050305030304" pitchFamily="18" charset="0"/>
              </a:rPr>
              <a:t>10</a:t>
            </a:fld>
            <a:endParaRPr lang="en-IN" dirty="0">
              <a:latin typeface="Book Antiqua" panose="02040602050305030304" pitchFamily="18" charset="0"/>
            </a:endParaRPr>
          </a:p>
        </p:txBody>
      </p:sp>
    </p:spTree>
    <p:extLst>
      <p:ext uri="{BB962C8B-B14F-4D97-AF65-F5344CB8AC3E}">
        <p14:creationId xmlns:p14="http://schemas.microsoft.com/office/powerpoint/2010/main" val="3372207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4472" y="277319"/>
            <a:ext cx="11067738" cy="6098360"/>
          </a:xfrm>
        </p:spPr>
        <p:txBody>
          <a:bodyPr>
            <a:normAutofit/>
          </a:bodyPr>
          <a:lstStyle/>
          <a:p>
            <a:pPr algn="just">
              <a:lnSpc>
                <a:spcPct val="150000"/>
              </a:lnSpc>
            </a:pPr>
            <a:r>
              <a:rPr lang="en-US" i="1" dirty="0">
                <a:solidFill>
                  <a:srgbClr val="C00000"/>
                </a:solidFill>
                <a:latin typeface="Book Antiqua" panose="02040602050305030304" pitchFamily="18" charset="0"/>
              </a:rPr>
              <a:t>Software Define Network </a:t>
            </a:r>
            <a:r>
              <a:rPr lang="en-US" dirty="0">
                <a:solidFill>
                  <a:srgbClr val="002060"/>
                </a:solidFill>
                <a:latin typeface="Book Antiqua" panose="02040602050305030304" pitchFamily="18" charset="0"/>
              </a:rPr>
              <a:t>is a separation between the control plane and data plane and provides vendor independence. In SDN, the control plane is decoupled from forwarding plane and communication between two planes is done through APIs. SDN architecture separates the network into three distinguishable layers, connected through northbound and southbound APIs-</a:t>
            </a:r>
          </a:p>
          <a:p>
            <a:pPr algn="just">
              <a:lnSpc>
                <a:spcPct val="150000"/>
              </a:lnSpc>
              <a:buFont typeface="Wingdings" panose="05000000000000000000" pitchFamily="2" charset="2"/>
              <a:buChar char="ü"/>
            </a:pPr>
            <a:r>
              <a:rPr lang="en-US" dirty="0">
                <a:solidFill>
                  <a:srgbClr val="C00000"/>
                </a:solidFill>
                <a:latin typeface="Book Antiqua" panose="02040602050305030304" pitchFamily="18" charset="0"/>
              </a:rPr>
              <a:t>The application layer- </a:t>
            </a:r>
            <a:r>
              <a:rPr lang="en-US" dirty="0">
                <a:solidFill>
                  <a:srgbClr val="002060"/>
                </a:solidFill>
                <a:latin typeface="Book Antiqua" panose="02040602050305030304" pitchFamily="18" charset="0"/>
              </a:rPr>
              <a:t>The application layer, not surprisingly, contains the typical network applications or functions organizations use, which can include intrusion detection systems, load balancing or firewalls.</a:t>
            </a:r>
          </a:p>
          <a:p>
            <a:pPr algn="just">
              <a:lnSpc>
                <a:spcPct val="150000"/>
              </a:lnSpc>
              <a:buFont typeface="Wingdings" panose="05000000000000000000" pitchFamily="2" charset="2"/>
              <a:buChar char="ü"/>
            </a:pPr>
            <a:r>
              <a:rPr lang="en-US" dirty="0">
                <a:solidFill>
                  <a:srgbClr val="C00000"/>
                </a:solidFill>
                <a:latin typeface="Book Antiqua" panose="02040602050305030304" pitchFamily="18" charset="0"/>
              </a:rPr>
              <a:t>The control layer- </a:t>
            </a:r>
            <a:r>
              <a:rPr lang="en-US" dirty="0">
                <a:solidFill>
                  <a:srgbClr val="002060"/>
                </a:solidFill>
                <a:latin typeface="Book Antiqua" panose="02040602050305030304" pitchFamily="18" charset="0"/>
              </a:rPr>
              <a:t>The control layer represents the centralized SDN controller software that acts as the brain of the software-defined network. This controller resides on a server and manages policies and the flow of traffic throughout the network.</a:t>
            </a:r>
          </a:p>
        </p:txBody>
      </p:sp>
      <p:sp>
        <p:nvSpPr>
          <p:cNvPr id="4" name="Footer Placeholder 3"/>
          <p:cNvSpPr>
            <a:spLocks noGrp="1"/>
          </p:cNvSpPr>
          <p:nvPr>
            <p:ph type="ftr" sz="quarter" idx="11"/>
          </p:nvPr>
        </p:nvSpPr>
        <p:spPr/>
        <p:txBody>
          <a:bodyPr/>
          <a:lstStyle/>
          <a:p>
            <a:r>
              <a:rPr lang="en-IN" dirty="0">
                <a:latin typeface="Book Antiqua" panose="02040602050305030304" pitchFamily="18" charset="0"/>
              </a:rPr>
              <a:t>Ms. Kritika Purohit</a:t>
            </a:r>
          </a:p>
        </p:txBody>
      </p:sp>
      <p:sp>
        <p:nvSpPr>
          <p:cNvPr id="5" name="Slide Number Placeholder 4"/>
          <p:cNvSpPr>
            <a:spLocks noGrp="1"/>
          </p:cNvSpPr>
          <p:nvPr>
            <p:ph type="sldNum" sz="quarter" idx="12"/>
          </p:nvPr>
        </p:nvSpPr>
        <p:spPr/>
        <p:txBody>
          <a:bodyPr/>
          <a:lstStyle/>
          <a:p>
            <a:fld id="{48240F86-9BD1-4807-9E4C-1F4A7B5E0A25}" type="slidenum">
              <a:rPr lang="en-IN" smtClean="0">
                <a:latin typeface="Book Antiqua" panose="02040602050305030304" pitchFamily="18" charset="0"/>
              </a:rPr>
              <a:t>11</a:t>
            </a:fld>
            <a:endParaRPr lang="en-IN" dirty="0">
              <a:latin typeface="Book Antiqua" panose="02040602050305030304" pitchFamily="18" charset="0"/>
            </a:endParaRPr>
          </a:p>
        </p:txBody>
      </p:sp>
    </p:spTree>
    <p:extLst>
      <p:ext uri="{BB962C8B-B14F-4D97-AF65-F5344CB8AC3E}">
        <p14:creationId xmlns:p14="http://schemas.microsoft.com/office/powerpoint/2010/main" val="42565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6898" y="408983"/>
            <a:ext cx="10805410" cy="771992"/>
          </a:xfrm>
        </p:spPr>
        <p:txBody>
          <a:bodyPr/>
          <a:lstStyle/>
          <a:p>
            <a:pPr algn="just">
              <a:buFont typeface="Wingdings" panose="05000000000000000000" pitchFamily="2" charset="2"/>
              <a:buChar char="ü"/>
            </a:pPr>
            <a:r>
              <a:rPr lang="en-US" dirty="0">
                <a:solidFill>
                  <a:srgbClr val="C00000"/>
                </a:solidFill>
                <a:latin typeface="Book Antiqua" panose="02040602050305030304" pitchFamily="18" charset="0"/>
              </a:rPr>
              <a:t>The infrastructure layer- </a:t>
            </a:r>
            <a:r>
              <a:rPr lang="en-US" dirty="0">
                <a:solidFill>
                  <a:srgbClr val="002060"/>
                </a:solidFill>
                <a:latin typeface="Book Antiqua" panose="02040602050305030304" pitchFamily="18" charset="0"/>
              </a:rPr>
              <a:t>The infrastructure layer is made up of the physical switches in the network.</a:t>
            </a:r>
          </a:p>
          <a:p>
            <a:endParaRPr lang="en-IN" dirty="0"/>
          </a:p>
        </p:txBody>
      </p:sp>
      <p:sp>
        <p:nvSpPr>
          <p:cNvPr id="4" name="Footer Placeholder 3"/>
          <p:cNvSpPr>
            <a:spLocks noGrp="1"/>
          </p:cNvSpPr>
          <p:nvPr>
            <p:ph type="ftr" sz="quarter" idx="11"/>
          </p:nvPr>
        </p:nvSpPr>
        <p:spPr/>
        <p:txBody>
          <a:bodyPr/>
          <a:lstStyle/>
          <a:p>
            <a:r>
              <a:rPr lang="en-IN" dirty="0">
                <a:latin typeface="Book Antiqua" panose="02040602050305030304" pitchFamily="18" charset="0"/>
              </a:rPr>
              <a:t>Ms. Kritika Purohit</a:t>
            </a:r>
          </a:p>
        </p:txBody>
      </p:sp>
      <p:sp>
        <p:nvSpPr>
          <p:cNvPr id="5" name="Slide Number Placeholder 4"/>
          <p:cNvSpPr>
            <a:spLocks noGrp="1"/>
          </p:cNvSpPr>
          <p:nvPr>
            <p:ph type="sldNum" sz="quarter" idx="12"/>
          </p:nvPr>
        </p:nvSpPr>
        <p:spPr/>
        <p:txBody>
          <a:bodyPr/>
          <a:lstStyle/>
          <a:p>
            <a:fld id="{48240F86-9BD1-4807-9E4C-1F4A7B5E0A25}" type="slidenum">
              <a:rPr lang="en-IN" smtClean="0">
                <a:latin typeface="Book Antiqua" panose="02040602050305030304" pitchFamily="18" charset="0"/>
              </a:rPr>
              <a:t>12</a:t>
            </a:fld>
            <a:endParaRPr lang="en-IN" dirty="0">
              <a:latin typeface="Book Antiqua" panose="02040602050305030304" pitchFamily="18" charset="0"/>
            </a:endParaRPr>
          </a:p>
        </p:txBody>
      </p:sp>
      <p:pic>
        <p:nvPicPr>
          <p:cNvPr id="7" name="Picture 6">
            <a:extLst>
              <a:ext uri="{FF2B5EF4-FFF2-40B4-BE49-F238E27FC236}">
                <a16:creationId xmlns:a16="http://schemas.microsoft.com/office/drawing/2014/main" id="{B29C39D6-C22B-4AA3-9AAE-E5933BD19759}"/>
              </a:ext>
            </a:extLst>
          </p:cNvPr>
          <p:cNvPicPr>
            <a:picLocks noChangeAspect="1"/>
          </p:cNvPicPr>
          <p:nvPr/>
        </p:nvPicPr>
        <p:blipFill>
          <a:blip r:embed="rId3"/>
          <a:stretch>
            <a:fillRect/>
          </a:stretch>
        </p:blipFill>
        <p:spPr>
          <a:xfrm>
            <a:off x="4038600" y="896052"/>
            <a:ext cx="4291713" cy="5764551"/>
          </a:xfrm>
          <a:prstGeom prst="rect">
            <a:avLst/>
          </a:prstGeom>
        </p:spPr>
      </p:pic>
    </p:spTree>
    <p:extLst>
      <p:ext uri="{BB962C8B-B14F-4D97-AF65-F5344CB8AC3E}">
        <p14:creationId xmlns:p14="http://schemas.microsoft.com/office/powerpoint/2010/main" val="1561980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6765" y="203982"/>
            <a:ext cx="10485621" cy="6171697"/>
          </a:xfrm>
        </p:spPr>
        <p:txBody>
          <a:bodyPr>
            <a:normAutofit lnSpcReduction="10000"/>
          </a:bodyPr>
          <a:lstStyle/>
          <a:p>
            <a:pPr marL="0" indent="0" algn="just">
              <a:lnSpc>
                <a:spcPct val="150000"/>
              </a:lnSpc>
              <a:buNone/>
            </a:pPr>
            <a:r>
              <a:rPr lang="en-IN" b="1" dirty="0">
                <a:solidFill>
                  <a:srgbClr val="C00000"/>
                </a:solidFill>
                <a:latin typeface="Book Antiqua" panose="02040602050305030304" pitchFamily="18" charset="0"/>
              </a:rPr>
              <a:t>How SDN Works ?</a:t>
            </a:r>
          </a:p>
          <a:p>
            <a:pPr algn="just">
              <a:lnSpc>
                <a:spcPct val="150000"/>
              </a:lnSpc>
            </a:pPr>
            <a:r>
              <a:rPr lang="en-US" dirty="0">
                <a:solidFill>
                  <a:srgbClr val="002060"/>
                </a:solidFill>
                <a:latin typeface="Book Antiqua" panose="02040602050305030304" pitchFamily="18" charset="0"/>
              </a:rPr>
              <a:t>SDN encompasses several types of technologies, including functional separation, network virtualization and automation through programmability. </a:t>
            </a:r>
            <a:endParaRPr lang="en-IN" b="1" dirty="0">
              <a:solidFill>
                <a:srgbClr val="002060"/>
              </a:solidFill>
              <a:latin typeface="Book Antiqua" panose="02040602050305030304" pitchFamily="18" charset="0"/>
            </a:endParaRPr>
          </a:p>
          <a:p>
            <a:pPr algn="just">
              <a:lnSpc>
                <a:spcPct val="150000"/>
              </a:lnSpc>
            </a:pPr>
            <a:r>
              <a:rPr lang="en-US" dirty="0">
                <a:solidFill>
                  <a:srgbClr val="002060"/>
                </a:solidFill>
                <a:latin typeface="Book Antiqua" panose="02040602050305030304" pitchFamily="18" charset="0"/>
              </a:rPr>
              <a:t>Originally, SDN technology focused solely on separation of the network control plane from the data plane. While the control plane makes decisions about how packets should flow through the network, the data plane actually moves packets from place to place. </a:t>
            </a:r>
          </a:p>
          <a:p>
            <a:pPr algn="just">
              <a:lnSpc>
                <a:spcPct val="150000"/>
              </a:lnSpc>
            </a:pPr>
            <a:r>
              <a:rPr lang="en-US" dirty="0">
                <a:solidFill>
                  <a:srgbClr val="002060"/>
                </a:solidFill>
                <a:latin typeface="Book Antiqua" panose="02040602050305030304" pitchFamily="18" charset="0"/>
              </a:rPr>
              <a:t>In a classic SDN scenario, a packet arrives at a network switch, and rules built into the switch's proprietary firmware tell the switch where to forward the packet. These packet-handling rules are sent to the switch from the centralized controller. </a:t>
            </a:r>
          </a:p>
          <a:p>
            <a:pPr algn="just">
              <a:lnSpc>
                <a:spcPct val="150000"/>
              </a:lnSpc>
            </a:pPr>
            <a:r>
              <a:rPr lang="en-US" dirty="0">
                <a:solidFill>
                  <a:srgbClr val="002060"/>
                </a:solidFill>
                <a:latin typeface="Book Antiqua" panose="02040602050305030304" pitchFamily="18" charset="0"/>
              </a:rPr>
              <a:t>The switch - also known as a data plane device - queries the controller for guidance as needed, and it provides the controller with information about traffic it handles. The switch sends every packet going to the same destination along the same path and treats all the packets the exact same way. </a:t>
            </a:r>
          </a:p>
          <a:p>
            <a:pPr algn="just">
              <a:lnSpc>
                <a:spcPct val="150000"/>
              </a:lnSpc>
            </a:pPr>
            <a:endParaRPr lang="en-IN" b="1" dirty="0">
              <a:solidFill>
                <a:srgbClr val="C00000"/>
              </a:solidFill>
              <a:latin typeface="Book Antiqua" panose="02040602050305030304" pitchFamily="18" charset="0"/>
            </a:endParaRPr>
          </a:p>
          <a:p>
            <a:pPr marL="0" indent="0" algn="just">
              <a:lnSpc>
                <a:spcPct val="150000"/>
              </a:lnSpc>
              <a:buNone/>
            </a:pPr>
            <a:endParaRPr lang="en-IN" b="1" dirty="0">
              <a:solidFill>
                <a:srgbClr val="C0000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IN" dirty="0">
                <a:latin typeface="Book Antiqua" panose="02040602050305030304" pitchFamily="18" charset="0"/>
              </a:rPr>
              <a:t>Ms. Kritika Purohit</a:t>
            </a:r>
          </a:p>
        </p:txBody>
      </p:sp>
      <p:sp>
        <p:nvSpPr>
          <p:cNvPr id="5" name="Slide Number Placeholder 4"/>
          <p:cNvSpPr>
            <a:spLocks noGrp="1"/>
          </p:cNvSpPr>
          <p:nvPr>
            <p:ph type="sldNum" sz="quarter" idx="12"/>
          </p:nvPr>
        </p:nvSpPr>
        <p:spPr/>
        <p:txBody>
          <a:bodyPr/>
          <a:lstStyle/>
          <a:p>
            <a:fld id="{48240F86-9BD1-4807-9E4C-1F4A7B5E0A25}" type="slidenum">
              <a:rPr lang="en-IN" smtClean="0">
                <a:latin typeface="Book Antiqua" panose="02040602050305030304" pitchFamily="18" charset="0"/>
              </a:rPr>
              <a:t>13</a:t>
            </a:fld>
            <a:endParaRPr lang="en-IN" dirty="0">
              <a:latin typeface="Book Antiqua" panose="02040602050305030304" pitchFamily="18" charset="0"/>
            </a:endParaRPr>
          </a:p>
        </p:txBody>
      </p:sp>
    </p:spTree>
    <p:extLst>
      <p:ext uri="{BB962C8B-B14F-4D97-AF65-F5344CB8AC3E}">
        <p14:creationId xmlns:p14="http://schemas.microsoft.com/office/powerpoint/2010/main" val="3174396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9848" y="93643"/>
            <a:ext cx="10916166" cy="6282035"/>
          </a:xfrm>
        </p:spPr>
        <p:txBody>
          <a:bodyPr>
            <a:noAutofit/>
          </a:bodyPr>
          <a:lstStyle/>
          <a:p>
            <a:pPr marL="0" indent="0" algn="just">
              <a:lnSpc>
                <a:spcPct val="150000"/>
              </a:lnSpc>
              <a:buNone/>
            </a:pPr>
            <a:r>
              <a:rPr lang="en-US" b="1" dirty="0">
                <a:solidFill>
                  <a:srgbClr val="C00000"/>
                </a:solidFill>
                <a:latin typeface="Book Antiqua" panose="02040602050305030304" pitchFamily="18" charset="0"/>
              </a:rPr>
              <a:t>Benefits of SDN- </a:t>
            </a:r>
          </a:p>
          <a:p>
            <a:pPr algn="just">
              <a:lnSpc>
                <a:spcPct val="150000"/>
              </a:lnSpc>
            </a:pPr>
            <a:r>
              <a:rPr lang="en-US" dirty="0">
                <a:solidFill>
                  <a:srgbClr val="002060"/>
                </a:solidFill>
                <a:latin typeface="Book Antiqua" panose="02040602050305030304" pitchFamily="18" charset="0"/>
              </a:rPr>
              <a:t>An administrator can change any network switch's rules when necessary -- prioritizing, deprioritizing or even blocking specific types of packets with a granular level of control and security. </a:t>
            </a:r>
          </a:p>
          <a:p>
            <a:pPr algn="just">
              <a:lnSpc>
                <a:spcPct val="150000"/>
              </a:lnSpc>
            </a:pPr>
            <a:r>
              <a:rPr lang="en-US" dirty="0">
                <a:solidFill>
                  <a:srgbClr val="002060"/>
                </a:solidFill>
                <a:latin typeface="Book Antiqua" panose="02040602050305030304" pitchFamily="18" charset="0"/>
              </a:rPr>
              <a:t>Network Management</a:t>
            </a:r>
          </a:p>
          <a:p>
            <a:pPr algn="just">
              <a:lnSpc>
                <a:spcPct val="150000"/>
              </a:lnSpc>
            </a:pPr>
            <a:r>
              <a:rPr lang="en-US" dirty="0">
                <a:solidFill>
                  <a:srgbClr val="002060"/>
                </a:solidFill>
                <a:latin typeface="Book Antiqua" panose="02040602050305030304" pitchFamily="18" charset="0"/>
              </a:rPr>
              <a:t>End-to-End Visibility.</a:t>
            </a:r>
          </a:p>
          <a:p>
            <a:pPr algn="just">
              <a:lnSpc>
                <a:spcPct val="150000"/>
              </a:lnSpc>
            </a:pPr>
            <a:r>
              <a:rPr lang="en-US" dirty="0">
                <a:solidFill>
                  <a:srgbClr val="002060"/>
                </a:solidFill>
                <a:latin typeface="Book Antiqua" panose="02040602050305030304" pitchFamily="18" charset="0"/>
              </a:rPr>
              <a:t>Virtualizes hardware and services that were previously carried out by dedicated hardware.</a:t>
            </a:r>
          </a:p>
          <a:p>
            <a:pPr algn="just">
              <a:lnSpc>
                <a:spcPct val="150000"/>
              </a:lnSpc>
            </a:pPr>
            <a:r>
              <a:rPr lang="en-US" dirty="0">
                <a:solidFill>
                  <a:srgbClr val="002060"/>
                </a:solidFill>
                <a:latin typeface="Book Antiqua" panose="02040602050305030304" pitchFamily="18" charset="0"/>
              </a:rPr>
              <a:t>Software-defined networking contributed to the emergence of software-defined wide area network (SD-WAN) technology. SD-WAN employs the virtual overlay aspect of SDN technology, abstracting an organization's connectivity links throughout its WAN and creating a virtual network that can use whichever connection the controller deems fit to send traffic.  </a:t>
            </a:r>
          </a:p>
          <a:p>
            <a:pPr algn="just">
              <a:lnSpc>
                <a:spcPct val="150000"/>
              </a:lnSpc>
            </a:pPr>
            <a:endParaRPr lang="en-US" dirty="0">
              <a:solidFill>
                <a:srgbClr val="00206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IN" dirty="0">
                <a:latin typeface="Book Antiqua" panose="02040602050305030304" pitchFamily="18" charset="0"/>
              </a:rPr>
              <a:t>Ms. Kritika Purohit</a:t>
            </a:r>
          </a:p>
        </p:txBody>
      </p:sp>
      <p:sp>
        <p:nvSpPr>
          <p:cNvPr id="5" name="Slide Number Placeholder 4"/>
          <p:cNvSpPr>
            <a:spLocks noGrp="1"/>
          </p:cNvSpPr>
          <p:nvPr>
            <p:ph type="sldNum" sz="quarter" idx="12"/>
          </p:nvPr>
        </p:nvSpPr>
        <p:spPr/>
        <p:txBody>
          <a:bodyPr/>
          <a:lstStyle/>
          <a:p>
            <a:fld id="{48240F86-9BD1-4807-9E4C-1F4A7B5E0A25}" type="slidenum">
              <a:rPr lang="en-IN" smtClean="0">
                <a:latin typeface="Book Antiqua" panose="02040602050305030304" pitchFamily="18" charset="0"/>
              </a:rPr>
              <a:t>14</a:t>
            </a:fld>
            <a:endParaRPr lang="en-IN" dirty="0">
              <a:latin typeface="Book Antiqua" panose="02040602050305030304" pitchFamily="18" charset="0"/>
            </a:endParaRPr>
          </a:p>
        </p:txBody>
      </p:sp>
    </p:spTree>
    <p:extLst>
      <p:ext uri="{BB962C8B-B14F-4D97-AF65-F5344CB8AC3E}">
        <p14:creationId xmlns:p14="http://schemas.microsoft.com/office/powerpoint/2010/main" val="2305946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6839" y="181779"/>
            <a:ext cx="10737142" cy="6193900"/>
          </a:xfrm>
        </p:spPr>
        <p:txBody>
          <a:bodyPr/>
          <a:lstStyle/>
          <a:p>
            <a:pPr marL="0" indent="0" algn="just">
              <a:lnSpc>
                <a:spcPct val="150000"/>
              </a:lnSpc>
              <a:buNone/>
            </a:pPr>
            <a:r>
              <a:rPr lang="en-US" b="1" dirty="0">
                <a:solidFill>
                  <a:srgbClr val="C00000"/>
                </a:solidFill>
                <a:latin typeface="Book Antiqua" panose="02040602050305030304" pitchFamily="18" charset="0"/>
              </a:rPr>
              <a:t>Challenges with SDN-</a:t>
            </a:r>
          </a:p>
          <a:p>
            <a:pPr algn="just">
              <a:lnSpc>
                <a:spcPct val="150000"/>
              </a:lnSpc>
            </a:pPr>
            <a:r>
              <a:rPr lang="en-US" dirty="0">
                <a:solidFill>
                  <a:srgbClr val="002060"/>
                </a:solidFill>
                <a:latin typeface="Book Antiqua" panose="02040602050305030304" pitchFamily="18" charset="0"/>
              </a:rPr>
              <a:t>Security is both a benefit and a concern with SDN technology. The centralized SDN controller presents a single point of failure and, if targeted by an attacker, can prove detrimental to the network. </a:t>
            </a:r>
          </a:p>
          <a:p>
            <a:pPr algn="just">
              <a:lnSpc>
                <a:spcPct val="150000"/>
              </a:lnSpc>
            </a:pPr>
            <a:r>
              <a:rPr lang="en-US" dirty="0">
                <a:solidFill>
                  <a:srgbClr val="002060"/>
                </a:solidFill>
                <a:latin typeface="Book Antiqua" panose="02040602050305030304" pitchFamily="18" charset="0"/>
              </a:rPr>
              <a:t>No established definition of software-defined networking in the networking industry.</a:t>
            </a:r>
          </a:p>
          <a:p>
            <a:pPr algn="just">
              <a:lnSpc>
                <a:spcPct val="150000"/>
              </a:lnSpc>
            </a:pPr>
            <a:r>
              <a:rPr lang="en-US" dirty="0">
                <a:solidFill>
                  <a:srgbClr val="002060"/>
                </a:solidFill>
                <a:latin typeface="Book Antiqua" panose="02040602050305030304" pitchFamily="18" charset="0"/>
              </a:rPr>
              <a:t>Some networking initiatives are often mistaken for SDN, including white box networking, network disaggregation, network automation and programmable networking. While SDN can benefit and work with these technologies and processes, it remains a separate technology.  </a:t>
            </a:r>
            <a:r>
              <a:rPr lang="en-US" b="1" dirty="0">
                <a:solidFill>
                  <a:srgbClr val="002060"/>
                </a:solidFill>
                <a:latin typeface="Book Antiqua" panose="02040602050305030304" pitchFamily="18" charset="0"/>
              </a:rPr>
              <a:t> </a:t>
            </a:r>
          </a:p>
          <a:p>
            <a:pPr algn="just">
              <a:lnSpc>
                <a:spcPct val="150000"/>
              </a:lnSpc>
            </a:pPr>
            <a:r>
              <a:rPr lang="en-US" dirty="0">
                <a:solidFill>
                  <a:srgbClr val="002060"/>
                </a:solidFill>
                <a:latin typeface="Book Antiqua" panose="02040602050305030304" pitchFamily="18" charset="0"/>
              </a:rPr>
              <a:t>Main adopters of SDN include service providers, network operators, telecoms and carriers, along with large companies, such as Facebook and Google, all of which have the resources to tackle and contribute to an emerging technology. </a:t>
            </a:r>
            <a:endParaRPr lang="en-IN" b="1" dirty="0">
              <a:solidFill>
                <a:srgbClr val="002060"/>
              </a:solidFill>
              <a:latin typeface="Book Antiqua" panose="02040602050305030304" pitchFamily="18" charset="0"/>
            </a:endParaRPr>
          </a:p>
          <a:p>
            <a:pPr algn="just">
              <a:lnSpc>
                <a:spcPct val="150000"/>
              </a:lnSpc>
            </a:pPr>
            <a:endParaRPr lang="en-IN"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IN" dirty="0">
                <a:latin typeface="Book Antiqua" panose="02040602050305030304" pitchFamily="18" charset="0"/>
              </a:rPr>
              <a:t>Ms. Kritika Purohit</a:t>
            </a:r>
          </a:p>
        </p:txBody>
      </p:sp>
      <p:sp>
        <p:nvSpPr>
          <p:cNvPr id="5" name="Slide Number Placeholder 4"/>
          <p:cNvSpPr>
            <a:spLocks noGrp="1"/>
          </p:cNvSpPr>
          <p:nvPr>
            <p:ph type="sldNum" sz="quarter" idx="12"/>
          </p:nvPr>
        </p:nvSpPr>
        <p:spPr/>
        <p:txBody>
          <a:bodyPr/>
          <a:lstStyle/>
          <a:p>
            <a:fld id="{48240F86-9BD1-4807-9E4C-1F4A7B5E0A25}" type="slidenum">
              <a:rPr lang="en-IN" smtClean="0">
                <a:latin typeface="Book Antiqua" panose="02040602050305030304" pitchFamily="18" charset="0"/>
              </a:rPr>
              <a:t>15</a:t>
            </a:fld>
            <a:endParaRPr lang="en-IN" dirty="0">
              <a:latin typeface="Book Antiqua" panose="02040602050305030304" pitchFamily="18" charset="0"/>
            </a:endParaRPr>
          </a:p>
        </p:txBody>
      </p:sp>
    </p:spTree>
    <p:extLst>
      <p:ext uri="{BB962C8B-B14F-4D97-AF65-F5344CB8AC3E}">
        <p14:creationId xmlns:p14="http://schemas.microsoft.com/office/powerpoint/2010/main" val="1929605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0492" y="236863"/>
            <a:ext cx="10558403" cy="6138816"/>
          </a:xfrm>
        </p:spPr>
        <p:txBody>
          <a:bodyPr>
            <a:normAutofit lnSpcReduction="10000"/>
          </a:bodyPr>
          <a:lstStyle/>
          <a:p>
            <a:pPr marL="0" indent="0" algn="just">
              <a:lnSpc>
                <a:spcPct val="150000"/>
              </a:lnSpc>
              <a:buNone/>
            </a:pPr>
            <a:r>
              <a:rPr lang="en-US" b="1" dirty="0">
                <a:solidFill>
                  <a:srgbClr val="C00000"/>
                </a:solidFill>
                <a:latin typeface="Book Antiqua" panose="02040602050305030304" pitchFamily="18" charset="0"/>
              </a:rPr>
              <a:t>Use cases of SDN- </a:t>
            </a:r>
          </a:p>
          <a:p>
            <a:pPr algn="just">
              <a:lnSpc>
                <a:spcPct val="150000"/>
              </a:lnSpc>
            </a:pPr>
            <a:r>
              <a:rPr lang="en-US" b="1" dirty="0">
                <a:solidFill>
                  <a:srgbClr val="002060"/>
                </a:solidFill>
                <a:latin typeface="Book Antiqua" panose="02040602050305030304" pitchFamily="18" charset="0"/>
              </a:rPr>
              <a:t>DevOps - </a:t>
            </a:r>
            <a:r>
              <a:rPr lang="en-US" dirty="0">
                <a:solidFill>
                  <a:srgbClr val="002060"/>
                </a:solidFill>
                <a:latin typeface="Book Antiqua" panose="02040602050305030304" pitchFamily="18" charset="0"/>
              </a:rPr>
              <a:t>An approach based on software-defined networking can facilitate DevOps by automating app updates and deployments, including automating IT infrastructure components as the DevOps apps and platforms are deployed. </a:t>
            </a:r>
          </a:p>
          <a:p>
            <a:pPr algn="just">
              <a:lnSpc>
                <a:spcPct val="150000"/>
              </a:lnSpc>
            </a:pPr>
            <a:r>
              <a:rPr lang="en-US" b="1" dirty="0">
                <a:solidFill>
                  <a:srgbClr val="002060"/>
                </a:solidFill>
                <a:latin typeface="Book Antiqua" panose="02040602050305030304" pitchFamily="18" charset="0"/>
              </a:rPr>
              <a:t>Campus networks </a:t>
            </a:r>
            <a:r>
              <a:rPr lang="en-US" dirty="0">
                <a:solidFill>
                  <a:srgbClr val="002060"/>
                </a:solidFill>
                <a:latin typeface="Book Antiqua" panose="02040602050305030304" pitchFamily="18" charset="0"/>
              </a:rPr>
              <a:t>- Campus networks can be difficult to manage, especially with the ongoing need to unify Wi-Fi and Ethernet networks. SDN controllers can benefit campus networks by offering centralized management and automation, improved security and application-level quality of service across the network. </a:t>
            </a:r>
          </a:p>
          <a:p>
            <a:pPr algn="just">
              <a:lnSpc>
                <a:spcPct val="150000"/>
              </a:lnSpc>
            </a:pPr>
            <a:r>
              <a:rPr lang="en-US" b="1" dirty="0">
                <a:solidFill>
                  <a:srgbClr val="002060"/>
                </a:solidFill>
                <a:latin typeface="Book Antiqua" panose="02040602050305030304" pitchFamily="18" charset="0"/>
              </a:rPr>
              <a:t>Service provider networks - </a:t>
            </a:r>
            <a:r>
              <a:rPr lang="en-US" dirty="0">
                <a:solidFill>
                  <a:srgbClr val="002060"/>
                </a:solidFill>
                <a:latin typeface="Book Antiqua" panose="02040602050305030304" pitchFamily="18" charset="0"/>
              </a:rPr>
              <a:t>SDN helps service providers simplify and automate the provisioning of their networks for end-to-end network and service management and control. </a:t>
            </a:r>
          </a:p>
          <a:p>
            <a:pPr algn="just">
              <a:lnSpc>
                <a:spcPct val="160000"/>
              </a:lnSpc>
            </a:pPr>
            <a:r>
              <a:rPr lang="en-US" b="1" dirty="0">
                <a:solidFill>
                  <a:srgbClr val="002060"/>
                </a:solidFill>
                <a:latin typeface="Book Antiqua" panose="02040602050305030304" pitchFamily="18" charset="0"/>
              </a:rPr>
              <a:t>Data center security - </a:t>
            </a:r>
            <a:r>
              <a:rPr lang="en-US" dirty="0">
                <a:solidFill>
                  <a:srgbClr val="002060"/>
                </a:solidFill>
                <a:latin typeface="Book Antiqua" panose="02040602050305030304" pitchFamily="18" charset="0"/>
              </a:rPr>
              <a:t>SDN supports more targeted protection and simplifies firewall administration. </a:t>
            </a:r>
          </a:p>
          <a:p>
            <a:pPr algn="just">
              <a:lnSpc>
                <a:spcPct val="150000"/>
              </a:lnSpc>
            </a:pPr>
            <a:endParaRPr lang="en-US" dirty="0">
              <a:solidFill>
                <a:srgbClr val="002060"/>
              </a:solidFill>
              <a:latin typeface="Book Antiqua" panose="02040602050305030304" pitchFamily="18" charset="0"/>
            </a:endParaRPr>
          </a:p>
          <a:p>
            <a:pPr marL="0" indent="0" algn="just">
              <a:lnSpc>
                <a:spcPct val="150000"/>
              </a:lnSpc>
              <a:buNone/>
            </a:pPr>
            <a:endParaRPr lang="en-IN" b="1" dirty="0">
              <a:solidFill>
                <a:srgbClr val="C0000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IN" dirty="0">
                <a:latin typeface="Book Antiqua" panose="02040602050305030304" pitchFamily="18" charset="0"/>
              </a:rPr>
              <a:t>Ms. Kritika Purohit</a:t>
            </a:r>
          </a:p>
        </p:txBody>
      </p:sp>
      <p:sp>
        <p:nvSpPr>
          <p:cNvPr id="5" name="Slide Number Placeholder 4"/>
          <p:cNvSpPr>
            <a:spLocks noGrp="1"/>
          </p:cNvSpPr>
          <p:nvPr>
            <p:ph type="sldNum" sz="quarter" idx="12"/>
          </p:nvPr>
        </p:nvSpPr>
        <p:spPr/>
        <p:txBody>
          <a:bodyPr/>
          <a:lstStyle/>
          <a:p>
            <a:fld id="{48240F86-9BD1-4807-9E4C-1F4A7B5E0A25}" type="slidenum">
              <a:rPr lang="en-IN" smtClean="0">
                <a:latin typeface="Book Antiqua" panose="02040602050305030304" pitchFamily="18" charset="0"/>
              </a:rPr>
              <a:t>16</a:t>
            </a:fld>
            <a:endParaRPr lang="en-IN" dirty="0">
              <a:latin typeface="Book Antiqua" panose="02040602050305030304" pitchFamily="18" charset="0"/>
            </a:endParaRPr>
          </a:p>
        </p:txBody>
      </p:sp>
    </p:spTree>
    <p:extLst>
      <p:ext uri="{BB962C8B-B14F-4D97-AF65-F5344CB8AC3E}">
        <p14:creationId xmlns:p14="http://schemas.microsoft.com/office/powerpoint/2010/main" val="599010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576082"/>
          </a:xfrm>
        </p:spPr>
        <p:txBody>
          <a:bodyPr>
            <a:normAutofit/>
          </a:bodyPr>
          <a:lstStyle/>
          <a:p>
            <a:pPr algn="ctr"/>
            <a:r>
              <a:rPr lang="en-IN" sz="3200" b="1" dirty="0">
                <a:solidFill>
                  <a:srgbClr val="00B0F0"/>
                </a:solidFill>
                <a:latin typeface="Book Antiqua" panose="02040602050305030304" pitchFamily="18" charset="0"/>
              </a:rPr>
              <a:t>Network functions virtualization </a:t>
            </a:r>
            <a:endParaRPr lang="en-IN" sz="3200" dirty="0">
              <a:solidFill>
                <a:srgbClr val="00B0F0"/>
              </a:solidFill>
              <a:latin typeface="Book Antiqua" panose="02040602050305030304" pitchFamily="18" charset="0"/>
            </a:endParaRPr>
          </a:p>
        </p:txBody>
      </p:sp>
      <p:sp>
        <p:nvSpPr>
          <p:cNvPr id="3" name="Content Placeholder 2"/>
          <p:cNvSpPr>
            <a:spLocks noGrp="1"/>
          </p:cNvSpPr>
          <p:nvPr>
            <p:ph idx="1"/>
          </p:nvPr>
        </p:nvSpPr>
        <p:spPr>
          <a:xfrm>
            <a:off x="1251678" y="958467"/>
            <a:ext cx="10360100" cy="5246450"/>
          </a:xfrm>
        </p:spPr>
        <p:txBody>
          <a:bodyPr>
            <a:normAutofit/>
          </a:bodyPr>
          <a:lstStyle/>
          <a:p>
            <a:pPr algn="just">
              <a:lnSpc>
                <a:spcPct val="150000"/>
              </a:lnSpc>
            </a:pPr>
            <a:r>
              <a:rPr lang="en-US" sz="2100" dirty="0">
                <a:solidFill>
                  <a:srgbClr val="002060"/>
                </a:solidFill>
                <a:latin typeface="Book Antiqua" panose="02040602050305030304" pitchFamily="18" charset="0"/>
              </a:rPr>
              <a:t>Network functions virtualization (NFV) is a network architecture concept that uses the proven technologies of IT virtualization. </a:t>
            </a:r>
          </a:p>
          <a:p>
            <a:pPr algn="just">
              <a:lnSpc>
                <a:spcPct val="150000"/>
              </a:lnSpc>
            </a:pPr>
            <a:r>
              <a:rPr lang="en-US" sz="2100" dirty="0">
                <a:solidFill>
                  <a:srgbClr val="002060"/>
                </a:solidFill>
                <a:latin typeface="Book Antiqua" panose="02040602050305030304" pitchFamily="18" charset="0"/>
              </a:rPr>
              <a:t>NFV is designed to deliver the network services needed to support an infrastructure totally independent from hardware by decoupling network functions from proprietary purpose-built hardware appliances. </a:t>
            </a:r>
          </a:p>
          <a:p>
            <a:pPr algn="just">
              <a:lnSpc>
                <a:spcPct val="150000"/>
              </a:lnSpc>
            </a:pPr>
            <a:r>
              <a:rPr lang="en-US" sz="2100" dirty="0">
                <a:solidFill>
                  <a:srgbClr val="002060"/>
                </a:solidFill>
                <a:latin typeface="Book Antiqua" panose="02040602050305030304" pitchFamily="18" charset="0"/>
              </a:rPr>
              <a:t>The software that provides these network services are known as virtual network functions (VNF) and run on generic hardware. </a:t>
            </a:r>
          </a:p>
          <a:p>
            <a:pPr algn="just">
              <a:lnSpc>
                <a:spcPct val="150000"/>
              </a:lnSpc>
            </a:pPr>
            <a:r>
              <a:rPr lang="en-US" sz="2100" dirty="0">
                <a:solidFill>
                  <a:srgbClr val="002060"/>
                </a:solidFill>
                <a:latin typeface="Book Antiqua" panose="02040602050305030304" pitchFamily="18" charset="0"/>
              </a:rPr>
              <a:t>The major components of an NFV architecture include the virtualized network functions (VNFs), NFV Infrastructure (NFVI) and NFV management and orchestration (MANO). </a:t>
            </a:r>
            <a:endParaRPr lang="en-IN" sz="2100" dirty="0">
              <a:solidFill>
                <a:srgbClr val="00206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IN" dirty="0">
                <a:latin typeface="Book Antiqua" panose="02040602050305030304" pitchFamily="18" charset="0"/>
              </a:rPr>
              <a:t>Ms. Kritika Purohit</a:t>
            </a:r>
          </a:p>
        </p:txBody>
      </p:sp>
      <p:sp>
        <p:nvSpPr>
          <p:cNvPr id="5" name="Slide Number Placeholder 4"/>
          <p:cNvSpPr>
            <a:spLocks noGrp="1"/>
          </p:cNvSpPr>
          <p:nvPr>
            <p:ph type="sldNum" sz="quarter" idx="12"/>
          </p:nvPr>
        </p:nvSpPr>
        <p:spPr/>
        <p:txBody>
          <a:bodyPr/>
          <a:lstStyle/>
          <a:p>
            <a:fld id="{48240F86-9BD1-4807-9E4C-1F4A7B5E0A25}" type="slidenum">
              <a:rPr lang="en-IN" smtClean="0">
                <a:latin typeface="Book Antiqua" panose="02040602050305030304" pitchFamily="18" charset="0"/>
              </a:rPr>
              <a:t>17</a:t>
            </a:fld>
            <a:endParaRPr lang="en-IN" dirty="0">
              <a:latin typeface="Book Antiqua" panose="02040602050305030304" pitchFamily="18" charset="0"/>
            </a:endParaRPr>
          </a:p>
        </p:txBody>
      </p:sp>
    </p:spTree>
    <p:extLst>
      <p:ext uri="{BB962C8B-B14F-4D97-AF65-F5344CB8AC3E}">
        <p14:creationId xmlns:p14="http://schemas.microsoft.com/office/powerpoint/2010/main" val="3731753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stretch>
            <a:fillRect/>
          </a:stretch>
        </p:blipFill>
        <p:spPr>
          <a:xfrm>
            <a:off x="1818065" y="249351"/>
            <a:ext cx="9200987" cy="6305685"/>
          </a:xfrm>
          <a:prstGeom prst="rect">
            <a:avLst/>
          </a:prstGeom>
        </p:spPr>
      </p:pic>
      <p:sp>
        <p:nvSpPr>
          <p:cNvPr id="4" name="Footer Placeholder 3"/>
          <p:cNvSpPr>
            <a:spLocks noGrp="1"/>
          </p:cNvSpPr>
          <p:nvPr>
            <p:ph type="ftr" sz="quarter" idx="11"/>
          </p:nvPr>
        </p:nvSpPr>
        <p:spPr/>
        <p:txBody>
          <a:bodyPr/>
          <a:lstStyle/>
          <a:p>
            <a:r>
              <a:rPr lang="en-IN" dirty="0">
                <a:latin typeface="Book Antiqua" panose="02040602050305030304" pitchFamily="18" charset="0"/>
              </a:rPr>
              <a:t>Ms. Kritika Purohit</a:t>
            </a:r>
          </a:p>
        </p:txBody>
      </p:sp>
      <p:sp>
        <p:nvSpPr>
          <p:cNvPr id="5" name="Slide Number Placeholder 4"/>
          <p:cNvSpPr>
            <a:spLocks noGrp="1"/>
          </p:cNvSpPr>
          <p:nvPr>
            <p:ph type="sldNum" sz="quarter" idx="12"/>
          </p:nvPr>
        </p:nvSpPr>
        <p:spPr/>
        <p:txBody>
          <a:bodyPr/>
          <a:lstStyle/>
          <a:p>
            <a:fld id="{48240F86-9BD1-4807-9E4C-1F4A7B5E0A25}" type="slidenum">
              <a:rPr lang="en-IN" smtClean="0">
                <a:latin typeface="Book Antiqua" panose="02040602050305030304" pitchFamily="18" charset="0"/>
              </a:rPr>
              <a:t>18</a:t>
            </a:fld>
            <a:endParaRPr lang="en-IN" dirty="0">
              <a:latin typeface="Book Antiqua" panose="02040602050305030304" pitchFamily="18" charset="0"/>
            </a:endParaRPr>
          </a:p>
        </p:txBody>
      </p:sp>
    </p:spTree>
    <p:extLst>
      <p:ext uri="{BB962C8B-B14F-4D97-AF65-F5344CB8AC3E}">
        <p14:creationId xmlns:p14="http://schemas.microsoft.com/office/powerpoint/2010/main" val="3588874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458" y="324998"/>
            <a:ext cx="10580437" cy="6050681"/>
          </a:xfrm>
        </p:spPr>
        <p:txBody>
          <a:bodyPr>
            <a:normAutofit/>
          </a:bodyPr>
          <a:lstStyle/>
          <a:p>
            <a:pPr marL="0" indent="0" algn="just">
              <a:lnSpc>
                <a:spcPct val="150000"/>
              </a:lnSpc>
              <a:buNone/>
            </a:pPr>
            <a:r>
              <a:rPr lang="en-IN" sz="2100" b="1" dirty="0">
                <a:solidFill>
                  <a:srgbClr val="C00000"/>
                </a:solidFill>
                <a:latin typeface="Book Antiqua" panose="02040602050305030304" pitchFamily="18" charset="0"/>
              </a:rPr>
              <a:t>Network Functions Virtualization Infrastructure- </a:t>
            </a:r>
          </a:p>
          <a:p>
            <a:pPr algn="just">
              <a:lnSpc>
                <a:spcPct val="150000"/>
              </a:lnSpc>
            </a:pPr>
            <a:r>
              <a:rPr lang="en-US" sz="2100" dirty="0">
                <a:solidFill>
                  <a:srgbClr val="002060"/>
                </a:solidFill>
                <a:latin typeface="Book Antiqua" panose="02040602050305030304" pitchFamily="18" charset="0"/>
              </a:rPr>
              <a:t>The NVFI is based on low cost, standardized x86 computing hardware and software—hypervisors, virtual machines and virtual infrastructure managers that enable the physical and virtual network layers. </a:t>
            </a:r>
          </a:p>
          <a:p>
            <a:pPr algn="just">
              <a:lnSpc>
                <a:spcPct val="150000"/>
              </a:lnSpc>
            </a:pPr>
            <a:r>
              <a:rPr lang="en-US" sz="2100" dirty="0">
                <a:solidFill>
                  <a:srgbClr val="002060"/>
                </a:solidFill>
                <a:latin typeface="Book Antiqua" panose="02040602050305030304" pitchFamily="18" charset="0"/>
              </a:rPr>
              <a:t>It delivers the physical resources—compute, storage and network and software on which VNFs are deployed and managed. </a:t>
            </a:r>
          </a:p>
          <a:p>
            <a:pPr algn="just">
              <a:lnSpc>
                <a:spcPct val="150000"/>
              </a:lnSpc>
            </a:pPr>
            <a:r>
              <a:rPr lang="en-US" sz="2100" dirty="0">
                <a:solidFill>
                  <a:srgbClr val="002060"/>
                </a:solidFill>
                <a:latin typeface="Book Antiqua" panose="02040602050305030304" pitchFamily="18" charset="0"/>
              </a:rPr>
              <a:t>The NFVI provides the virtualization layer that sits above the hardware and abstracts hardware resources so they can be logically partitioned and provisioned to support VNFs. </a:t>
            </a:r>
          </a:p>
          <a:p>
            <a:pPr algn="just">
              <a:lnSpc>
                <a:spcPct val="150000"/>
              </a:lnSpc>
            </a:pPr>
            <a:r>
              <a:rPr lang="en-US" sz="2100" dirty="0">
                <a:solidFill>
                  <a:srgbClr val="002060"/>
                </a:solidFill>
                <a:latin typeface="Book Antiqua" panose="02040602050305030304" pitchFamily="18" charset="0"/>
              </a:rPr>
              <a:t>The NFVI is also critical in building complex, widely distributed networks without the geographic limitations associated with traditional network architectures. </a:t>
            </a:r>
            <a:endParaRPr lang="en-IN" sz="2100" dirty="0">
              <a:solidFill>
                <a:srgbClr val="00206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IN" dirty="0">
                <a:latin typeface="Book Antiqua" panose="02040602050305030304" pitchFamily="18" charset="0"/>
              </a:rPr>
              <a:t>Ms. Kritika Purohit</a:t>
            </a:r>
          </a:p>
        </p:txBody>
      </p:sp>
      <p:sp>
        <p:nvSpPr>
          <p:cNvPr id="5" name="Slide Number Placeholder 4"/>
          <p:cNvSpPr>
            <a:spLocks noGrp="1"/>
          </p:cNvSpPr>
          <p:nvPr>
            <p:ph type="sldNum" sz="quarter" idx="12"/>
          </p:nvPr>
        </p:nvSpPr>
        <p:spPr/>
        <p:txBody>
          <a:bodyPr/>
          <a:lstStyle/>
          <a:p>
            <a:fld id="{48240F86-9BD1-4807-9E4C-1F4A7B5E0A25}" type="slidenum">
              <a:rPr lang="en-IN" smtClean="0">
                <a:latin typeface="Book Antiqua" panose="02040602050305030304" pitchFamily="18" charset="0"/>
              </a:rPr>
              <a:t>19</a:t>
            </a:fld>
            <a:endParaRPr lang="en-IN" dirty="0">
              <a:latin typeface="Book Antiqua" panose="02040602050305030304" pitchFamily="18" charset="0"/>
            </a:endParaRPr>
          </a:p>
        </p:txBody>
      </p:sp>
    </p:spTree>
    <p:extLst>
      <p:ext uri="{BB962C8B-B14F-4D97-AF65-F5344CB8AC3E}">
        <p14:creationId xmlns:p14="http://schemas.microsoft.com/office/powerpoint/2010/main" val="1987733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580689"/>
            <a:ext cx="10178322" cy="520998"/>
          </a:xfrm>
        </p:spPr>
        <p:txBody>
          <a:bodyPr>
            <a:normAutofit fontScale="90000"/>
          </a:bodyPr>
          <a:lstStyle/>
          <a:p>
            <a:r>
              <a:rPr lang="en-IN" sz="3200" b="1" dirty="0">
                <a:solidFill>
                  <a:srgbClr val="00B0F0"/>
                </a:solidFill>
                <a:latin typeface="Book Antiqua" panose="02040602050305030304" pitchFamily="18" charset="0"/>
              </a:rPr>
              <a:t>Points to be covered-</a:t>
            </a:r>
          </a:p>
        </p:txBody>
      </p:sp>
      <p:sp>
        <p:nvSpPr>
          <p:cNvPr id="3" name="Content Placeholder 2"/>
          <p:cNvSpPr>
            <a:spLocks noGrp="1"/>
          </p:cNvSpPr>
          <p:nvPr>
            <p:ph idx="1"/>
          </p:nvPr>
        </p:nvSpPr>
        <p:spPr>
          <a:xfrm>
            <a:off x="1251678" y="1411808"/>
            <a:ext cx="10178322" cy="4173744"/>
          </a:xfrm>
        </p:spPr>
        <p:txBody>
          <a:bodyPr/>
          <a:lstStyle/>
          <a:p>
            <a:pPr>
              <a:lnSpc>
                <a:spcPct val="150000"/>
              </a:lnSpc>
            </a:pPr>
            <a:r>
              <a:rPr lang="en-IN" dirty="0">
                <a:solidFill>
                  <a:srgbClr val="002060"/>
                </a:solidFill>
                <a:latin typeface="Book Antiqua" panose="02040602050305030304" pitchFamily="18" charset="0"/>
              </a:rPr>
              <a:t>M2M: Machine to Machine –Introduction</a:t>
            </a:r>
          </a:p>
          <a:p>
            <a:pPr>
              <a:lnSpc>
                <a:spcPct val="150000"/>
              </a:lnSpc>
            </a:pPr>
            <a:r>
              <a:rPr lang="en-IN" dirty="0">
                <a:solidFill>
                  <a:srgbClr val="002060"/>
                </a:solidFill>
                <a:latin typeface="Book Antiqua" panose="02040602050305030304" pitchFamily="18" charset="0"/>
              </a:rPr>
              <a:t>IoT vs M2M: Difference and Similarities</a:t>
            </a:r>
          </a:p>
          <a:p>
            <a:pPr>
              <a:lnSpc>
                <a:spcPct val="150000"/>
              </a:lnSpc>
            </a:pPr>
            <a:r>
              <a:rPr lang="en-IN" dirty="0">
                <a:solidFill>
                  <a:srgbClr val="002060"/>
                </a:solidFill>
                <a:latin typeface="Book Antiqua" panose="02040602050305030304" pitchFamily="18" charset="0"/>
              </a:rPr>
              <a:t>Software Defined Networks</a:t>
            </a:r>
          </a:p>
          <a:p>
            <a:pPr>
              <a:lnSpc>
                <a:spcPct val="150000"/>
              </a:lnSpc>
            </a:pPr>
            <a:r>
              <a:rPr lang="en-IN" dirty="0">
                <a:solidFill>
                  <a:srgbClr val="002060"/>
                </a:solidFill>
                <a:latin typeface="Book Antiqua" panose="02040602050305030304" pitchFamily="18" charset="0"/>
              </a:rPr>
              <a:t>Network Function Virtualization </a:t>
            </a:r>
          </a:p>
          <a:p>
            <a:pPr>
              <a:lnSpc>
                <a:spcPct val="150000"/>
              </a:lnSpc>
            </a:pPr>
            <a:r>
              <a:rPr lang="en-IN" dirty="0">
                <a:solidFill>
                  <a:srgbClr val="002060"/>
                </a:solidFill>
                <a:latin typeface="Book Antiqua" panose="02040602050305030304" pitchFamily="18" charset="0"/>
              </a:rPr>
              <a:t>SDN vs NFV for IoT</a:t>
            </a:r>
          </a:p>
        </p:txBody>
      </p:sp>
      <p:sp>
        <p:nvSpPr>
          <p:cNvPr id="4" name="Footer Placeholder 3"/>
          <p:cNvSpPr>
            <a:spLocks noGrp="1"/>
          </p:cNvSpPr>
          <p:nvPr>
            <p:ph type="ftr" sz="quarter" idx="11"/>
          </p:nvPr>
        </p:nvSpPr>
        <p:spPr/>
        <p:txBody>
          <a:bodyPr/>
          <a:lstStyle/>
          <a:p>
            <a:r>
              <a:rPr lang="en-IN" dirty="0"/>
              <a:t>Ms. Kritika Purohit</a:t>
            </a:r>
          </a:p>
        </p:txBody>
      </p:sp>
      <p:sp>
        <p:nvSpPr>
          <p:cNvPr id="5" name="Slide Number Placeholder 4"/>
          <p:cNvSpPr>
            <a:spLocks noGrp="1"/>
          </p:cNvSpPr>
          <p:nvPr>
            <p:ph type="sldNum" sz="quarter" idx="12"/>
          </p:nvPr>
        </p:nvSpPr>
        <p:spPr/>
        <p:txBody>
          <a:bodyPr/>
          <a:lstStyle/>
          <a:p>
            <a:fld id="{48240F86-9BD1-4807-9E4C-1F4A7B5E0A25}" type="slidenum">
              <a:rPr lang="en-IN" smtClean="0"/>
              <a:t>2</a:t>
            </a:fld>
            <a:endParaRPr lang="en-IN" dirty="0"/>
          </a:p>
        </p:txBody>
      </p:sp>
    </p:spTree>
    <p:extLst>
      <p:ext uri="{BB962C8B-B14F-4D97-AF65-F5344CB8AC3E}">
        <p14:creationId xmlns:p14="http://schemas.microsoft.com/office/powerpoint/2010/main" val="2454264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8714" y="343660"/>
            <a:ext cx="10784250" cy="6204917"/>
          </a:xfrm>
        </p:spPr>
        <p:txBody>
          <a:bodyPr>
            <a:normAutofit/>
          </a:bodyPr>
          <a:lstStyle/>
          <a:p>
            <a:pPr marL="0" indent="0">
              <a:lnSpc>
                <a:spcPct val="150000"/>
              </a:lnSpc>
              <a:buNone/>
            </a:pPr>
            <a:r>
              <a:rPr lang="en-IN" sz="2200" b="1" dirty="0">
                <a:solidFill>
                  <a:srgbClr val="C00000"/>
                </a:solidFill>
                <a:latin typeface="Book Antiqua" panose="02040602050305030304" pitchFamily="18" charset="0"/>
              </a:rPr>
              <a:t>Virtual Network Functions-</a:t>
            </a:r>
          </a:p>
          <a:p>
            <a:pPr algn="just">
              <a:lnSpc>
                <a:spcPct val="150000"/>
              </a:lnSpc>
            </a:pPr>
            <a:r>
              <a:rPr lang="en-US" sz="2200" dirty="0">
                <a:solidFill>
                  <a:srgbClr val="002060"/>
                </a:solidFill>
                <a:latin typeface="Book Antiqua" panose="02040602050305030304" pitchFamily="18" charset="0"/>
              </a:rPr>
              <a:t>Virtualized network functions run in one or more virtual machines on top of the hardware networking infrastructure. </a:t>
            </a:r>
          </a:p>
          <a:p>
            <a:pPr algn="just">
              <a:lnSpc>
                <a:spcPct val="150000"/>
              </a:lnSpc>
            </a:pPr>
            <a:r>
              <a:rPr lang="en-US" sz="2200" dirty="0">
                <a:solidFill>
                  <a:srgbClr val="002060"/>
                </a:solidFill>
                <a:latin typeface="Book Antiqua" panose="02040602050305030304" pitchFamily="18" charset="0"/>
              </a:rPr>
              <a:t>VNFs include routers, switches, SD-WAN, firewalls and a growing number of other network services now available as software from vendors like Cisco, Juniper Networks and Palo Alto Networks. </a:t>
            </a:r>
          </a:p>
          <a:p>
            <a:pPr algn="just">
              <a:lnSpc>
                <a:spcPct val="150000"/>
              </a:lnSpc>
            </a:pPr>
            <a:r>
              <a:rPr lang="en-US" dirty="0">
                <a:solidFill>
                  <a:srgbClr val="002060"/>
                </a:solidFill>
                <a:latin typeface="Book Antiqua" panose="02040602050305030304" pitchFamily="18" charset="0"/>
              </a:rPr>
              <a:t>With a network functions virtualization architecture, VNFs are deployed on-demand, eliminating the deployment delays associated with traditional network hardware, as well as the need for on-site technical skills when </a:t>
            </a:r>
            <a:r>
              <a:rPr lang="en-IN" dirty="0">
                <a:solidFill>
                  <a:srgbClr val="002060"/>
                </a:solidFill>
                <a:latin typeface="Book Antiqua" panose="02040602050305030304" pitchFamily="18" charset="0"/>
              </a:rPr>
              <a:t>remotely deployed. </a:t>
            </a:r>
          </a:p>
          <a:p>
            <a:pPr algn="just">
              <a:lnSpc>
                <a:spcPct val="150000"/>
              </a:lnSpc>
            </a:pPr>
            <a:r>
              <a:rPr lang="en-US" dirty="0">
                <a:solidFill>
                  <a:srgbClr val="002060"/>
                </a:solidFill>
                <a:latin typeface="Book Antiqua" panose="02040602050305030304" pitchFamily="18" charset="0"/>
              </a:rPr>
              <a:t>VNFs provide the agility needed to anticipate or respond to dynamic network performance or expansion demands in hybrid and multicloud environments.</a:t>
            </a:r>
          </a:p>
          <a:p>
            <a:pPr algn="just">
              <a:lnSpc>
                <a:spcPct val="150000"/>
              </a:lnSpc>
            </a:pPr>
            <a:endParaRPr lang="en-US" sz="2200" dirty="0">
              <a:solidFill>
                <a:srgbClr val="002060"/>
              </a:solidFill>
              <a:latin typeface="Book Antiqua" panose="02040602050305030304" pitchFamily="18" charset="0"/>
            </a:endParaRPr>
          </a:p>
          <a:p>
            <a:pPr algn="just">
              <a:lnSpc>
                <a:spcPct val="150000"/>
              </a:lnSpc>
            </a:pPr>
            <a:endParaRPr lang="en-US" sz="2200" dirty="0">
              <a:latin typeface="Book Antiqua" panose="02040602050305030304" pitchFamily="18" charset="0"/>
            </a:endParaRPr>
          </a:p>
          <a:p>
            <a:pPr>
              <a:lnSpc>
                <a:spcPct val="150000"/>
              </a:lnSpc>
            </a:pPr>
            <a:endParaRPr lang="en-IN" sz="2200" dirty="0">
              <a:solidFill>
                <a:srgbClr val="C0000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IN" dirty="0">
                <a:latin typeface="Book Antiqua" panose="02040602050305030304" pitchFamily="18" charset="0"/>
              </a:rPr>
              <a:t>Ms. Kritika Purohit</a:t>
            </a:r>
          </a:p>
        </p:txBody>
      </p:sp>
      <p:sp>
        <p:nvSpPr>
          <p:cNvPr id="5" name="Slide Number Placeholder 4"/>
          <p:cNvSpPr>
            <a:spLocks noGrp="1"/>
          </p:cNvSpPr>
          <p:nvPr>
            <p:ph type="sldNum" sz="quarter" idx="12"/>
          </p:nvPr>
        </p:nvSpPr>
        <p:spPr/>
        <p:txBody>
          <a:bodyPr/>
          <a:lstStyle/>
          <a:p>
            <a:fld id="{48240F86-9BD1-4807-9E4C-1F4A7B5E0A25}" type="slidenum">
              <a:rPr lang="en-IN" smtClean="0">
                <a:latin typeface="Book Antiqua" panose="02040602050305030304" pitchFamily="18" charset="0"/>
              </a:rPr>
              <a:t>20</a:t>
            </a:fld>
            <a:endParaRPr lang="en-IN" dirty="0">
              <a:latin typeface="Book Antiqua" panose="02040602050305030304" pitchFamily="18" charset="0"/>
            </a:endParaRPr>
          </a:p>
        </p:txBody>
      </p:sp>
    </p:spTree>
    <p:extLst>
      <p:ext uri="{BB962C8B-B14F-4D97-AF65-F5344CB8AC3E}">
        <p14:creationId xmlns:p14="http://schemas.microsoft.com/office/powerpoint/2010/main" val="3531762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3619" y="104661"/>
            <a:ext cx="10935446" cy="6483425"/>
          </a:xfrm>
        </p:spPr>
        <p:txBody>
          <a:bodyPr>
            <a:noAutofit/>
          </a:bodyPr>
          <a:lstStyle/>
          <a:p>
            <a:pPr marL="0" indent="0">
              <a:buNone/>
            </a:pPr>
            <a:r>
              <a:rPr lang="en-US" b="1" dirty="0">
                <a:solidFill>
                  <a:srgbClr val="C00000"/>
                </a:solidFill>
                <a:latin typeface="Book Antiqua" panose="02040602050305030304" pitchFamily="18" charset="0"/>
              </a:rPr>
              <a:t>NFV Management and Network Orchestration-</a:t>
            </a:r>
          </a:p>
          <a:p>
            <a:pPr algn="just">
              <a:lnSpc>
                <a:spcPct val="150000"/>
              </a:lnSpc>
            </a:pPr>
            <a:r>
              <a:rPr lang="en-US" dirty="0">
                <a:solidFill>
                  <a:srgbClr val="002060"/>
                </a:solidFill>
                <a:latin typeface="Book Antiqua" panose="02040602050305030304" pitchFamily="18" charset="0"/>
              </a:rPr>
              <a:t>NFV MANO coordinates resources -the NFVI as well as VNFs- running in a virtualized data center including compute, networking, storage and virtual machines (VM). NFV MANO uses templates for standard VNFs that allow architects to select the appropriate NFVI resources to be deployed. </a:t>
            </a:r>
          </a:p>
          <a:p>
            <a:pPr algn="just">
              <a:lnSpc>
                <a:spcPct val="150000"/>
              </a:lnSpc>
            </a:pPr>
            <a:r>
              <a:rPr lang="en-US" dirty="0">
                <a:solidFill>
                  <a:srgbClr val="002060"/>
                </a:solidFill>
                <a:latin typeface="Book Antiqua" panose="02040602050305030304" pitchFamily="18" charset="0"/>
              </a:rPr>
              <a:t>NFV MANO is comprised of three functional areas: </a:t>
            </a:r>
          </a:p>
          <a:p>
            <a:pPr lvl="1" algn="just">
              <a:lnSpc>
                <a:spcPct val="150000"/>
              </a:lnSpc>
            </a:pPr>
            <a:r>
              <a:rPr lang="en-US" sz="2000" dirty="0">
                <a:solidFill>
                  <a:srgbClr val="002060"/>
                </a:solidFill>
                <a:latin typeface="Book Antiqua" panose="02040602050305030304" pitchFamily="18" charset="0"/>
              </a:rPr>
              <a:t>NFV Orchestrator handles VNF onboarding, lifecycle management, global resource management and validation and authorization of NFVI resource requests. </a:t>
            </a:r>
          </a:p>
          <a:p>
            <a:pPr lvl="1" algn="just">
              <a:lnSpc>
                <a:spcPct val="150000"/>
              </a:lnSpc>
            </a:pPr>
            <a:r>
              <a:rPr lang="en-US" sz="2000" dirty="0">
                <a:solidFill>
                  <a:srgbClr val="002060"/>
                </a:solidFill>
                <a:latin typeface="Book Antiqua" panose="02040602050305030304" pitchFamily="18" charset="0"/>
              </a:rPr>
              <a:t>VNF Manager controls VNF lifecycle management of instances, providing a coordination and adaptation role for NFVI and Element/Network Management Systems configuration and event reporting. </a:t>
            </a:r>
          </a:p>
          <a:p>
            <a:pPr lvl="1" algn="just">
              <a:lnSpc>
                <a:spcPct val="150000"/>
              </a:lnSpc>
            </a:pPr>
            <a:r>
              <a:rPr lang="en-US" sz="2000" dirty="0">
                <a:solidFill>
                  <a:srgbClr val="002060"/>
                </a:solidFill>
                <a:latin typeface="Book Antiqua" panose="02040602050305030304" pitchFamily="18" charset="0"/>
              </a:rPr>
              <a:t>Virtual Infrastructure Manager controls and manages the NFVI compute, storage and network resources. </a:t>
            </a:r>
          </a:p>
          <a:p>
            <a:pPr algn="just">
              <a:lnSpc>
                <a:spcPct val="150000"/>
              </a:lnSpc>
            </a:pPr>
            <a:endParaRPr lang="en-US" dirty="0">
              <a:solidFill>
                <a:srgbClr val="002060"/>
              </a:solidFill>
              <a:latin typeface="Book Antiqua" panose="02040602050305030304" pitchFamily="18" charset="0"/>
            </a:endParaRPr>
          </a:p>
          <a:p>
            <a:pPr algn="just">
              <a:lnSpc>
                <a:spcPct val="150000"/>
              </a:lnSpc>
            </a:pPr>
            <a:endParaRPr lang="en-IN" dirty="0">
              <a:solidFill>
                <a:srgbClr val="00206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IN" dirty="0">
                <a:latin typeface="Book Antiqua" panose="02040602050305030304" pitchFamily="18" charset="0"/>
              </a:rPr>
              <a:t>Ms. Kritika Purohit</a:t>
            </a:r>
          </a:p>
        </p:txBody>
      </p:sp>
      <p:sp>
        <p:nvSpPr>
          <p:cNvPr id="5" name="Slide Number Placeholder 4"/>
          <p:cNvSpPr>
            <a:spLocks noGrp="1"/>
          </p:cNvSpPr>
          <p:nvPr>
            <p:ph type="sldNum" sz="quarter" idx="12"/>
          </p:nvPr>
        </p:nvSpPr>
        <p:spPr/>
        <p:txBody>
          <a:bodyPr/>
          <a:lstStyle/>
          <a:p>
            <a:fld id="{48240F86-9BD1-4807-9E4C-1F4A7B5E0A25}" type="slidenum">
              <a:rPr lang="en-IN" smtClean="0">
                <a:latin typeface="Book Antiqua" panose="02040602050305030304" pitchFamily="18" charset="0"/>
              </a:rPr>
              <a:t>21</a:t>
            </a:fld>
            <a:endParaRPr lang="en-IN" dirty="0">
              <a:latin typeface="Book Antiqua" panose="02040602050305030304" pitchFamily="18" charset="0"/>
            </a:endParaRPr>
          </a:p>
        </p:txBody>
      </p:sp>
    </p:spTree>
    <p:extLst>
      <p:ext uri="{BB962C8B-B14F-4D97-AF65-F5344CB8AC3E}">
        <p14:creationId xmlns:p14="http://schemas.microsoft.com/office/powerpoint/2010/main" val="1525515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6838" y="181780"/>
            <a:ext cx="10781209" cy="2054644"/>
          </a:xfrm>
        </p:spPr>
        <p:txBody>
          <a:bodyPr>
            <a:noAutofit/>
          </a:bodyPr>
          <a:lstStyle/>
          <a:p>
            <a:pPr marL="0" indent="0" algn="just">
              <a:lnSpc>
                <a:spcPct val="150000"/>
              </a:lnSpc>
              <a:buNone/>
            </a:pPr>
            <a:r>
              <a:rPr lang="en-IN" b="1" dirty="0">
                <a:solidFill>
                  <a:srgbClr val="002060"/>
                </a:solidFill>
                <a:latin typeface="Book Antiqua" panose="02040602050305030304" pitchFamily="18" charset="0"/>
              </a:rPr>
              <a:t>SDN vs NFV: Similarities - </a:t>
            </a:r>
            <a:r>
              <a:rPr lang="en-US" dirty="0">
                <a:solidFill>
                  <a:srgbClr val="002060"/>
                </a:solidFill>
                <a:latin typeface="Book Antiqua" panose="02040602050305030304" pitchFamily="18" charset="0"/>
              </a:rPr>
              <a:t>In many ways, SDN and NFV are interdependent, but when deployed together can achieve flexible, agile network infrastructures. NFV provides the basic networking functions and SDN assumes higher-level management responsibility to orchestrate overall network operations. </a:t>
            </a:r>
            <a:endParaRPr lang="en-IN" dirty="0">
              <a:solidFill>
                <a:srgbClr val="00206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IN" dirty="0">
                <a:latin typeface="Book Antiqua" panose="02040602050305030304" pitchFamily="18" charset="0"/>
              </a:rPr>
              <a:t>Ms. Kritika Purohit</a:t>
            </a:r>
          </a:p>
        </p:txBody>
      </p:sp>
      <p:sp>
        <p:nvSpPr>
          <p:cNvPr id="5" name="Slide Number Placeholder 4"/>
          <p:cNvSpPr>
            <a:spLocks noGrp="1"/>
          </p:cNvSpPr>
          <p:nvPr>
            <p:ph type="sldNum" sz="quarter" idx="12"/>
          </p:nvPr>
        </p:nvSpPr>
        <p:spPr/>
        <p:txBody>
          <a:bodyPr/>
          <a:lstStyle/>
          <a:p>
            <a:fld id="{48240F86-9BD1-4807-9E4C-1F4A7B5E0A25}" type="slidenum">
              <a:rPr lang="en-IN" smtClean="0">
                <a:latin typeface="Book Antiqua" panose="02040602050305030304" pitchFamily="18" charset="0"/>
              </a:rPr>
              <a:t>22</a:t>
            </a:fld>
            <a:endParaRPr lang="en-IN" dirty="0">
              <a:latin typeface="Book Antiqua" panose="0204060205030503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363363876"/>
              </p:ext>
            </p:extLst>
          </p:nvPr>
        </p:nvGraphicFramePr>
        <p:xfrm>
          <a:off x="824459" y="2236424"/>
          <a:ext cx="10963589" cy="3694050"/>
        </p:xfrm>
        <a:graphic>
          <a:graphicData uri="http://schemas.openxmlformats.org/drawingml/2006/table">
            <a:tbl>
              <a:tblPr firstRow="1" bandRow="1">
                <a:tableStyleId>{5940675A-B579-460E-94D1-54222C63F5DA}</a:tableStyleId>
              </a:tblPr>
              <a:tblGrid>
                <a:gridCol w="1873771">
                  <a:extLst>
                    <a:ext uri="{9D8B030D-6E8A-4147-A177-3AD203B41FA5}">
                      <a16:colId xmlns:a16="http://schemas.microsoft.com/office/drawing/2014/main" val="20000"/>
                    </a:ext>
                  </a:extLst>
                </a:gridCol>
                <a:gridCol w="4659690">
                  <a:extLst>
                    <a:ext uri="{9D8B030D-6E8A-4147-A177-3AD203B41FA5}">
                      <a16:colId xmlns:a16="http://schemas.microsoft.com/office/drawing/2014/main" val="20001"/>
                    </a:ext>
                  </a:extLst>
                </a:gridCol>
                <a:gridCol w="4430128">
                  <a:extLst>
                    <a:ext uri="{9D8B030D-6E8A-4147-A177-3AD203B41FA5}">
                      <a16:colId xmlns:a16="http://schemas.microsoft.com/office/drawing/2014/main" val="20002"/>
                    </a:ext>
                  </a:extLst>
                </a:gridCol>
              </a:tblGrid>
              <a:tr h="331319">
                <a:tc>
                  <a:txBody>
                    <a:bodyPr/>
                    <a:lstStyle/>
                    <a:p>
                      <a:pPr algn="ctr"/>
                      <a:r>
                        <a:rPr lang="en-IN" sz="2000" b="1" dirty="0">
                          <a:solidFill>
                            <a:srgbClr val="C00000"/>
                          </a:solidFill>
                          <a:latin typeface="Book Antiqua" panose="02040602050305030304" pitchFamily="18" charset="0"/>
                        </a:rPr>
                        <a:t>Parameter</a:t>
                      </a:r>
                    </a:p>
                  </a:txBody>
                  <a:tcPr/>
                </a:tc>
                <a:tc>
                  <a:txBody>
                    <a:bodyPr/>
                    <a:lstStyle/>
                    <a:p>
                      <a:pPr algn="ctr"/>
                      <a:r>
                        <a:rPr lang="en-IN" sz="2000" b="1" dirty="0">
                          <a:solidFill>
                            <a:srgbClr val="C00000"/>
                          </a:solidFill>
                          <a:latin typeface="Book Antiqua" panose="02040602050305030304" pitchFamily="18" charset="0"/>
                        </a:rPr>
                        <a:t>SDN</a:t>
                      </a:r>
                    </a:p>
                  </a:txBody>
                  <a:tcPr/>
                </a:tc>
                <a:tc>
                  <a:txBody>
                    <a:bodyPr/>
                    <a:lstStyle/>
                    <a:p>
                      <a:pPr algn="ctr"/>
                      <a:r>
                        <a:rPr lang="en-IN" sz="2000" b="1" dirty="0">
                          <a:solidFill>
                            <a:srgbClr val="C00000"/>
                          </a:solidFill>
                          <a:latin typeface="Book Antiqua" panose="02040602050305030304" pitchFamily="18" charset="0"/>
                        </a:rPr>
                        <a:t>NFV</a:t>
                      </a:r>
                    </a:p>
                  </a:txBody>
                  <a:tcPr/>
                </a:tc>
                <a:extLst>
                  <a:ext uri="{0D108BD9-81ED-4DB2-BD59-A6C34878D82A}">
                    <a16:rowId xmlns:a16="http://schemas.microsoft.com/office/drawing/2014/main" val="10000"/>
                  </a:ext>
                </a:extLst>
              </a:tr>
              <a:tr h="1681216">
                <a:tc>
                  <a:txBody>
                    <a:bodyPr/>
                    <a:lstStyle/>
                    <a:p>
                      <a:pPr algn="ctr">
                        <a:lnSpc>
                          <a:spcPct val="150000"/>
                        </a:lnSpc>
                      </a:pPr>
                      <a:r>
                        <a:rPr lang="en-IN" sz="2000" b="1" dirty="0">
                          <a:solidFill>
                            <a:srgbClr val="C00000"/>
                          </a:solidFill>
                          <a:latin typeface="Book Antiqua" panose="02040602050305030304" pitchFamily="18" charset="0"/>
                        </a:rPr>
                        <a:t>Development</a:t>
                      </a:r>
                    </a:p>
                  </a:txBody>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700" b="0" i="0" u="none" strike="noStrike" kern="1200" baseline="0" dirty="0">
                          <a:solidFill>
                            <a:srgbClr val="002060"/>
                          </a:solidFill>
                          <a:latin typeface="Book Antiqua" panose="02040602050305030304" pitchFamily="18" charset="0"/>
                          <a:ea typeface="+mn-ea"/>
                          <a:cs typeface="+mn-cs"/>
                        </a:rPr>
                        <a:t>Running on virtual machines, hypervisors, network controllers, load balancers and gateways are deployed and configured to provide the needed network infrastructure controls. </a:t>
                      </a:r>
                      <a:r>
                        <a:rPr lang="en-US" sz="1800" b="0" i="0" u="none" strike="noStrike" kern="1200" baseline="0" dirty="0">
                          <a:solidFill>
                            <a:schemeClr val="tx1"/>
                          </a:solidFill>
                          <a:latin typeface="+mn-lt"/>
                          <a:ea typeface="+mn-ea"/>
                          <a:cs typeface="+mn-cs"/>
                        </a:rPr>
                        <a:t>	</a:t>
                      </a:r>
                    </a:p>
                  </a:txBody>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700" b="0" i="0" u="none" strike="noStrike" kern="1200" baseline="0" dirty="0">
                          <a:solidFill>
                            <a:srgbClr val="002060"/>
                          </a:solidFill>
                          <a:latin typeface="Book Antiqua" panose="02040602050305030304" pitchFamily="18" charset="0"/>
                          <a:ea typeface="+mn-ea"/>
                          <a:cs typeface="+mn-cs"/>
                        </a:rPr>
                        <a:t>A wide range of virtualized network functions such as routers, firewalls and SD-WAN are deployed as software on top of virtualized infrastructure.</a:t>
                      </a:r>
                      <a:r>
                        <a:rPr lang="en-US" sz="1600" b="0" i="0" u="none" strike="noStrike" kern="1200" baseline="0" dirty="0">
                          <a:solidFill>
                            <a:schemeClr val="tx1"/>
                          </a:solidFill>
                          <a:latin typeface="Book Antiqua" panose="02040602050305030304" pitchFamily="18" charset="0"/>
                          <a:ea typeface="+mn-ea"/>
                          <a:cs typeface="+mn-cs"/>
                        </a:rPr>
                        <a:t>	</a:t>
                      </a:r>
                    </a:p>
                  </a:txBody>
                  <a:tcPr/>
                </a:tc>
                <a:extLst>
                  <a:ext uri="{0D108BD9-81ED-4DB2-BD59-A6C34878D82A}">
                    <a16:rowId xmlns:a16="http://schemas.microsoft.com/office/drawing/2014/main" val="10001"/>
                  </a:ext>
                </a:extLst>
              </a:tr>
              <a:tr h="691574">
                <a:tc>
                  <a:txBody>
                    <a:bodyPr/>
                    <a:lstStyle/>
                    <a:p>
                      <a:pPr marL="0" algn="ctr" defTabSz="914400" rtl="0" eaLnBrk="1" latinLnBrk="0" hangingPunct="1">
                        <a:lnSpc>
                          <a:spcPct val="150000"/>
                        </a:lnSpc>
                      </a:pPr>
                      <a:r>
                        <a:rPr lang="en-IN" sz="2000" b="1" kern="1200" dirty="0">
                          <a:solidFill>
                            <a:srgbClr val="C00000"/>
                          </a:solidFill>
                          <a:latin typeface="Book Antiqua" panose="02040602050305030304" pitchFamily="18" charset="0"/>
                          <a:ea typeface="+mn-ea"/>
                          <a:cs typeface="+mn-cs"/>
                        </a:rPr>
                        <a:t>Management</a:t>
                      </a:r>
                    </a:p>
                  </a:txBody>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800" b="0" i="0" u="none" strike="noStrike" kern="1200" baseline="0" dirty="0">
                          <a:solidFill>
                            <a:srgbClr val="002060"/>
                          </a:solidFill>
                          <a:latin typeface="Book Antiqua" panose="02040602050305030304" pitchFamily="18" charset="0"/>
                          <a:ea typeface="+mn-ea"/>
                          <a:cs typeface="+mn-cs"/>
                        </a:rPr>
                        <a:t>Centralized control console to monitor throughput, routing and policy definitions. </a:t>
                      </a:r>
                      <a:r>
                        <a:rPr lang="en-US" sz="1800" b="0" i="0" u="none" strike="noStrike" kern="1200" baseline="0" dirty="0">
                          <a:solidFill>
                            <a:schemeClr val="tx1"/>
                          </a:solidFill>
                          <a:latin typeface="+mn-lt"/>
                          <a:ea typeface="+mn-ea"/>
                          <a:cs typeface="+mn-cs"/>
                        </a:rPr>
                        <a:t>	</a:t>
                      </a:r>
                    </a:p>
                  </a:txBody>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800" b="0" i="0" u="none" strike="noStrike" kern="1200" baseline="0" dirty="0">
                          <a:solidFill>
                            <a:srgbClr val="002060"/>
                          </a:solidFill>
                          <a:latin typeface="Book Antiqua" panose="02040602050305030304" pitchFamily="18" charset="0"/>
                          <a:ea typeface="+mn-ea"/>
                          <a:cs typeface="+mn-cs"/>
                        </a:rPr>
                        <a:t>VNFs are centrally managed and monitored regardless of where they are located across the network. 	</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97155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dirty="0">
                <a:latin typeface="Book Antiqua" panose="02040602050305030304" pitchFamily="18" charset="0"/>
              </a:rPr>
              <a:t>Ms. Kritika Purohit</a:t>
            </a:r>
          </a:p>
        </p:txBody>
      </p:sp>
      <p:sp>
        <p:nvSpPr>
          <p:cNvPr id="5" name="Slide Number Placeholder 4"/>
          <p:cNvSpPr>
            <a:spLocks noGrp="1"/>
          </p:cNvSpPr>
          <p:nvPr>
            <p:ph type="sldNum" sz="quarter" idx="12"/>
          </p:nvPr>
        </p:nvSpPr>
        <p:spPr/>
        <p:txBody>
          <a:bodyPr/>
          <a:lstStyle/>
          <a:p>
            <a:fld id="{48240F86-9BD1-4807-9E4C-1F4A7B5E0A25}" type="slidenum">
              <a:rPr lang="en-IN" smtClean="0">
                <a:latin typeface="Book Antiqua" panose="02040602050305030304" pitchFamily="18" charset="0"/>
              </a:rPr>
              <a:t>23</a:t>
            </a:fld>
            <a:endParaRPr lang="en-IN" dirty="0">
              <a:latin typeface="Book Antiqua" panose="0204060205030503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507127005"/>
              </p:ext>
            </p:extLst>
          </p:nvPr>
        </p:nvGraphicFramePr>
        <p:xfrm>
          <a:off x="859493" y="305429"/>
          <a:ext cx="10918624" cy="5845493"/>
        </p:xfrm>
        <a:graphic>
          <a:graphicData uri="http://schemas.openxmlformats.org/drawingml/2006/table">
            <a:tbl>
              <a:tblPr firstRow="1" bandRow="1">
                <a:tableStyleId>{5940675A-B579-460E-94D1-54222C63F5DA}</a:tableStyleId>
              </a:tblPr>
              <a:tblGrid>
                <a:gridCol w="1725387">
                  <a:extLst>
                    <a:ext uri="{9D8B030D-6E8A-4147-A177-3AD203B41FA5}">
                      <a16:colId xmlns:a16="http://schemas.microsoft.com/office/drawing/2014/main" val="20000"/>
                    </a:ext>
                  </a:extLst>
                </a:gridCol>
                <a:gridCol w="4950657">
                  <a:extLst>
                    <a:ext uri="{9D8B030D-6E8A-4147-A177-3AD203B41FA5}">
                      <a16:colId xmlns:a16="http://schemas.microsoft.com/office/drawing/2014/main" val="20001"/>
                    </a:ext>
                  </a:extLst>
                </a:gridCol>
                <a:gridCol w="4242580">
                  <a:extLst>
                    <a:ext uri="{9D8B030D-6E8A-4147-A177-3AD203B41FA5}">
                      <a16:colId xmlns:a16="http://schemas.microsoft.com/office/drawing/2014/main" val="20002"/>
                    </a:ext>
                  </a:extLst>
                </a:gridCol>
              </a:tblGrid>
              <a:tr h="331319">
                <a:tc>
                  <a:txBody>
                    <a:bodyPr/>
                    <a:lstStyle/>
                    <a:p>
                      <a:pPr algn="ctr"/>
                      <a:r>
                        <a:rPr lang="en-IN" sz="2000" b="1" dirty="0">
                          <a:solidFill>
                            <a:srgbClr val="C00000"/>
                          </a:solidFill>
                          <a:latin typeface="Book Antiqua" panose="02040602050305030304" pitchFamily="18" charset="0"/>
                        </a:rPr>
                        <a:t>Parameter</a:t>
                      </a:r>
                    </a:p>
                  </a:txBody>
                  <a:tcPr/>
                </a:tc>
                <a:tc>
                  <a:txBody>
                    <a:bodyPr/>
                    <a:lstStyle/>
                    <a:p>
                      <a:pPr algn="ctr"/>
                      <a:r>
                        <a:rPr lang="en-IN" sz="2000" b="1" dirty="0">
                          <a:solidFill>
                            <a:srgbClr val="C00000"/>
                          </a:solidFill>
                          <a:latin typeface="Book Antiqua" panose="02040602050305030304" pitchFamily="18" charset="0"/>
                        </a:rPr>
                        <a:t>SDN</a:t>
                      </a:r>
                    </a:p>
                  </a:txBody>
                  <a:tcPr/>
                </a:tc>
                <a:tc>
                  <a:txBody>
                    <a:bodyPr/>
                    <a:lstStyle/>
                    <a:p>
                      <a:pPr algn="ctr"/>
                      <a:r>
                        <a:rPr lang="en-IN" sz="2000" b="1" dirty="0">
                          <a:solidFill>
                            <a:srgbClr val="C00000"/>
                          </a:solidFill>
                          <a:latin typeface="Book Antiqua" panose="02040602050305030304" pitchFamily="18" charset="0"/>
                        </a:rPr>
                        <a:t>NFV</a:t>
                      </a:r>
                    </a:p>
                  </a:txBody>
                  <a:tcPr/>
                </a:tc>
                <a:extLst>
                  <a:ext uri="{0D108BD9-81ED-4DB2-BD59-A6C34878D82A}">
                    <a16:rowId xmlns:a16="http://schemas.microsoft.com/office/drawing/2014/main" val="10000"/>
                  </a:ext>
                </a:extLst>
              </a:tr>
              <a:tr h="1681216">
                <a:tc>
                  <a:txBody>
                    <a:bodyPr/>
                    <a:lstStyle/>
                    <a:p>
                      <a:pPr algn="ctr">
                        <a:lnSpc>
                          <a:spcPct val="150000"/>
                        </a:lnSpc>
                      </a:pPr>
                      <a:r>
                        <a:rPr lang="en-IN" sz="2000" b="1" dirty="0">
                          <a:solidFill>
                            <a:srgbClr val="C00000"/>
                          </a:solidFill>
                          <a:latin typeface="Book Antiqua" panose="02040602050305030304" pitchFamily="18" charset="0"/>
                        </a:rPr>
                        <a:t>Flexibility</a:t>
                      </a:r>
                    </a:p>
                  </a:txBody>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800" b="0" i="0" u="none" strike="noStrike" kern="1200" baseline="0" dirty="0">
                          <a:solidFill>
                            <a:srgbClr val="002060"/>
                          </a:solidFill>
                          <a:latin typeface="Book Antiqua" panose="02040602050305030304" pitchFamily="18" charset="0"/>
                          <a:ea typeface="+mn-ea"/>
                          <a:cs typeface="+mn-cs"/>
                        </a:rPr>
                        <a:t>The primary cost savings come from the reduction of operational expenses through the automation of network configuration, adds and changes. Personnel costs account for much of the overall spend, so a small reduction in operational costs can lead to a significant cost-benefit. </a:t>
                      </a:r>
                      <a:r>
                        <a:rPr lang="en-US" sz="1800" b="0" i="0" u="none" strike="noStrike" kern="1200" baseline="0" dirty="0">
                          <a:solidFill>
                            <a:schemeClr val="tx1"/>
                          </a:solidFill>
                          <a:latin typeface="+mn-lt"/>
                          <a:ea typeface="+mn-ea"/>
                          <a:cs typeface="+mn-cs"/>
                        </a:rPr>
                        <a:t>	</a:t>
                      </a:r>
                    </a:p>
                  </a:txBody>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800" b="0" i="0" u="none" strike="noStrike" kern="1200" baseline="0" dirty="0">
                          <a:solidFill>
                            <a:srgbClr val="002060"/>
                          </a:solidFill>
                          <a:latin typeface="Book Antiqua" panose="02040602050305030304" pitchFamily="18" charset="0"/>
                          <a:ea typeface="+mn-ea"/>
                          <a:cs typeface="+mn-cs"/>
                        </a:rPr>
                        <a:t>Running on high-performance servers in data centers, VNFs eliminate the need to procure specialized network hardware for each individual network function. This allows for less space, power, cooling and equipment to be deployed. 	</a:t>
                      </a:r>
                    </a:p>
                  </a:txBody>
                  <a:tcPr/>
                </a:tc>
                <a:extLst>
                  <a:ext uri="{0D108BD9-81ED-4DB2-BD59-A6C34878D82A}">
                    <a16:rowId xmlns:a16="http://schemas.microsoft.com/office/drawing/2014/main" val="10001"/>
                  </a:ext>
                </a:extLst>
              </a:tr>
              <a:tr h="691574">
                <a:tc>
                  <a:txBody>
                    <a:bodyPr/>
                    <a:lstStyle/>
                    <a:p>
                      <a:pPr marL="0" algn="ctr" defTabSz="914400" rtl="0" eaLnBrk="1" latinLnBrk="0" hangingPunct="1">
                        <a:lnSpc>
                          <a:spcPct val="150000"/>
                        </a:lnSpc>
                      </a:pPr>
                      <a:r>
                        <a:rPr lang="en-IN" sz="2000" b="1" kern="1200" dirty="0">
                          <a:solidFill>
                            <a:srgbClr val="C00000"/>
                          </a:solidFill>
                          <a:latin typeface="Book Antiqua" panose="02040602050305030304" pitchFamily="18" charset="0"/>
                          <a:ea typeface="+mn-ea"/>
                          <a:cs typeface="+mn-cs"/>
                        </a:rPr>
                        <a:t>Cost</a:t>
                      </a:r>
                    </a:p>
                  </a:txBody>
                  <a:tcPr/>
                </a:tc>
                <a:tc>
                  <a:txBody>
                    <a:bodyPr/>
                    <a:lstStyle/>
                    <a:p>
                      <a:pPr algn="just">
                        <a:lnSpc>
                          <a:spcPct val="150000"/>
                        </a:lnSpc>
                      </a:pPr>
                      <a:r>
                        <a:rPr lang="en-US" sz="1800" b="0" i="0" u="none" strike="noStrike" kern="1200" baseline="0" dirty="0">
                          <a:solidFill>
                            <a:srgbClr val="002060"/>
                          </a:solidFill>
                          <a:latin typeface="Book Antiqua" panose="02040602050305030304" pitchFamily="18" charset="0"/>
                          <a:ea typeface="+mn-ea"/>
                          <a:cs typeface="+mn-cs"/>
                        </a:rPr>
                        <a:t>Easily adjust network-wide traffic flow in anticipation of, or in response to, changing business needs. Programmable interfaces enable provisioning of new network devices, reconfiguration of existing devices via scripting and/or management consoles. </a:t>
                      </a:r>
                      <a:r>
                        <a:rPr lang="en-US" sz="1800" b="0" i="0" u="none" strike="noStrike" kern="1200" baseline="0" dirty="0">
                          <a:solidFill>
                            <a:schemeClr val="tx1"/>
                          </a:solidFill>
                          <a:latin typeface="+mn-lt"/>
                          <a:ea typeface="+mn-ea"/>
                          <a:cs typeface="+mn-cs"/>
                        </a:rPr>
                        <a:t>	</a:t>
                      </a:r>
                    </a:p>
                  </a:txBody>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800" b="0" i="0" u="none" strike="noStrike" kern="1200" baseline="0" dirty="0">
                          <a:solidFill>
                            <a:srgbClr val="002060"/>
                          </a:solidFill>
                          <a:latin typeface="Book Antiqua" panose="02040602050305030304" pitchFamily="18" charset="0"/>
                          <a:ea typeface="+mn-ea"/>
                          <a:cs typeface="+mn-cs"/>
                        </a:rPr>
                        <a:t>Quickly deploy and decommission functions to support proof-of-concept trials. Locate functions at the network edge, close to data, applications and users to optimize network security and performance. </a:t>
                      </a:r>
                      <a:r>
                        <a:rPr lang="en-US" sz="1800" b="0" i="0" u="none" strike="noStrike" kern="1200" baseline="0" dirty="0">
                          <a:solidFill>
                            <a:schemeClr val="tx1"/>
                          </a:solidFill>
                          <a:latin typeface="+mn-lt"/>
                          <a:ea typeface="+mn-ea"/>
                          <a:cs typeface="+mn-cs"/>
                        </a:rPr>
                        <a:t>	</a:t>
                      </a:r>
                      <a:r>
                        <a:rPr lang="en-US" sz="1800" b="0" i="0" u="none" strike="noStrike" kern="1200" baseline="0" dirty="0">
                          <a:solidFill>
                            <a:srgbClr val="002060"/>
                          </a:solidFill>
                          <a:latin typeface="Book Antiqua" panose="02040602050305030304" pitchFamily="18" charset="0"/>
                          <a:ea typeface="+mn-ea"/>
                          <a:cs typeface="+mn-cs"/>
                        </a:rPr>
                        <a:t>	</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22017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5382" y="78178"/>
            <a:ext cx="10178322" cy="3593591"/>
          </a:xfrm>
        </p:spPr>
        <p:txBody>
          <a:bodyPr/>
          <a:lstStyle/>
          <a:p>
            <a:pPr marL="0" indent="0" algn="just">
              <a:lnSpc>
                <a:spcPct val="150000"/>
              </a:lnSpc>
              <a:buNone/>
            </a:pPr>
            <a:r>
              <a:rPr lang="en-IN" b="1" dirty="0">
                <a:solidFill>
                  <a:srgbClr val="002060"/>
                </a:solidFill>
                <a:latin typeface="Book Antiqua" panose="02040602050305030304" pitchFamily="18" charset="0"/>
              </a:rPr>
              <a:t>SDN vs NFV: Differences-</a:t>
            </a:r>
            <a:endParaRPr lang="en-IN"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IN" dirty="0">
                <a:latin typeface="Book Antiqua" panose="02040602050305030304" pitchFamily="18" charset="0"/>
              </a:rPr>
              <a:t>Ms. Kritika Purohit</a:t>
            </a:r>
          </a:p>
        </p:txBody>
      </p:sp>
      <p:sp>
        <p:nvSpPr>
          <p:cNvPr id="5" name="Slide Number Placeholder 4"/>
          <p:cNvSpPr>
            <a:spLocks noGrp="1"/>
          </p:cNvSpPr>
          <p:nvPr>
            <p:ph type="sldNum" sz="quarter" idx="12"/>
          </p:nvPr>
        </p:nvSpPr>
        <p:spPr/>
        <p:txBody>
          <a:bodyPr/>
          <a:lstStyle/>
          <a:p>
            <a:fld id="{48240F86-9BD1-4807-9E4C-1F4A7B5E0A25}" type="slidenum">
              <a:rPr lang="en-IN" smtClean="0">
                <a:latin typeface="Book Antiqua" panose="02040602050305030304" pitchFamily="18" charset="0"/>
              </a:rPr>
              <a:t>24</a:t>
            </a:fld>
            <a:endParaRPr lang="en-IN" dirty="0">
              <a:latin typeface="Book Antiqua" panose="02040602050305030304" pitchFamily="18" charset="0"/>
            </a:endParaRPr>
          </a:p>
        </p:txBody>
      </p:sp>
      <p:graphicFrame>
        <p:nvGraphicFramePr>
          <p:cNvPr id="6" name="Table 6">
            <a:extLst>
              <a:ext uri="{FF2B5EF4-FFF2-40B4-BE49-F238E27FC236}">
                <a16:creationId xmlns:a16="http://schemas.microsoft.com/office/drawing/2014/main" id="{EAFEA318-42DA-4D36-B92A-37BDC1C34E6B}"/>
              </a:ext>
            </a:extLst>
          </p:cNvPr>
          <p:cNvGraphicFramePr>
            <a:graphicFrameLocks noGrp="1"/>
          </p:cNvGraphicFramePr>
          <p:nvPr>
            <p:extLst>
              <p:ext uri="{D42A27DB-BD31-4B8C-83A1-F6EECF244321}">
                <p14:modId xmlns:p14="http://schemas.microsoft.com/office/powerpoint/2010/main" val="3097230043"/>
              </p:ext>
            </p:extLst>
          </p:nvPr>
        </p:nvGraphicFramePr>
        <p:xfrm>
          <a:off x="762000" y="581659"/>
          <a:ext cx="10878904" cy="6139816"/>
        </p:xfrm>
        <a:graphic>
          <a:graphicData uri="http://schemas.openxmlformats.org/drawingml/2006/table">
            <a:tbl>
              <a:tblPr firstRow="1" bandRow="1">
                <a:tableStyleId>{5940675A-B579-460E-94D1-54222C63F5DA}</a:tableStyleId>
              </a:tblPr>
              <a:tblGrid>
                <a:gridCol w="1607551">
                  <a:extLst>
                    <a:ext uri="{9D8B030D-6E8A-4147-A177-3AD203B41FA5}">
                      <a16:colId xmlns:a16="http://schemas.microsoft.com/office/drawing/2014/main" val="140379561"/>
                    </a:ext>
                  </a:extLst>
                </a:gridCol>
                <a:gridCol w="5208625">
                  <a:extLst>
                    <a:ext uri="{9D8B030D-6E8A-4147-A177-3AD203B41FA5}">
                      <a16:colId xmlns:a16="http://schemas.microsoft.com/office/drawing/2014/main" val="548555507"/>
                    </a:ext>
                  </a:extLst>
                </a:gridCol>
                <a:gridCol w="4062728">
                  <a:extLst>
                    <a:ext uri="{9D8B030D-6E8A-4147-A177-3AD203B41FA5}">
                      <a16:colId xmlns:a16="http://schemas.microsoft.com/office/drawing/2014/main" val="1313795299"/>
                    </a:ext>
                  </a:extLst>
                </a:gridCol>
              </a:tblGrid>
              <a:tr h="394532">
                <a:tc>
                  <a:txBody>
                    <a:bodyPr/>
                    <a:lstStyle/>
                    <a:p>
                      <a:pPr algn="ctr"/>
                      <a:r>
                        <a:rPr lang="en-US" sz="2000" b="1" dirty="0">
                          <a:solidFill>
                            <a:srgbClr val="C00000"/>
                          </a:solidFill>
                          <a:latin typeface="Book Antiqua" panose="02040602050305030304" pitchFamily="18" charset="0"/>
                        </a:rPr>
                        <a:t>Parameter</a:t>
                      </a:r>
                    </a:p>
                  </a:txBody>
                  <a:tcPr/>
                </a:tc>
                <a:tc>
                  <a:txBody>
                    <a:bodyPr/>
                    <a:lstStyle/>
                    <a:p>
                      <a:pPr algn="ctr"/>
                      <a:r>
                        <a:rPr lang="en-US" sz="2000" b="1" dirty="0">
                          <a:solidFill>
                            <a:srgbClr val="C00000"/>
                          </a:solidFill>
                          <a:latin typeface="Book Antiqua" panose="02040602050305030304" pitchFamily="18" charset="0"/>
                        </a:rPr>
                        <a:t>SDN</a:t>
                      </a:r>
                    </a:p>
                  </a:txBody>
                  <a:tcPr/>
                </a:tc>
                <a:tc>
                  <a:txBody>
                    <a:bodyPr/>
                    <a:lstStyle/>
                    <a:p>
                      <a:pPr algn="ctr"/>
                      <a:r>
                        <a:rPr lang="en-US" sz="2000" b="1" dirty="0">
                          <a:solidFill>
                            <a:srgbClr val="C00000"/>
                          </a:solidFill>
                          <a:latin typeface="Book Antiqua" panose="02040602050305030304" pitchFamily="18" charset="0"/>
                        </a:rPr>
                        <a:t>NFV</a:t>
                      </a:r>
                    </a:p>
                  </a:txBody>
                  <a:tcPr/>
                </a:tc>
                <a:extLst>
                  <a:ext uri="{0D108BD9-81ED-4DB2-BD59-A6C34878D82A}">
                    <a16:rowId xmlns:a16="http://schemas.microsoft.com/office/drawing/2014/main" val="464282033"/>
                  </a:ext>
                </a:extLst>
              </a:tr>
              <a:tr h="2256880">
                <a:tc>
                  <a:txBody>
                    <a:bodyPr/>
                    <a:lstStyle/>
                    <a:p>
                      <a:pPr marL="0" algn="ctr" defTabSz="914400" rtl="0" eaLnBrk="1" latinLnBrk="0" hangingPunct="1">
                        <a:lnSpc>
                          <a:spcPct val="150000"/>
                        </a:lnSpc>
                      </a:pPr>
                      <a:r>
                        <a:rPr lang="en-US" sz="2000" b="1" kern="1200" dirty="0">
                          <a:solidFill>
                            <a:srgbClr val="C00000"/>
                          </a:solidFill>
                          <a:latin typeface="Book Antiqua" panose="02040602050305030304" pitchFamily="18" charset="0"/>
                          <a:ea typeface="+mn-ea"/>
                          <a:cs typeface="+mn-cs"/>
                        </a:rPr>
                        <a:t>Scope</a:t>
                      </a:r>
                    </a:p>
                  </a:txBody>
                  <a:tcPr/>
                </a:tc>
                <a:tc>
                  <a:txBody>
                    <a:bodyPr/>
                    <a:lstStyle/>
                    <a:p>
                      <a:pPr algn="just">
                        <a:lnSpc>
                          <a:spcPct val="150000"/>
                        </a:lnSpc>
                      </a:pPr>
                      <a:r>
                        <a:rPr lang="en-US" sz="1900" dirty="0">
                          <a:solidFill>
                            <a:srgbClr val="002060"/>
                          </a:solidFill>
                          <a:latin typeface="Book Antiqua" panose="02040602050305030304" pitchFamily="18" charset="0"/>
                        </a:rPr>
                        <a:t>Defines the big-picture aspects of the entire network—the type of infrastructure, services and applications available. Determines network policies that guide the delivery and use of network resources. Hypervisor orchestrates and controls lower-level network functions. </a:t>
                      </a:r>
                    </a:p>
                  </a:txBody>
                  <a:tcPr/>
                </a:tc>
                <a:tc>
                  <a:txBody>
                    <a:bodyPr/>
                    <a:lstStyle/>
                    <a:p>
                      <a:pPr algn="just">
                        <a:lnSpc>
                          <a:spcPct val="150000"/>
                        </a:lnSpc>
                      </a:pPr>
                      <a:r>
                        <a:rPr lang="en-US" sz="1900" dirty="0">
                          <a:solidFill>
                            <a:srgbClr val="002060"/>
                          </a:solidFill>
                          <a:latin typeface="Book Antiqua" panose="02040602050305030304" pitchFamily="18" charset="0"/>
                        </a:rPr>
                        <a:t>Deliver a wide range of specific functionalities that must be performed at all levels and stages of a network – at the periphery, boundary and core—under the control of a hypervisor</a:t>
                      </a:r>
                    </a:p>
                  </a:txBody>
                  <a:tcPr/>
                </a:tc>
                <a:extLst>
                  <a:ext uri="{0D108BD9-81ED-4DB2-BD59-A6C34878D82A}">
                    <a16:rowId xmlns:a16="http://schemas.microsoft.com/office/drawing/2014/main" val="4097374967"/>
                  </a:ext>
                </a:extLst>
              </a:tr>
              <a:tr h="369241">
                <a:tc>
                  <a:txBody>
                    <a:bodyPr/>
                    <a:lstStyle/>
                    <a:p>
                      <a:pPr algn="ctr">
                        <a:lnSpc>
                          <a:spcPct val="150000"/>
                        </a:lnSpc>
                      </a:pPr>
                      <a:r>
                        <a:rPr lang="en-US" sz="2000" b="1" dirty="0">
                          <a:solidFill>
                            <a:srgbClr val="C00000"/>
                          </a:solidFill>
                          <a:latin typeface="Book Antiqua" panose="02040602050305030304" pitchFamily="18" charset="0"/>
                        </a:rPr>
                        <a:t>Standards</a:t>
                      </a:r>
                    </a:p>
                  </a:txBody>
                  <a:tcPr/>
                </a:tc>
                <a:tc>
                  <a:txBody>
                    <a:bodyPr/>
                    <a:lstStyle/>
                    <a:p>
                      <a:pPr marL="0" algn="just" defTabSz="914400" rtl="0" eaLnBrk="1" latinLnBrk="0" hangingPunct="1">
                        <a:lnSpc>
                          <a:spcPct val="150000"/>
                        </a:lnSpc>
                      </a:pPr>
                      <a:r>
                        <a:rPr lang="en-US" sz="1900" kern="1200" dirty="0">
                          <a:solidFill>
                            <a:srgbClr val="002060"/>
                          </a:solidFill>
                          <a:latin typeface="Book Antiqua" panose="02040602050305030304" pitchFamily="18" charset="0"/>
                          <a:ea typeface="+mn-ea"/>
                          <a:cs typeface="+mn-cs"/>
                        </a:rPr>
                        <a:t>Open Network Foundation seeks to develop ―various open standards, as well as vendor-neutral standards, for the communications interface defined between the control and forwarding layers of an SDN architecture.</a:t>
                      </a:r>
                    </a:p>
                  </a:txBody>
                  <a:tcPr/>
                </a:tc>
                <a:tc>
                  <a:txBody>
                    <a:bodyPr/>
                    <a:lstStyle/>
                    <a:p>
                      <a:pPr algn="just">
                        <a:lnSpc>
                          <a:spcPct val="150000"/>
                        </a:lnSpc>
                      </a:pPr>
                      <a:r>
                        <a:rPr lang="en-US" sz="1900" dirty="0">
                          <a:solidFill>
                            <a:srgbClr val="002060"/>
                          </a:solidFill>
                          <a:latin typeface="Book Antiqua" panose="02040602050305030304" pitchFamily="18" charset="0"/>
                        </a:rPr>
                        <a:t>European Telecommunications Standards Institute (ETSI) defines and maintains ―globally applicable standards for information and telecommunications technologies regarding NFV.</a:t>
                      </a:r>
                    </a:p>
                  </a:txBody>
                  <a:tcPr/>
                </a:tc>
                <a:extLst>
                  <a:ext uri="{0D108BD9-81ED-4DB2-BD59-A6C34878D82A}">
                    <a16:rowId xmlns:a16="http://schemas.microsoft.com/office/drawing/2014/main" val="1846593840"/>
                  </a:ext>
                </a:extLst>
              </a:tr>
            </a:tbl>
          </a:graphicData>
        </a:graphic>
      </p:graphicFrame>
    </p:spTree>
    <p:extLst>
      <p:ext uri="{BB962C8B-B14F-4D97-AF65-F5344CB8AC3E}">
        <p14:creationId xmlns:p14="http://schemas.microsoft.com/office/powerpoint/2010/main" val="4092428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1828" y="322290"/>
            <a:ext cx="10730459" cy="5948458"/>
          </a:xfrm>
        </p:spPr>
        <p:txBody>
          <a:bodyPr/>
          <a:lstStyle/>
          <a:p>
            <a:pPr marL="0" indent="0" algn="just">
              <a:lnSpc>
                <a:spcPct val="150000"/>
              </a:lnSpc>
              <a:buNone/>
            </a:pPr>
            <a:r>
              <a:rPr lang="en-US" b="1" dirty="0">
                <a:solidFill>
                  <a:srgbClr val="C00000"/>
                </a:solidFill>
                <a:latin typeface="Book Antiqua" panose="02040602050305030304" pitchFamily="18" charset="0"/>
              </a:rPr>
              <a:t>Virtual Network Functions Deployed Across a SDN-Based Global Network-</a:t>
            </a:r>
            <a:r>
              <a:rPr lang="en-US" b="1" dirty="0">
                <a:solidFill>
                  <a:srgbClr val="002060"/>
                </a:solidFill>
                <a:latin typeface="Book Antiqua" panose="02040602050305030304" pitchFamily="18" charset="0"/>
              </a:rPr>
              <a:t> </a:t>
            </a:r>
            <a:r>
              <a:rPr lang="en-US" dirty="0">
                <a:solidFill>
                  <a:srgbClr val="002060"/>
                </a:solidFill>
                <a:latin typeface="Book Antiqua" panose="02040602050305030304" pitchFamily="18" charset="0"/>
              </a:rPr>
              <a:t>Virtual network functions deployed via Network Edge are enabling enterprises to take advantage of SDN capabilities to modernize networks deliver new services, establishing new connections, and optimizing performance. </a:t>
            </a:r>
          </a:p>
          <a:p>
            <a:pPr algn="just">
              <a:lnSpc>
                <a:spcPct val="150000"/>
              </a:lnSpc>
              <a:buFont typeface="Wingdings" panose="05000000000000000000" pitchFamily="2" charset="2"/>
              <a:buChar char="ü"/>
            </a:pPr>
            <a:r>
              <a:rPr lang="en-US" b="1" dirty="0">
                <a:solidFill>
                  <a:srgbClr val="002060"/>
                </a:solidFill>
                <a:latin typeface="Book Antiqua" panose="02040602050305030304" pitchFamily="18" charset="0"/>
              </a:rPr>
              <a:t>Cloud-to-cloud routing—</a:t>
            </a:r>
            <a:r>
              <a:rPr lang="en-US" dirty="0">
                <a:solidFill>
                  <a:srgbClr val="002060"/>
                </a:solidFill>
                <a:latin typeface="Book Antiqua" panose="02040602050305030304" pitchFamily="18" charset="0"/>
              </a:rPr>
              <a:t>Virtual routers deployed at Equinix data centers eliminate backhaul delays by establishing secure, ultra-low latency connections between applications and data hosted in two different clouds.</a:t>
            </a:r>
          </a:p>
          <a:p>
            <a:pPr algn="just">
              <a:lnSpc>
                <a:spcPct val="150000"/>
              </a:lnSpc>
              <a:buFont typeface="Wingdings" panose="05000000000000000000" pitchFamily="2" charset="2"/>
              <a:buChar char="ü"/>
            </a:pPr>
            <a:r>
              <a:rPr lang="en-US" b="1" dirty="0">
                <a:solidFill>
                  <a:srgbClr val="002060"/>
                </a:solidFill>
                <a:latin typeface="Book Antiqua" panose="02040602050305030304" pitchFamily="18" charset="0"/>
              </a:rPr>
              <a:t>Hybrid cloud firewall—</a:t>
            </a:r>
            <a:r>
              <a:rPr lang="en-US" dirty="0">
                <a:solidFill>
                  <a:srgbClr val="002060"/>
                </a:solidFill>
                <a:latin typeface="Book Antiqua" panose="02040602050305030304" pitchFamily="18" charset="0"/>
              </a:rPr>
              <a:t>Virtual firewalls protect corporate networks from attacks from public-facing applications hosted on public clouds.</a:t>
            </a:r>
          </a:p>
          <a:p>
            <a:pPr algn="just">
              <a:lnSpc>
                <a:spcPct val="150000"/>
              </a:lnSpc>
              <a:buFont typeface="Wingdings" panose="05000000000000000000" pitchFamily="2" charset="2"/>
              <a:buChar char="ü"/>
            </a:pPr>
            <a:r>
              <a:rPr lang="en-US" b="1" dirty="0">
                <a:solidFill>
                  <a:srgbClr val="002060"/>
                </a:solidFill>
                <a:latin typeface="Book Antiqua" panose="02040602050305030304" pitchFamily="18" charset="0"/>
              </a:rPr>
              <a:t>Branch-to-cloud SD-WAN—</a:t>
            </a:r>
            <a:r>
              <a:rPr lang="en-US" dirty="0">
                <a:solidFill>
                  <a:srgbClr val="002060"/>
                </a:solidFill>
                <a:latin typeface="Book Antiqua" panose="02040602050305030304" pitchFamily="18" charset="0"/>
              </a:rPr>
              <a:t>Use interconnection hubs at Equinix to optimize connectivity between distributed branch locations, cloud providers and SaaS providers.</a:t>
            </a:r>
            <a:endParaRPr lang="en-US" b="1" dirty="0">
              <a:solidFill>
                <a:srgbClr val="002060"/>
              </a:solidFill>
              <a:latin typeface="Book Antiqua" panose="02040602050305030304" pitchFamily="18" charset="0"/>
            </a:endParaRPr>
          </a:p>
          <a:p>
            <a:pPr>
              <a:lnSpc>
                <a:spcPct val="150000"/>
              </a:lnSpc>
            </a:pPr>
            <a:endParaRPr lang="en-IN" b="1" dirty="0">
              <a:solidFill>
                <a:srgbClr val="00206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IN" dirty="0">
                <a:latin typeface="Book Antiqua" panose="02040602050305030304" pitchFamily="18" charset="0"/>
              </a:rPr>
              <a:t>Ms. Kritika Purohit</a:t>
            </a:r>
          </a:p>
        </p:txBody>
      </p:sp>
      <p:sp>
        <p:nvSpPr>
          <p:cNvPr id="5" name="Slide Number Placeholder 4"/>
          <p:cNvSpPr>
            <a:spLocks noGrp="1"/>
          </p:cNvSpPr>
          <p:nvPr>
            <p:ph type="sldNum" sz="quarter" idx="12"/>
          </p:nvPr>
        </p:nvSpPr>
        <p:spPr/>
        <p:txBody>
          <a:bodyPr/>
          <a:lstStyle/>
          <a:p>
            <a:fld id="{48240F86-9BD1-4807-9E4C-1F4A7B5E0A25}" type="slidenum">
              <a:rPr lang="en-IN" smtClean="0">
                <a:latin typeface="Book Antiqua" panose="02040602050305030304" pitchFamily="18" charset="0"/>
              </a:rPr>
              <a:t>25</a:t>
            </a:fld>
            <a:endParaRPr lang="en-IN" dirty="0">
              <a:latin typeface="Book Antiqua" panose="02040602050305030304" pitchFamily="18" charset="0"/>
            </a:endParaRPr>
          </a:p>
        </p:txBody>
      </p:sp>
    </p:spTree>
    <p:extLst>
      <p:ext uri="{BB962C8B-B14F-4D97-AF65-F5344CB8AC3E}">
        <p14:creationId xmlns:p14="http://schemas.microsoft.com/office/powerpoint/2010/main" val="4105963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763369"/>
          </a:xfrm>
        </p:spPr>
        <p:txBody>
          <a:bodyPr>
            <a:normAutofit/>
          </a:bodyPr>
          <a:lstStyle/>
          <a:p>
            <a:pPr algn="ctr"/>
            <a:r>
              <a:rPr lang="en-IN" sz="3200" b="1" dirty="0">
                <a:solidFill>
                  <a:srgbClr val="00B0F0"/>
                </a:solidFill>
                <a:latin typeface="Book Antiqua" panose="02040602050305030304" pitchFamily="18" charset="0"/>
              </a:rPr>
              <a:t>Introduction to M2M</a:t>
            </a:r>
          </a:p>
        </p:txBody>
      </p:sp>
      <p:sp>
        <p:nvSpPr>
          <p:cNvPr id="3" name="Content Placeholder 2"/>
          <p:cNvSpPr>
            <a:spLocks noGrp="1"/>
          </p:cNvSpPr>
          <p:nvPr>
            <p:ph idx="1"/>
          </p:nvPr>
        </p:nvSpPr>
        <p:spPr>
          <a:xfrm>
            <a:off x="1138755" y="1013551"/>
            <a:ext cx="10404168" cy="5229925"/>
          </a:xfrm>
        </p:spPr>
        <p:txBody>
          <a:bodyPr/>
          <a:lstStyle/>
          <a:p>
            <a:pPr algn="just">
              <a:lnSpc>
                <a:spcPct val="150000"/>
              </a:lnSpc>
            </a:pPr>
            <a:r>
              <a:rPr lang="en-US" dirty="0">
                <a:solidFill>
                  <a:srgbClr val="002060"/>
                </a:solidFill>
                <a:latin typeface="Book Antiqua" panose="02040602050305030304" pitchFamily="18" charset="0"/>
              </a:rPr>
              <a:t>M2M refers to those solutions that allow communication between devices of the same type and a specific application, all via wired or wireless communication networks. M2M solutions allow end-users to capture data about events from assets, such as temperature or inventory levels. </a:t>
            </a:r>
          </a:p>
          <a:p>
            <a:pPr algn="just">
              <a:lnSpc>
                <a:spcPct val="150000"/>
              </a:lnSpc>
            </a:pPr>
            <a:r>
              <a:rPr lang="en-US" dirty="0">
                <a:solidFill>
                  <a:srgbClr val="002060"/>
                </a:solidFill>
                <a:latin typeface="Book Antiqua" panose="02040602050305030304" pitchFamily="18" charset="0"/>
              </a:rPr>
              <a:t>M2M is deployed to achieve </a:t>
            </a:r>
            <a:r>
              <a:rPr lang="en-US" i="1" dirty="0">
                <a:solidFill>
                  <a:srgbClr val="FF0000"/>
                </a:solidFill>
                <a:latin typeface="Book Antiqua" panose="02040602050305030304" pitchFamily="18" charset="0"/>
              </a:rPr>
              <a:t>productivity gains, reduce costs, and increase safety or security. </a:t>
            </a:r>
          </a:p>
          <a:p>
            <a:pPr algn="just">
              <a:lnSpc>
                <a:spcPct val="150000"/>
              </a:lnSpc>
            </a:pPr>
            <a:r>
              <a:rPr lang="en-US" dirty="0">
                <a:solidFill>
                  <a:srgbClr val="002060"/>
                </a:solidFill>
                <a:latin typeface="Book Antiqua" panose="02040602050305030304" pitchFamily="18" charset="0"/>
              </a:rPr>
              <a:t>M2M has been applied in many different scenarios, including the remote monitoring and control of enterprise assets, or to provide connectivity of remote machine-type devices. </a:t>
            </a:r>
          </a:p>
          <a:p>
            <a:pPr algn="just">
              <a:lnSpc>
                <a:spcPct val="150000"/>
              </a:lnSpc>
            </a:pPr>
            <a:r>
              <a:rPr lang="en-US" dirty="0">
                <a:solidFill>
                  <a:srgbClr val="002060"/>
                </a:solidFill>
                <a:latin typeface="Book Antiqua" panose="02040602050305030304" pitchFamily="18" charset="0"/>
              </a:rPr>
              <a:t>M2M solutions, however, do not allow for the broad sharing of data or connection of the devices in question directly to the Internet. </a:t>
            </a:r>
            <a:endParaRPr lang="en-US" i="1" dirty="0">
              <a:solidFill>
                <a:srgbClr val="002060"/>
              </a:solidFill>
              <a:latin typeface="Book Antiqua" panose="02040602050305030304" pitchFamily="18" charset="0"/>
            </a:endParaRPr>
          </a:p>
          <a:p>
            <a:pPr algn="just">
              <a:lnSpc>
                <a:spcPct val="150000"/>
              </a:lnSpc>
            </a:pPr>
            <a:endParaRPr lang="en-IN" i="1" dirty="0">
              <a:solidFill>
                <a:srgbClr val="FF000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IN" dirty="0">
                <a:latin typeface="Book Antiqua" panose="02040602050305030304" pitchFamily="18" charset="0"/>
              </a:rPr>
              <a:t>Ms. Kritika Purohit</a:t>
            </a:r>
          </a:p>
        </p:txBody>
      </p:sp>
      <p:sp>
        <p:nvSpPr>
          <p:cNvPr id="5" name="Slide Number Placeholder 4"/>
          <p:cNvSpPr>
            <a:spLocks noGrp="1"/>
          </p:cNvSpPr>
          <p:nvPr>
            <p:ph type="sldNum" sz="quarter" idx="12"/>
          </p:nvPr>
        </p:nvSpPr>
        <p:spPr/>
        <p:txBody>
          <a:bodyPr/>
          <a:lstStyle/>
          <a:p>
            <a:fld id="{48240F86-9BD1-4807-9E4C-1F4A7B5E0A25}" type="slidenum">
              <a:rPr lang="en-IN" smtClean="0">
                <a:latin typeface="Book Antiqua" panose="02040602050305030304" pitchFamily="18" charset="0"/>
              </a:rPr>
              <a:t>3</a:t>
            </a:fld>
            <a:endParaRPr lang="en-IN" dirty="0">
              <a:latin typeface="Book Antiqua" panose="02040602050305030304" pitchFamily="18" charset="0"/>
            </a:endParaRPr>
          </a:p>
        </p:txBody>
      </p:sp>
    </p:spTree>
    <p:extLst>
      <p:ext uri="{BB962C8B-B14F-4D97-AF65-F5344CB8AC3E}">
        <p14:creationId xmlns:p14="http://schemas.microsoft.com/office/powerpoint/2010/main" val="1161882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4392" y="280931"/>
            <a:ext cx="10668572" cy="6185969"/>
          </a:xfrm>
        </p:spPr>
        <p:txBody>
          <a:bodyPr>
            <a:normAutofit/>
          </a:bodyPr>
          <a:lstStyle/>
          <a:p>
            <a:pPr algn="just">
              <a:lnSpc>
                <a:spcPct val="150000"/>
              </a:lnSpc>
            </a:pPr>
            <a:r>
              <a:rPr lang="en-IN" b="1" dirty="0">
                <a:solidFill>
                  <a:srgbClr val="C00000"/>
                </a:solidFill>
                <a:latin typeface="Book Antiqua" panose="02040602050305030304" pitchFamily="18" charset="0"/>
              </a:rPr>
              <a:t>M2M Solution System- </a:t>
            </a:r>
            <a:r>
              <a:rPr lang="en-US" dirty="0">
                <a:solidFill>
                  <a:srgbClr val="002060"/>
                </a:solidFill>
                <a:latin typeface="Book Antiqua" panose="02040602050305030304" pitchFamily="18" charset="0"/>
              </a:rPr>
              <a:t>A typical M2M system solution consists of M2M devices, communication networks that provide remote connectivity for the devices, service enablement and application logic, and integration of the M2M application into the business processes provided by an Information Technology (IT) system of the enterprise.</a:t>
            </a:r>
          </a:p>
          <a:p>
            <a:pPr algn="just">
              <a:lnSpc>
                <a:spcPct val="150000"/>
              </a:lnSpc>
            </a:pPr>
            <a:endParaRPr lang="en-US" dirty="0">
              <a:solidFill>
                <a:srgbClr val="002060"/>
              </a:solidFill>
              <a:latin typeface="Book Antiqua" panose="02040602050305030304" pitchFamily="18" charset="0"/>
            </a:endParaRPr>
          </a:p>
          <a:p>
            <a:pPr algn="just">
              <a:lnSpc>
                <a:spcPct val="150000"/>
              </a:lnSpc>
            </a:pPr>
            <a:endParaRPr lang="en-US" dirty="0">
              <a:solidFill>
                <a:srgbClr val="002060"/>
              </a:solidFill>
              <a:latin typeface="Book Antiqua" panose="02040602050305030304" pitchFamily="18" charset="0"/>
            </a:endParaRPr>
          </a:p>
          <a:p>
            <a:pPr algn="just">
              <a:lnSpc>
                <a:spcPct val="150000"/>
              </a:lnSpc>
            </a:pPr>
            <a:endParaRPr lang="en-US" dirty="0">
              <a:solidFill>
                <a:srgbClr val="002060"/>
              </a:solidFill>
              <a:latin typeface="Book Antiqua" panose="02040602050305030304" pitchFamily="18" charset="0"/>
            </a:endParaRPr>
          </a:p>
          <a:p>
            <a:pPr algn="just">
              <a:lnSpc>
                <a:spcPct val="150000"/>
              </a:lnSpc>
            </a:pPr>
            <a:r>
              <a:rPr lang="en-US" dirty="0">
                <a:solidFill>
                  <a:srgbClr val="002060"/>
                </a:solidFill>
                <a:latin typeface="Book Antiqua" panose="02040602050305030304" pitchFamily="18" charset="0"/>
              </a:rPr>
              <a:t>The M2M system solution is used to remotely monitor and control enterprise assets of various kinds, and to integrate those assets into the business processes of the enterprise in question. </a:t>
            </a:r>
          </a:p>
          <a:p>
            <a:pPr algn="just">
              <a:lnSpc>
                <a:spcPct val="150000"/>
              </a:lnSpc>
            </a:pPr>
            <a:r>
              <a:rPr lang="en-US" dirty="0">
                <a:solidFill>
                  <a:srgbClr val="002060"/>
                </a:solidFill>
                <a:latin typeface="Book Antiqua" panose="02040602050305030304" pitchFamily="18" charset="0"/>
              </a:rPr>
              <a:t>The asset can be of a wide range of types (e.g. vehicle, freight container, building, or smart electricity meter), all depending on the enterprise. </a:t>
            </a:r>
          </a:p>
          <a:p>
            <a:pPr algn="just">
              <a:lnSpc>
                <a:spcPct val="150000"/>
              </a:lnSpc>
            </a:pPr>
            <a:endParaRPr lang="en-US" b="1" dirty="0">
              <a:solidFill>
                <a:srgbClr val="002060"/>
              </a:solidFill>
              <a:latin typeface="Book Antiqua" panose="02040602050305030304" pitchFamily="18" charset="0"/>
            </a:endParaRPr>
          </a:p>
          <a:p>
            <a:pPr algn="just">
              <a:lnSpc>
                <a:spcPct val="150000"/>
              </a:lnSpc>
            </a:pPr>
            <a:endParaRPr lang="en-US" b="1" dirty="0">
              <a:solidFill>
                <a:srgbClr val="002060"/>
              </a:solidFill>
              <a:latin typeface="Book Antiqua" panose="02040602050305030304" pitchFamily="18" charset="0"/>
            </a:endParaRPr>
          </a:p>
          <a:p>
            <a:pPr algn="just">
              <a:lnSpc>
                <a:spcPct val="150000"/>
              </a:lnSpc>
            </a:pPr>
            <a:endParaRPr lang="en-US" b="1" dirty="0">
              <a:solidFill>
                <a:srgbClr val="002060"/>
              </a:solidFill>
              <a:latin typeface="Book Antiqua" panose="02040602050305030304" pitchFamily="18" charset="0"/>
            </a:endParaRPr>
          </a:p>
          <a:p>
            <a:pPr algn="just">
              <a:lnSpc>
                <a:spcPct val="150000"/>
              </a:lnSpc>
            </a:pPr>
            <a:endParaRPr lang="en-US" b="1" dirty="0">
              <a:solidFill>
                <a:srgbClr val="002060"/>
              </a:solidFill>
              <a:latin typeface="Book Antiqua" panose="02040602050305030304" pitchFamily="18" charset="0"/>
            </a:endParaRPr>
          </a:p>
          <a:p>
            <a:pPr algn="just">
              <a:lnSpc>
                <a:spcPct val="150000"/>
              </a:lnSpc>
            </a:pPr>
            <a:endParaRPr lang="en-US" b="1" dirty="0">
              <a:solidFill>
                <a:srgbClr val="002060"/>
              </a:solidFill>
              <a:latin typeface="Book Antiqua" panose="02040602050305030304" pitchFamily="18" charset="0"/>
            </a:endParaRPr>
          </a:p>
          <a:p>
            <a:pPr marL="0" indent="0" algn="just">
              <a:lnSpc>
                <a:spcPct val="150000"/>
              </a:lnSpc>
              <a:buNone/>
            </a:pPr>
            <a:endParaRPr lang="en-IN" b="1" dirty="0">
              <a:solidFill>
                <a:srgbClr val="00206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IN" dirty="0">
                <a:latin typeface="Book Antiqua" panose="02040602050305030304" pitchFamily="18" charset="0"/>
              </a:rPr>
              <a:t>Ms. Kritika Purohit</a:t>
            </a:r>
          </a:p>
        </p:txBody>
      </p:sp>
      <p:sp>
        <p:nvSpPr>
          <p:cNvPr id="5" name="Slide Number Placeholder 4"/>
          <p:cNvSpPr>
            <a:spLocks noGrp="1"/>
          </p:cNvSpPr>
          <p:nvPr>
            <p:ph type="sldNum" sz="quarter" idx="12"/>
          </p:nvPr>
        </p:nvSpPr>
        <p:spPr/>
        <p:txBody>
          <a:bodyPr/>
          <a:lstStyle/>
          <a:p>
            <a:fld id="{48240F86-9BD1-4807-9E4C-1F4A7B5E0A25}" type="slidenum">
              <a:rPr lang="en-IN" smtClean="0">
                <a:latin typeface="Book Antiqua" panose="02040602050305030304" pitchFamily="18" charset="0"/>
              </a:rPr>
              <a:t>4</a:t>
            </a:fld>
            <a:endParaRPr lang="en-IN" dirty="0">
              <a:latin typeface="Book Antiqua" panose="02040602050305030304" pitchFamily="18" charset="0"/>
            </a:endParaRPr>
          </a:p>
        </p:txBody>
      </p:sp>
      <p:pic>
        <p:nvPicPr>
          <p:cNvPr id="6" name="Picture 5"/>
          <p:cNvPicPr>
            <a:picLocks noChangeAspect="1"/>
          </p:cNvPicPr>
          <p:nvPr/>
        </p:nvPicPr>
        <p:blipFill>
          <a:blip r:embed="rId3"/>
          <a:stretch>
            <a:fillRect/>
          </a:stretch>
        </p:blipFill>
        <p:spPr>
          <a:xfrm>
            <a:off x="2094852" y="2227777"/>
            <a:ext cx="7831346" cy="1588211"/>
          </a:xfrm>
          <a:prstGeom prst="rect">
            <a:avLst/>
          </a:prstGeom>
        </p:spPr>
      </p:pic>
    </p:spTree>
    <p:extLst>
      <p:ext uri="{BB962C8B-B14F-4D97-AF65-F5344CB8AC3E}">
        <p14:creationId xmlns:p14="http://schemas.microsoft.com/office/powerpoint/2010/main" val="4275231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4123" y="501268"/>
            <a:ext cx="10485877" cy="5150385"/>
          </a:xfrm>
        </p:spPr>
        <p:txBody>
          <a:bodyPr>
            <a:normAutofit/>
          </a:bodyPr>
          <a:lstStyle/>
          <a:p>
            <a:pPr algn="just">
              <a:lnSpc>
                <a:spcPct val="150000"/>
              </a:lnSpc>
            </a:pPr>
            <a:r>
              <a:rPr lang="en-US" dirty="0">
                <a:solidFill>
                  <a:srgbClr val="002060"/>
                </a:solidFill>
                <a:latin typeface="Book Antiqua" panose="02040602050305030304" pitchFamily="18" charset="0"/>
              </a:rPr>
              <a:t>The system components of an M2M solution are as follows:-</a:t>
            </a:r>
          </a:p>
          <a:p>
            <a:pPr algn="just">
              <a:lnSpc>
                <a:spcPct val="150000"/>
              </a:lnSpc>
            </a:pPr>
            <a:r>
              <a:rPr lang="en-US" dirty="0">
                <a:solidFill>
                  <a:srgbClr val="C00000"/>
                </a:solidFill>
                <a:latin typeface="Book Antiqua" panose="02040602050305030304" pitchFamily="18" charset="0"/>
              </a:rPr>
              <a:t> </a:t>
            </a:r>
            <a:r>
              <a:rPr lang="en-US" b="1" dirty="0">
                <a:solidFill>
                  <a:srgbClr val="C00000"/>
                </a:solidFill>
                <a:latin typeface="Book Antiqua" panose="02040602050305030304" pitchFamily="18" charset="0"/>
              </a:rPr>
              <a:t>M2M Device: </a:t>
            </a:r>
            <a:r>
              <a:rPr lang="en-US" dirty="0">
                <a:solidFill>
                  <a:srgbClr val="002060"/>
                </a:solidFill>
                <a:latin typeface="Book Antiqua" panose="02040602050305030304" pitchFamily="18" charset="0"/>
              </a:rPr>
              <a:t>This is the M2M device attached to the asset of interest, and provides sensing and actuation capabilities. The M2M device is here generalized, as there are a number of different realizations of these devices, ranging from </a:t>
            </a:r>
            <a:r>
              <a:rPr lang="en-US" i="1" dirty="0">
                <a:solidFill>
                  <a:srgbClr val="C00000"/>
                </a:solidFill>
                <a:latin typeface="Book Antiqua" panose="02040602050305030304" pitchFamily="18" charset="0"/>
              </a:rPr>
              <a:t>low-end sensor nodes to high-end complex devices with multimodal sensing capabilities</a:t>
            </a:r>
            <a:r>
              <a:rPr lang="en-US" dirty="0">
                <a:solidFill>
                  <a:srgbClr val="002060"/>
                </a:solidFill>
                <a:latin typeface="Book Antiqua" panose="02040602050305030304" pitchFamily="18" charset="0"/>
              </a:rPr>
              <a:t>. </a:t>
            </a:r>
          </a:p>
          <a:p>
            <a:pPr algn="just">
              <a:lnSpc>
                <a:spcPct val="150000"/>
              </a:lnSpc>
            </a:pPr>
            <a:r>
              <a:rPr lang="en-US" b="1" dirty="0">
                <a:solidFill>
                  <a:srgbClr val="C00000"/>
                </a:solidFill>
                <a:latin typeface="Book Antiqua" panose="02040602050305030304" pitchFamily="18" charset="0"/>
              </a:rPr>
              <a:t>Network: </a:t>
            </a:r>
            <a:r>
              <a:rPr lang="en-US" dirty="0">
                <a:solidFill>
                  <a:srgbClr val="002060"/>
                </a:solidFill>
                <a:latin typeface="Book Antiqua" panose="02040602050305030304" pitchFamily="18" charset="0"/>
              </a:rPr>
              <a:t>The purpose of the network is to provide </a:t>
            </a:r>
            <a:r>
              <a:rPr lang="en-US" i="1" dirty="0">
                <a:solidFill>
                  <a:srgbClr val="C00000"/>
                </a:solidFill>
                <a:latin typeface="Book Antiqua" panose="02040602050305030304" pitchFamily="18" charset="0"/>
              </a:rPr>
              <a:t>remote connectivity between the M2M device and the application-side servers. </a:t>
            </a:r>
            <a:r>
              <a:rPr lang="en-US" dirty="0">
                <a:solidFill>
                  <a:srgbClr val="002060"/>
                </a:solidFill>
                <a:latin typeface="Book Antiqua" panose="02040602050305030304" pitchFamily="18" charset="0"/>
              </a:rPr>
              <a:t>Many different network types can be used, and include both </a:t>
            </a:r>
            <a:r>
              <a:rPr lang="en-US" dirty="0">
                <a:solidFill>
                  <a:srgbClr val="C00000"/>
                </a:solidFill>
                <a:latin typeface="Book Antiqua" panose="02040602050305030304" pitchFamily="18" charset="0"/>
              </a:rPr>
              <a:t>Wide Area Networks (WANs) and Local Area Networks (LANs), </a:t>
            </a:r>
            <a:r>
              <a:rPr lang="en-US" dirty="0">
                <a:solidFill>
                  <a:srgbClr val="002060"/>
                </a:solidFill>
                <a:latin typeface="Book Antiqua" panose="02040602050305030304" pitchFamily="18" charset="0"/>
              </a:rPr>
              <a:t>sometimes also referred to as Capillary Networks or M2M Area Networks. Examples of WANs are </a:t>
            </a:r>
            <a:r>
              <a:rPr lang="en-US" i="1" dirty="0">
                <a:solidFill>
                  <a:srgbClr val="C00000"/>
                </a:solidFill>
                <a:latin typeface="Book Antiqua" panose="02040602050305030304" pitchFamily="18" charset="0"/>
              </a:rPr>
              <a:t>public cellular mobile networks, fixed private networks, or even satellite links</a:t>
            </a:r>
            <a:r>
              <a:rPr lang="en-US" dirty="0">
                <a:solidFill>
                  <a:srgbClr val="C00000"/>
                </a:solidFill>
                <a:latin typeface="Book Antiqua" panose="02040602050305030304" pitchFamily="18" charset="0"/>
              </a:rPr>
              <a:t>. </a:t>
            </a:r>
            <a:endParaRPr lang="en-US" dirty="0">
              <a:solidFill>
                <a:srgbClr val="002060"/>
              </a:solidFill>
              <a:latin typeface="Book Antiqua" panose="02040602050305030304" pitchFamily="18" charset="0"/>
            </a:endParaRPr>
          </a:p>
          <a:p>
            <a:pPr algn="just">
              <a:lnSpc>
                <a:spcPct val="150000"/>
              </a:lnSpc>
            </a:pPr>
            <a:endParaRPr lang="en-US" dirty="0">
              <a:latin typeface="Book Antiqua" panose="02040602050305030304" pitchFamily="18" charset="0"/>
            </a:endParaRPr>
          </a:p>
          <a:p>
            <a:pPr algn="just">
              <a:lnSpc>
                <a:spcPct val="150000"/>
              </a:lnSpc>
            </a:pPr>
            <a:endParaRPr lang="en-US" dirty="0">
              <a:solidFill>
                <a:srgbClr val="002060"/>
              </a:solidFill>
              <a:latin typeface="Book Antiqua" panose="02040602050305030304" pitchFamily="18" charset="0"/>
            </a:endParaRPr>
          </a:p>
          <a:p>
            <a:pPr algn="just">
              <a:lnSpc>
                <a:spcPct val="150000"/>
              </a:lnSpc>
            </a:pPr>
            <a:endParaRPr lang="en-IN" dirty="0">
              <a:solidFill>
                <a:srgbClr val="00206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IN" dirty="0">
                <a:latin typeface="Book Antiqua" panose="02040602050305030304" pitchFamily="18" charset="0"/>
              </a:rPr>
              <a:t>Ms. Kritika Purohit</a:t>
            </a:r>
          </a:p>
        </p:txBody>
      </p:sp>
      <p:sp>
        <p:nvSpPr>
          <p:cNvPr id="5" name="Slide Number Placeholder 4"/>
          <p:cNvSpPr>
            <a:spLocks noGrp="1"/>
          </p:cNvSpPr>
          <p:nvPr>
            <p:ph type="sldNum" sz="quarter" idx="12"/>
          </p:nvPr>
        </p:nvSpPr>
        <p:spPr/>
        <p:txBody>
          <a:bodyPr/>
          <a:lstStyle/>
          <a:p>
            <a:fld id="{48240F86-9BD1-4807-9E4C-1F4A7B5E0A25}" type="slidenum">
              <a:rPr lang="en-IN" smtClean="0">
                <a:latin typeface="Book Antiqua" panose="02040602050305030304" pitchFamily="18" charset="0"/>
              </a:rPr>
              <a:t>5</a:t>
            </a:fld>
            <a:endParaRPr lang="en-IN" dirty="0">
              <a:latin typeface="Book Antiqua" panose="02040602050305030304" pitchFamily="18" charset="0"/>
            </a:endParaRPr>
          </a:p>
        </p:txBody>
      </p:sp>
    </p:spTree>
    <p:extLst>
      <p:ext uri="{BB962C8B-B14F-4D97-AF65-F5344CB8AC3E}">
        <p14:creationId xmlns:p14="http://schemas.microsoft.com/office/powerpoint/2010/main" val="2186261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5821" y="1030079"/>
            <a:ext cx="10434179" cy="4434288"/>
          </a:xfrm>
        </p:spPr>
        <p:txBody>
          <a:bodyPr>
            <a:normAutofit/>
          </a:bodyPr>
          <a:lstStyle/>
          <a:p>
            <a:pPr algn="just">
              <a:lnSpc>
                <a:spcPct val="150000"/>
              </a:lnSpc>
            </a:pPr>
            <a:r>
              <a:rPr lang="en-US" sz="2200" b="1" dirty="0">
                <a:solidFill>
                  <a:srgbClr val="C00000"/>
                </a:solidFill>
                <a:latin typeface="Book Antiqua" panose="02040602050305030304" pitchFamily="18" charset="0"/>
              </a:rPr>
              <a:t>M2M Service Enablement: </a:t>
            </a:r>
            <a:r>
              <a:rPr lang="en-US" sz="2200" dirty="0">
                <a:solidFill>
                  <a:srgbClr val="002060"/>
                </a:solidFill>
                <a:latin typeface="Book Antiqua" panose="02040602050305030304" pitchFamily="18" charset="0"/>
              </a:rPr>
              <a:t>This component provides generic functionality that is common across a number of different applications. Its primary purpose is to reduce cost for implementation and ease of application development. </a:t>
            </a:r>
          </a:p>
          <a:p>
            <a:pPr algn="just">
              <a:lnSpc>
                <a:spcPct val="150000"/>
              </a:lnSpc>
            </a:pPr>
            <a:r>
              <a:rPr lang="en-US" sz="2200" b="1" dirty="0">
                <a:solidFill>
                  <a:srgbClr val="C00000"/>
                </a:solidFill>
                <a:latin typeface="Book Antiqua" panose="02040602050305030304" pitchFamily="18" charset="0"/>
              </a:rPr>
              <a:t>M2M Application: </a:t>
            </a:r>
            <a:r>
              <a:rPr lang="en-US" sz="2200" dirty="0">
                <a:solidFill>
                  <a:srgbClr val="002060"/>
                </a:solidFill>
                <a:latin typeface="Book Antiqua" panose="02040602050305030304" pitchFamily="18" charset="0"/>
              </a:rPr>
              <a:t>The application component of the solution is a realization of the highly specific monitor and control process. The application is further integrated into the overall business process system of the enterprise. The process of remotely monitoring and controlling assets can be of many different types, for instance, remote car diagnostics or electricity meter data management. </a:t>
            </a:r>
          </a:p>
          <a:p>
            <a:pPr algn="just">
              <a:lnSpc>
                <a:spcPct val="150000"/>
              </a:lnSpc>
            </a:pPr>
            <a:endParaRPr lang="en-IN" sz="2200"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IN" dirty="0">
                <a:latin typeface="Book Antiqua" panose="02040602050305030304" pitchFamily="18" charset="0"/>
              </a:rPr>
              <a:t>Ms. Kritika Purohit</a:t>
            </a:r>
          </a:p>
        </p:txBody>
      </p:sp>
      <p:sp>
        <p:nvSpPr>
          <p:cNvPr id="5" name="Slide Number Placeholder 4"/>
          <p:cNvSpPr>
            <a:spLocks noGrp="1"/>
          </p:cNvSpPr>
          <p:nvPr>
            <p:ph type="sldNum" sz="quarter" idx="12"/>
          </p:nvPr>
        </p:nvSpPr>
        <p:spPr/>
        <p:txBody>
          <a:bodyPr/>
          <a:lstStyle/>
          <a:p>
            <a:fld id="{48240F86-9BD1-4807-9E4C-1F4A7B5E0A25}" type="slidenum">
              <a:rPr lang="en-IN" smtClean="0">
                <a:latin typeface="Book Antiqua" panose="02040602050305030304" pitchFamily="18" charset="0"/>
              </a:rPr>
              <a:t>6</a:t>
            </a:fld>
            <a:endParaRPr lang="en-IN" dirty="0">
              <a:latin typeface="Book Antiqua" panose="02040602050305030304" pitchFamily="18" charset="0"/>
            </a:endParaRPr>
          </a:p>
        </p:txBody>
      </p:sp>
    </p:spTree>
    <p:extLst>
      <p:ext uri="{BB962C8B-B14F-4D97-AF65-F5344CB8AC3E}">
        <p14:creationId xmlns:p14="http://schemas.microsoft.com/office/powerpoint/2010/main" val="4235214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6484" y="347032"/>
            <a:ext cx="10690606" cy="6028647"/>
          </a:xfrm>
        </p:spPr>
        <p:txBody>
          <a:bodyPr>
            <a:normAutofit/>
          </a:bodyPr>
          <a:lstStyle/>
          <a:p>
            <a:pPr marL="0" indent="0" algn="just">
              <a:lnSpc>
                <a:spcPct val="150000"/>
              </a:lnSpc>
              <a:buNone/>
            </a:pPr>
            <a:r>
              <a:rPr lang="en-US" b="1" dirty="0">
                <a:solidFill>
                  <a:srgbClr val="C00000"/>
                </a:solidFill>
                <a:latin typeface="Book Antiqua" panose="02040602050305030304" pitchFamily="18" charset="0"/>
              </a:rPr>
              <a:t>Key application areas of M2M-</a:t>
            </a:r>
            <a:endParaRPr lang="en-US" dirty="0">
              <a:solidFill>
                <a:srgbClr val="002060"/>
              </a:solidFill>
              <a:latin typeface="Book Antiqua" panose="02040602050305030304" pitchFamily="18" charset="0"/>
            </a:endParaRPr>
          </a:p>
          <a:p>
            <a:pPr algn="just">
              <a:lnSpc>
                <a:spcPct val="150000"/>
              </a:lnSpc>
            </a:pPr>
            <a:r>
              <a:rPr lang="en-US" b="1" dirty="0">
                <a:solidFill>
                  <a:srgbClr val="002060"/>
                </a:solidFill>
                <a:latin typeface="Book Antiqua" panose="02040602050305030304" pitchFamily="18" charset="0"/>
              </a:rPr>
              <a:t>Metering applications, </a:t>
            </a:r>
            <a:r>
              <a:rPr lang="en-US" dirty="0">
                <a:solidFill>
                  <a:srgbClr val="002060"/>
                </a:solidFill>
                <a:latin typeface="Book Antiqua" panose="02040602050305030304" pitchFamily="18" charset="0"/>
              </a:rPr>
              <a:t>meanwhile, include primarily remote meter management and data collection for energy consumption in the electricity utility sector, but also for gas and water consumption. </a:t>
            </a:r>
          </a:p>
          <a:p>
            <a:pPr algn="just">
              <a:lnSpc>
                <a:spcPct val="150000"/>
              </a:lnSpc>
            </a:pPr>
            <a:r>
              <a:rPr lang="en-US" b="1" dirty="0">
                <a:solidFill>
                  <a:srgbClr val="002060"/>
                </a:solidFill>
                <a:latin typeface="Book Antiqua" panose="02040602050305030304" pitchFamily="18" charset="0"/>
              </a:rPr>
              <a:t>Remote monitoring </a:t>
            </a:r>
            <a:r>
              <a:rPr lang="en-US" dirty="0">
                <a:solidFill>
                  <a:srgbClr val="002060"/>
                </a:solidFill>
                <a:latin typeface="Book Antiqua" panose="02040602050305030304" pitchFamily="18" charset="0"/>
              </a:rPr>
              <a:t>is more generalized monitoring of assets and includes remote patient monitoring as one prime example. </a:t>
            </a:r>
          </a:p>
          <a:p>
            <a:pPr algn="just">
              <a:lnSpc>
                <a:spcPct val="150000"/>
              </a:lnSpc>
            </a:pPr>
            <a:r>
              <a:rPr lang="en-US" b="1" dirty="0">
                <a:solidFill>
                  <a:srgbClr val="002060"/>
                </a:solidFill>
                <a:latin typeface="Book Antiqua" panose="02040602050305030304" pitchFamily="18" charset="0"/>
              </a:rPr>
              <a:t>Fleet management </a:t>
            </a:r>
            <a:r>
              <a:rPr lang="en-US" dirty="0">
                <a:solidFill>
                  <a:srgbClr val="002060"/>
                </a:solidFill>
                <a:latin typeface="Book Antiqua" panose="02040602050305030304" pitchFamily="18" charset="0"/>
              </a:rPr>
              <a:t>includes several different applications, like data logging, goods and vehicle positioning, and security of valuable or hazardous goods. </a:t>
            </a:r>
          </a:p>
          <a:p>
            <a:pPr algn="just">
              <a:lnSpc>
                <a:spcPct val="150000"/>
              </a:lnSpc>
            </a:pPr>
            <a:r>
              <a:rPr lang="en-US" b="1" dirty="0">
                <a:solidFill>
                  <a:srgbClr val="002060"/>
                </a:solidFill>
                <a:latin typeface="Book Antiqua" panose="02040602050305030304" pitchFamily="18" charset="0"/>
              </a:rPr>
              <a:t>Security applications </a:t>
            </a:r>
            <a:r>
              <a:rPr lang="en-US" dirty="0">
                <a:solidFill>
                  <a:srgbClr val="002060"/>
                </a:solidFill>
                <a:latin typeface="Book Antiqua" panose="02040602050305030304" pitchFamily="18" charset="0"/>
              </a:rPr>
              <a:t>are mainly those related to home alarms and small business surveillance solutions. The final market segment is Automated Teller Machines (ATM) and Point of Sales (POS) terminals.</a:t>
            </a:r>
          </a:p>
        </p:txBody>
      </p:sp>
      <p:sp>
        <p:nvSpPr>
          <p:cNvPr id="4" name="Footer Placeholder 3"/>
          <p:cNvSpPr>
            <a:spLocks noGrp="1"/>
          </p:cNvSpPr>
          <p:nvPr>
            <p:ph type="ftr" sz="quarter" idx="11"/>
          </p:nvPr>
        </p:nvSpPr>
        <p:spPr/>
        <p:txBody>
          <a:bodyPr/>
          <a:lstStyle/>
          <a:p>
            <a:r>
              <a:rPr lang="en-IN" dirty="0">
                <a:latin typeface="Book Antiqua" panose="02040602050305030304" pitchFamily="18" charset="0"/>
              </a:rPr>
              <a:t>Ms. Kritika Purohit</a:t>
            </a:r>
          </a:p>
        </p:txBody>
      </p:sp>
      <p:sp>
        <p:nvSpPr>
          <p:cNvPr id="5" name="Slide Number Placeholder 4"/>
          <p:cNvSpPr>
            <a:spLocks noGrp="1"/>
          </p:cNvSpPr>
          <p:nvPr>
            <p:ph type="sldNum" sz="quarter" idx="12"/>
          </p:nvPr>
        </p:nvSpPr>
        <p:spPr/>
        <p:txBody>
          <a:bodyPr/>
          <a:lstStyle/>
          <a:p>
            <a:fld id="{48240F86-9BD1-4807-9E4C-1F4A7B5E0A25}" type="slidenum">
              <a:rPr lang="en-IN" smtClean="0">
                <a:latin typeface="Book Antiqua" panose="02040602050305030304" pitchFamily="18" charset="0"/>
              </a:rPr>
              <a:t>7</a:t>
            </a:fld>
            <a:endParaRPr lang="en-IN" dirty="0">
              <a:latin typeface="Book Antiqua" panose="02040602050305030304" pitchFamily="18" charset="0"/>
            </a:endParaRPr>
          </a:p>
        </p:txBody>
      </p:sp>
    </p:spTree>
    <p:extLst>
      <p:ext uri="{BB962C8B-B14F-4D97-AF65-F5344CB8AC3E}">
        <p14:creationId xmlns:p14="http://schemas.microsoft.com/office/powerpoint/2010/main" val="3843294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Graphical user interface&#10;&#10;Description automatically generated with low confidence">
            <a:extLst>
              <a:ext uri="{FF2B5EF4-FFF2-40B4-BE49-F238E27FC236}">
                <a16:creationId xmlns:a16="http://schemas.microsoft.com/office/drawing/2014/main" id="{F43FF6CD-09B2-44E8-9E47-91E79201D4F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7589" y="508554"/>
            <a:ext cx="11055105" cy="5458553"/>
          </a:xfrm>
        </p:spPr>
      </p:pic>
      <p:sp>
        <p:nvSpPr>
          <p:cNvPr id="4" name="Footer Placeholder 3"/>
          <p:cNvSpPr>
            <a:spLocks noGrp="1"/>
          </p:cNvSpPr>
          <p:nvPr>
            <p:ph type="ftr" sz="quarter" idx="11"/>
          </p:nvPr>
        </p:nvSpPr>
        <p:spPr/>
        <p:txBody>
          <a:bodyPr/>
          <a:lstStyle/>
          <a:p>
            <a:r>
              <a:rPr lang="en-IN" dirty="0">
                <a:latin typeface="Book Antiqua" panose="02040602050305030304" pitchFamily="18" charset="0"/>
              </a:rPr>
              <a:t>Ms. Kritika Purohit</a:t>
            </a:r>
          </a:p>
        </p:txBody>
      </p:sp>
      <p:sp>
        <p:nvSpPr>
          <p:cNvPr id="5" name="Slide Number Placeholder 4"/>
          <p:cNvSpPr>
            <a:spLocks noGrp="1"/>
          </p:cNvSpPr>
          <p:nvPr>
            <p:ph type="sldNum" sz="quarter" idx="12"/>
          </p:nvPr>
        </p:nvSpPr>
        <p:spPr/>
        <p:txBody>
          <a:bodyPr/>
          <a:lstStyle/>
          <a:p>
            <a:fld id="{48240F86-9BD1-4807-9E4C-1F4A7B5E0A25}" type="slidenum">
              <a:rPr lang="en-IN" smtClean="0">
                <a:latin typeface="Book Antiqua" panose="02040602050305030304" pitchFamily="18" charset="0"/>
              </a:rPr>
              <a:t>8</a:t>
            </a:fld>
            <a:endParaRPr lang="en-IN" dirty="0">
              <a:latin typeface="Book Antiqua" panose="02040602050305030304" pitchFamily="18" charset="0"/>
            </a:endParaRPr>
          </a:p>
        </p:txBody>
      </p:sp>
    </p:spTree>
    <p:extLst>
      <p:ext uri="{BB962C8B-B14F-4D97-AF65-F5344CB8AC3E}">
        <p14:creationId xmlns:p14="http://schemas.microsoft.com/office/powerpoint/2010/main" val="282628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831954" y="2819764"/>
            <a:ext cx="2546557" cy="438387"/>
          </a:xfrm>
        </p:spPr>
        <p:txBody>
          <a:bodyPr>
            <a:noAutofit/>
          </a:bodyPr>
          <a:lstStyle/>
          <a:p>
            <a:pPr algn="ctr"/>
            <a:r>
              <a:rPr lang="en-IN" sz="2000" b="1" dirty="0">
                <a:solidFill>
                  <a:schemeClr val="bg1"/>
                </a:solidFill>
                <a:latin typeface="Book Antiqua" panose="02040602050305030304" pitchFamily="18" charset="0"/>
              </a:rPr>
              <a:t>IoT vs M2M</a:t>
            </a:r>
          </a:p>
        </p:txBody>
      </p:sp>
      <p:graphicFrame>
        <p:nvGraphicFramePr>
          <p:cNvPr id="7" name="Table 7">
            <a:extLst>
              <a:ext uri="{FF2B5EF4-FFF2-40B4-BE49-F238E27FC236}">
                <a16:creationId xmlns:a16="http://schemas.microsoft.com/office/drawing/2014/main" id="{2D9EC8B5-9659-48CA-8BB6-86624EA650AC}"/>
              </a:ext>
            </a:extLst>
          </p:cNvPr>
          <p:cNvGraphicFramePr>
            <a:graphicFrameLocks noGrp="1"/>
          </p:cNvGraphicFramePr>
          <p:nvPr>
            <p:ph idx="1"/>
            <p:extLst>
              <p:ext uri="{D42A27DB-BD31-4B8C-83A1-F6EECF244321}">
                <p14:modId xmlns:p14="http://schemas.microsoft.com/office/powerpoint/2010/main" val="965726009"/>
              </p:ext>
            </p:extLst>
          </p:nvPr>
        </p:nvGraphicFramePr>
        <p:xfrm>
          <a:off x="964526" y="268011"/>
          <a:ext cx="10772773" cy="6107668"/>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2543173">
                  <a:extLst>
                    <a:ext uri="{9D8B030D-6E8A-4147-A177-3AD203B41FA5}">
                      <a16:colId xmlns:a16="http://schemas.microsoft.com/office/drawing/2014/main" val="3174796925"/>
                    </a:ext>
                  </a:extLst>
                </a:gridCol>
                <a:gridCol w="4160352">
                  <a:extLst>
                    <a:ext uri="{9D8B030D-6E8A-4147-A177-3AD203B41FA5}">
                      <a16:colId xmlns:a16="http://schemas.microsoft.com/office/drawing/2014/main" val="537661887"/>
                    </a:ext>
                  </a:extLst>
                </a:gridCol>
                <a:gridCol w="4069248">
                  <a:extLst>
                    <a:ext uri="{9D8B030D-6E8A-4147-A177-3AD203B41FA5}">
                      <a16:colId xmlns:a16="http://schemas.microsoft.com/office/drawing/2014/main" val="3619468520"/>
                    </a:ext>
                  </a:extLst>
                </a:gridCol>
              </a:tblGrid>
              <a:tr h="613924">
                <a:tc>
                  <a:txBody>
                    <a:bodyPr/>
                    <a:lstStyle/>
                    <a:p>
                      <a:pPr algn="ctr"/>
                      <a:r>
                        <a:rPr lang="en-US" sz="2200" b="1" dirty="0">
                          <a:solidFill>
                            <a:srgbClr val="002060"/>
                          </a:solidFill>
                          <a:latin typeface="Book Antiqua" panose="02040602050305030304" pitchFamily="18" charset="0"/>
                        </a:rPr>
                        <a:t>Parameters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b="1" dirty="0">
                          <a:solidFill>
                            <a:srgbClr val="002060"/>
                          </a:solidFill>
                          <a:latin typeface="Book Antiqua" panose="02040602050305030304" pitchFamily="18" charset="0"/>
                        </a:rPr>
                        <a:t>IoT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b="1" dirty="0">
                          <a:solidFill>
                            <a:srgbClr val="002060"/>
                          </a:solidFill>
                          <a:latin typeface="Book Antiqua" panose="02040602050305030304" pitchFamily="18" charset="0"/>
                        </a:rPr>
                        <a:t>M2M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7165317"/>
                  </a:ext>
                </a:extLst>
              </a:tr>
              <a:tr h="656407">
                <a:tc>
                  <a:txBody>
                    <a:bodyPr/>
                    <a:lstStyle/>
                    <a:p>
                      <a:pPr algn="ctr"/>
                      <a:r>
                        <a:rPr lang="en-US" sz="2000" b="1" dirty="0">
                          <a:solidFill>
                            <a:srgbClr val="C00000"/>
                          </a:solidFill>
                          <a:latin typeface="Book Antiqua" panose="02040602050305030304" pitchFamily="18" charset="0"/>
                        </a:rPr>
                        <a:t>Intelligence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dirty="0">
                          <a:solidFill>
                            <a:srgbClr val="002060"/>
                          </a:solidFill>
                          <a:latin typeface="Book Antiqua" panose="02040602050305030304" pitchFamily="18" charset="0"/>
                        </a:rPr>
                        <a:t>Devices have objects that are responsible for decision making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dirty="0">
                          <a:solidFill>
                            <a:srgbClr val="002060"/>
                          </a:solidFill>
                          <a:latin typeface="Book Antiqua" panose="02040602050305030304" pitchFamily="18" charset="0"/>
                        </a:rPr>
                        <a:t>Some degree of intelligence is observed in this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0624656"/>
                  </a:ext>
                </a:extLst>
              </a:tr>
              <a:tr h="656407">
                <a:tc>
                  <a:txBody>
                    <a:bodyPr/>
                    <a:lstStyle/>
                    <a:p>
                      <a:pPr algn="ctr"/>
                      <a:r>
                        <a:rPr lang="en-US" sz="2000" b="1" dirty="0">
                          <a:solidFill>
                            <a:srgbClr val="C00000"/>
                          </a:solidFill>
                          <a:latin typeface="Book Antiqua" panose="02040602050305030304" pitchFamily="18" charset="0"/>
                        </a:rPr>
                        <a:t>Connection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dirty="0">
                          <a:solidFill>
                            <a:srgbClr val="002060"/>
                          </a:solidFill>
                          <a:latin typeface="Book Antiqua" panose="02040602050305030304" pitchFamily="18" charset="0"/>
                        </a:rPr>
                        <a:t>The connection is via Network and using various communication types.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rgbClr val="002060"/>
                          </a:solidFill>
                          <a:latin typeface="Book Antiqua" panose="02040602050305030304" pitchFamily="18" charset="0"/>
                        </a:rPr>
                        <a:t>The connection is a point to point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8018695"/>
                  </a:ext>
                </a:extLst>
              </a:tr>
              <a:tr h="656407">
                <a:tc>
                  <a:txBody>
                    <a:bodyPr/>
                    <a:lstStyle/>
                    <a:p>
                      <a:pPr algn="ctr"/>
                      <a:r>
                        <a:rPr lang="en-US" sz="2000" b="1" dirty="0">
                          <a:solidFill>
                            <a:srgbClr val="C00000"/>
                          </a:solidFill>
                          <a:latin typeface="Book Antiqua" panose="02040602050305030304" pitchFamily="18" charset="0"/>
                        </a:rPr>
                        <a:t>Communication Protocol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dirty="0">
                          <a:solidFill>
                            <a:srgbClr val="002060"/>
                          </a:solidFill>
                          <a:latin typeface="Book Antiqua" panose="02040602050305030304" pitchFamily="18" charset="0"/>
                        </a:rPr>
                        <a:t>Internet protocols are used such as HTTP, FTP, and Telnet.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dirty="0">
                          <a:solidFill>
                            <a:srgbClr val="002060"/>
                          </a:solidFill>
                          <a:latin typeface="Book Antiqua" panose="02040602050305030304" pitchFamily="18" charset="0"/>
                        </a:rPr>
                        <a:t>Traditional protocols and communication techniques are used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27370082"/>
                  </a:ext>
                </a:extLst>
              </a:tr>
              <a:tr h="574570">
                <a:tc>
                  <a:txBody>
                    <a:bodyPr/>
                    <a:lstStyle/>
                    <a:p>
                      <a:pPr algn="ctr"/>
                      <a:r>
                        <a:rPr lang="en-US" sz="2000" b="1" dirty="0">
                          <a:solidFill>
                            <a:srgbClr val="C00000"/>
                          </a:solidFill>
                          <a:latin typeface="Book Antiqua" panose="02040602050305030304" pitchFamily="18" charset="0"/>
                        </a:rPr>
                        <a:t>Data Sharing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dirty="0">
                          <a:solidFill>
                            <a:srgbClr val="002060"/>
                          </a:solidFill>
                          <a:latin typeface="Book Antiqua" panose="02040602050305030304" pitchFamily="18" charset="0"/>
                        </a:rPr>
                        <a:t>Data is shared between other applications that are used to improve the end-user experience.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dirty="0">
                          <a:solidFill>
                            <a:srgbClr val="002060"/>
                          </a:solidFill>
                          <a:latin typeface="Book Antiqua" panose="02040602050305030304" pitchFamily="18" charset="0"/>
                        </a:rPr>
                        <a:t>Data is shared with only the communicating parties.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272966"/>
                  </a:ext>
                </a:extLst>
              </a:tr>
              <a:tr h="436424">
                <a:tc>
                  <a:txBody>
                    <a:bodyPr/>
                    <a:lstStyle/>
                    <a:p>
                      <a:pPr algn="ctr"/>
                      <a:r>
                        <a:rPr lang="en-US" sz="2000" b="1" dirty="0">
                          <a:solidFill>
                            <a:srgbClr val="C00000"/>
                          </a:solidFill>
                          <a:latin typeface="Book Antiqua" panose="02040602050305030304" pitchFamily="18" charset="0"/>
                        </a:rPr>
                        <a:t>Internet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rgbClr val="002060"/>
                          </a:solidFill>
                          <a:latin typeface="Book Antiqua" panose="02040602050305030304" pitchFamily="18" charset="0"/>
                        </a:rPr>
                        <a:t>Required for communication.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rgbClr val="002060"/>
                          </a:solidFill>
                          <a:latin typeface="Book Antiqua" panose="02040602050305030304" pitchFamily="18" charset="0"/>
                        </a:rPr>
                        <a:t>Devices are not internet-dependent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9482731"/>
                  </a:ext>
                </a:extLst>
              </a:tr>
              <a:tr h="419724">
                <a:tc>
                  <a:txBody>
                    <a:bodyPr/>
                    <a:lstStyle/>
                    <a:p>
                      <a:pPr algn="ctr"/>
                      <a:r>
                        <a:rPr lang="en-US" sz="2000" b="1" dirty="0">
                          <a:solidFill>
                            <a:srgbClr val="C00000"/>
                          </a:solidFill>
                          <a:latin typeface="Book Antiqua" panose="02040602050305030304" pitchFamily="18" charset="0"/>
                        </a:rPr>
                        <a:t>Scope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rgbClr val="002060"/>
                          </a:solidFill>
                          <a:latin typeface="Book Antiqua" panose="02040602050305030304" pitchFamily="18" charset="0"/>
                        </a:rPr>
                        <a:t>A large scope.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rgbClr val="002060"/>
                          </a:solidFill>
                          <a:latin typeface="Book Antiqua" panose="02040602050305030304" pitchFamily="18" charset="0"/>
                        </a:rPr>
                        <a:t>Limited Scope for devices.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08799406"/>
                  </a:ext>
                </a:extLst>
              </a:tr>
              <a:tr h="574570">
                <a:tc>
                  <a:txBody>
                    <a:bodyPr/>
                    <a:lstStyle/>
                    <a:p>
                      <a:pPr algn="ctr"/>
                      <a:r>
                        <a:rPr lang="en-US" sz="2000" b="1" dirty="0">
                          <a:solidFill>
                            <a:srgbClr val="C00000"/>
                          </a:solidFill>
                          <a:latin typeface="Book Antiqua" panose="02040602050305030304" pitchFamily="18" charset="0"/>
                        </a:rPr>
                        <a:t>Business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rgbClr val="002060"/>
                          </a:solidFill>
                          <a:latin typeface="Book Antiqua" panose="02040602050305030304" pitchFamily="18" charset="0"/>
                        </a:rPr>
                        <a:t>Business 2 Business(B2B) and Business 2 Consumer(B2C)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rgbClr val="002060"/>
                          </a:solidFill>
                          <a:latin typeface="Book Antiqua" panose="02040602050305030304" pitchFamily="18" charset="0"/>
                        </a:rPr>
                        <a:t>Business 2 Business (B2B)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1441427"/>
                  </a:ext>
                </a:extLst>
              </a:tr>
              <a:tr h="429182">
                <a:tc>
                  <a:txBody>
                    <a:bodyPr/>
                    <a:lstStyle/>
                    <a:p>
                      <a:pPr algn="ctr"/>
                      <a:r>
                        <a:rPr lang="en-US" sz="2000" b="1" dirty="0">
                          <a:solidFill>
                            <a:srgbClr val="C00000"/>
                          </a:solidFill>
                          <a:latin typeface="Book Antiqua" panose="02040602050305030304" pitchFamily="18" charset="0"/>
                        </a:rPr>
                        <a:t>Open  API Support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rgbClr val="002060"/>
                          </a:solidFill>
                          <a:latin typeface="Book Antiqua" panose="02040602050305030304" pitchFamily="18" charset="0"/>
                        </a:rPr>
                        <a:t>Support for Open Api’s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rgbClr val="002060"/>
                          </a:solidFill>
                          <a:latin typeface="Book Antiqua" panose="02040602050305030304" pitchFamily="18" charset="0"/>
                        </a:rPr>
                        <a:t>No support for Open Api’s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29712254"/>
                  </a:ext>
                </a:extLst>
              </a:tr>
              <a:tr h="574570">
                <a:tc>
                  <a:txBody>
                    <a:bodyPr/>
                    <a:lstStyle/>
                    <a:p>
                      <a:pPr algn="ctr"/>
                      <a:r>
                        <a:rPr lang="en-US" sz="2000" b="1" dirty="0">
                          <a:solidFill>
                            <a:srgbClr val="C00000"/>
                          </a:solidFill>
                          <a:latin typeface="Book Antiqua" panose="02040602050305030304" pitchFamily="18" charset="0"/>
                        </a:rPr>
                        <a:t>Example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rgbClr val="002060"/>
                          </a:solidFill>
                          <a:latin typeface="Book Antiqua" panose="02040602050305030304" pitchFamily="18" charset="0"/>
                        </a:rPr>
                        <a:t>Smart wearables, Big Data and Cloud,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rgbClr val="002060"/>
                          </a:solidFill>
                          <a:latin typeface="Book Antiqua" panose="02040602050305030304" pitchFamily="18" charset="0"/>
                        </a:rPr>
                        <a:t>Sensors, Data and Information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9204669"/>
                  </a:ext>
                </a:extLst>
              </a:tr>
            </a:tbl>
          </a:graphicData>
        </a:graphic>
      </p:graphicFrame>
      <p:sp>
        <p:nvSpPr>
          <p:cNvPr id="4" name="Footer Placeholder 3"/>
          <p:cNvSpPr>
            <a:spLocks noGrp="1"/>
          </p:cNvSpPr>
          <p:nvPr>
            <p:ph type="ftr" sz="quarter" idx="11"/>
          </p:nvPr>
        </p:nvSpPr>
        <p:spPr/>
        <p:txBody>
          <a:bodyPr/>
          <a:lstStyle/>
          <a:p>
            <a:r>
              <a:rPr lang="en-IN" dirty="0">
                <a:latin typeface="Book Antiqua" panose="02040602050305030304" pitchFamily="18" charset="0"/>
              </a:rPr>
              <a:t>Ms. Kritika Purohit</a:t>
            </a:r>
          </a:p>
        </p:txBody>
      </p:sp>
      <p:sp>
        <p:nvSpPr>
          <p:cNvPr id="5" name="Slide Number Placeholder 4"/>
          <p:cNvSpPr>
            <a:spLocks noGrp="1"/>
          </p:cNvSpPr>
          <p:nvPr>
            <p:ph type="sldNum" sz="quarter" idx="12"/>
          </p:nvPr>
        </p:nvSpPr>
        <p:spPr/>
        <p:txBody>
          <a:bodyPr/>
          <a:lstStyle/>
          <a:p>
            <a:fld id="{48240F86-9BD1-4807-9E4C-1F4A7B5E0A25}" type="slidenum">
              <a:rPr lang="en-IN" smtClean="0">
                <a:latin typeface="Book Antiqua" panose="02040602050305030304" pitchFamily="18" charset="0"/>
              </a:rPr>
              <a:t>9</a:t>
            </a:fld>
            <a:endParaRPr lang="en-IN" dirty="0">
              <a:latin typeface="Book Antiqua" panose="02040602050305030304" pitchFamily="18" charset="0"/>
            </a:endParaRPr>
          </a:p>
        </p:txBody>
      </p:sp>
    </p:spTree>
    <p:extLst>
      <p:ext uri="{BB962C8B-B14F-4D97-AF65-F5344CB8AC3E}">
        <p14:creationId xmlns:p14="http://schemas.microsoft.com/office/powerpoint/2010/main" val="1226080509"/>
      </p:ext>
    </p:extLst>
  </p:cSld>
  <p:clrMapOvr>
    <a:masterClrMapping/>
  </p:clrMapOvr>
</p:sld>
</file>

<file path=ppt/theme/theme1.xml><?xml version="1.0" encoding="utf-8"?>
<a:theme xmlns:a="http://schemas.openxmlformats.org/drawingml/2006/main" name="Badg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541</TotalTime>
  <Words>2747</Words>
  <Application>Microsoft Office PowerPoint</Application>
  <PresentationFormat>Widescreen</PresentationFormat>
  <Paragraphs>221</Paragraphs>
  <Slides>25</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Book Antiqua</vt:lpstr>
      <vt:lpstr>Calibri</vt:lpstr>
      <vt:lpstr>Gill Sans MT</vt:lpstr>
      <vt:lpstr>Impact</vt:lpstr>
      <vt:lpstr>Wingdings</vt:lpstr>
      <vt:lpstr>Badge</vt:lpstr>
      <vt:lpstr>Unit iv</vt:lpstr>
      <vt:lpstr>Points to be covered-</vt:lpstr>
      <vt:lpstr>Introduction to M2M</vt:lpstr>
      <vt:lpstr>PowerPoint Presentation</vt:lpstr>
      <vt:lpstr>PowerPoint Presentation</vt:lpstr>
      <vt:lpstr>PowerPoint Presentation</vt:lpstr>
      <vt:lpstr>PowerPoint Presentation</vt:lpstr>
      <vt:lpstr>PowerPoint Presentation</vt:lpstr>
      <vt:lpstr>IoT vs M2M</vt:lpstr>
      <vt:lpstr>Software defined Networks</vt:lpstr>
      <vt:lpstr>PowerPoint Presentation</vt:lpstr>
      <vt:lpstr>PowerPoint Presentation</vt:lpstr>
      <vt:lpstr>PowerPoint Presentation</vt:lpstr>
      <vt:lpstr>PowerPoint Presentation</vt:lpstr>
      <vt:lpstr>PowerPoint Presentation</vt:lpstr>
      <vt:lpstr>PowerPoint Presentation</vt:lpstr>
      <vt:lpstr>Network functions virtualization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workshop</dc:creator>
  <cp:lastModifiedBy>Kritika Purohit</cp:lastModifiedBy>
  <cp:revision>58</cp:revision>
  <dcterms:created xsi:type="dcterms:W3CDTF">2021-10-05T06:29:01Z</dcterms:created>
  <dcterms:modified xsi:type="dcterms:W3CDTF">2021-10-08T15:50:41Z</dcterms:modified>
</cp:coreProperties>
</file>